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  <p:sldMasterId id="2147484328" r:id="rId2"/>
  </p:sldMasterIdLst>
  <p:notesMasterIdLst>
    <p:notesMasterId r:id="rId11"/>
  </p:notesMasterIdLst>
  <p:handoutMasterIdLst>
    <p:handoutMasterId r:id="rId12"/>
  </p:handoutMasterIdLst>
  <p:sldIdLst>
    <p:sldId id="545" r:id="rId3"/>
    <p:sldId id="546" r:id="rId4"/>
    <p:sldId id="398" r:id="rId5"/>
    <p:sldId id="271" r:id="rId6"/>
    <p:sldId id="263" r:id="rId7"/>
    <p:sldId id="264" r:id="rId8"/>
    <p:sldId id="399" r:id="rId9"/>
    <p:sldId id="541" r:id="rId10"/>
  </p:sldIdLst>
  <p:sldSz cx="9144000" cy="6858000" type="screen4x3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Office User" initials="Office [6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60E00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9"/>
    <p:restoredTop sz="94534"/>
  </p:normalViewPr>
  <p:slideViewPr>
    <p:cSldViewPr snapToGrid="0" snapToObjects="1">
      <p:cViewPr varScale="1">
        <p:scale>
          <a:sx n="144" d="100"/>
          <a:sy n="144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25FE2A-990D-6B4B-AD70-9F4A197A0FA4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A9672A-AD3C-174A-BC8C-F69EC9EC4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2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01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674A802-F469-7843-A501-B10C6C8B9FB0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01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EB2BDE4-398D-CC44-9DD3-E79A70CEC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5093" algn="l" defTabSz="4570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12" algn="l" defTabSz="4570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4570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49" algn="l" defTabSz="4570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ISAV15 my co authors and I developed a set of ten comparison factors for comparing tight vs loose in situ. We asserted that some factors would more favor tight coupling while others would favor loose coupling.</a:t>
            </a:r>
          </a:p>
          <a:p>
            <a:endParaRPr lang="en-US" dirty="0"/>
          </a:p>
          <a:p>
            <a:r>
              <a:rPr lang="en-US" dirty="0"/>
              <a:t>The winners that we chose for each of these categories was met with extreme skepticism from the attendees, specifically where in-transit was winning in scalability. Due to this contention, we decided that this would be a great topic to take on for my dissertation.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5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 were performed on Titan, using CPU only, due to miniapp only using CPU. 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scaling study: 128^3 cells per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Baseline sim only is at the bottom</a:t>
            </a:r>
          </a:p>
          <a:p>
            <a:r>
              <a:rPr lang="en-US" dirty="0"/>
              <a:t>- In-line :: sim stalls until visualization is complete</a:t>
            </a:r>
          </a:p>
          <a:p>
            <a:r>
              <a:rPr lang="en-US" dirty="0"/>
              <a:t>- In-transit :: sim is stalled while data are transferred (and while waiting for previous vis to finish)</a:t>
            </a:r>
          </a:p>
          <a:p>
            <a:r>
              <a:rPr lang="en-US" dirty="0"/>
              <a:t>- Delay(0) – alloc(50) is required to keep up with simulation</a:t>
            </a:r>
          </a:p>
          <a:p>
            <a:pPr marL="0" indent="0">
              <a:buFontTx/>
              <a:buNone/>
            </a:pPr>
            <a:r>
              <a:rPr lang="en-US" dirty="0"/>
              <a:t>- Delay(20) – all in-transit are nearly equal, so even fewer resources could be `used while keeping up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Delay 20 is like doing every 5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2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back to our comparison factors, what we have seen in this study, is that there are a lot of places where both paradigms are about equal…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7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66B7D6-FEC4-8B4F-91D0-BAEE448627F4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0A345CB-608F-4D4D-9F56-163DCAFC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EA95-4042-2E4E-846F-A4674BDD22FE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E87F-3772-E540-8792-01879CAA5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47B58-B273-E24A-BE1E-58B278C35380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5C94-B27D-834D-BDB5-0E1A0BA24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1" y="1074421"/>
            <a:ext cx="8500937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xmlns="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0"/>
            <a:ext cx="4572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32" y="5392851"/>
            <a:ext cx="1233582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37BA4A-B024-42C0-AEE3-721B228F8259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29E6EA7-E7F1-42F0-95B8-1B1A5A465AF6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00371" y="5343835"/>
            <a:ext cx="403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1552" y="1388963"/>
            <a:ext cx="6508646" cy="757130"/>
          </a:xfrm>
        </p:spPr>
        <p:txBody>
          <a:bodyPr/>
          <a:lstStyle>
            <a:lvl1pPr algn="l">
              <a:defRPr sz="24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35611" y="3013455"/>
            <a:ext cx="4080386" cy="2028101"/>
          </a:xfrm>
        </p:spPr>
        <p:txBody>
          <a:bodyPr/>
          <a:lstStyle>
            <a:lvl1pPr marL="0" indent="0" algn="l">
              <a:buNone/>
              <a:defRPr sz="15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48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5" y="274320"/>
            <a:ext cx="8572500" cy="424732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41" y="1653735"/>
            <a:ext cx="8572500" cy="4047778"/>
          </a:xfrm>
        </p:spPr>
        <p:txBody>
          <a:bodyPr/>
          <a:lstStyle>
            <a:lvl1pPr marL="216694" indent="-216694">
              <a:spcBef>
                <a:spcPts val="135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1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5541" indent="-216694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773906" indent="-216694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112044" indent="-166688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876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4571999" y="1078993"/>
            <a:ext cx="4151269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9D6E9-7CB6-4816-BA71-A98C108727C8}"/>
              </a:ext>
            </a:extLst>
          </p:cNvPr>
          <p:cNvSpPr/>
          <p:nvPr userDrawn="1"/>
        </p:nvSpPr>
        <p:spPr>
          <a:xfrm>
            <a:off x="205740" y="1078993"/>
            <a:ext cx="436626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1352480"/>
            <a:ext cx="4060102" cy="757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9163" y="2891883"/>
            <a:ext cx="4073266" cy="2252546"/>
          </a:xfrm>
        </p:spPr>
        <p:txBody>
          <a:bodyPr/>
          <a:lstStyle>
            <a:lvl1pPr marL="215504" indent="-215504">
              <a:buClr>
                <a:schemeClr val="tx1"/>
              </a:buClr>
              <a:buFont typeface="Century Gothic" panose="020B0502020202020204" pitchFamily="34" charset="0"/>
              <a:buChar char="•"/>
              <a:defRPr sz="1500">
                <a:latin typeface="Century Gothic" panose="020B0502020202020204" pitchFamily="34" charset="0"/>
              </a:defRPr>
            </a:lvl1pPr>
            <a:lvl2pPr marL="516731" indent="-214313">
              <a:buClr>
                <a:schemeClr val="tx1"/>
              </a:buClr>
              <a:buFont typeface="Century Gothic" panose="020B0502020202020204" pitchFamily="34" charset="0"/>
              <a:buChar char="–"/>
              <a:defRPr sz="1350">
                <a:latin typeface="Century Gothic" panose="020B0502020202020204" pitchFamily="34" charset="0"/>
              </a:defRPr>
            </a:lvl2pPr>
            <a:lvl3pPr>
              <a:defRPr sz="1200"/>
            </a:lvl3pPr>
            <a:lvl4pPr>
              <a:defRPr sz="1050"/>
            </a:lvl4pPr>
            <a:lvl5pPr marL="1112044" indent="-166688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ACC93F-6123-3F49-8C15-4A811AF8B7BB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7756F41-5AD0-C346-AE90-A0206E07D1B9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0"/>
            <a:ext cx="4572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7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424732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851" y="1444753"/>
            <a:ext cx="4130874" cy="4203944"/>
          </a:xfrm>
        </p:spPr>
        <p:txBody>
          <a:bodyPr/>
          <a:lstStyle>
            <a:lvl1pPr marL="172641" indent="-172641">
              <a:buClr>
                <a:schemeClr val="tx1"/>
              </a:buClr>
              <a:buFont typeface="Century Gothic" panose="020B0502020202020204" pitchFamily="34" charset="0"/>
              <a:buChar char="•"/>
              <a:defRPr sz="1500" baseline="0">
                <a:latin typeface="Century Gothic" panose="020B0502020202020204" pitchFamily="34" charset="0"/>
              </a:defRPr>
            </a:lvl1pPr>
            <a:lvl2pPr marL="469106" indent="-20955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350">
                <a:latin typeface="+mn-lt"/>
              </a:defRPr>
            </a:lvl2pPr>
            <a:lvl3pPr marL="685800" indent="-172641">
              <a:buClr>
                <a:schemeClr val="tx1"/>
              </a:buClr>
              <a:buFont typeface="Century Gothic" panose="020B0502020202020204" pitchFamily="34" charset="0"/>
              <a:buChar char="•"/>
              <a:defRPr sz="1200" baseline="0">
                <a:latin typeface="Century Gothic" panose="020B0502020202020204" pitchFamily="34" charset="0"/>
              </a:defRPr>
            </a:lvl3pPr>
            <a:lvl4pPr marL="728663" indent="0">
              <a:buClr>
                <a:schemeClr val="tx1"/>
              </a:buClr>
              <a:buFont typeface="Century Gothic" panose="020B0502020202020204" pitchFamily="34" charset="0"/>
              <a:buNone/>
              <a:defRPr sz="1050">
                <a:latin typeface="+mn-lt"/>
              </a:defRPr>
            </a:lvl4pPr>
            <a:lvl5pPr marL="1112044" indent="-166688">
              <a:buClr>
                <a:schemeClr val="tx1"/>
              </a:buClr>
              <a:buFont typeface="Century Gothic" panose="020B0502020202020204" pitchFamily="34" charset="0"/>
              <a:buChar char="•"/>
              <a:defRPr sz="1200"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1120" y="1444753"/>
            <a:ext cx="4128516" cy="4203944"/>
          </a:xfrm>
        </p:spPr>
        <p:txBody>
          <a:bodyPr/>
          <a:lstStyle>
            <a:lvl1pPr marL="215504" indent="-215504">
              <a:buClr>
                <a:schemeClr val="tx1"/>
              </a:buClr>
              <a:buFont typeface="Century Gothic" panose="020B0502020202020204" pitchFamily="34" charset="0"/>
              <a:buChar char="•"/>
              <a:defRPr sz="1500" baseline="0">
                <a:latin typeface="Century Gothic" panose="020B0502020202020204" pitchFamily="34" charset="0"/>
              </a:defRPr>
            </a:lvl1pPr>
            <a:lvl2pPr marL="469106" indent="-20955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350" baseline="0">
                <a:latin typeface="Century Gothic" panose="020B0502020202020204" pitchFamily="34" charset="0"/>
              </a:defRPr>
            </a:lvl2pPr>
            <a:lvl3pPr marL="685800" indent="-172641">
              <a:buClr>
                <a:schemeClr val="tx1"/>
              </a:buClr>
              <a:buFont typeface="Century Gothic" panose="020B0502020202020204" pitchFamily="34" charset="0"/>
              <a:buChar char="•"/>
              <a:defRPr sz="1200">
                <a:latin typeface="+mn-lt"/>
              </a:defRPr>
            </a:lvl3pPr>
            <a:lvl4pPr marL="858441" indent="-129779">
              <a:buClr>
                <a:schemeClr val="tx1"/>
              </a:buClr>
              <a:buFont typeface="Century Gothic" panose="020B0502020202020204" pitchFamily="34" charset="0"/>
              <a:buChar char="•"/>
              <a:defRPr sz="1050">
                <a:latin typeface="+mn-lt"/>
              </a:defRPr>
            </a:lvl4pPr>
            <a:lvl5pPr marL="1112044" indent="-166688">
              <a:buClr>
                <a:schemeClr val="tx1"/>
              </a:buCl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xmlns="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5836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0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424732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851" y="1444752"/>
            <a:ext cx="4130874" cy="821190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851" y="2275468"/>
            <a:ext cx="4130874" cy="3373229"/>
          </a:xfrm>
        </p:spPr>
        <p:txBody>
          <a:bodyPr/>
          <a:lstStyle>
            <a:lvl1pPr marL="172641" indent="-172641">
              <a:buClr>
                <a:schemeClr val="tx1"/>
              </a:buClr>
              <a:buFont typeface="Century Gothic" panose="020B0502020202020204" pitchFamily="34" charset="0"/>
              <a:buChar char="•"/>
              <a:defRPr sz="1500" baseline="0">
                <a:latin typeface="Century Gothic" panose="020B0502020202020204" pitchFamily="34" charset="0"/>
              </a:defRPr>
            </a:lvl1pPr>
            <a:lvl2pPr marL="469106" indent="-20955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350">
                <a:latin typeface="+mn-lt"/>
              </a:defRPr>
            </a:lvl2pPr>
            <a:lvl3pPr marL="685800" indent="-172641">
              <a:buClr>
                <a:schemeClr val="tx1"/>
              </a:buClr>
              <a:buFont typeface="Century Gothic" panose="020B0502020202020204" pitchFamily="34" charset="0"/>
              <a:buChar char="•"/>
              <a:defRPr sz="1200" baseline="0">
                <a:latin typeface="Century Gothic" panose="020B0502020202020204" pitchFamily="34" charset="0"/>
              </a:defRPr>
            </a:lvl3pPr>
            <a:lvl4pPr marL="728663" indent="0">
              <a:buClr>
                <a:schemeClr val="tx1"/>
              </a:buClr>
              <a:buFont typeface="Century Gothic" panose="020B0502020202020204" pitchFamily="34" charset="0"/>
              <a:buNone/>
              <a:defRPr sz="1050">
                <a:latin typeface="+mn-lt"/>
              </a:defRPr>
            </a:lvl4pPr>
            <a:lvl5pPr marL="1112044" indent="-166688">
              <a:buClr>
                <a:schemeClr val="tx1"/>
              </a:buClr>
              <a:buFont typeface="Century Gothic" panose="020B0502020202020204" pitchFamily="34" charset="0"/>
              <a:buChar char="•"/>
              <a:defRPr sz="1200"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120" y="1444752"/>
            <a:ext cx="4128516" cy="821190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1120" y="2275468"/>
            <a:ext cx="4128516" cy="3373229"/>
          </a:xfrm>
        </p:spPr>
        <p:txBody>
          <a:bodyPr/>
          <a:lstStyle>
            <a:lvl1pPr marL="215504" indent="-215504">
              <a:buClr>
                <a:schemeClr val="tx1"/>
              </a:buClr>
              <a:buFont typeface="Century Gothic" panose="020B0502020202020204" pitchFamily="34" charset="0"/>
              <a:buChar char="•"/>
              <a:defRPr sz="1500" baseline="0">
                <a:latin typeface="Century Gothic" panose="020B0502020202020204" pitchFamily="34" charset="0"/>
              </a:defRPr>
            </a:lvl1pPr>
            <a:lvl2pPr marL="469106" indent="-20955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350" baseline="0">
                <a:latin typeface="Century Gothic" panose="020B0502020202020204" pitchFamily="34" charset="0"/>
              </a:defRPr>
            </a:lvl2pPr>
            <a:lvl3pPr marL="685800" indent="-172641">
              <a:buClr>
                <a:schemeClr val="tx1"/>
              </a:buClr>
              <a:buFont typeface="Century Gothic" panose="020B0502020202020204" pitchFamily="34" charset="0"/>
              <a:buChar char="•"/>
              <a:defRPr sz="1200">
                <a:latin typeface="+mn-lt"/>
              </a:defRPr>
            </a:lvl3pPr>
            <a:lvl4pPr marL="858441" indent="-129779">
              <a:buClr>
                <a:schemeClr val="tx1"/>
              </a:buClr>
              <a:buFont typeface="Century Gothic" panose="020B0502020202020204" pitchFamily="34" charset="0"/>
              <a:buChar char="•"/>
              <a:defRPr sz="1050">
                <a:latin typeface="+mn-lt"/>
              </a:defRPr>
            </a:lvl4pPr>
            <a:lvl5pPr marL="1112044" indent="-166688">
              <a:buClr>
                <a:schemeClr val="tx1"/>
              </a:buCl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xmlns="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5836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568927" cy="424732"/>
          </a:xfrm>
        </p:spPr>
        <p:txBody>
          <a:bodyPr/>
          <a:lstStyle>
            <a:lvl1pPr>
              <a:lnSpc>
                <a:spcPct val="90000"/>
              </a:lnSpc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44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957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424732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522" y="1387602"/>
            <a:ext cx="41148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5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522" y="2208793"/>
            <a:ext cx="41148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170260" indent="-17026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350" baseline="0"/>
            </a:lvl1pPr>
            <a:lvl2pPr marL="385763" indent="-16906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 baseline="0"/>
            </a:lvl2pPr>
            <a:lvl3pPr marL="557213" indent="-129779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512" y="1387602"/>
            <a:ext cx="41148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512" y="2213185"/>
            <a:ext cx="41148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170260" indent="-17026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350"/>
            </a:lvl1pPr>
            <a:lvl2pPr marL="345281" indent="-12858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2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57213" indent="-129779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Clr>
                <a:schemeClr val="tx1"/>
              </a:buClr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5836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33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CB60A-F3BC-3D4F-81E2-4C245C5173A8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855CF-4B77-B946-85C8-518FBDE8E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424732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522" y="1387602"/>
            <a:ext cx="2707859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5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522" y="2208793"/>
            <a:ext cx="2707859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170260" indent="-17026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350" baseline="0"/>
            </a:lvl1pPr>
            <a:lvl2pPr marL="385763" indent="-16906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 baseline="0"/>
            </a:lvl2pPr>
            <a:lvl3pPr marL="557213" indent="-129779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5244" y="1387602"/>
            <a:ext cx="270631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5244" y="2213185"/>
            <a:ext cx="270631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170260" indent="-17026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350"/>
            </a:lvl1pPr>
            <a:lvl2pPr marL="345281" indent="-12858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2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57213" indent="-129779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Clr>
                <a:schemeClr val="tx1"/>
              </a:buClr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6421" y="1387602"/>
            <a:ext cx="270631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86421" y="2213185"/>
            <a:ext cx="270631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170260" indent="-17026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350"/>
            </a:lvl1pPr>
            <a:lvl2pPr marL="345281" indent="-12858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2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57213" indent="-129779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Clr>
                <a:schemeClr val="tx1"/>
              </a:buClr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5836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511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728" y="1083755"/>
            <a:ext cx="4115073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272F0CA-07C0-447D-AD25-74BF79400D69}"/>
              </a:ext>
            </a:extLst>
          </p:cNvPr>
          <p:cNvSpPr/>
          <p:nvPr userDrawn="1"/>
        </p:nvSpPr>
        <p:spPr>
          <a:xfrm>
            <a:off x="205740" y="1078993"/>
            <a:ext cx="436626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060" y="1275789"/>
            <a:ext cx="4153054" cy="757130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3439C5-4231-ED43-91B8-86779195C116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C7DBBE-95AC-E843-979A-A1A45836011E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xmlns="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03131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xmlns="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03131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xmlns="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0"/>
            <a:ext cx="4572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059" y="2453317"/>
            <a:ext cx="4134678" cy="2690184"/>
          </a:xfrm>
        </p:spPr>
        <p:txBody>
          <a:bodyPr/>
          <a:lstStyle>
            <a:lvl1pPr marL="215504" indent="-215504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500">
                <a:latin typeface="Century Gothic" panose="020B0502020202020204" pitchFamily="34" charset="0"/>
              </a:defRPr>
            </a:lvl1pPr>
            <a:lvl2pPr marL="516731" indent="-2143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3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200"/>
            </a:lvl3pPr>
            <a:lvl4pPr>
              <a:defRPr sz="1050"/>
            </a:lvl4pPr>
            <a:lvl5pPr marL="1112044" indent="-166688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3990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727" y="1078992"/>
            <a:ext cx="4115305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272F0CA-07C0-447D-AD25-74BF79400D69}"/>
              </a:ext>
            </a:extLst>
          </p:cNvPr>
          <p:cNvSpPr/>
          <p:nvPr userDrawn="1"/>
        </p:nvSpPr>
        <p:spPr>
          <a:xfrm>
            <a:off x="205740" y="1078992"/>
            <a:ext cx="436626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060" y="1275789"/>
            <a:ext cx="4153054" cy="757130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059" y="2453317"/>
            <a:ext cx="4134678" cy="4163291"/>
          </a:xfrm>
        </p:spPr>
        <p:txBody>
          <a:bodyPr/>
          <a:lstStyle>
            <a:lvl1pPr marL="215504" indent="-215504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500">
                <a:latin typeface="Century Gothic" panose="020B0502020202020204" pitchFamily="34" charset="0"/>
              </a:defRPr>
            </a:lvl1pPr>
            <a:lvl2pPr marL="516731" indent="-2143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3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200"/>
            </a:lvl3pPr>
            <a:lvl4pPr>
              <a:defRPr sz="1050"/>
            </a:lvl4pPr>
            <a:lvl5pPr marL="1112044" indent="-166688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D0DB01C-0316-7441-9D7D-F96D7A49FEAC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F70CC82-0B8B-1D4B-9F0D-823E1CAB4A9C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xmlns="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0"/>
            <a:ext cx="4572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52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90446" y="1078990"/>
            <a:ext cx="5598140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272F0CA-07C0-447D-AD25-74BF79400D69}"/>
              </a:ext>
            </a:extLst>
          </p:cNvPr>
          <p:cNvSpPr/>
          <p:nvPr userDrawn="1"/>
        </p:nvSpPr>
        <p:spPr>
          <a:xfrm>
            <a:off x="205741" y="1078992"/>
            <a:ext cx="2884706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59" y="1275789"/>
            <a:ext cx="2682171" cy="757130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060" y="2800350"/>
            <a:ext cx="2656459" cy="3816258"/>
          </a:xfrm>
        </p:spPr>
        <p:txBody>
          <a:bodyPr/>
          <a:lstStyle>
            <a:lvl1pPr marL="215504" indent="-215504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500">
                <a:latin typeface="Century Gothic" panose="020B0502020202020204" pitchFamily="34" charset="0"/>
              </a:defRPr>
            </a:lvl1pPr>
            <a:lvl2pPr marL="516731" indent="-2143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3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200"/>
            </a:lvl3pPr>
            <a:lvl4pPr>
              <a:defRPr sz="1050"/>
            </a:lvl4pPr>
            <a:lvl5pPr marL="1112044" indent="-166688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D0DB01C-0316-7441-9D7D-F96D7A49FEAC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F70CC82-0B8B-1D4B-9F0D-823E1CAB4A9C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3090447" y="1"/>
            <a:ext cx="6053554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63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5741" y="2382"/>
            <a:ext cx="8484632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7" y="274321"/>
            <a:ext cx="8250174" cy="424732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xmlns="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xmlns="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4519612" y="0"/>
            <a:ext cx="4624388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900E375-D0D6-466C-A383-E914B5C8AE5A}"/>
              </a:ext>
            </a:extLst>
          </p:cNvPr>
          <p:cNvSpPr/>
          <p:nvPr userDrawn="1"/>
        </p:nvSpPr>
        <p:spPr>
          <a:xfrm>
            <a:off x="0" y="6344403"/>
            <a:ext cx="20574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47" y="6477000"/>
            <a:ext cx="816102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93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 userDrawn="1"/>
        </p:nvSpPr>
        <p:spPr>
          <a:xfrm>
            <a:off x="205740" y="1412106"/>
            <a:ext cx="4380442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772E6C0-3363-4678-BD7B-839981CFEC1B}"/>
              </a:ext>
            </a:extLst>
          </p:cNvPr>
          <p:cNvSpPr/>
          <p:nvPr userDrawn="1"/>
        </p:nvSpPr>
        <p:spPr>
          <a:xfrm>
            <a:off x="4763559" y="1412106"/>
            <a:ext cx="4380442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431D86-B4F2-4178-9479-C223044E67E1}"/>
              </a:ext>
            </a:extLst>
          </p:cNvPr>
          <p:cNvSpPr/>
          <p:nvPr userDrawn="1"/>
        </p:nvSpPr>
        <p:spPr>
          <a:xfrm>
            <a:off x="205740" y="948037"/>
            <a:ext cx="438044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881C044-83B1-4BEC-A2A0-51CA4BF72CE4}"/>
              </a:ext>
            </a:extLst>
          </p:cNvPr>
          <p:cNvSpPr/>
          <p:nvPr userDrawn="1"/>
        </p:nvSpPr>
        <p:spPr>
          <a:xfrm>
            <a:off x="4763559" y="948037"/>
            <a:ext cx="438044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05738" y="1005840"/>
            <a:ext cx="436626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34175" y="1527048"/>
            <a:ext cx="4337825" cy="411035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763558" y="1005840"/>
            <a:ext cx="438044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763559" y="1527048"/>
            <a:ext cx="4339181" cy="411035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 userDrawn="1"/>
        </p:nvSpPr>
        <p:spPr>
          <a:xfrm>
            <a:off x="1330252" y="320041"/>
            <a:ext cx="7813748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30251" y="365858"/>
            <a:ext cx="7772488" cy="34163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649F31-1D58-F243-85FD-74506880A336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7038521-D276-4049-A4BA-98C27C6D8256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xmlns="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5836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993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 userDrawn="1"/>
        </p:nvSpPr>
        <p:spPr>
          <a:xfrm>
            <a:off x="205740" y="1412107"/>
            <a:ext cx="2901104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772E6C0-3363-4678-BD7B-839981CFEC1B}"/>
              </a:ext>
            </a:extLst>
          </p:cNvPr>
          <p:cNvSpPr/>
          <p:nvPr userDrawn="1"/>
        </p:nvSpPr>
        <p:spPr>
          <a:xfrm>
            <a:off x="3224318" y="1412107"/>
            <a:ext cx="2900934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04C995C-9C57-406C-A69D-7613F8F47165}"/>
              </a:ext>
            </a:extLst>
          </p:cNvPr>
          <p:cNvSpPr/>
          <p:nvPr userDrawn="1"/>
        </p:nvSpPr>
        <p:spPr>
          <a:xfrm>
            <a:off x="6242895" y="1412107"/>
            <a:ext cx="2901104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431D86-B4F2-4178-9479-C223044E67E1}"/>
              </a:ext>
            </a:extLst>
          </p:cNvPr>
          <p:cNvSpPr/>
          <p:nvPr userDrawn="1"/>
        </p:nvSpPr>
        <p:spPr>
          <a:xfrm>
            <a:off x="205740" y="948037"/>
            <a:ext cx="290006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881C044-83B1-4BEC-A2A0-51CA4BF72CE4}"/>
              </a:ext>
            </a:extLst>
          </p:cNvPr>
          <p:cNvSpPr/>
          <p:nvPr userDrawn="1"/>
        </p:nvSpPr>
        <p:spPr>
          <a:xfrm>
            <a:off x="3224317" y="948037"/>
            <a:ext cx="2900934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526A7F5-6E08-49A4-A894-85B35B49A075}"/>
              </a:ext>
            </a:extLst>
          </p:cNvPr>
          <p:cNvSpPr/>
          <p:nvPr userDrawn="1"/>
        </p:nvSpPr>
        <p:spPr>
          <a:xfrm>
            <a:off x="6242896" y="948037"/>
            <a:ext cx="291444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02634" y="1005840"/>
            <a:ext cx="2903004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34176" y="1527048"/>
            <a:ext cx="2843561" cy="411035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23282" y="1005840"/>
            <a:ext cx="290006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21381" y="1527048"/>
            <a:ext cx="2895600" cy="411035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239789" y="1005840"/>
            <a:ext cx="291444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239789" y="1527048"/>
            <a:ext cx="2826153" cy="411035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 userDrawn="1"/>
        </p:nvSpPr>
        <p:spPr>
          <a:xfrm>
            <a:off x="1330252" y="320041"/>
            <a:ext cx="7813748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30251" y="365858"/>
            <a:ext cx="7813747" cy="34163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E38BD24-68BF-4642-BFC4-180B70D413B8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47" y="456244"/>
            <a:ext cx="816102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xmlns="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5836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878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 userDrawn="1"/>
        </p:nvSpPr>
        <p:spPr>
          <a:xfrm>
            <a:off x="205740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431D86-B4F2-4178-9479-C223044E67E1}"/>
              </a:ext>
            </a:extLst>
          </p:cNvPr>
          <p:cNvSpPr/>
          <p:nvPr userDrawn="1"/>
        </p:nvSpPr>
        <p:spPr>
          <a:xfrm>
            <a:off x="205741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772E6C0-3363-4678-BD7B-839981CFEC1B}"/>
              </a:ext>
            </a:extLst>
          </p:cNvPr>
          <p:cNvSpPr/>
          <p:nvPr userDrawn="1"/>
        </p:nvSpPr>
        <p:spPr>
          <a:xfrm>
            <a:off x="2466458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881C044-83B1-4BEC-A2A0-51CA4BF72CE4}"/>
              </a:ext>
            </a:extLst>
          </p:cNvPr>
          <p:cNvSpPr/>
          <p:nvPr userDrawn="1"/>
        </p:nvSpPr>
        <p:spPr>
          <a:xfrm>
            <a:off x="2466458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04C995C-9C57-406C-A69D-7613F8F47165}"/>
              </a:ext>
            </a:extLst>
          </p:cNvPr>
          <p:cNvSpPr/>
          <p:nvPr userDrawn="1"/>
        </p:nvSpPr>
        <p:spPr>
          <a:xfrm>
            <a:off x="4727176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526A7F5-6E08-49A4-A894-85B35B49A075}"/>
              </a:ext>
            </a:extLst>
          </p:cNvPr>
          <p:cNvSpPr/>
          <p:nvPr userDrawn="1"/>
        </p:nvSpPr>
        <p:spPr>
          <a:xfrm>
            <a:off x="4727176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25F09E4-91A6-437A-BED4-ED7995D473E7}"/>
              </a:ext>
            </a:extLst>
          </p:cNvPr>
          <p:cNvSpPr/>
          <p:nvPr userDrawn="1"/>
        </p:nvSpPr>
        <p:spPr>
          <a:xfrm>
            <a:off x="6987895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192D3D3-2A2D-4482-B3F5-B0CBCD39D93A}"/>
              </a:ext>
            </a:extLst>
          </p:cNvPr>
          <p:cNvSpPr/>
          <p:nvPr userDrawn="1"/>
        </p:nvSpPr>
        <p:spPr>
          <a:xfrm>
            <a:off x="6987895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05739" y="1005840"/>
            <a:ext cx="2146094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05739" y="1527048"/>
            <a:ext cx="2146094" cy="501091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2466457" y="1005840"/>
            <a:ext cx="215610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2466457" y="1527048"/>
            <a:ext cx="2156105" cy="501091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734715" y="1005840"/>
            <a:ext cx="2148566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4734715" y="1527048"/>
            <a:ext cx="2148566" cy="501091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 userDrawn="1"/>
        </p:nvSpPr>
        <p:spPr>
          <a:xfrm>
            <a:off x="1330252" y="320041"/>
            <a:ext cx="7813748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30252" y="365858"/>
            <a:ext cx="7813748" cy="34163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E38BD24-68BF-4642-BFC4-180B70D413B8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 userDrawn="1"/>
        </p:nvSpPr>
        <p:spPr>
          <a:xfrm>
            <a:off x="205740" y="320041"/>
            <a:ext cx="1059505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xmlns="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987893" y="1005840"/>
            <a:ext cx="2148566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xmlns="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6987893" y="1527048"/>
            <a:ext cx="2148566" cy="5010912"/>
          </a:xfrm>
          <a:ln w="12700">
            <a:noFill/>
          </a:ln>
        </p:spPr>
        <p:txBody>
          <a:bodyPr tIns="45720" bIns="91440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 marL="1112044" indent="-166688"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3" y="441571"/>
            <a:ext cx="82024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2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81" y="408433"/>
            <a:ext cx="8531576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73" y="1595786"/>
            <a:ext cx="8529578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12044" indent="-166688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3355975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109913"/>
            <a:ext cx="1295400" cy="13128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109913"/>
            <a:ext cx="7772400" cy="131286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575175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CFE9A-9E77-3E47-B819-00D8F6750E4D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84575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4C55946D-CCA3-CE4D-B01C-9EDED5B62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9CBB6-0B3D-844C-B990-54B7702FCE42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58BA7-4ACB-584C-9840-7042E1259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B44B1-681C-274B-9EAD-7211613743EF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ECF6-65A1-4C45-BEB1-1A5BF77AD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3EEFE-7A60-4C4F-9655-C221CC978356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B829E-9D41-CA46-B302-B5F7ED763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691B-C5A4-FF4B-985E-92FFE6C13CFD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099F7E-A15C-7641-807D-56326DB0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AD31A-BF00-9C40-8C79-C622198968CD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C62A8-A104-9847-A3E2-774627634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3D2D-B012-8B41-BB7C-8EF8CDD68D90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96BDE28A-4523-7C4D-814A-EC9A8E14F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228600"/>
            <a:ext cx="7440613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pPr>
              <a:defRPr/>
            </a:pPr>
            <a:fld id="{63ED30E9-9E5A-2A44-9E66-FF32B9DB3B77}" type="datetime1">
              <a:rPr lang="en-US"/>
              <a:pPr>
                <a:defRPr/>
              </a:pPr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defTabSz="457019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0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pPr>
              <a:defRPr/>
            </a:pPr>
            <a:fld id="{E22B0A95-59FF-6747-AECE-6EF61DCFA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17" r:id="rId2"/>
    <p:sldLayoutId id="2147484322" r:id="rId3"/>
    <p:sldLayoutId id="2147484323" r:id="rId4"/>
    <p:sldLayoutId id="2147484324" r:id="rId5"/>
    <p:sldLayoutId id="2147484318" r:id="rId6"/>
    <p:sldLayoutId id="2147484325" r:id="rId7"/>
    <p:sldLayoutId id="2147484319" r:id="rId8"/>
    <p:sldLayoutId id="2147484326" r:id="rId9"/>
    <p:sldLayoutId id="2147484320" r:id="rId10"/>
    <p:sldLayoutId id="21474843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2326" y="274321"/>
            <a:ext cx="85725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8711" y="1650030"/>
            <a:ext cx="8564601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D3B0D07-6BED-A646-84B4-4749F06D6579}"/>
              </a:ext>
            </a:extLst>
          </p:cNvPr>
          <p:cNvSpPr/>
          <p:nvPr userDrawn="1"/>
        </p:nvSpPr>
        <p:spPr>
          <a:xfrm>
            <a:off x="0" y="320041"/>
            <a:ext cx="20574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16607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09847" y="6477000"/>
            <a:ext cx="816102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xmlns="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5602857" y="6583680"/>
            <a:ext cx="3300455" cy="155180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Comparing the Efficiency of In Situ Visualization Paradigms at Scale</a:t>
            </a:r>
          </a:p>
        </p:txBody>
      </p:sp>
      <p:pic>
        <p:nvPicPr>
          <p:cNvPr id="14" name="Picture 3" descr="C:\Users\James\Dropbox\UofO\CDUX\Logos\logo.png">
            <a:extLst>
              <a:ext uri="{FF2B5EF4-FFF2-40B4-BE49-F238E27FC236}">
                <a16:creationId xmlns:a16="http://schemas.microsoft.com/office/drawing/2014/main" xmlns="" id="{37364A9D-4DAC-4AA7-B6F4-6502785645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227150" y="6468374"/>
            <a:ext cx="1205500" cy="285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27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5pPr>
      <a:lvl6pPr marL="3429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6pPr>
      <a:lvl7pPr marL="685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7pPr>
      <a:lvl8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8pPr>
      <a:lvl9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006C3A"/>
          </a:solidFill>
          <a:latin typeface="Arial Black" pitchFamily="34" charset="0"/>
        </a:defRPr>
      </a:lvl9pPr>
    </p:titleStyle>
    <p:bodyStyle>
      <a:lvl1pPr marL="215504" indent="-215504" algn="l" rtl="0" eaLnBrk="1" fontAlgn="base" hangingPunct="1">
        <a:lnSpc>
          <a:spcPct val="90000"/>
        </a:lnSpc>
        <a:spcBef>
          <a:spcPts val="105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6731" indent="-2143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72716" indent="-2143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858441" indent="-129779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–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12044" indent="-166688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tx1"/>
        </a:buClr>
        <a:buFont typeface="Arial" charset="0"/>
        <a:buChar char="»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FF11C-9EC8-A24E-8E0F-C438936D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174631"/>
            <a:ext cx="8153400" cy="990600"/>
          </a:xfrm>
        </p:spPr>
        <p:txBody>
          <a:bodyPr/>
          <a:lstStyle/>
          <a:p>
            <a:r>
              <a:rPr lang="en-US" dirty="0" err="1"/>
              <a:t>VTKm</a:t>
            </a:r>
            <a:r>
              <a:rPr lang="en-US" dirty="0"/>
              <a:t> at Scale: Experiences from a Recent In Situ Research Project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4A665DE-1786-F943-8EE7-2CA1E809E80A}"/>
              </a:ext>
            </a:extLst>
          </p:cNvPr>
          <p:cNvSpPr txBox="1">
            <a:spLocks/>
          </p:cNvSpPr>
          <p:nvPr/>
        </p:nvSpPr>
        <p:spPr bwMode="auto">
          <a:xfrm>
            <a:off x="495300" y="4656406"/>
            <a:ext cx="8153400" cy="15193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charset="-18"/>
                <a:ea typeface="ＭＳ Ｐゴシック" charset="-128"/>
                <a:cs typeface="ＭＳ Ｐゴシック" charset="-128"/>
              </a:defRPr>
            </a:lvl9pPr>
          </a:lstStyle>
          <a:p>
            <a:pPr algn="ctr" defTabSz="914400"/>
            <a:r>
              <a:rPr lang="en-US" sz="2400" dirty="0"/>
              <a:t>Presenter: Dave Pugmire</a:t>
            </a:r>
          </a:p>
          <a:p>
            <a:pPr algn="ctr" defTabSz="914400"/>
            <a:r>
              <a:rPr lang="en-US" sz="2400" dirty="0"/>
              <a:t>24 April 2019</a:t>
            </a:r>
          </a:p>
          <a:p>
            <a:pPr algn="ctr" defTabSz="914400"/>
            <a:r>
              <a:rPr lang="en-US" sz="2400" dirty="0"/>
              <a:t>2019 DOE Computer Graphics Forum</a:t>
            </a:r>
          </a:p>
          <a:p>
            <a:pPr algn="ctr" defTabSz="914400"/>
            <a:r>
              <a:rPr lang="en-US" sz="2400" dirty="0"/>
              <a:t>Pacific Grove, CA</a:t>
            </a:r>
          </a:p>
        </p:txBody>
      </p:sp>
    </p:spTree>
    <p:extLst>
      <p:ext uri="{BB962C8B-B14F-4D97-AF65-F5344CB8AC3E}">
        <p14:creationId xmlns:p14="http://schemas.microsoft.com/office/powerpoint/2010/main" val="4989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14122-8676-4943-BE3C-F9EADBFF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ISC 2019 Paper: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6F0F76-B8E5-644C-A44A-61D477A14E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F2BD72-3DDE-8B4F-8B5C-7622E4D7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99"/>
            <a:ext cx="9144000" cy="51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ISAV15 Position Paper: In Situ Comparison Factors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15" y="1719090"/>
            <a:ext cx="4986692" cy="3705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3833" y="2543758"/>
            <a:ext cx="5671751" cy="1415038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7990" y="4281585"/>
            <a:ext cx="5671751" cy="1415038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2288" y="3958796"/>
            <a:ext cx="4961553" cy="322789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0B3C38-B1BE-4945-B07A-2003CA936DE9}"/>
              </a:ext>
            </a:extLst>
          </p:cNvPr>
          <p:cNvSpPr txBox="1"/>
          <p:nvPr/>
        </p:nvSpPr>
        <p:spPr>
          <a:xfrm>
            <a:off x="4817327" y="2019765"/>
            <a:ext cx="986883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</a:pPr>
            <a:endParaRPr lang="en-US" sz="1200" dirty="0">
              <a:solidFill>
                <a:prstClr val="black"/>
              </a:solidFill>
              <a:ea typeface="+mn-ea"/>
              <a:cs typeface="Arial" charset="0"/>
            </a:endParaRPr>
          </a:p>
          <a:p>
            <a:pPr algn="ctr" defTabSz="685800">
              <a:lnSpc>
                <a:spcPct val="90000"/>
              </a:lnSpc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In-line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D3C6D2-584A-4E4D-A027-FC08E7A653F3}"/>
              </a:ext>
            </a:extLst>
          </p:cNvPr>
          <p:cNvSpPr txBox="1"/>
          <p:nvPr/>
        </p:nvSpPr>
        <p:spPr>
          <a:xfrm>
            <a:off x="5804210" y="2035927"/>
            <a:ext cx="121459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</a:pPr>
            <a:endParaRPr lang="en-US" sz="1200" dirty="0">
              <a:solidFill>
                <a:prstClr val="black"/>
              </a:solidFill>
              <a:ea typeface="+mn-ea"/>
              <a:cs typeface="Arial" charset="0"/>
            </a:endParaRPr>
          </a:p>
          <a:p>
            <a:pPr algn="ctr" defTabSz="685800">
              <a:lnSpc>
                <a:spcPct val="90000"/>
              </a:lnSpc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In-transit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FBE35EA-DB7F-4A23-8367-9625EBC686FD}"/>
              </a:ext>
            </a:extLst>
          </p:cNvPr>
          <p:cNvCxnSpPr/>
          <p:nvPr/>
        </p:nvCxnSpPr>
        <p:spPr>
          <a:xfrm flipH="1">
            <a:off x="7147932" y="3265913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303C4A5-607E-4614-9083-E6DCB89CE0A2}"/>
              </a:ext>
            </a:extLst>
          </p:cNvPr>
          <p:cNvCxnSpPr/>
          <p:nvPr/>
        </p:nvCxnSpPr>
        <p:spPr>
          <a:xfrm flipH="1">
            <a:off x="7147932" y="2719504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3662829-C41E-4077-BCAC-C95AE58DA1F2}"/>
              </a:ext>
            </a:extLst>
          </p:cNvPr>
          <p:cNvCxnSpPr/>
          <p:nvPr/>
        </p:nvCxnSpPr>
        <p:spPr>
          <a:xfrm flipH="1">
            <a:off x="7141788" y="4960899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99767F4-2EAD-4580-9EFC-98F6E3F76197}"/>
              </a:ext>
            </a:extLst>
          </p:cNvPr>
          <p:cNvCxnSpPr/>
          <p:nvPr/>
        </p:nvCxnSpPr>
        <p:spPr>
          <a:xfrm flipH="1">
            <a:off x="7147932" y="4107830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0CBB185-0C51-4AC6-BF93-B823CCF2C21A}"/>
              </a:ext>
            </a:extLst>
          </p:cNvPr>
          <p:cNvCxnSpPr/>
          <p:nvPr/>
        </p:nvCxnSpPr>
        <p:spPr>
          <a:xfrm flipH="1">
            <a:off x="7147932" y="4367096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4356D32-B3BD-4A30-BBD4-675158465069}"/>
              </a:ext>
            </a:extLst>
          </p:cNvPr>
          <p:cNvCxnSpPr/>
          <p:nvPr/>
        </p:nvCxnSpPr>
        <p:spPr>
          <a:xfrm flipH="1">
            <a:off x="7147932" y="4676543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89A905E-C79E-4A7D-8611-0BD05DC451D4}"/>
              </a:ext>
            </a:extLst>
          </p:cNvPr>
          <p:cNvCxnSpPr/>
          <p:nvPr/>
        </p:nvCxnSpPr>
        <p:spPr>
          <a:xfrm flipH="1">
            <a:off x="7147932" y="3522392"/>
            <a:ext cx="359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BED4E1FD-D45D-4EAE-B3E0-531EBF0A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1062991"/>
            <a:ext cx="8628678" cy="424732"/>
          </a:xfrm>
        </p:spPr>
        <p:txBody>
          <a:bodyPr/>
          <a:lstStyle/>
          <a:p>
            <a:r>
              <a:rPr lang="en-US" dirty="0"/>
              <a:t>Workflow Configurations</a:t>
            </a:r>
          </a:p>
        </p:txBody>
      </p: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DF0D715-4346-4F02-A798-4676861344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6311" y="1852521"/>
            <a:ext cx="8170039" cy="362752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BF3A679-34EA-4333-B4FE-8421E481333D}"/>
              </a:ext>
            </a:extLst>
          </p:cNvPr>
          <p:cNvSpPr/>
          <p:nvPr/>
        </p:nvSpPr>
        <p:spPr>
          <a:xfrm>
            <a:off x="2156913" y="2768600"/>
            <a:ext cx="4959505" cy="13208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2100" i="1" u="sng" dirty="0">
                <a:solidFill>
                  <a:prstClr val="white"/>
                </a:solidFill>
                <a:latin typeface="Century Gothic" panose="020F0302020204030204"/>
              </a:rPr>
              <a:t>Largest Case:</a:t>
            </a:r>
          </a:p>
          <a:p>
            <a:pPr algn="ctr" defTabSz="685800">
              <a:lnSpc>
                <a:spcPct val="90000"/>
              </a:lnSpc>
            </a:pPr>
            <a:r>
              <a:rPr lang="en-US" sz="1500" i="1" dirty="0">
                <a:solidFill>
                  <a:prstClr val="white"/>
                </a:solidFill>
                <a:latin typeface="Century Gothic" panose="020F0302020204030204"/>
              </a:rPr>
              <a:t>16,384 Simulation Processes</a:t>
            </a:r>
          </a:p>
          <a:p>
            <a:pPr algn="ctr" defTabSz="685800">
              <a:lnSpc>
                <a:spcPct val="90000"/>
              </a:lnSpc>
            </a:pPr>
            <a:r>
              <a:rPr lang="en-US" sz="1500" dirty="0">
                <a:solidFill>
                  <a:prstClr val="white"/>
                </a:solidFill>
                <a:latin typeface="Century Gothic" panose="020F0302020204030204"/>
              </a:rPr>
              <a:t>34,359,738,368 Total Cells</a:t>
            </a:r>
            <a:endParaRPr lang="en-US" sz="1500" i="1" dirty="0">
              <a:solidFill>
                <a:prstClr val="white"/>
              </a:solidFill>
              <a:latin typeface="Century Gothic" panose="020F03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990EE8-9C0E-403D-9974-D0C19C53493B}"/>
              </a:ext>
            </a:extLst>
          </p:cNvPr>
          <p:cNvSpPr/>
          <p:nvPr/>
        </p:nvSpPr>
        <p:spPr>
          <a:xfrm flipH="1">
            <a:off x="7961970" y="1793953"/>
            <a:ext cx="724378" cy="3686096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37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F1395-9434-4EF5-8BD4-A228A247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Workflow Times (100 Sim Steps)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61479EB-122B-4911-B165-361806800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05778"/>
              </p:ext>
            </p:extLst>
          </p:nvPr>
        </p:nvGraphicFramePr>
        <p:xfrm>
          <a:off x="567562" y="1133360"/>
          <a:ext cx="8008875" cy="533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4" imgW="8229600" imgH="5486046" progId="AcroExch.Document.DC">
                  <p:embed/>
                </p:oleObj>
              </mc:Choice>
              <mc:Fallback>
                <p:oleObj name="Acrobat Document" r:id="rId4" imgW="8229600" imgH="5486046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761479EB-122B-4911-B165-361806800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562" y="1133360"/>
                        <a:ext cx="8008875" cy="533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1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0BD58-5FCC-48F2-9263-8E91DE31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Simulation Cost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DB0280FE-58DF-4C71-A01F-49CC07687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02952"/>
              </p:ext>
            </p:extLst>
          </p:nvPr>
        </p:nvGraphicFramePr>
        <p:xfrm>
          <a:off x="322325" y="1039482"/>
          <a:ext cx="8477532" cy="539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3" imgW="7543536" imgH="4800423" progId="AcroExch.Document.DC">
                  <p:embed/>
                </p:oleObj>
              </mc:Choice>
              <mc:Fallback>
                <p:oleObj name="Acrobat Document" r:id="rId3" imgW="7543536" imgH="4800423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DB0280FE-58DF-4C71-A01F-49CC07687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325" y="1039482"/>
                        <a:ext cx="8477532" cy="5394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80DF95E-0FA6-43DA-A147-63D85D401983}"/>
                  </a:ext>
                </a:extLst>
              </p:cNvPr>
              <p:cNvSpPr txBox="1"/>
              <p:nvPr/>
            </p:nvSpPr>
            <p:spPr>
              <a:xfrm>
                <a:off x="5470419" y="359377"/>
                <a:ext cx="3329438" cy="243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𝐶𝑜𝑠𝑡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𝑇𝑜𝑡𝑎𝑙𝑇𝑖𝑚𝑒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𝑇𝑜𝑡𝑎𝑙𝑁𝑜𝑑𝑒𝑠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entury Gothic" panose="020F030202020403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DF95E-0FA6-43DA-A147-63D85D40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419" y="359377"/>
                <a:ext cx="3329438" cy="243593"/>
              </a:xfrm>
              <a:prstGeom prst="rect">
                <a:avLst/>
              </a:prstGeom>
              <a:blipFill>
                <a:blip r:embed="rId5"/>
                <a:stretch>
                  <a:fillRect l="-1141" t="-15000" r="-1141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6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ISAV15 Position Paper: In Situ Comparison Factors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15" y="1719090"/>
            <a:ext cx="4986692" cy="3705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3833" y="2543758"/>
            <a:ext cx="5671751" cy="1415038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7990" y="4281585"/>
            <a:ext cx="5671751" cy="1415038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2288" y="3958796"/>
            <a:ext cx="4961553" cy="322789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0B3C38-B1BE-4945-B07A-2003CA936DE9}"/>
              </a:ext>
            </a:extLst>
          </p:cNvPr>
          <p:cNvSpPr txBox="1"/>
          <p:nvPr/>
        </p:nvSpPr>
        <p:spPr>
          <a:xfrm>
            <a:off x="4817327" y="2019765"/>
            <a:ext cx="986883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</a:pPr>
            <a:endParaRPr lang="en-US" sz="1200" dirty="0">
              <a:solidFill>
                <a:prstClr val="black"/>
              </a:solidFill>
              <a:ea typeface="+mn-ea"/>
              <a:cs typeface="Arial" charset="0"/>
            </a:endParaRPr>
          </a:p>
          <a:p>
            <a:pPr algn="ctr" defTabSz="685800">
              <a:lnSpc>
                <a:spcPct val="90000"/>
              </a:lnSpc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In-line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D3C6D2-584A-4E4D-A027-FC08E7A653F3}"/>
              </a:ext>
            </a:extLst>
          </p:cNvPr>
          <p:cNvSpPr txBox="1"/>
          <p:nvPr/>
        </p:nvSpPr>
        <p:spPr>
          <a:xfrm>
            <a:off x="5758940" y="2027846"/>
            <a:ext cx="125986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</a:pPr>
            <a:endParaRPr lang="en-US" sz="1200" dirty="0">
              <a:solidFill>
                <a:prstClr val="black"/>
              </a:solidFill>
              <a:ea typeface="+mn-ea"/>
              <a:cs typeface="Arial" charset="0"/>
            </a:endParaRPr>
          </a:p>
          <a:p>
            <a:pPr algn="ctr" defTabSz="685800">
              <a:lnSpc>
                <a:spcPct val="90000"/>
              </a:lnSpc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In-transit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096CD5B-3065-40C6-B552-B8969256E2FD}"/>
              </a:ext>
            </a:extLst>
          </p:cNvPr>
          <p:cNvSpPr/>
          <p:nvPr/>
        </p:nvSpPr>
        <p:spPr>
          <a:xfrm>
            <a:off x="4976232" y="4018621"/>
            <a:ext cx="1823224" cy="1756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58F14D-30FB-4A13-9D49-9D3F0EAAC998}"/>
              </a:ext>
            </a:extLst>
          </p:cNvPr>
          <p:cNvCxnSpPr/>
          <p:nvPr/>
        </p:nvCxnSpPr>
        <p:spPr>
          <a:xfrm>
            <a:off x="5193680" y="4118982"/>
            <a:ext cx="2400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30A9CE8-AC03-456F-9BDB-CB25D20CF27F}"/>
              </a:ext>
            </a:extLst>
          </p:cNvPr>
          <p:cNvCxnSpPr/>
          <p:nvPr/>
        </p:nvCxnSpPr>
        <p:spPr>
          <a:xfrm>
            <a:off x="6319954" y="4118982"/>
            <a:ext cx="2400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9E21DAC-6131-4981-B120-839155A68300}"/>
              </a:ext>
            </a:extLst>
          </p:cNvPr>
          <p:cNvSpPr/>
          <p:nvPr/>
        </p:nvSpPr>
        <p:spPr>
          <a:xfrm>
            <a:off x="2563129" y="3974958"/>
            <a:ext cx="4961553" cy="376392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8B28969-38D6-4E85-A1DF-8F19D2122941}"/>
              </a:ext>
            </a:extLst>
          </p:cNvPr>
          <p:cNvSpPr/>
          <p:nvPr/>
        </p:nvSpPr>
        <p:spPr>
          <a:xfrm>
            <a:off x="2442288" y="5138910"/>
            <a:ext cx="4961553" cy="62259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E6599A-6D86-405C-AF24-97C07CC99947}"/>
              </a:ext>
            </a:extLst>
          </p:cNvPr>
          <p:cNvSpPr/>
          <p:nvPr/>
        </p:nvSpPr>
        <p:spPr>
          <a:xfrm>
            <a:off x="2518119" y="2814170"/>
            <a:ext cx="4961553" cy="28730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</a:pPr>
            <a:endParaRPr lang="en-US" sz="135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F9C348-A3C4-2D4D-9E8F-C9534E5A28A6}"/>
              </a:ext>
            </a:extLst>
          </p:cNvPr>
          <p:cNvSpPr txBox="1"/>
          <p:nvPr/>
        </p:nvSpPr>
        <p:spPr>
          <a:xfrm>
            <a:off x="2785750" y="3897888"/>
            <a:ext cx="62709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baseline="-25000" dirty="0">
                <a:solidFill>
                  <a:srgbClr val="FF0000"/>
                </a:solidFill>
                <a:latin typeface="+mn-lt"/>
              </a:rPr>
              <a:t>Cost</a:t>
            </a:r>
            <a:endParaRPr lang="en-US" sz="2000" b="1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40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5" grpId="0" animBg="1"/>
      <p:bldP spid="16" grpId="0" animBg="1"/>
      <p:bldP spid="17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29812"/>
              </p:ext>
            </p:extLst>
          </p:nvPr>
        </p:nvGraphicFramePr>
        <p:xfrm>
          <a:off x="1121595" y="1997072"/>
          <a:ext cx="6900810" cy="170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VTK-m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dirty="0" err="1"/>
                        <a:t>Recenter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dirty="0" err="1"/>
                        <a:t>Isocontour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dirty="0"/>
                        <a:t>Render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E371ACD-4DAF-604C-9BE5-FB49507E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06617"/>
              </p:ext>
            </p:extLst>
          </p:nvPr>
        </p:nvGraphicFramePr>
        <p:xfrm>
          <a:off x="1121595" y="4364034"/>
          <a:ext cx="6900810" cy="170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0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VTK-m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dirty="0" err="1"/>
                        <a:t>Recenter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dirty="0" err="1"/>
                        <a:t>Isocontour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dirty="0"/>
                        <a:t>Render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D8C69-13CF-8246-985B-EC4B59D3F0F1}"/>
              </a:ext>
            </a:extLst>
          </p:cNvPr>
          <p:cNvSpPr txBox="1"/>
          <p:nvPr/>
        </p:nvSpPr>
        <p:spPr>
          <a:xfrm>
            <a:off x="612648" y="162774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In-line Visualization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D21D0-D050-0D45-BC25-E859C5E232A6}"/>
              </a:ext>
            </a:extLst>
          </p:cNvPr>
          <p:cNvSpPr txBox="1"/>
          <p:nvPr/>
        </p:nvSpPr>
        <p:spPr>
          <a:xfrm>
            <a:off x="612648" y="3848648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In-transit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39917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39457</TotalTime>
  <Words>362</Words>
  <Application>Microsoft Macintosh PowerPoint</Application>
  <PresentationFormat>On-screen Show (4:3)</PresentationFormat>
  <Paragraphs>85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 Black</vt:lpstr>
      <vt:lpstr>Calibri</vt:lpstr>
      <vt:lpstr>Cambria Math</vt:lpstr>
      <vt:lpstr>Century Gothic</vt:lpstr>
      <vt:lpstr>ＭＳ Ｐゴシック</vt:lpstr>
      <vt:lpstr>Times New Roman</vt:lpstr>
      <vt:lpstr>Tw Cen MT</vt:lpstr>
      <vt:lpstr>Wingdings</vt:lpstr>
      <vt:lpstr>Wingdings 2</vt:lpstr>
      <vt:lpstr>Arial</vt:lpstr>
      <vt:lpstr>Median</vt:lpstr>
      <vt:lpstr>ORNL</vt:lpstr>
      <vt:lpstr>Acrobat Document</vt:lpstr>
      <vt:lpstr>VTKm at Scale: Experiences from a Recent In Situ Research Project </vt:lpstr>
      <vt:lpstr>Based on ISC 2019 Paper:</vt:lpstr>
      <vt:lpstr>ISAV15 Position Paper: In Situ Comparison Factors</vt:lpstr>
      <vt:lpstr>Workflow Configurations</vt:lpstr>
      <vt:lpstr>Total Workflow Times (100 Sim Steps)</vt:lpstr>
      <vt:lpstr>Total Simulation Cost</vt:lpstr>
      <vt:lpstr>ISAV15 Position Paper: In Situ Comparison Factors</vt:lpstr>
      <vt:lpstr>Summary</vt:lpstr>
    </vt:vector>
  </TitlesOfParts>
  <Company>LBNL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Hank Childs</dc:creator>
  <cp:lastModifiedBy>Hank Chidls</cp:lastModifiedBy>
  <cp:revision>321</cp:revision>
  <cp:lastPrinted>2011-02-19T01:20:35Z</cp:lastPrinted>
  <dcterms:created xsi:type="dcterms:W3CDTF">2013-04-08T01:46:22Z</dcterms:created>
  <dcterms:modified xsi:type="dcterms:W3CDTF">2019-05-02T01:25:25Z</dcterms:modified>
</cp:coreProperties>
</file>