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80"/>
  </p:notesMasterIdLst>
  <p:handoutMasterIdLst>
    <p:handoutMasterId r:id="rId81"/>
  </p:handoutMasterIdLst>
  <p:sldIdLst>
    <p:sldId id="256" r:id="rId2"/>
    <p:sldId id="322" r:id="rId3"/>
    <p:sldId id="257" r:id="rId4"/>
    <p:sldId id="320" r:id="rId5"/>
    <p:sldId id="323" r:id="rId6"/>
    <p:sldId id="324" r:id="rId7"/>
    <p:sldId id="325" r:id="rId8"/>
    <p:sldId id="365" r:id="rId9"/>
    <p:sldId id="326" r:id="rId10"/>
    <p:sldId id="327" r:id="rId11"/>
    <p:sldId id="328" r:id="rId12"/>
    <p:sldId id="329" r:id="rId13"/>
    <p:sldId id="331" r:id="rId14"/>
    <p:sldId id="330" r:id="rId15"/>
    <p:sldId id="332" r:id="rId16"/>
    <p:sldId id="334" r:id="rId17"/>
    <p:sldId id="258" r:id="rId18"/>
    <p:sldId id="259" r:id="rId19"/>
    <p:sldId id="260" r:id="rId20"/>
    <p:sldId id="261" r:id="rId21"/>
    <p:sldId id="262" r:id="rId22"/>
    <p:sldId id="272" r:id="rId23"/>
    <p:sldId id="343" r:id="rId24"/>
    <p:sldId id="364" r:id="rId25"/>
    <p:sldId id="267" r:id="rId26"/>
    <p:sldId id="263" r:id="rId27"/>
    <p:sldId id="264" r:id="rId28"/>
    <p:sldId id="265" r:id="rId29"/>
    <p:sldId id="268" r:id="rId30"/>
    <p:sldId id="269" r:id="rId31"/>
    <p:sldId id="270" r:id="rId32"/>
    <p:sldId id="271" r:id="rId33"/>
    <p:sldId id="341" r:id="rId34"/>
    <p:sldId id="337" r:id="rId35"/>
    <p:sldId id="342" r:id="rId36"/>
    <p:sldId id="336" r:id="rId37"/>
    <p:sldId id="333" r:id="rId38"/>
    <p:sldId id="335" r:id="rId39"/>
    <p:sldId id="338" r:id="rId40"/>
    <p:sldId id="339" r:id="rId41"/>
    <p:sldId id="340" r:id="rId42"/>
    <p:sldId id="316" r:id="rId43"/>
    <p:sldId id="344" r:id="rId44"/>
    <p:sldId id="345" r:id="rId45"/>
    <p:sldId id="346" r:id="rId46"/>
    <p:sldId id="347" r:id="rId47"/>
    <p:sldId id="274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286" r:id="rId60"/>
    <p:sldId id="287" r:id="rId61"/>
    <p:sldId id="288" r:id="rId62"/>
    <p:sldId id="348" r:id="rId63"/>
    <p:sldId id="349" r:id="rId64"/>
    <p:sldId id="350" r:id="rId65"/>
    <p:sldId id="351" r:id="rId66"/>
    <p:sldId id="358" r:id="rId67"/>
    <p:sldId id="359" r:id="rId68"/>
    <p:sldId id="360" r:id="rId69"/>
    <p:sldId id="361" r:id="rId70"/>
    <p:sldId id="362" r:id="rId71"/>
    <p:sldId id="363" r:id="rId72"/>
    <p:sldId id="352" r:id="rId73"/>
    <p:sldId id="353" r:id="rId74"/>
    <p:sldId id="354" r:id="rId75"/>
    <p:sldId id="313" r:id="rId76"/>
    <p:sldId id="355" r:id="rId77"/>
    <p:sldId id="356" r:id="rId78"/>
    <p:sldId id="357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56"/>
    <a:srgbClr val="5AFFFF"/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720" y="-104"/>
      </p:cViewPr>
      <p:guideLst>
        <p:guide orient="horz" pos="1296"/>
        <p:guide pos="3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56"/>
    </p:cViewPr>
  </p:sorterViewPr>
  <p:notesViewPr>
    <p:cSldViewPr snapToGrid="0" snapToObjects="1">
      <p:cViewPr varScale="1">
        <p:scale>
          <a:sx n="116" d="100"/>
          <a:sy n="116" d="100"/>
        </p:scale>
        <p:origin x="-30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VTK-m goals</a:t>
            </a:r>
            <a:r>
              <a:rPr lang="en-US" baseline="0" dirty="0" smtClean="0"/>
              <a:t> all work together to help reduce the amount of concurrency developers need to handle. Reduce worrying about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 example. Explicit data sets build the same as structured except for the cell set. You provide the shapes, </a:t>
            </a:r>
            <a:r>
              <a:rPr lang="en-US" dirty="0" err="1" smtClean="0"/>
              <a:t>num</a:t>
            </a:r>
            <a:r>
              <a:rPr lang="en-US" dirty="0" smtClean="0"/>
              <a:t> indices, and connectivity arrays.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Why do</a:t>
            </a:r>
            <a:r>
              <a:rPr lang="en-US" baseline="0" dirty="0" smtClean="0"/>
              <a:t> future architectures pose a problem? After all, we’ve claimed scalable visualization for years.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Becomes somewhat clear when looking at the processor dies.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x86 core is a complicated device featuring 30 years of components to make your code run faster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 accelerator core, in contrast, is significantly stripped down. In the GPU, really just some arithmetic units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cannot treat them like a symmetric multiprocessor.  They are more like SIMD (but not quite as restrictive).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Running on accelerators is not simply “scaling up” your code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AMD </a:t>
            </a:r>
            <a:r>
              <a:rPr lang="en-US" baseline="0" dirty="0" err="1" smtClean="0"/>
              <a:t>Magny-Cours</a:t>
            </a:r>
            <a:r>
              <a:rPr lang="en-US" baseline="0" dirty="0" smtClean="0"/>
              <a:t>.  Half of 12 core shown.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NVIDIA 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GK110. 15 SMX streaming multiprocessor extreme, 192 cores per SMX.  2,880 total cores.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 VTK-m</a:t>
            </a:r>
            <a:r>
              <a:rPr lang="en-US" baseline="0" dirty="0" smtClean="0"/>
              <a:t> framework is divided into two distinct environments each with their own API.</a:t>
            </a:r>
          </a:p>
          <a:p>
            <a:pPr marL="168244" lvl="0" indent="-168244">
              <a:buFont typeface="Arial"/>
              <a:buChar char="•"/>
            </a:pPr>
            <a:r>
              <a:rPr lang="en-US" baseline="0" dirty="0" smtClean="0"/>
              <a:t>The control environment a serial environment that is used to establish data and set up parallel jobs.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This is the interface used to connect VTK-m to applications and other code.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API for the control environment is located in the namespace </a:t>
            </a:r>
            <a:r>
              <a:rPr lang="en-US" baseline="0" dirty="0" err="1" smtClean="0"/>
              <a:t>vtkm</a:t>
            </a:r>
            <a:r>
              <a:rPr lang="en-US" baseline="0" dirty="0" smtClean="0"/>
              <a:t>::cont.</a:t>
            </a:r>
          </a:p>
          <a:p>
            <a:pPr marL="168244" lvl="0" indent="-168244">
              <a:buFont typeface="Arial"/>
              <a:buChar char="•"/>
            </a:pPr>
            <a:r>
              <a:rPr lang="en-US" dirty="0" smtClean="0"/>
              <a:t>The execution environment is the parallel environment where the actual data processing is done.</a:t>
            </a:r>
          </a:p>
          <a:p>
            <a:pPr marL="625444" lvl="1" indent="-168244">
              <a:buFont typeface="Arial"/>
              <a:buChar char="•"/>
            </a:pPr>
            <a:r>
              <a:rPr lang="en-US" dirty="0" smtClean="0"/>
              <a:t>Internally,</a:t>
            </a:r>
            <a:r>
              <a:rPr lang="en-US" baseline="0" dirty="0" smtClean="0"/>
              <a:t> the control environment spawns parallel jobs in the execution environment.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API for the execution environment is located in the namespace </a:t>
            </a:r>
            <a:r>
              <a:rPr lang="en-US" baseline="0" dirty="0" err="1" smtClean="0"/>
              <a:t>vtkm</a:t>
            </a:r>
            <a:r>
              <a:rPr lang="en-US" baseline="0" dirty="0" smtClean="0"/>
              <a:t>::exec.</a:t>
            </a:r>
          </a:p>
          <a:p>
            <a:pPr marL="168244" lvl="0" indent="-168244">
              <a:buFont typeface="Arial"/>
              <a:buChar char="•"/>
            </a:pPr>
            <a:r>
              <a:rPr lang="en-US" baseline="0" dirty="0" smtClean="0"/>
              <a:t>These two environments mirror the typical hardware configuration of general purpose CPU and accelerator coprocessor.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But also work fine when both are integrated.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processing data in VTK-m, you first establish the data topology through the control environment.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This is done through very basic grid topology structures and adaptable array handles.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Then from the control environment</a:t>
            </a:r>
            <a:r>
              <a:rPr lang="en-US" baseline="0" dirty="0" smtClean="0"/>
              <a:t> you can invoke an algorithm on your data.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Internally, this will decompose the data into constitute pieces, transfer data as necessary, and invoke a parallel algorithm.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Algorithms in the execution environment are built using </a:t>
            </a:r>
            <a:r>
              <a:rPr lang="en-US" baseline="0" dirty="0" err="1" smtClean="0"/>
              <a:t>worklets</a:t>
            </a:r>
            <a:r>
              <a:rPr lang="en-US" baseline="0" dirty="0" smtClean="0"/>
              <a:t>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err="1" smtClean="0"/>
              <a:t>Worklets</a:t>
            </a:r>
            <a:r>
              <a:rPr lang="en-US" baseline="0" dirty="0" smtClean="0"/>
              <a:t> are serial 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 that operate on one constituent element.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execution API provides the basic operations for cells, interpolations, derivatives, and other math.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err="1" smtClean="0"/>
              <a:t>Worklets</a:t>
            </a:r>
            <a:r>
              <a:rPr lang="en-US" baseline="0" dirty="0" smtClean="0"/>
              <a:t> come in different types with different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And eventually the results are passed back to the control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These two environments, particularly the execution environment, are meant to work on a variety</a:t>
            </a:r>
            <a:r>
              <a:rPr lang="en-US" baseline="0" dirty="0" smtClean="0"/>
              <a:t> of architectures.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To manage this portability, we have a unit called a device adapter that sits between these two environments.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The device adapter provides the basic memory management, scheduling, and algorithms needed to run on a parallel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Points and cells can be index</a:t>
            </a:r>
            <a:r>
              <a:rPr lang="en-US" baseline="0" dirty="0" smtClean="0"/>
              <a:t> with either multidimensional or flat indices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Can be 1, 2, or 3 dimensions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By</a:t>
            </a:r>
            <a:r>
              <a:rPr lang="en-US" baseline="0" dirty="0" smtClean="0"/>
              <a:t> providing a non-uniform coordinate system, the mesh can be bent in space into a curvilinear grid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Add Cool Visualizations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04059"/>
            <a:ext cx="8228489" cy="914400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460"/>
            <a:ext cx="8228489" cy="1902116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76863" algn="r"/>
              </a:tabLst>
              <a:defRPr/>
            </a:pPr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	SAND NO. 2015--7296 PE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24" name="Picture 23" descr="New_DOE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120575"/>
            <a:ext cx="981012" cy="246888"/>
          </a:xfrm>
          <a:prstGeom prst="rect">
            <a:avLst/>
          </a:prstGeom>
        </p:spPr>
      </p:pic>
      <p:pic>
        <p:nvPicPr>
          <p:cNvPr id="26" name="Picture 25" descr="NNSA Logo_Whit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6" y="6120575"/>
            <a:ext cx="888456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1675"/>
            <a:ext cx="8991600" cy="545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98" y="3044825"/>
            <a:ext cx="7772400" cy="1362075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98" y="4406900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1676"/>
            <a:ext cx="4419600" cy="54853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1676"/>
            <a:ext cx="4419600" cy="54853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91675"/>
            <a:ext cx="4421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1631436"/>
            <a:ext cx="4421188" cy="484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3019"/>
            <a:ext cx="4422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2781"/>
            <a:ext cx="4422775" cy="4844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microsoft.com/office/2007/relationships/hdphoto" Target="../media/hdphoto1.wdp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0772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1675"/>
            <a:ext cx="8991600" cy="579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6" descr="SNL_Stacked_White.png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23225" y="562928"/>
            <a:ext cx="914400" cy="35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VTKm_Logo.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25" y="164592"/>
            <a:ext cx="914400" cy="3753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5">
              <a:lumMod val="20000"/>
              <a:lumOff val="80000"/>
            </a:schemeClr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60000"/>
            <a:lumOff val="40000"/>
          </a:schemeClr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vtk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vtk.or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vtk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vtk.org" TargetMode="External"/><Relationship Id="rId3" Type="http://schemas.openxmlformats.org/officeDocument/2006/relationships/hyperlink" Target="http://m.vtk.org/documentatio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VTK-m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VTK-m Code Sprint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September 1-2, 2015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Kenneth Moreland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Sandia National Laboratories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required: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(2.10 or newer)</a:t>
            </a:r>
          </a:p>
          <a:p>
            <a:pPr lvl="1"/>
            <a:r>
              <a:rPr lang="en-US" dirty="0" smtClean="0"/>
              <a:t>Boost 1.48.0 (or newer)</a:t>
            </a:r>
          </a:p>
          <a:p>
            <a:pPr lvl="1"/>
            <a:r>
              <a:rPr lang="en-US" dirty="0" smtClean="0"/>
              <a:t>Linux, Mac OS X, or MSVC</a:t>
            </a:r>
          </a:p>
          <a:p>
            <a:r>
              <a:rPr lang="en-US" dirty="0" smtClean="0"/>
              <a:t>For CUDA backend:</a:t>
            </a:r>
          </a:p>
          <a:p>
            <a:pPr lvl="1"/>
            <a:r>
              <a:rPr lang="en-US" dirty="0" smtClean="0"/>
              <a:t>CUDA Toolkit 7+</a:t>
            </a:r>
          </a:p>
          <a:p>
            <a:pPr lvl="1"/>
            <a:r>
              <a:rPr lang="en-US" dirty="0" smtClean="0"/>
              <a:t>Thrust (comes with CUDA)</a:t>
            </a:r>
          </a:p>
          <a:p>
            <a:r>
              <a:rPr lang="en-US" dirty="0" smtClean="0"/>
              <a:t>For Intel Threading Building Blocks backend:</a:t>
            </a:r>
          </a:p>
          <a:p>
            <a:pPr lvl="1"/>
            <a:r>
              <a:rPr lang="en-US" dirty="0" smtClean="0"/>
              <a:t>TBB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VTK-m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http://m.vtk.org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Building VTK-m</a:t>
            </a:r>
            <a:endParaRPr lang="en-US" dirty="0" smtClean="0"/>
          </a:p>
          <a:p>
            <a:r>
              <a:rPr lang="en-US" dirty="0" smtClean="0"/>
              <a:t>Clone from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gitlab.kitware.com</a:t>
            </a:r>
            <a:r>
              <a:rPr lang="en-US" dirty="0" smtClean="0"/>
              <a:t>/</a:t>
            </a:r>
            <a:r>
              <a:rPr lang="en-US" dirty="0" err="1" smtClean="0"/>
              <a:t>vtk</a:t>
            </a:r>
            <a:r>
              <a:rPr lang="en-US" dirty="0" smtClean="0"/>
              <a:t>/</a:t>
            </a:r>
            <a:r>
              <a:rPr lang="en-US" dirty="0" err="1" smtClean="0"/>
              <a:t>vtk-m.git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28700" y="3288268"/>
            <a:ext cx="6362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clone http://</a:t>
            </a:r>
            <a:r>
              <a:rPr lang="en-US" dirty="0" err="1" smtClean="0">
                <a:latin typeface="Consolas"/>
                <a:cs typeface="Consolas"/>
              </a:rPr>
              <a:t>gitlab.kitware.com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vtk-m.git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mkdir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-m-build</a:t>
            </a:r>
          </a:p>
          <a:p>
            <a:r>
              <a:rPr lang="en-US" dirty="0" smtClean="0">
                <a:latin typeface="Consolas"/>
                <a:cs typeface="Consolas"/>
              </a:rPr>
              <a:t>cd 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-m-build</a:t>
            </a:r>
          </a:p>
          <a:p>
            <a:r>
              <a:rPr lang="en-US" dirty="0" err="1" smtClean="0">
                <a:latin typeface="Consolas"/>
                <a:cs typeface="Consolas"/>
              </a:rPr>
              <a:t>ccmake</a:t>
            </a:r>
            <a:r>
              <a:rPr lang="en-US" dirty="0" smtClean="0">
                <a:latin typeface="Consolas"/>
                <a:cs typeface="Consolas"/>
              </a:rPr>
              <a:t> ../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</a:t>
            </a: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</a:p>
          <a:p>
            <a:r>
              <a:rPr lang="en-US" dirty="0" err="1" smtClean="0">
                <a:latin typeface="Consolas"/>
                <a:cs typeface="Consolas"/>
              </a:rPr>
              <a:t>ctest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14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VTK-m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http://m.vtk.org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Building VTK-m</a:t>
            </a:r>
          </a:p>
          <a:p>
            <a:r>
              <a:rPr lang="en-US" dirty="0" smtClean="0">
                <a:sym typeface="Wingdings"/>
              </a:rPr>
              <a:t>Create a build directory</a:t>
            </a:r>
          </a:p>
          <a:p>
            <a:r>
              <a:rPr lang="en-US" dirty="0" smtClean="0">
                <a:sym typeface="Wingdings"/>
              </a:rPr>
              <a:t>Run </a:t>
            </a:r>
            <a:r>
              <a:rPr lang="en-US" dirty="0" err="1" smtClean="0">
                <a:sym typeface="Wingdings"/>
              </a:rPr>
              <a:t>ccmake</a:t>
            </a:r>
            <a:r>
              <a:rPr lang="en-US" dirty="0" smtClean="0">
                <a:sym typeface="Wingdings"/>
              </a:rPr>
              <a:t> (or </a:t>
            </a:r>
            <a:r>
              <a:rPr lang="en-US" dirty="0" err="1" smtClean="0">
                <a:sym typeface="Wingdings"/>
              </a:rPr>
              <a:t>cmake-gui</a:t>
            </a:r>
            <a:r>
              <a:rPr lang="en-US" dirty="0" smtClean="0">
                <a:sym typeface="Wingdings"/>
              </a:rPr>
              <a:t>) pointing back to source directory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28700" y="3288268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clone http://</a:t>
            </a:r>
            <a:r>
              <a:rPr lang="en-US" dirty="0" err="1" smtClean="0">
                <a:latin typeface="Consolas"/>
                <a:cs typeface="Consolas"/>
              </a:rPr>
              <a:t>gitlab.kitware.com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vtk-m.git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mkdir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-m-build</a:t>
            </a:r>
          </a:p>
          <a:p>
            <a:r>
              <a:rPr lang="en-US" dirty="0" smtClean="0">
                <a:latin typeface="Consolas"/>
                <a:cs typeface="Consolas"/>
              </a:rPr>
              <a:t>cd 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-m-build</a:t>
            </a:r>
          </a:p>
          <a:p>
            <a:r>
              <a:rPr lang="en-US" dirty="0" err="1" smtClean="0">
                <a:latin typeface="Consolas"/>
                <a:cs typeface="Consolas"/>
              </a:rPr>
              <a:t>ccmake</a:t>
            </a:r>
            <a:r>
              <a:rPr lang="en-US" dirty="0" smtClean="0">
                <a:latin typeface="Consolas"/>
                <a:cs typeface="Consolas"/>
              </a:rPr>
              <a:t> ../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1426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Configuration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38042"/>
              </p:ext>
            </p:extLst>
          </p:nvPr>
        </p:nvGraphicFramePr>
        <p:xfrm>
          <a:off x="76200" y="1279525"/>
          <a:ext cx="8991600" cy="505967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733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VTKm_ENABLE_CUDA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CUDA backend.  Requires CUDA Toolkit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VTKm_ENABLE_OPENMP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OpenMP</a:t>
                      </a:r>
                      <a:r>
                        <a:rPr lang="en-US" baseline="0" dirty="0" smtClean="0"/>
                        <a:t> backend.  Requires </a:t>
                      </a:r>
                      <a:r>
                        <a:rPr lang="en-US" baseline="0" dirty="0" err="1" smtClean="0"/>
                        <a:t>OpenMP</a:t>
                      </a:r>
                      <a:r>
                        <a:rPr lang="en-US" baseline="0" dirty="0" smtClean="0"/>
                        <a:t> compiler support (not Clang).</a:t>
                      </a:r>
                      <a:r>
                        <a:rPr lang="en-US" dirty="0" smtClean="0"/>
                        <a:t> (Coming</a:t>
                      </a:r>
                      <a:r>
                        <a:rPr lang="en-US" baseline="0" dirty="0" smtClean="0"/>
                        <a:t> soon.)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VTKm_ENABLE_TBB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Enable Intel Threading Building Blocks backend. Requires the TBB library.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VTKm_ENABLE_TESTING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on </a:t>
                      </a:r>
                      <a:r>
                        <a:rPr lang="en-US" baseline="0" dirty="0" smtClean="0"/>
                        <a:t>header, unit, and benchmark tests.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VTKm_ENABLE_BENCHMARKS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on additional timing tests.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VTKm_USE_64BIT_IDS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64bit index support. Older CUDA cards might not support 64 bit integers.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VTKm_USE_DOUBLE_PRECISION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Precision to use in floating point numbers when no other precision can be inferred. Older CUDA cards might not support 64 bit floats.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CMAKE_BUILD_TYPE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Debug, </a:t>
                      </a:r>
                      <a:r>
                        <a:rPr lang="en-US" dirty="0" err="1" smtClean="0"/>
                        <a:t>RelWithDebInfo</a:t>
                      </a:r>
                      <a:r>
                        <a:rPr lang="en-US" dirty="0" smtClean="0"/>
                        <a:t>, or Release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CMAKE_INSTALL_PREFIX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to install headers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VTK-m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http://m.vtk.org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Building VTK-m</a:t>
            </a:r>
          </a:p>
          <a:p>
            <a:r>
              <a:rPr lang="en-US" dirty="0" smtClean="0">
                <a:sym typeface="Wingdings"/>
              </a:rPr>
              <a:t>Run make (or use your favorite IDE)</a:t>
            </a:r>
          </a:p>
          <a:p>
            <a:r>
              <a:rPr lang="en-US" dirty="0" smtClean="0">
                <a:sym typeface="Wingdings"/>
              </a:rPr>
              <a:t>Run tests (“make test” or “</a:t>
            </a:r>
            <a:r>
              <a:rPr lang="en-US" dirty="0" err="1" smtClean="0">
                <a:sym typeface="Wingdings"/>
              </a:rPr>
              <a:t>ctest</a:t>
            </a:r>
            <a:r>
              <a:rPr lang="en-US" dirty="0" smtClean="0">
                <a:sym typeface="Wingdings"/>
              </a:rPr>
              <a:t>”)</a:t>
            </a:r>
          </a:p>
          <a:p>
            <a:r>
              <a:rPr lang="en-US" dirty="0" smtClean="0">
                <a:sym typeface="Wingdings"/>
              </a:rPr>
              <a:t>Parallel builds (-j flag) work, too</a:t>
            </a:r>
          </a:p>
          <a:p>
            <a:pPr lvl="1"/>
            <a:r>
              <a:rPr lang="en-US" dirty="0" smtClean="0">
                <a:sym typeface="Wingdings"/>
              </a:rPr>
              <a:t>Good idea to use them as building VTK-m can take a while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28700" y="3288268"/>
            <a:ext cx="6362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clone http://</a:t>
            </a:r>
            <a:r>
              <a:rPr lang="en-US" dirty="0" err="1" smtClean="0">
                <a:latin typeface="Consolas"/>
                <a:cs typeface="Consolas"/>
              </a:rPr>
              <a:t>gitlab.kitware.com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vtk-m.git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mkdir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-m-build</a:t>
            </a:r>
          </a:p>
          <a:p>
            <a:r>
              <a:rPr lang="en-US" dirty="0" smtClean="0">
                <a:latin typeface="Consolas"/>
                <a:cs typeface="Consolas"/>
              </a:rPr>
              <a:t>cd 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-m-build</a:t>
            </a:r>
          </a:p>
          <a:p>
            <a:r>
              <a:rPr lang="en-US" dirty="0" err="1" smtClean="0">
                <a:latin typeface="Consolas"/>
                <a:cs typeface="Consolas"/>
              </a:rPr>
              <a:t>ccmake</a:t>
            </a:r>
            <a:r>
              <a:rPr lang="en-US" dirty="0" smtClean="0">
                <a:latin typeface="Consolas"/>
                <a:cs typeface="Consolas"/>
              </a:rPr>
              <a:t> ../</a:t>
            </a:r>
            <a:r>
              <a:rPr lang="en-US" dirty="0" err="1" smtClean="0">
                <a:latin typeface="Consolas"/>
                <a:cs typeface="Consolas"/>
              </a:rPr>
              <a:t>vtk</a:t>
            </a:r>
            <a:r>
              <a:rPr lang="en-US" dirty="0" smtClean="0">
                <a:latin typeface="Consolas"/>
                <a:cs typeface="Consolas"/>
              </a:rPr>
              <a:t>-m</a:t>
            </a: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</a:p>
          <a:p>
            <a:r>
              <a:rPr lang="en-US" dirty="0" err="1" smtClean="0">
                <a:latin typeface="Consolas"/>
                <a:cs typeface="Consolas"/>
              </a:rPr>
              <a:t>ctest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0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know, documentation is sparse</a:t>
            </a:r>
          </a:p>
          <a:p>
            <a:r>
              <a:rPr lang="en-US" dirty="0" smtClean="0">
                <a:hlinkClick r:id="rId2"/>
              </a:rPr>
              <a:t>http://m.vtk.org</a:t>
            </a:r>
            <a:endParaRPr lang="en-US" dirty="0" smtClean="0"/>
          </a:p>
          <a:p>
            <a:r>
              <a:rPr lang="en-US" dirty="0" smtClean="0"/>
              <a:t>A user’s guide is on its way. We are also working on a textbook.</a:t>
            </a:r>
          </a:p>
          <a:p>
            <a:r>
              <a:rPr lang="en-US" dirty="0" err="1" smtClean="0"/>
              <a:t>Doxygen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http://m.vtk.org/documentation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6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Data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Data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material is based upon work supported by the U.S. Department </a:t>
            </a:r>
            <a:r>
              <a:rPr lang="en-US" dirty="0" smtClean="0"/>
              <a:t>of Energy</a:t>
            </a:r>
            <a:r>
              <a:rPr lang="en-US" dirty="0"/>
              <a:t>, Office of Science, Office of Advanced Scientific </a:t>
            </a:r>
            <a:r>
              <a:rPr lang="en-US" dirty="0" smtClean="0"/>
              <a:t>Computing Research</a:t>
            </a:r>
            <a:r>
              <a:rPr lang="en-US" dirty="0"/>
              <a:t>, under Award Numbers 10-014707, 12-015215, and 14-017566.</a:t>
            </a:r>
          </a:p>
        </p:txBody>
      </p:sp>
      <p:pic>
        <p:nvPicPr>
          <p:cNvPr id="4" name="Picture 3" descr="SDAV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92" y="5010523"/>
            <a:ext cx="6835317" cy="951753"/>
          </a:xfrm>
          <a:prstGeom prst="rect">
            <a:avLst/>
          </a:prstGeom>
        </p:spPr>
      </p:pic>
      <p:pic>
        <p:nvPicPr>
          <p:cNvPr id="11" name="Picture 10" descr="XVisLogo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5" y="3182164"/>
            <a:ext cx="2434766" cy="13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Data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19314" y="4655712"/>
            <a:ext cx="2133600" cy="1371600"/>
            <a:chOff x="0" y="4495800"/>
            <a:chExt cx="2133600" cy="1371600"/>
          </a:xfrm>
        </p:grpSpPr>
        <p:pic>
          <p:nvPicPr>
            <p:cNvPr id="6" name="Picture 5" descr="Clip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95800"/>
              <a:ext cx="1731645" cy="1371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H="1">
              <a:off x="1524000" y="5181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9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Dat</a:t>
            </a:r>
            <a:r>
              <a:rPr lang="en-US" sz="1600" dirty="0" smtClean="0">
                <a:latin typeface="Calibri"/>
                <a:cs typeface="Calibri"/>
              </a:rPr>
              <a:t>a 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324564" y="2369712"/>
            <a:ext cx="1333500" cy="2514600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Device Adapter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Allocate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Schedule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Sort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19314" y="4655712"/>
            <a:ext cx="2133600" cy="1371600"/>
            <a:chOff x="0" y="4495800"/>
            <a:chExt cx="2133600" cy="1371600"/>
          </a:xfrm>
        </p:grpSpPr>
        <p:pic>
          <p:nvPicPr>
            <p:cNvPr id="6" name="Picture 5" descr="Clip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95800"/>
              <a:ext cx="1731645" cy="1371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H="1">
              <a:off x="1524000" y="5181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5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Adapter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(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DeviceAdapterFoo</a:t>
            </a:r>
            <a:r>
              <a:rPr lang="en-US" sz="1800" dirty="0" smtClean="0">
                <a:latin typeface="Consolas"/>
                <a:cs typeface="Consolas"/>
              </a:rPr>
              <a:t> {  };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Execution Array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Scan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Other Support algorithms</a:t>
            </a:r>
          </a:p>
          <a:p>
            <a:pPr lvl="1"/>
            <a:r>
              <a:rPr lang="en-US" dirty="0" smtClean="0"/>
              <a:t>Stream compact, copy, parallel find, unique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568422" y="1999348"/>
            <a:ext cx="5371886" cy="986844"/>
            <a:chOff x="1752600" y="1828800"/>
            <a:chExt cx="5371886" cy="986844"/>
          </a:xfrm>
        </p:grpSpPr>
        <p:grpSp>
          <p:nvGrpSpPr>
            <p:cNvPr id="59" name="Group 58"/>
            <p:cNvGrpSpPr/>
            <p:nvPr/>
          </p:nvGrpSpPr>
          <p:grpSpPr>
            <a:xfrm>
              <a:off x="1752600" y="1828800"/>
              <a:ext cx="2247686" cy="986844"/>
              <a:chOff x="1752600" y="1908756"/>
              <a:chExt cx="2247686" cy="986844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7526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Control Environment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8435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4876800" y="1828800"/>
              <a:ext cx="2247686" cy="986844"/>
              <a:chOff x="4876800" y="1908756"/>
              <a:chExt cx="2247686" cy="986844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48768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Execution Environment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49677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4" name="Straight Arrow Connector 63"/>
            <p:cNvCxnSpPr>
              <a:stCxn id="23" idx="3"/>
              <a:endCxn id="41" idx="1"/>
            </p:cNvCxnSpPr>
            <p:nvPr/>
          </p:nvCxnSpPr>
          <p:spPr>
            <a:xfrm>
              <a:off x="3909371" y="2464646"/>
              <a:ext cx="10583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913257" y="4599708"/>
            <a:ext cx="6682216" cy="311486"/>
            <a:chOff x="1581257" y="4260514"/>
            <a:chExt cx="6682216" cy="311486"/>
          </a:xfrm>
        </p:grpSpPr>
        <p:grpSp>
          <p:nvGrpSpPr>
            <p:cNvPr id="105" name="Group 104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</p:grpSp>
        <p:cxnSp>
          <p:nvCxnSpPr>
            <p:cNvPr id="118" name="Straight Arrow Connector 117"/>
            <p:cNvCxnSpPr>
              <a:stCxn id="103" idx="3"/>
              <a:endCxn id="107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913257" y="5063594"/>
            <a:ext cx="6682216" cy="311486"/>
            <a:chOff x="1581257" y="4260514"/>
            <a:chExt cx="6682216" cy="311486"/>
          </a:xfrm>
        </p:grpSpPr>
        <p:grpSp>
          <p:nvGrpSpPr>
            <p:cNvPr id="122" name="Group 121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cxnSp>
          <p:nvCxnSpPr>
            <p:cNvPr id="124" name="Straight Arrow Connector 123"/>
            <p:cNvCxnSpPr>
              <a:stCxn id="144" idx="3"/>
              <a:endCxn id="125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910789" y="2380864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266" y="3312095"/>
            <a:ext cx="3693582" cy="969816"/>
            <a:chOff x="3407574" y="3312095"/>
            <a:chExt cx="3693582" cy="969816"/>
          </a:xfrm>
        </p:grpSpPr>
        <p:sp>
          <p:nvSpPr>
            <p:cNvPr id="67" name="Rounded Rectangle 66"/>
            <p:cNvSpPr/>
            <p:nvPr/>
          </p:nvSpPr>
          <p:spPr>
            <a:xfrm>
              <a:off x="3407574" y="3603040"/>
              <a:ext cx="1052946" cy="3879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functor</a:t>
              </a:r>
              <a:endParaRPr lang="en-US" sz="14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228958" y="3312095"/>
              <a:ext cx="1872198" cy="969816"/>
              <a:chOff x="3994265" y="3041073"/>
              <a:chExt cx="1872198" cy="969816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994265" y="3041073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111301" y="3124200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28337" y="3207327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345373" y="3290454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462409" y="3373581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79445" y="3456708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696481" y="3539835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813517" y="3622962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f</a:t>
                </a:r>
                <a:r>
                  <a:rPr lang="en-US" sz="1400" dirty="0" err="1" smtClean="0"/>
                  <a:t>unctor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67" idx="3"/>
              <a:endCxn id="68" idx="1"/>
            </p:cNvCxnSpPr>
            <p:nvPr/>
          </p:nvCxnSpPr>
          <p:spPr>
            <a:xfrm flipV="1">
              <a:off x="4460520" y="3506059"/>
              <a:ext cx="768438" cy="29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7" idx="3"/>
              <a:endCxn id="69" idx="1"/>
            </p:cNvCxnSpPr>
            <p:nvPr/>
          </p:nvCxnSpPr>
          <p:spPr>
            <a:xfrm flipV="1">
              <a:off x="4460520" y="3589186"/>
              <a:ext cx="885474" cy="207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7" idx="3"/>
              <a:endCxn id="70" idx="1"/>
            </p:cNvCxnSpPr>
            <p:nvPr/>
          </p:nvCxnSpPr>
          <p:spPr>
            <a:xfrm flipV="1">
              <a:off x="4460520" y="3672313"/>
              <a:ext cx="1002510" cy="12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7" idx="3"/>
              <a:endCxn id="71" idx="1"/>
            </p:cNvCxnSpPr>
            <p:nvPr/>
          </p:nvCxnSpPr>
          <p:spPr>
            <a:xfrm flipV="1">
              <a:off x="4460520" y="3755440"/>
              <a:ext cx="1119546" cy="4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7" idx="3"/>
              <a:endCxn id="72" idx="1"/>
            </p:cNvCxnSpPr>
            <p:nvPr/>
          </p:nvCxnSpPr>
          <p:spPr>
            <a:xfrm>
              <a:off x="4460520" y="3797004"/>
              <a:ext cx="1236582" cy="415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7" idx="3"/>
              <a:endCxn id="73" idx="1"/>
            </p:cNvCxnSpPr>
            <p:nvPr/>
          </p:nvCxnSpPr>
          <p:spPr>
            <a:xfrm>
              <a:off x="4460520" y="3797004"/>
              <a:ext cx="1353618" cy="12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7" idx="3"/>
              <a:endCxn id="74" idx="1"/>
            </p:cNvCxnSpPr>
            <p:nvPr/>
          </p:nvCxnSpPr>
          <p:spPr>
            <a:xfrm>
              <a:off x="4460520" y="3797004"/>
              <a:ext cx="1470654" cy="207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7" idx="3"/>
              <a:endCxn id="75" idx="1"/>
            </p:cNvCxnSpPr>
            <p:nvPr/>
          </p:nvCxnSpPr>
          <p:spPr>
            <a:xfrm>
              <a:off x="4460520" y="3797004"/>
              <a:ext cx="1587690" cy="2909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445243" y="3312187"/>
              <a:ext cx="75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Schedule</a:t>
              </a:r>
              <a:endParaRPr lang="en-US" sz="1200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854897" y="446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854283" y="494568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84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::Float32</a:t>
            </a:r>
            <a:r>
              <a:rPr lang="en-US" dirty="0" smtClean="0"/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>
                <a:latin typeface="Consolas"/>
                <a:cs typeface="Consolas"/>
              </a:rPr>
              <a:t>Float64</a:t>
            </a:r>
            <a:r>
              <a:rPr lang="en-US" dirty="0" smtClean="0"/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FloatDouble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Portable </a:t>
            </a:r>
            <a:r>
              <a:rPr lang="en-US" dirty="0" err="1" smtClean="0"/>
              <a:t>typedefs</a:t>
            </a:r>
            <a:r>
              <a:rPr lang="en-US" dirty="0" smtClean="0"/>
              <a:t> for floating point types</a:t>
            </a:r>
          </a:p>
          <a:p>
            <a:pPr lvl="1"/>
            <a:r>
              <a:rPr lang="en-US" dirty="0" smtClean="0">
                <a:latin typeface="+mn-lt"/>
                <a:ea typeface="ＭＳ Ｐゴシック" charset="-128"/>
                <a:cs typeface="Consolas"/>
              </a:rPr>
              <a:t>VTK-m code should use these over float, double</a:t>
            </a:r>
            <a:endParaRPr lang="en-US" dirty="0">
              <a:latin typeface="+mn-lt"/>
              <a:ea typeface="ＭＳ Ｐゴシック" charset="-128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::Int64</a:t>
            </a:r>
            <a:r>
              <a:rPr lang="en-US" dirty="0" smtClean="0">
                <a:latin typeface="+mn-lt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::UInt64</a:t>
            </a:r>
            <a:r>
              <a:rPr lang="en-US" dirty="0"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Int32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UInt32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Int16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UInt16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Int8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UInt8</a:t>
            </a:r>
          </a:p>
          <a:p>
            <a:pPr lvl="1"/>
            <a:r>
              <a:rPr lang="en-US" dirty="0" smtClean="0">
                <a:latin typeface="+mn-lt"/>
                <a:cs typeface="Consolas"/>
              </a:rPr>
              <a:t>Likewise </a:t>
            </a:r>
            <a:r>
              <a:rPr lang="en-US" dirty="0" err="1" smtClean="0">
                <a:latin typeface="+mn-lt"/>
                <a:cs typeface="Consolas"/>
              </a:rPr>
              <a:t>typedefs</a:t>
            </a:r>
            <a:r>
              <a:rPr lang="en-US" dirty="0" smtClean="0">
                <a:latin typeface="+mn-lt"/>
                <a:cs typeface="Consolas"/>
              </a:rPr>
              <a:t> for integer types</a:t>
            </a:r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::Id</a:t>
            </a:r>
            <a:r>
              <a:rPr lang="en-US" dirty="0" smtClean="0">
                <a:latin typeface="+mn-lt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IdComponent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+mn-lt"/>
                <a:cs typeface="Consolas"/>
              </a:rPr>
              <a:t>Special integer used throughout VTK-m for indexing</a:t>
            </a:r>
          </a:p>
          <a:p>
            <a:pPr lvl="1"/>
            <a:r>
              <a:rPr lang="en-US" dirty="0" smtClean="0">
                <a:latin typeface="+mn-lt"/>
                <a:cs typeface="Consolas"/>
              </a:rPr>
              <a:t>Width specified by CMAKE_USE_64BIT_IDS variable</a:t>
            </a:r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Vec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i="1" dirty="0" err="1" smtClean="0">
                <a:latin typeface="Consolas"/>
                <a:cs typeface="Consolas"/>
              </a:rPr>
              <a:t>type</a:t>
            </a:r>
            <a:r>
              <a:rPr lang="en-US" dirty="0" err="1" smtClean="0">
                <a:latin typeface="Consolas"/>
                <a:cs typeface="Consolas"/>
              </a:rPr>
              <a:t>,</a:t>
            </a:r>
            <a:r>
              <a:rPr lang="en-US" i="1" dirty="0" err="1" smtClean="0">
                <a:latin typeface="Consolas"/>
                <a:cs typeface="Consolas"/>
              </a:rPr>
              <a:t>size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>
                <a:latin typeface="+mn-lt"/>
                <a:cs typeface="Consolas"/>
              </a:rPr>
              <a:t>Short array of static type and length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91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248400" y="2793790"/>
            <a:ext cx="1193263" cy="369332"/>
            <a:chOff x="2651736" y="4114800"/>
            <a:chExt cx="1193263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128" name="Rectangle 12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6" name="Rectangle 1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4" name="Rectangle 1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2" name="Rectangle 1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60" name="Rectangle 1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6" name="Rectangle 15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4" name="Rectangle 15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2" name="Rectangle 15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6" name="Rectangle 14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4" name="Rectangle 14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2" name="Rectangle 14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7" name="Rounded Rectangle 16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of Arrays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8" name="Straight Connector 167"/>
          <p:cNvCxnSpPr>
            <a:stCxn id="128" idx="3"/>
            <a:endCxn id="16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6248400" y="3214141"/>
            <a:ext cx="1193263" cy="369332"/>
            <a:chOff x="2651736" y="4114800"/>
            <a:chExt cx="1193263" cy="369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6248400" y="3634492"/>
            <a:ext cx="1193263" cy="369332"/>
            <a:chOff x="2651736" y="4114800"/>
            <a:chExt cx="1193263" cy="369332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Curved Connector 197"/>
          <p:cNvCxnSpPr>
            <a:endCxn id="110" idx="1"/>
          </p:cNvCxnSpPr>
          <p:nvPr/>
        </p:nvCxnSpPr>
        <p:spPr>
          <a:xfrm flipV="1">
            <a:off x="5665203" y="3010722"/>
            <a:ext cx="593581" cy="267951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67" idx="3"/>
            <a:endCxn id="182" idx="1"/>
          </p:cNvCxnSpPr>
          <p:nvPr/>
        </p:nvCxnSpPr>
        <p:spPr>
          <a:xfrm flipV="1">
            <a:off x="5665203" y="3431073"/>
            <a:ext cx="593581" cy="5193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endCxn id="196" idx="1"/>
          </p:cNvCxnSpPr>
          <p:nvPr/>
        </p:nvCxnSpPr>
        <p:spPr>
          <a:xfrm>
            <a:off x="5664200" y="3601366"/>
            <a:ext cx="594584" cy="250058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248400" y="2793790"/>
            <a:ext cx="1193263" cy="369332"/>
            <a:chOff x="2651736" y="4114800"/>
            <a:chExt cx="1193263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128" name="Rectangle 12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6" name="Rectangle 1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4" name="Rectangle 1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2" name="Rectangle 1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60" name="Rectangle 1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6" name="Rectangle 15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4" name="Rectangle 15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2" name="Rectangle 15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6" name="Rectangle 14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4" name="Rectangle 14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2" name="Rectangle 14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7" name="Rounded Rectangle 16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of Arrays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8" name="Straight Connector 167"/>
          <p:cNvCxnSpPr>
            <a:stCxn id="128" idx="3"/>
            <a:endCxn id="16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6248400" y="3214141"/>
            <a:ext cx="1193263" cy="369332"/>
            <a:chOff x="2651736" y="4114800"/>
            <a:chExt cx="1193263" cy="369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6248400" y="3634492"/>
            <a:ext cx="1193263" cy="369332"/>
            <a:chOff x="2651736" y="4114800"/>
            <a:chExt cx="1193263" cy="369332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Curved Connector 197"/>
          <p:cNvCxnSpPr>
            <a:endCxn id="110" idx="1"/>
          </p:cNvCxnSpPr>
          <p:nvPr/>
        </p:nvCxnSpPr>
        <p:spPr>
          <a:xfrm flipV="1">
            <a:off x="5665203" y="3010722"/>
            <a:ext cx="593581" cy="267951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67" idx="3"/>
            <a:endCxn id="182" idx="1"/>
          </p:cNvCxnSpPr>
          <p:nvPr/>
        </p:nvCxnSpPr>
        <p:spPr>
          <a:xfrm flipV="1">
            <a:off x="5665203" y="3431073"/>
            <a:ext cx="593581" cy="5193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endCxn id="196" idx="1"/>
          </p:cNvCxnSpPr>
          <p:nvPr/>
        </p:nvCxnSpPr>
        <p:spPr>
          <a:xfrm>
            <a:off x="5664200" y="3601366"/>
            <a:ext cx="594584" cy="250058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3830133" y="494269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vtkCellArray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78089" y="4770836"/>
            <a:ext cx="3352800" cy="1066800"/>
            <a:chOff x="78089" y="4528676"/>
            <a:chExt cx="3352800" cy="1066800"/>
          </a:xfrm>
        </p:grpSpPr>
        <p:sp>
          <p:nvSpPr>
            <p:cNvPr id="224" name="Rectangle 223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33" name="Rectangle 33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0" name="TextBox 32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31" name="Rectangle 33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8" name="TextBox 32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29" name="Rectangle 32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4" name="Group 313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2" name="TextBox 32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23" name="Rectangle 32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0" name="TextBox 31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  <p:sp>
              <p:nvSpPr>
                <p:cNvPr id="321" name="Rectangle 32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8" name="TextBox 31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9" name="Rectangle 31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2" name="TextBox 31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6</a:t>
                  </a:r>
                  <a:endParaRPr lang="en-US" baseline="-25000" dirty="0"/>
                </a:p>
              </p:txBody>
            </p:sp>
            <p:sp>
              <p:nvSpPr>
                <p:cNvPr id="313" name="Rectangle 31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5" name="Group 304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0" name="TextBox 30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7</a:t>
                  </a:r>
                  <a:endParaRPr lang="en-US" baseline="-25000" dirty="0"/>
                </a:p>
              </p:txBody>
            </p:sp>
            <p:sp>
              <p:nvSpPr>
                <p:cNvPr id="311" name="Rectangle 31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09" name="Rectangle 30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2" name="Group 391"/>
          <p:cNvGrpSpPr/>
          <p:nvPr/>
        </p:nvGrpSpPr>
        <p:grpSpPr>
          <a:xfrm>
            <a:off x="5150048" y="6033360"/>
            <a:ext cx="3940423" cy="369332"/>
            <a:chOff x="3438930" y="5713215"/>
            <a:chExt cx="3940423" cy="369332"/>
          </a:xfrm>
        </p:grpSpPr>
        <p:grpSp>
          <p:nvGrpSpPr>
            <p:cNvPr id="336" name="Group 335"/>
            <p:cNvGrpSpPr/>
            <p:nvPr/>
          </p:nvGrpSpPr>
          <p:grpSpPr>
            <a:xfrm>
              <a:off x="43533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5" name="TextBox 36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366" name="Rectangle 36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465538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3" name="TextBox 36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496576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1" name="TextBox 36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527056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9" name="TextBox 35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557262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7" name="TextBox 35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588300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5" name="TextBox 35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618780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3" name="TextBox 35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6489867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TextBox 35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7</a:t>
                </a:r>
                <a:endParaRPr lang="en-US" baseline="-25000" dirty="0"/>
              </a:p>
            </p:txBody>
          </p:sp>
          <p:sp>
            <p:nvSpPr>
              <p:cNvPr id="352" name="Rectangle 35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6800247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9" name="TextBox 34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  <p:sp>
            <p:nvSpPr>
              <p:cNvPr id="350" name="Rectangle 34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7171072" y="5896096"/>
              <a:ext cx="208281" cy="45719"/>
              <a:chOff x="3196417" y="2865226"/>
              <a:chExt cx="208281" cy="45719"/>
            </a:xfrm>
          </p:grpSpPr>
          <p:sp>
            <p:nvSpPr>
              <p:cNvPr id="346" name="Oval 34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40485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TextBox 383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37437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7" name="TextBox 38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34389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0" name="TextBox 389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cxnSp>
        <p:nvCxnSpPr>
          <p:cNvPr id="394" name="Curved Connector 393"/>
          <p:cNvCxnSpPr>
            <a:stCxn id="263" idx="3"/>
            <a:endCxn id="390" idx="1"/>
          </p:cNvCxnSpPr>
          <p:nvPr/>
        </p:nvCxnSpPr>
        <p:spPr>
          <a:xfrm flipH="1">
            <a:off x="5150048" y="5304236"/>
            <a:ext cx="541346" cy="913790"/>
          </a:xfrm>
          <a:prstGeom prst="curvedConnector5">
            <a:avLst>
              <a:gd name="adj1" fmla="val -42228"/>
              <a:gd name="adj2" fmla="val 59678"/>
              <a:gd name="adj3" fmla="val 142228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24" idx="3"/>
            <a:endCxn id="263" idx="1"/>
          </p:cNvCxnSpPr>
          <p:nvPr/>
        </p:nvCxnSpPr>
        <p:spPr>
          <a:xfrm>
            <a:off x="3430889" y="530423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Array Handles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898" y="1295400"/>
            <a:ext cx="3352800" cy="1066800"/>
            <a:chOff x="78089" y="4528676"/>
            <a:chExt cx="3352800" cy="1066800"/>
          </a:xfrm>
        </p:grpSpPr>
        <p:sp>
          <p:nvSpPr>
            <p:cNvPr id="4" name="Rectangle 3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6" name="Rectangle 3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4" name="Rectangle 3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2" name="Rectangle 3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0" name="Rectangle 2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8" name="Rectangle 2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6" name="Rectangle 2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4" name="Rectangle 2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0" name="Rectangle 1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7" name="Rounded Rectangle 36"/>
          <p:cNvSpPr/>
          <p:nvPr/>
        </p:nvSpPr>
        <p:spPr>
          <a:xfrm>
            <a:off x="3803942" y="1467261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Constant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8" name="Straight Connector 37"/>
          <p:cNvCxnSpPr>
            <a:stCxn id="4" idx="3"/>
            <a:endCxn id="37" idx="1"/>
          </p:cNvCxnSpPr>
          <p:nvPr/>
        </p:nvCxnSpPr>
        <p:spPr>
          <a:xfrm>
            <a:off x="3404698" y="1828800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0" y="1597968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2" name="Straight Connector 41"/>
          <p:cNvCxnSpPr>
            <a:stCxn id="37" idx="3"/>
            <a:endCxn id="40" idx="1"/>
          </p:cNvCxnSpPr>
          <p:nvPr/>
        </p:nvCxnSpPr>
        <p:spPr>
          <a:xfrm>
            <a:off x="5665203" y="1828800"/>
            <a:ext cx="430797" cy="1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48" name="Rectangle 4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6" name="Rectangle 8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4" name="Rectangle 8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2" name="Rectangle 8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80" name="Rectangle 7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6" name="Rectangle 7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4" name="Rectangle 7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2" name="Rectangle 7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6" name="Rectangle 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4" name="Rectangle 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2" name="Rectangle 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7" name="Rounded Rectangle 8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Uniform Point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Coord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9" name="Straight Connector 88"/>
          <p:cNvCxnSpPr>
            <a:stCxn id="48" idx="3"/>
            <a:endCxn id="8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7400" y="3255807"/>
            <a:ext cx="33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 = [</a:t>
            </a:r>
            <a:r>
              <a:rPr lang="en-US" i="1" dirty="0" smtClean="0"/>
              <a:t>o</a:t>
            </a:r>
            <a:r>
              <a:rPr lang="en-US" i="1" baseline="-25000" dirty="0" smtClean="0"/>
              <a:t>x</a:t>
            </a:r>
            <a:r>
              <a:rPr lang="en-US" dirty="0" smtClean="0"/>
              <a:t> 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 j</a:t>
            </a:r>
            <a:r>
              <a:rPr lang="en-US" dirty="0" smtClean="0"/>
              <a:t>,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r>
              <a:rPr lang="en-US" i="1" dirty="0" smtClean="0"/>
              <a:t> k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2" name="Straight Connector 91"/>
          <p:cNvCxnSpPr>
            <a:stCxn id="87" idx="3"/>
            <a:endCxn id="90" idx="1"/>
          </p:cNvCxnSpPr>
          <p:nvPr/>
        </p:nvCxnSpPr>
        <p:spPr>
          <a:xfrm>
            <a:off x="5665203" y="3436266"/>
            <a:ext cx="202197" cy="4207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581400" y="5124861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Permutation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5495" y="4953000"/>
            <a:ext cx="3352800" cy="1066800"/>
            <a:chOff x="78089" y="4528676"/>
            <a:chExt cx="3352800" cy="1066800"/>
          </a:xfrm>
        </p:grpSpPr>
        <p:sp>
          <p:nvSpPr>
            <p:cNvPr id="95" name="Rectangle 94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127" name="Rectangle 126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25" name="Rectangle 124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23" name="Rectangle 12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121" name="Rectangle 12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19" name="Rectangle 11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28" name="Straight Connector 127"/>
          <p:cNvCxnSpPr>
            <a:stCxn id="95" idx="3"/>
            <a:endCxn id="93" idx="1"/>
          </p:cNvCxnSpPr>
          <p:nvPr/>
        </p:nvCxnSpPr>
        <p:spPr>
          <a:xfrm>
            <a:off x="3378295" y="5486400"/>
            <a:ext cx="203105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5886941" y="4267200"/>
            <a:ext cx="3190238" cy="1066800"/>
            <a:chOff x="78089" y="4528676"/>
            <a:chExt cx="3190238" cy="1066800"/>
          </a:xfrm>
        </p:grpSpPr>
        <p:sp>
          <p:nvSpPr>
            <p:cNvPr id="286" name="Rectangle 285"/>
            <p:cNvSpPr/>
            <p:nvPr/>
          </p:nvSpPr>
          <p:spPr>
            <a:xfrm>
              <a:off x="78089" y="4528676"/>
              <a:ext cx="3190238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288" name="Group 287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7" name="TextBox 31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18" name="Rectangle 31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5" name="TextBox 31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6" name="Rectangle 31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4" name="Rectangle 31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1" name="TextBox 31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12" name="Rectangle 31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0" name="Rectangle 30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7" name="TextBox 30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08" name="Rectangle 30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5" name="TextBox 30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06" name="Rectangle 30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04" name="Rectangle 30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02" name="Rectangle 30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19" name="Group 318"/>
          <p:cNvGrpSpPr/>
          <p:nvPr/>
        </p:nvGrpSpPr>
        <p:grpSpPr>
          <a:xfrm>
            <a:off x="5886941" y="5638800"/>
            <a:ext cx="3190238" cy="1066800"/>
            <a:chOff x="78089" y="4528676"/>
            <a:chExt cx="3190238" cy="1066800"/>
          </a:xfrm>
        </p:grpSpPr>
        <p:sp>
          <p:nvSpPr>
            <p:cNvPr id="320" name="Rectangle 319"/>
            <p:cNvSpPr/>
            <p:nvPr/>
          </p:nvSpPr>
          <p:spPr>
            <a:xfrm>
              <a:off x="78089" y="4528676"/>
              <a:ext cx="3190238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TextBox 35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52" name="Rectangle 35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9" name="TextBox 34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50" name="Rectangle 34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7" name="TextBox 34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48" name="Rectangle 34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46" name="Rectangle 34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3" name="TextBox 34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  <p:sp>
              <p:nvSpPr>
                <p:cNvPr id="344" name="Rectangle 34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42" name="Rectangle 34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9" name="TextBox 33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6</a:t>
                  </a:r>
                  <a:endParaRPr lang="en-US" baseline="-25000" dirty="0"/>
                </a:p>
              </p:txBody>
            </p:sp>
            <p:sp>
              <p:nvSpPr>
                <p:cNvPr id="340" name="Rectangle 33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7</a:t>
                  </a:r>
                  <a:endParaRPr lang="en-US" baseline="-25000" dirty="0"/>
                </a:p>
              </p:txBody>
            </p:sp>
            <p:sp>
              <p:nvSpPr>
                <p:cNvPr id="338" name="Rectangle 33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5" name="TextBox 33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36" name="Rectangle 33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58" name="Freeform 357"/>
          <p:cNvSpPr/>
          <p:nvPr/>
        </p:nvSpPr>
        <p:spPr>
          <a:xfrm>
            <a:off x="5434346" y="5628909"/>
            <a:ext cx="449262" cy="556852"/>
          </a:xfrm>
          <a:custGeom>
            <a:avLst/>
            <a:gdLst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6" fmla="*/ 293748 w 449262"/>
              <a:gd name="connsiteY6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0" fmla="*/ 0 w 449262"/>
              <a:gd name="connsiteY0" fmla="*/ 62960 h 780080"/>
              <a:gd name="connsiteX1" fmla="*/ 172793 w 449262"/>
              <a:gd name="connsiteY1" fmla="*/ 62960 h 780080"/>
              <a:gd name="connsiteX2" fmla="*/ 190072 w 449262"/>
              <a:gd name="connsiteY2" fmla="*/ 693680 h 780080"/>
              <a:gd name="connsiteX3" fmla="*/ 449262 w 449262"/>
              <a:gd name="connsiteY3" fmla="*/ 780080 h 780080"/>
              <a:gd name="connsiteX4" fmla="*/ 449262 w 449262"/>
              <a:gd name="connsiteY4" fmla="*/ 780080 h 780080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190072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7101 h 744221"/>
              <a:gd name="connsiteX1" fmla="*/ 233270 w 449262"/>
              <a:gd name="connsiteY1" fmla="*/ 130781 h 744221"/>
              <a:gd name="connsiteX2" fmla="*/ 241910 w 449262"/>
              <a:gd name="connsiteY2" fmla="*/ 657821 h 744221"/>
              <a:gd name="connsiteX3" fmla="*/ 449262 w 449262"/>
              <a:gd name="connsiteY3" fmla="*/ 744221 h 744221"/>
              <a:gd name="connsiteX4" fmla="*/ 449262 w 449262"/>
              <a:gd name="connsiteY4" fmla="*/ 744221 h 744221"/>
              <a:gd name="connsiteX0" fmla="*/ 0 w 449262"/>
              <a:gd name="connsiteY0" fmla="*/ 4372 h 721492"/>
              <a:gd name="connsiteX1" fmla="*/ 233270 w 449262"/>
              <a:gd name="connsiteY1" fmla="*/ 108052 h 721492"/>
              <a:gd name="connsiteX2" fmla="*/ 241910 w 449262"/>
              <a:gd name="connsiteY2" fmla="*/ 635092 h 721492"/>
              <a:gd name="connsiteX3" fmla="*/ 449262 w 449262"/>
              <a:gd name="connsiteY3" fmla="*/ 721492 h 721492"/>
              <a:gd name="connsiteX4" fmla="*/ 449262 w 449262"/>
              <a:gd name="connsiteY4" fmla="*/ 721492 h 721492"/>
              <a:gd name="connsiteX0" fmla="*/ 0 w 449262"/>
              <a:gd name="connsiteY0" fmla="*/ 4372 h 734643"/>
              <a:gd name="connsiteX1" fmla="*/ 233270 w 449262"/>
              <a:gd name="connsiteY1" fmla="*/ 108052 h 734643"/>
              <a:gd name="connsiteX2" fmla="*/ 241910 w 449262"/>
              <a:gd name="connsiteY2" fmla="*/ 635092 h 734643"/>
              <a:gd name="connsiteX3" fmla="*/ 449262 w 449262"/>
              <a:gd name="connsiteY3" fmla="*/ 721492 h 734643"/>
              <a:gd name="connsiteX4" fmla="*/ 449262 w 449262"/>
              <a:gd name="connsiteY4" fmla="*/ 721492 h 73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2" h="734643">
                <a:moveTo>
                  <a:pt x="0" y="4372"/>
                </a:moveTo>
                <a:cubicBezTo>
                  <a:pt x="158393" y="-3548"/>
                  <a:pt x="227511" y="-14348"/>
                  <a:pt x="233270" y="108052"/>
                </a:cubicBezTo>
                <a:cubicBezTo>
                  <a:pt x="239029" y="230452"/>
                  <a:pt x="240469" y="515572"/>
                  <a:pt x="241910" y="635092"/>
                </a:cubicBezTo>
                <a:cubicBezTo>
                  <a:pt x="243351" y="754612"/>
                  <a:pt x="354226" y="741652"/>
                  <a:pt x="449262" y="721492"/>
                </a:cubicBezTo>
                <a:lnTo>
                  <a:pt x="449262" y="721492"/>
                </a:lnTo>
              </a:path>
            </a:pathLst>
          </a:cu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8"/>
          <p:cNvSpPr/>
          <p:nvPr/>
        </p:nvSpPr>
        <p:spPr>
          <a:xfrm flipV="1">
            <a:off x="5434346" y="4814160"/>
            <a:ext cx="449262" cy="556852"/>
          </a:xfrm>
          <a:custGeom>
            <a:avLst/>
            <a:gdLst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6" fmla="*/ 293748 w 449262"/>
              <a:gd name="connsiteY6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0" fmla="*/ 0 w 449262"/>
              <a:gd name="connsiteY0" fmla="*/ 62960 h 780080"/>
              <a:gd name="connsiteX1" fmla="*/ 172793 w 449262"/>
              <a:gd name="connsiteY1" fmla="*/ 62960 h 780080"/>
              <a:gd name="connsiteX2" fmla="*/ 190072 w 449262"/>
              <a:gd name="connsiteY2" fmla="*/ 693680 h 780080"/>
              <a:gd name="connsiteX3" fmla="*/ 449262 w 449262"/>
              <a:gd name="connsiteY3" fmla="*/ 780080 h 780080"/>
              <a:gd name="connsiteX4" fmla="*/ 449262 w 449262"/>
              <a:gd name="connsiteY4" fmla="*/ 780080 h 780080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190072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7101 h 744221"/>
              <a:gd name="connsiteX1" fmla="*/ 233270 w 449262"/>
              <a:gd name="connsiteY1" fmla="*/ 130781 h 744221"/>
              <a:gd name="connsiteX2" fmla="*/ 241910 w 449262"/>
              <a:gd name="connsiteY2" fmla="*/ 657821 h 744221"/>
              <a:gd name="connsiteX3" fmla="*/ 449262 w 449262"/>
              <a:gd name="connsiteY3" fmla="*/ 744221 h 744221"/>
              <a:gd name="connsiteX4" fmla="*/ 449262 w 449262"/>
              <a:gd name="connsiteY4" fmla="*/ 744221 h 744221"/>
              <a:gd name="connsiteX0" fmla="*/ 0 w 449262"/>
              <a:gd name="connsiteY0" fmla="*/ 4372 h 721492"/>
              <a:gd name="connsiteX1" fmla="*/ 233270 w 449262"/>
              <a:gd name="connsiteY1" fmla="*/ 108052 h 721492"/>
              <a:gd name="connsiteX2" fmla="*/ 241910 w 449262"/>
              <a:gd name="connsiteY2" fmla="*/ 635092 h 721492"/>
              <a:gd name="connsiteX3" fmla="*/ 449262 w 449262"/>
              <a:gd name="connsiteY3" fmla="*/ 721492 h 721492"/>
              <a:gd name="connsiteX4" fmla="*/ 449262 w 449262"/>
              <a:gd name="connsiteY4" fmla="*/ 721492 h 721492"/>
              <a:gd name="connsiteX0" fmla="*/ 0 w 449262"/>
              <a:gd name="connsiteY0" fmla="*/ 4372 h 734643"/>
              <a:gd name="connsiteX1" fmla="*/ 233270 w 449262"/>
              <a:gd name="connsiteY1" fmla="*/ 108052 h 734643"/>
              <a:gd name="connsiteX2" fmla="*/ 241910 w 449262"/>
              <a:gd name="connsiteY2" fmla="*/ 635092 h 734643"/>
              <a:gd name="connsiteX3" fmla="*/ 449262 w 449262"/>
              <a:gd name="connsiteY3" fmla="*/ 721492 h 734643"/>
              <a:gd name="connsiteX4" fmla="*/ 449262 w 449262"/>
              <a:gd name="connsiteY4" fmla="*/ 721492 h 73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2" h="734643">
                <a:moveTo>
                  <a:pt x="0" y="4372"/>
                </a:moveTo>
                <a:cubicBezTo>
                  <a:pt x="158393" y="-3548"/>
                  <a:pt x="227511" y="-14348"/>
                  <a:pt x="233270" y="108052"/>
                </a:cubicBezTo>
                <a:cubicBezTo>
                  <a:pt x="239029" y="230452"/>
                  <a:pt x="240469" y="515572"/>
                  <a:pt x="241910" y="635092"/>
                </a:cubicBezTo>
                <a:cubicBezTo>
                  <a:pt x="243351" y="754612"/>
                  <a:pt x="354226" y="741652"/>
                  <a:pt x="449262" y="721492"/>
                </a:cubicBezTo>
                <a:lnTo>
                  <a:pt x="449262" y="721492"/>
                </a:lnTo>
              </a:path>
            </a:pathLst>
          </a:cu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Combining Dax, PISTON, EAVL</a:t>
            </a:r>
            <a:endParaRPr lang="en-US" dirty="0"/>
          </a:p>
        </p:txBody>
      </p:sp>
      <p:pic>
        <p:nvPicPr>
          <p:cNvPr id="3" name="Picture 2" descr="VTKm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" y="1409700"/>
            <a:ext cx="901519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41768" y="2084622"/>
            <a:ext cx="2065855" cy="114300"/>
            <a:chOff x="1828281" y="2571750"/>
            <a:chExt cx="2065855" cy="114300"/>
          </a:xfrm>
          <a:solidFill>
            <a:schemeClr val="bg1">
              <a:alpha val="2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82828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5402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546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5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8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401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07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11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54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261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268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98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41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122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1294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84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7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983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3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41768" y="2084622"/>
            <a:ext cx="2065855" cy="114300"/>
            <a:chOff x="1828281" y="2571750"/>
            <a:chExt cx="2065855" cy="114300"/>
          </a:xfrm>
          <a:solidFill>
            <a:schemeClr val="bg1">
              <a:alpha val="2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82828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5402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546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5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8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401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07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11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54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261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268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98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41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122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1294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84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7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983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5052" y="1505926"/>
            <a:ext cx="2247686" cy="986844"/>
            <a:chOff x="4876800" y="1908756"/>
            <a:chExt cx="2247686" cy="986844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876800" y="1908756"/>
              <a:ext cx="2247686" cy="986844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Execution Environment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967716" y="2487452"/>
              <a:ext cx="2065855" cy="114300"/>
              <a:chOff x="1828281" y="2571750"/>
              <a:chExt cx="2065855" cy="114300"/>
            </a:xfrm>
            <a:solidFill>
              <a:schemeClr val="bg1">
                <a:alpha val="25000"/>
              </a:schemeClr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828281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45402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5469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2590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86890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04011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1407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3119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4549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62619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72686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8980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410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122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431294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48415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2715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779836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" name="Straight Arrow Connector 5"/>
          <p:cNvCxnSpPr>
            <a:stCxn id="46" idx="3"/>
            <a:endCxn id="9" idx="1"/>
          </p:cNvCxnSpPr>
          <p:nvPr/>
        </p:nvCxnSpPr>
        <p:spPr>
          <a:xfrm>
            <a:off x="5207623" y="2141772"/>
            <a:ext cx="10583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49015" y="3163122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Device Adapter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0200" y="1895409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  <a:endCxn id="50" idx="1"/>
          </p:cNvCxnSpPr>
          <p:nvPr/>
        </p:nvCxnSpPr>
        <p:spPr>
          <a:xfrm rot="16200000" flipH="1">
            <a:off x="3741033" y="2516679"/>
            <a:ext cx="151182" cy="1864781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679645" y="2198922"/>
            <a:ext cx="0" cy="97351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9680" y="28194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175052" y="1505926"/>
            <a:ext cx="2247686" cy="986844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636840" y="2141772"/>
            <a:ext cx="262912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49015" y="3163122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Device Adapter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0200" y="1895409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  <a:endCxn id="50" idx="1"/>
          </p:cNvCxnSpPr>
          <p:nvPr/>
        </p:nvCxnSpPr>
        <p:spPr>
          <a:xfrm rot="16200000" flipH="1">
            <a:off x="3741033" y="2516679"/>
            <a:ext cx="151182" cy="1864781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679645" y="2198922"/>
            <a:ext cx="0" cy="97351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9680" y="28194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141768" y="1957106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03427" y="1957106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::cont::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ArrayHandle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i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 smtClean="0"/>
              <a:t>manages an “array” of data</a:t>
            </a:r>
          </a:p>
          <a:p>
            <a:pPr lvl="1"/>
            <a:r>
              <a:rPr lang="en-US" dirty="0" smtClean="0"/>
              <a:t>Acts like a reference-counted smart pointer to an array</a:t>
            </a:r>
          </a:p>
          <a:p>
            <a:pPr lvl="1"/>
            <a:r>
              <a:rPr lang="en-US" dirty="0" smtClean="0"/>
              <a:t>Manages transfer of data between control and execution</a:t>
            </a:r>
          </a:p>
          <a:p>
            <a:pPr lvl="1"/>
            <a:r>
              <a:rPr lang="en-US" dirty="0" smtClean="0"/>
              <a:t>Can allocate data for output</a:t>
            </a:r>
          </a:p>
          <a:p>
            <a:r>
              <a:rPr lang="en-US" dirty="0" smtClean="0"/>
              <a:t>Relevant methods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GetNumberOfValues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GetPortalConstControl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ReleaseResources</a:t>
            </a:r>
            <a:r>
              <a:rPr lang="en-US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/>
                <a:cs typeface="Consolas"/>
              </a:rPr>
              <a:t>ReleaseResourcesExecution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Functions to create an </a:t>
            </a:r>
            <a:r>
              <a:rPr lang="en-US" dirty="0" err="1" smtClean="0"/>
              <a:t>ArrayHandle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::cont::</a:t>
            </a:r>
            <a:r>
              <a:rPr lang="en-US" dirty="0" err="1" smtClean="0">
                <a:latin typeface="Consolas"/>
                <a:cs typeface="Consolas"/>
              </a:rPr>
              <a:t>make_ArrayHandle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const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i="1" dirty="0" smtClean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*</a:t>
            </a:r>
            <a:r>
              <a:rPr lang="en-US" dirty="0" err="1" smtClean="0">
                <a:latin typeface="Consolas"/>
                <a:cs typeface="Consolas"/>
              </a:rPr>
              <a:t>array,vtkm</a:t>
            </a:r>
            <a:r>
              <a:rPr lang="en-US" dirty="0" smtClean="0">
                <a:latin typeface="Consolas"/>
                <a:cs typeface="Consolas"/>
              </a:rPr>
              <a:t>::Id size)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::cont::</a:t>
            </a:r>
            <a:r>
              <a:rPr lang="en-US" dirty="0" err="1" smtClean="0">
                <a:latin typeface="Consolas"/>
                <a:cs typeface="Consolas"/>
              </a:rPr>
              <a:t>make_ArrayHandle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const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std</a:t>
            </a:r>
            <a:r>
              <a:rPr lang="en-US" dirty="0" smtClean="0">
                <a:latin typeface="Consolas"/>
                <a:cs typeface="Consolas"/>
              </a:rPr>
              <a:t>::vector&lt;</a:t>
            </a:r>
            <a:r>
              <a:rPr lang="en-US" i="1" dirty="0" smtClean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&gt;&amp;vector)</a:t>
            </a:r>
          </a:p>
          <a:p>
            <a:pPr lvl="1"/>
            <a:r>
              <a:rPr lang="en-US" dirty="0" smtClean="0"/>
              <a:t>Both of these do a shallow (reference) copy.</a:t>
            </a:r>
          </a:p>
          <a:p>
            <a:pPr lvl="2"/>
            <a:r>
              <a:rPr lang="en-US" dirty="0" smtClean="0"/>
              <a:t>Do not let the original array be deleted or vector to go out of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Array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ArrayHandleCompositeVector</a:t>
            </a:r>
            <a:r>
              <a:rPr lang="en-US" dirty="0" smtClean="0"/>
              <a:t>: Zips components of source arrays to compose vector values</a:t>
            </a:r>
          </a:p>
          <a:p>
            <a:r>
              <a:rPr lang="en-US" dirty="0" err="1" smtClean="0"/>
              <a:t>ArrayHandleConstant</a:t>
            </a:r>
            <a:r>
              <a:rPr lang="en-US" dirty="0" smtClean="0"/>
              <a:t>: An array with a single constant value</a:t>
            </a:r>
          </a:p>
          <a:p>
            <a:r>
              <a:rPr lang="en-US" dirty="0" err="1" smtClean="0"/>
              <a:t>ArrayHandleCounting</a:t>
            </a:r>
            <a:r>
              <a:rPr lang="en-US" dirty="0" smtClean="0"/>
              <a:t>: An array that starts at an index and counts up</a:t>
            </a:r>
          </a:p>
          <a:p>
            <a:r>
              <a:rPr lang="en-US" dirty="0" err="1" smtClean="0"/>
              <a:t>ArrayHandleImplicit</a:t>
            </a:r>
            <a:r>
              <a:rPr lang="en-US" dirty="0" smtClean="0"/>
              <a:t>: Each entry of the array is the value returned from the provided </a:t>
            </a:r>
            <a:r>
              <a:rPr lang="en-US" dirty="0" err="1" smtClean="0"/>
              <a:t>functor</a:t>
            </a:r>
            <a:endParaRPr lang="en-US" dirty="0"/>
          </a:p>
          <a:p>
            <a:r>
              <a:rPr lang="en-US" dirty="0" err="1" smtClean="0"/>
              <a:t>ArrayHandlePermutation</a:t>
            </a:r>
            <a:r>
              <a:rPr lang="en-US" dirty="0" smtClean="0"/>
              <a:t>: Rearranges the entries in one </a:t>
            </a:r>
            <a:r>
              <a:rPr lang="en-US" dirty="0" err="1" smtClean="0"/>
              <a:t>ArrayHandle</a:t>
            </a:r>
            <a:r>
              <a:rPr lang="en-US" dirty="0" smtClean="0"/>
              <a:t> by the indices of another </a:t>
            </a:r>
            <a:r>
              <a:rPr lang="en-US" dirty="0" err="1" smtClean="0"/>
              <a:t>ArrayHandle</a:t>
            </a:r>
            <a:endParaRPr lang="en-US" dirty="0" smtClean="0"/>
          </a:p>
          <a:p>
            <a:r>
              <a:rPr lang="en-US" dirty="0" err="1" smtClean="0"/>
              <a:t>ArrayHandleTransform</a:t>
            </a:r>
            <a:r>
              <a:rPr lang="en-US" dirty="0" smtClean="0"/>
              <a:t>: Modifies the values of one </a:t>
            </a:r>
            <a:r>
              <a:rPr lang="en-US" dirty="0" err="1" smtClean="0"/>
              <a:t>ArrayHandle</a:t>
            </a:r>
            <a:r>
              <a:rPr lang="en-US" dirty="0" smtClean="0"/>
              <a:t> by feeding them through a provided </a:t>
            </a:r>
            <a:r>
              <a:rPr lang="en-US" dirty="0" err="1" smtClean="0"/>
              <a:t>functor</a:t>
            </a:r>
            <a:endParaRPr lang="en-US" dirty="0" smtClean="0"/>
          </a:p>
          <a:p>
            <a:r>
              <a:rPr lang="en-US" dirty="0" err="1" smtClean="0"/>
              <a:t>ArrayHandleUniformPointCoordinates</a:t>
            </a:r>
            <a:r>
              <a:rPr lang="en-US" dirty="0" smtClean="0"/>
              <a:t>: Defines the point coordinates from a uniform rectilinear grid</a:t>
            </a:r>
          </a:p>
          <a:p>
            <a:r>
              <a:rPr lang="en-US" dirty="0" err="1" smtClean="0"/>
              <a:t>ArrayHandleZip</a:t>
            </a:r>
            <a:r>
              <a:rPr lang="en-US" dirty="0" smtClean="0"/>
              <a:t>: An array of Pair with values coming from two provided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</a:t>
            </a:r>
            <a:r>
              <a:rPr lang="en-US" dirty="0" err="1" smtClean="0"/>
              <a:t>ArrayHandle</a:t>
            </a:r>
            <a:r>
              <a:rPr lang="en-US" dirty="0" smtClean="0"/>
              <a:t> Features We’re Skipping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Storage template parameter</a:t>
            </a:r>
          </a:p>
          <a:p>
            <a:pPr lvl="1"/>
            <a:r>
              <a:rPr lang="en-US" dirty="0" smtClean="0"/>
              <a:t>Selects array layout for zero-copy semantics</a:t>
            </a:r>
          </a:p>
          <a:p>
            <a:pPr lvl="1"/>
            <a:r>
              <a:rPr lang="en-US" dirty="0" smtClean="0"/>
              <a:t>Supports implicit and derived arrays (all those fancy array handles)</a:t>
            </a:r>
          </a:p>
          <a:p>
            <a:r>
              <a:rPr lang="en-US" dirty="0" smtClean="0"/>
              <a:t>Generic array interface for data through an </a:t>
            </a:r>
            <a:r>
              <a:rPr lang="en-US" dirty="0" err="1" smtClean="0"/>
              <a:t>ArrayPortal</a:t>
            </a:r>
            <a:endParaRPr lang="en-US" dirty="0" smtClean="0"/>
          </a:p>
          <a:p>
            <a:pPr lvl="1"/>
            <a:r>
              <a:rPr lang="en-US" dirty="0" smtClean="0"/>
              <a:t>In principle like an STL iterator, but simpler</a:t>
            </a:r>
          </a:p>
          <a:p>
            <a:pPr lvl="1"/>
            <a:r>
              <a:rPr lang="en-US" dirty="0" smtClean="0"/>
              <a:t>Type of object returned from </a:t>
            </a:r>
            <a:r>
              <a:rPr lang="en-US" dirty="0" err="1" smtClean="0">
                <a:latin typeface="Consolas"/>
                <a:cs typeface="Consolas"/>
              </a:rPr>
              <a:t>GetPortalConstControl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+mn-lt"/>
              </a:rPr>
              <a:t>Can exist in execution environment (depends on definition)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91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DynamicArrayHandle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DynamicArrayHandle</a:t>
            </a:r>
            <a:r>
              <a:rPr lang="en-US" dirty="0" smtClean="0"/>
              <a:t> is a magic </a:t>
            </a:r>
            <a:r>
              <a:rPr lang="en-US" dirty="0" err="1" smtClean="0"/>
              <a:t>untyped</a:t>
            </a:r>
            <a:r>
              <a:rPr lang="en-US" dirty="0" smtClean="0"/>
              <a:t> reference to an </a:t>
            </a:r>
            <a:r>
              <a:rPr lang="en-US" dirty="0" err="1" smtClean="0"/>
              <a:t>ArrayHandle</a:t>
            </a:r>
            <a:endParaRPr lang="en-US" dirty="0" smtClean="0"/>
          </a:p>
          <a:p>
            <a:r>
              <a:rPr lang="en-US" dirty="0" smtClean="0"/>
              <a:t>Statically holds a list of potential types and storages the contained array might have</a:t>
            </a:r>
          </a:p>
          <a:p>
            <a:pPr lvl="1"/>
            <a:r>
              <a:rPr lang="en-US" dirty="0" smtClean="0"/>
              <a:t>Can be changed with </a:t>
            </a:r>
            <a:r>
              <a:rPr lang="en-US" dirty="0" err="1" smtClean="0"/>
              <a:t>ResetTypeList</a:t>
            </a:r>
            <a:r>
              <a:rPr lang="en-US" dirty="0" smtClean="0"/>
              <a:t> and </a:t>
            </a:r>
            <a:r>
              <a:rPr lang="en-US" dirty="0" err="1" smtClean="0"/>
              <a:t>ResetStorageList</a:t>
            </a:r>
            <a:endParaRPr lang="en-US" dirty="0" smtClean="0"/>
          </a:p>
          <a:p>
            <a:pPr lvl="1"/>
            <a:r>
              <a:rPr lang="en-US" dirty="0" smtClean="0"/>
              <a:t>Changing these lists requires creating a new object</a:t>
            </a:r>
          </a:p>
          <a:p>
            <a:r>
              <a:rPr lang="en-US" dirty="0" smtClean="0"/>
              <a:t>Parts of VTK-m will automatically </a:t>
            </a:r>
            <a:r>
              <a:rPr lang="en-US" dirty="0" err="1" smtClean="0"/>
              <a:t>staticly</a:t>
            </a:r>
            <a:r>
              <a:rPr lang="en-US" dirty="0" smtClean="0"/>
              <a:t> cast a </a:t>
            </a:r>
            <a:r>
              <a:rPr lang="en-US" dirty="0" err="1" smtClean="0"/>
              <a:t>DynamicArrayHandle</a:t>
            </a:r>
            <a:r>
              <a:rPr lang="en-US" dirty="0" smtClean="0"/>
              <a:t> as necessary</a:t>
            </a:r>
          </a:p>
          <a:p>
            <a:pPr lvl="1"/>
            <a:r>
              <a:rPr lang="en-US" dirty="0" smtClean="0"/>
              <a:t>Requires the actual type to be in the list of potential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1828800"/>
            <a:ext cx="2362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9200" y="1600200"/>
            <a:ext cx="33528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</a:t>
            </a:r>
            <a:r>
              <a:rPr lang="en-US" dirty="0" err="1" smtClean="0"/>
              <a:t>CellSet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3352800"/>
            <a:ext cx="33528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::Field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5105400"/>
            <a:ext cx="33528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</a:t>
            </a:r>
            <a:r>
              <a:rPr lang="en-US" dirty="0" err="1" smtClean="0"/>
              <a:t>CoordinateSystem</a:t>
            </a:r>
            <a:endParaRPr lang="en-US" dirty="0"/>
          </a:p>
        </p:txBody>
      </p:sp>
      <p:cxnSp>
        <p:nvCxnSpPr>
          <p:cNvPr id="8" name="Elbow Connector 7"/>
          <p:cNvCxnSpPr>
            <a:endCxn id="4" idx="1"/>
          </p:cNvCxnSpPr>
          <p:nvPr/>
        </p:nvCxnSpPr>
        <p:spPr>
          <a:xfrm flipV="1">
            <a:off x="3200400" y="2209800"/>
            <a:ext cx="1828800" cy="762000"/>
          </a:xfrm>
          <a:prstGeom prst="bent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3"/>
            <a:endCxn id="5" idx="1"/>
          </p:cNvCxnSpPr>
          <p:nvPr/>
        </p:nvCxnSpPr>
        <p:spPr>
          <a:xfrm>
            <a:off x="3200400" y="3695700"/>
            <a:ext cx="1828800" cy="266700"/>
          </a:xfrm>
          <a:prstGeom prst="bent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>
          <a:xfrm>
            <a:off x="3200400" y="4419600"/>
            <a:ext cx="1828800" cy="1295400"/>
          </a:xfrm>
          <a:prstGeom prst="bent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2559" y="19166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8858" y="36957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1718" y="5421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DataSet</a:t>
            </a:r>
            <a:r>
              <a:rPr lang="en-US" dirty="0" smtClean="0"/>
              <a:t> 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or more </a:t>
            </a:r>
            <a:r>
              <a:rPr lang="en-US" dirty="0" err="1" smtClean="0"/>
              <a:t>CellSet</a:t>
            </a:r>
            <a:endParaRPr lang="en-US" dirty="0" smtClean="0"/>
          </a:p>
          <a:p>
            <a:pPr lvl="1"/>
            <a:r>
              <a:rPr lang="en-US" dirty="0" smtClean="0"/>
              <a:t>Defines the connectivity of the cells</a:t>
            </a:r>
          </a:p>
          <a:p>
            <a:pPr lvl="1"/>
            <a:r>
              <a:rPr lang="en-US" dirty="0" smtClean="0"/>
              <a:t>Examples include a regular grid of cells or explicit connection indices</a:t>
            </a:r>
          </a:p>
          <a:p>
            <a:r>
              <a:rPr lang="en-US" dirty="0" smtClean="0"/>
              <a:t>0 or more Field</a:t>
            </a:r>
          </a:p>
          <a:p>
            <a:pPr lvl="1"/>
            <a:r>
              <a:rPr lang="en-US" dirty="0" smtClean="0"/>
              <a:t>Holds an </a:t>
            </a:r>
            <a:r>
              <a:rPr lang="en-US" dirty="0" err="1" smtClean="0"/>
              <a:t>ArrayHandle</a:t>
            </a:r>
            <a:r>
              <a:rPr lang="en-US" dirty="0" smtClean="0"/>
              <a:t> containing field values</a:t>
            </a:r>
          </a:p>
          <a:p>
            <a:pPr lvl="1"/>
            <a:r>
              <a:rPr lang="en-US" dirty="0" smtClean="0"/>
              <a:t>Field also has metadata such as the name, the topology association (point, cell, face, </a:t>
            </a:r>
            <a:r>
              <a:rPr lang="en-US" dirty="0" err="1" smtClean="0"/>
              <a:t>etc</a:t>
            </a:r>
            <a:r>
              <a:rPr lang="en-US" dirty="0" smtClean="0"/>
              <a:t>), and which cell set the field is attached to</a:t>
            </a:r>
          </a:p>
          <a:p>
            <a:r>
              <a:rPr lang="en-US" dirty="0" smtClean="0"/>
              <a:t>0 or more </a:t>
            </a:r>
            <a:r>
              <a:rPr lang="en-US" dirty="0" err="1" smtClean="0"/>
              <a:t>CoordinateSystem</a:t>
            </a:r>
            <a:endParaRPr lang="en-US" dirty="0" smtClean="0"/>
          </a:p>
          <a:p>
            <a:pPr lvl="1"/>
            <a:r>
              <a:rPr lang="en-US" dirty="0" smtClean="0"/>
              <a:t>Really just a Field with a special meaning</a:t>
            </a:r>
          </a:p>
          <a:p>
            <a:pPr lvl="1"/>
            <a:r>
              <a:rPr lang="en-US" dirty="0" smtClean="0"/>
              <a:t>Contains helpful features specific to common coordinate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Cell Set</a:t>
            </a:r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1373543" y="1217032"/>
            <a:ext cx="5181600" cy="4572000"/>
            <a:chOff x="990600" y="1219200"/>
            <a:chExt cx="5181600" cy="4572000"/>
          </a:xfrm>
        </p:grpSpPr>
        <p:cxnSp>
          <p:nvCxnSpPr>
            <p:cNvPr id="183" name="Straight Connector 182"/>
            <p:cNvCxnSpPr/>
            <p:nvPr/>
          </p:nvCxnSpPr>
          <p:spPr>
            <a:xfrm flipV="1">
              <a:off x="993191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993191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993191" y="2133058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993191" y="3046916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993191" y="3960774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4648200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734447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820695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1906943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514600" y="1219200"/>
              <a:ext cx="3657600" cy="3657600"/>
              <a:chOff x="2438400" y="1219200"/>
              <a:chExt cx="3657600" cy="3657600"/>
            </a:xfrm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19" name="Group 118"/>
            <p:cNvGrpSpPr/>
            <p:nvPr/>
          </p:nvGrpSpPr>
          <p:grpSpPr>
            <a:xfrm>
              <a:off x="2133600" y="1447800"/>
              <a:ext cx="3657600" cy="3657600"/>
              <a:chOff x="2438400" y="1219200"/>
              <a:chExt cx="3657600" cy="3657600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3" name="Group 12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34" name="Group 133"/>
            <p:cNvGrpSpPr/>
            <p:nvPr/>
          </p:nvGrpSpPr>
          <p:grpSpPr>
            <a:xfrm>
              <a:off x="1752600" y="1676400"/>
              <a:ext cx="3657600" cy="3657600"/>
              <a:chOff x="2438400" y="1219200"/>
              <a:chExt cx="3657600" cy="3657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49" name="Group 148"/>
            <p:cNvGrpSpPr/>
            <p:nvPr/>
          </p:nvGrpSpPr>
          <p:grpSpPr>
            <a:xfrm>
              <a:off x="1371600" y="1905000"/>
              <a:ext cx="3657600" cy="3657600"/>
              <a:chOff x="2438400" y="1219200"/>
              <a:chExt cx="3657600" cy="3657600"/>
            </a:xfrm>
          </p:grpSpPr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53" name="Group 15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64" name="Group 163"/>
            <p:cNvGrpSpPr/>
            <p:nvPr/>
          </p:nvGrpSpPr>
          <p:grpSpPr>
            <a:xfrm>
              <a:off x="990600" y="2133600"/>
              <a:ext cx="3657600" cy="3657600"/>
              <a:chOff x="2438400" y="1219200"/>
              <a:chExt cx="3657600" cy="3657600"/>
            </a:xfrm>
          </p:grpSpPr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cxnSp>
          <p:nvCxnSpPr>
            <p:cNvPr id="181" name="Straight Connector 180"/>
            <p:cNvCxnSpPr/>
            <p:nvPr/>
          </p:nvCxnSpPr>
          <p:spPr>
            <a:xfrm flipV="1">
              <a:off x="46482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9050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8194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7338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648200" y="21336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4648200" y="30480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648200" y="39624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97"/>
          <p:cNvCxnSpPr/>
          <p:nvPr/>
        </p:nvCxnSpPr>
        <p:spPr>
          <a:xfrm flipV="1">
            <a:off x="918934" y="5869568"/>
            <a:ext cx="381000" cy="22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918934" y="6096000"/>
            <a:ext cx="914400" cy="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918934" y="5183768"/>
            <a:ext cx="0" cy="91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63279" y="5913502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1075225" y="5498068"/>
            <a:ext cx="2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</a:t>
            </a:r>
            <a:endParaRPr lang="en-US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729144" y="4872464"/>
            <a:ext cx="3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465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Cell Set</a:t>
            </a:r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1373543" y="1217032"/>
            <a:ext cx="5181600" cy="4572000"/>
            <a:chOff x="990600" y="1219200"/>
            <a:chExt cx="5181600" cy="4572000"/>
          </a:xfrm>
        </p:grpSpPr>
        <p:cxnSp>
          <p:nvCxnSpPr>
            <p:cNvPr id="183" name="Straight Connector 182"/>
            <p:cNvCxnSpPr/>
            <p:nvPr/>
          </p:nvCxnSpPr>
          <p:spPr>
            <a:xfrm flipV="1">
              <a:off x="993191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993191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993191" y="2133058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993191" y="3046916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993191" y="3960774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4648200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734447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820695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1906943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514600" y="1219200"/>
              <a:ext cx="3657600" cy="3657600"/>
              <a:chOff x="2438400" y="1219200"/>
              <a:chExt cx="3657600" cy="3657600"/>
            </a:xfrm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19" name="Group 118"/>
            <p:cNvGrpSpPr/>
            <p:nvPr/>
          </p:nvGrpSpPr>
          <p:grpSpPr>
            <a:xfrm>
              <a:off x="2133600" y="1447800"/>
              <a:ext cx="3657600" cy="3657600"/>
              <a:chOff x="2438400" y="1219200"/>
              <a:chExt cx="3657600" cy="3657600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3" name="Group 12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34" name="Group 133"/>
            <p:cNvGrpSpPr/>
            <p:nvPr/>
          </p:nvGrpSpPr>
          <p:grpSpPr>
            <a:xfrm>
              <a:off x="1752600" y="1676400"/>
              <a:ext cx="3657600" cy="3657600"/>
              <a:chOff x="2438400" y="1219200"/>
              <a:chExt cx="3657600" cy="3657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49" name="Group 148"/>
            <p:cNvGrpSpPr/>
            <p:nvPr/>
          </p:nvGrpSpPr>
          <p:grpSpPr>
            <a:xfrm>
              <a:off x="1371600" y="1905000"/>
              <a:ext cx="3657600" cy="3657600"/>
              <a:chOff x="2438400" y="1219200"/>
              <a:chExt cx="3657600" cy="3657600"/>
            </a:xfrm>
          </p:grpSpPr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53" name="Group 15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64" name="Group 163"/>
            <p:cNvGrpSpPr/>
            <p:nvPr/>
          </p:nvGrpSpPr>
          <p:grpSpPr>
            <a:xfrm>
              <a:off x="990600" y="2133600"/>
              <a:ext cx="3657600" cy="3657600"/>
              <a:chOff x="2438400" y="1219200"/>
              <a:chExt cx="3657600" cy="3657600"/>
            </a:xfrm>
          </p:grpSpPr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cxnSp>
          <p:nvCxnSpPr>
            <p:cNvPr id="181" name="Straight Connector 180"/>
            <p:cNvCxnSpPr/>
            <p:nvPr/>
          </p:nvCxnSpPr>
          <p:spPr>
            <a:xfrm flipV="1">
              <a:off x="46482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9050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8194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7338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648200" y="21336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4648200" y="30480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648200" y="39624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97"/>
          <p:cNvCxnSpPr/>
          <p:nvPr/>
        </p:nvCxnSpPr>
        <p:spPr>
          <a:xfrm flipV="1">
            <a:off x="918934" y="5869568"/>
            <a:ext cx="381000" cy="22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918934" y="6096000"/>
            <a:ext cx="914400" cy="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918934" y="5183768"/>
            <a:ext cx="0" cy="91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63279" y="5913502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1075225" y="5498068"/>
            <a:ext cx="2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</a:t>
            </a:r>
            <a:endParaRPr lang="en-US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729144" y="4872464"/>
            <a:ext cx="3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5715000"/>
            <a:ext cx="152400" cy="1545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4343" y="5791200"/>
            <a:ext cx="6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97743" y="2826537"/>
            <a:ext cx="914400" cy="9143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117390" y="3040433"/>
            <a:ext cx="914400" cy="9143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116743" y="2826537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031790" y="2830852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029693" y="3731632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16743" y="3731632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5446224" y="3120362"/>
            <a:ext cx="52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6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Making a Structured Grid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3000"/>
            <a:ext cx="8969848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DataSet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dataSet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const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::Id </a:t>
            </a:r>
            <a:r>
              <a:rPr lang="en-US" sz="1400" dirty="0" err="1">
                <a:latin typeface="Consolas"/>
                <a:cs typeface="Consolas"/>
              </a:rPr>
              <a:t>nVerts</a:t>
            </a:r>
            <a:r>
              <a:rPr lang="en-US" sz="1400" dirty="0">
                <a:latin typeface="Consolas"/>
                <a:cs typeface="Consolas"/>
              </a:rPr>
              <a:t> = 18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const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::Id3 dimensions(3, 2, 3);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Build cell set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CellSetStructured</a:t>
            </a:r>
            <a:r>
              <a:rPr lang="en-US" sz="1400" dirty="0" smtClean="0">
                <a:latin typeface="Consolas"/>
                <a:cs typeface="Consolas"/>
              </a:rPr>
              <a:t>&lt;3&gt; </a:t>
            </a:r>
            <a:r>
              <a:rPr lang="en-US" sz="1400" dirty="0" err="1">
                <a:latin typeface="Consolas"/>
                <a:cs typeface="Consolas"/>
              </a:rPr>
              <a:t>cellSet</a:t>
            </a:r>
            <a:r>
              <a:rPr lang="en-US" sz="1400" dirty="0">
                <a:latin typeface="Consolas"/>
                <a:cs typeface="Consolas"/>
              </a:rPr>
              <a:t>("cells")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cellSet.SetPointDimensions</a:t>
            </a:r>
            <a:r>
              <a:rPr lang="en-US" sz="1400" dirty="0" smtClean="0">
                <a:latin typeface="Consolas"/>
                <a:cs typeface="Consolas"/>
              </a:rPr>
              <a:t>(dimensions);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dataSet.AddCellSet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cellSet</a:t>
            </a:r>
            <a:r>
              <a:rPr lang="en-US" sz="1400" dirty="0">
                <a:latin typeface="Consolas"/>
                <a:cs typeface="Consolas"/>
              </a:rPr>
              <a:t>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Make coordinate system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ArrayHandleUniformPointCoordinates</a:t>
            </a:r>
            <a:r>
              <a:rPr lang="en-US" sz="1400" dirty="0">
                <a:latin typeface="Consolas"/>
                <a:cs typeface="Consolas"/>
              </a:rPr>
              <a:t> coordinates</a:t>
            </a:r>
            <a:r>
              <a:rPr lang="en-US" sz="1400" dirty="0" smtClean="0">
                <a:latin typeface="Consolas"/>
                <a:cs typeface="Consolas"/>
              </a:rPr>
              <a:t>(dimensions);</a:t>
            </a:r>
          </a:p>
          <a:p>
            <a:r>
              <a:rPr lang="en-US" sz="1400" dirty="0" err="1">
                <a:latin typeface="Consolas"/>
                <a:cs typeface="Consolas"/>
              </a:rPr>
              <a:t>dataSet.AddCoordinateSystem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CoordinateSystem</a:t>
            </a:r>
            <a:r>
              <a:rPr lang="en-US" sz="1400" dirty="0">
                <a:latin typeface="Consolas"/>
                <a:cs typeface="Consolas"/>
              </a:rPr>
              <a:t>("coordinates", 1, coordinates));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Add point scalar data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::Float32 </a:t>
            </a:r>
            <a:r>
              <a:rPr lang="en-US" sz="1400" dirty="0" err="1">
                <a:latin typeface="Consolas"/>
                <a:cs typeface="Consolas"/>
              </a:rPr>
              <a:t>vars</a:t>
            </a:r>
            <a:r>
              <a:rPr lang="en-US" sz="1400" dirty="0">
                <a:latin typeface="Consolas"/>
                <a:cs typeface="Consolas"/>
              </a:rPr>
              <a:t>[</a:t>
            </a:r>
            <a:r>
              <a:rPr lang="en-US" sz="1400" dirty="0" err="1">
                <a:latin typeface="Consolas"/>
                <a:cs typeface="Consolas"/>
              </a:rPr>
              <a:t>nVerts</a:t>
            </a:r>
            <a:r>
              <a:rPr lang="en-US" sz="1400" dirty="0">
                <a:latin typeface="Consolas"/>
                <a:cs typeface="Consolas"/>
              </a:rPr>
              <a:t>] = </a:t>
            </a:r>
            <a:r>
              <a:rPr lang="en-US" sz="1400" dirty="0" smtClean="0">
                <a:latin typeface="Consolas"/>
                <a:cs typeface="Consolas"/>
              </a:rPr>
              <a:t>{…}</a:t>
            </a:r>
            <a:r>
              <a:rPr lang="en-US" sz="1400" dirty="0">
                <a:latin typeface="Consolas"/>
                <a:cs typeface="Consolas"/>
              </a:rPr>
              <a:t>; 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 smtClean="0">
                <a:latin typeface="Consolas"/>
                <a:cs typeface="Consolas"/>
              </a:rPr>
              <a:t>dataSet.AddField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AFFFF"/>
                </a:solidFill>
                <a:latin typeface="Consolas"/>
                <a:cs typeface="Consolas"/>
              </a:rPr>
              <a:t>Field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pointvar</a:t>
            </a:r>
            <a:r>
              <a:rPr lang="en-US" sz="1400" dirty="0">
                <a:latin typeface="Consolas"/>
                <a:cs typeface="Consolas"/>
              </a:rPr>
              <a:t>", 1, </a:t>
            </a:r>
            <a:r>
              <a:rPr lang="en-US" sz="1400" dirty="0" err="1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::Field::ASSOC_POINTS, </a:t>
            </a:r>
            <a:r>
              <a:rPr lang="en-US" sz="1400" dirty="0" err="1">
                <a:latin typeface="Consolas"/>
                <a:cs typeface="Consolas"/>
              </a:rPr>
              <a:t>vars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nVerts</a:t>
            </a:r>
            <a:r>
              <a:rPr lang="en-US" sz="1400" dirty="0">
                <a:latin typeface="Consolas"/>
                <a:cs typeface="Consolas"/>
              </a:rPr>
              <a:t>));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Add cell scalar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::Float32 </a:t>
            </a:r>
            <a:r>
              <a:rPr lang="en-US" sz="1400" dirty="0" err="1">
                <a:latin typeface="Consolas"/>
                <a:cs typeface="Consolas"/>
              </a:rPr>
              <a:t>cellvar</a:t>
            </a:r>
            <a:r>
              <a:rPr lang="en-US" sz="1400" dirty="0">
                <a:latin typeface="Consolas"/>
                <a:cs typeface="Consolas"/>
              </a:rPr>
              <a:t>[4] = </a:t>
            </a:r>
            <a:r>
              <a:rPr lang="en-US" sz="1400" dirty="0" smtClean="0">
                <a:latin typeface="Consolas"/>
                <a:cs typeface="Consolas"/>
              </a:rPr>
              <a:t>{…};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dataSet.AddField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AFFFF"/>
                </a:solidFill>
                <a:latin typeface="Consolas"/>
                <a:cs typeface="Consolas"/>
              </a:rPr>
              <a:t>Field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cellvar</a:t>
            </a:r>
            <a:r>
              <a:rPr lang="en-US" sz="1400" dirty="0">
                <a:latin typeface="Consolas"/>
                <a:cs typeface="Consolas"/>
              </a:rPr>
              <a:t>", 1, </a:t>
            </a:r>
            <a:r>
              <a:rPr lang="en-US" sz="1400" dirty="0" err="1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::Field::ASSOC_CELL_SET</a:t>
            </a:r>
            <a:r>
              <a:rPr lang="en-US" sz="1400" dirty="0" smtClean="0">
                <a:latin typeface="Consolas"/>
                <a:cs typeface="Consolas"/>
              </a:rPr>
              <a:t>,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           </a:t>
            </a:r>
            <a:r>
              <a:rPr lang="en-US" sz="1400" dirty="0">
                <a:latin typeface="Consolas"/>
                <a:cs typeface="Consolas"/>
              </a:rPr>
              <a:t>"cells", </a:t>
            </a:r>
            <a:r>
              <a:rPr lang="en-US" sz="1400" dirty="0" err="1">
                <a:latin typeface="Consolas"/>
                <a:cs typeface="Consolas"/>
              </a:rPr>
              <a:t>cellvar</a:t>
            </a:r>
            <a:r>
              <a:rPr lang="en-US" sz="1400" dirty="0">
                <a:latin typeface="Consolas"/>
                <a:cs typeface="Consolas"/>
              </a:rPr>
              <a:t>, 4));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Connectivity Cell Set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8600" y="1600200"/>
            <a:ext cx="1828800" cy="3200400"/>
            <a:chOff x="609600" y="1600200"/>
            <a:chExt cx="1828800" cy="3200400"/>
          </a:xfrm>
        </p:grpSpPr>
        <p:sp>
          <p:nvSpPr>
            <p:cNvPr id="3" name="Rectangle 2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HEDAHEDRON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WEDGE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HEXAHEDRON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HEXAHEDRON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86000" y="1600200"/>
            <a:ext cx="1828800" cy="3200400"/>
            <a:chOff x="609600" y="1600200"/>
            <a:chExt cx="1828800" cy="3200400"/>
          </a:xfrm>
        </p:grpSpPr>
        <p:sp>
          <p:nvSpPr>
            <p:cNvPr id="23" name="Rectangle 22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3400" y="1590219"/>
            <a:ext cx="1828800" cy="3200400"/>
            <a:chOff x="609600" y="1600200"/>
            <a:chExt cx="1828800" cy="3200400"/>
          </a:xfrm>
        </p:grpSpPr>
        <p:sp>
          <p:nvSpPr>
            <p:cNvPr id="31" name="Rectangle 30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0400" y="1600200"/>
            <a:ext cx="1828800" cy="5486400"/>
            <a:chOff x="7010400" y="1600200"/>
            <a:chExt cx="1828800" cy="5486400"/>
          </a:xfrm>
        </p:grpSpPr>
        <p:sp>
          <p:nvSpPr>
            <p:cNvPr id="39" name="Rectangle 38"/>
            <p:cNvSpPr/>
            <p:nvPr/>
          </p:nvSpPr>
          <p:spPr>
            <a:xfrm>
              <a:off x="70104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04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04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104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104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04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0400" y="4800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04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5715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0400" y="6172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10400" y="6629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39" idx="1"/>
          </p:cNvCxnSpPr>
          <p:nvPr/>
        </p:nvCxnSpPr>
        <p:spPr>
          <a:xfrm>
            <a:off x="6172200" y="1818819"/>
            <a:ext cx="838200" cy="9981"/>
          </a:xfrm>
          <a:prstGeom prst="straightConnector1">
            <a:avLst/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2" idx="3"/>
            <a:endCxn id="43" idx="1"/>
          </p:cNvCxnSpPr>
          <p:nvPr/>
        </p:nvCxnSpPr>
        <p:spPr>
          <a:xfrm>
            <a:off x="6172200" y="2276019"/>
            <a:ext cx="838200" cy="1381581"/>
          </a:xfrm>
          <a:prstGeom prst="curvedConnector3">
            <a:avLst>
              <a:gd name="adj1" fmla="val 39670"/>
            </a:avLst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3" idx="3"/>
            <a:endCxn id="47" idx="1"/>
          </p:cNvCxnSpPr>
          <p:nvPr/>
        </p:nvCxnSpPr>
        <p:spPr>
          <a:xfrm>
            <a:off x="6172200" y="2733219"/>
            <a:ext cx="838200" cy="2753181"/>
          </a:xfrm>
          <a:prstGeom prst="curvedConnector3">
            <a:avLst>
              <a:gd name="adj1" fmla="val 20731"/>
            </a:avLst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7242" y="11869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24574" y="11869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 Indices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81736" y="909935"/>
            <a:ext cx="135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Map Cell to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48736" y="1186934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Worklets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Worklets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worklet</a:t>
            </a:r>
            <a:r>
              <a:rPr lang="en-US" dirty="0" smtClean="0"/>
              <a:t> has a type (e.g. Map Field, Generate Topology,</a:t>
            </a:r>
            <a:r>
              <a:rPr lang="en-US" dirty="0"/>
              <a:t> 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Inherits from a corresponding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worklet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Worklet</a:t>
            </a:r>
            <a:r>
              <a:rPr lang="en-US" dirty="0" smtClean="0"/>
              <a:t>* class (e.g. </a:t>
            </a:r>
            <a:r>
              <a:rPr lang="en-US" dirty="0" err="1" smtClean="0">
                <a:latin typeface="Consolas"/>
                <a:cs typeface="Consolas"/>
              </a:rPr>
              <a:t>WorkletMapField</a:t>
            </a:r>
            <a:r>
              <a:rPr lang="en-US" dirty="0" smtClean="0"/>
              <a:t>, </a:t>
            </a:r>
            <a:r>
              <a:rPr lang="en-US" dirty="0" err="1" smtClean="0">
                <a:latin typeface="Consolas"/>
                <a:cs typeface="Consolas"/>
              </a:rPr>
              <a:t>WorkletMapTopology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worklet</a:t>
            </a:r>
            <a:r>
              <a:rPr lang="en-US" dirty="0" smtClean="0"/>
              <a:t> type has a corresponding dispatcher</a:t>
            </a:r>
          </a:p>
          <a:p>
            <a:pPr lvl="1"/>
            <a:r>
              <a:rPr lang="en-US" dirty="0" smtClean="0"/>
              <a:t>Name matches the </a:t>
            </a:r>
            <a:r>
              <a:rPr lang="en-US" dirty="0" err="1" smtClean="0"/>
              <a:t>worklet</a:t>
            </a:r>
            <a:r>
              <a:rPr lang="en-US" dirty="0" smtClean="0"/>
              <a:t> type (e.g.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worklet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DispatcherMapField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dispatchers take </a:t>
            </a:r>
            <a:r>
              <a:rPr lang="en-US" dirty="0" err="1" smtClean="0"/>
              <a:t>worklet</a:t>
            </a:r>
            <a:r>
              <a:rPr lang="en-US" dirty="0" smtClean="0"/>
              <a:t> type as first template argument.</a:t>
            </a:r>
          </a:p>
          <a:p>
            <a:r>
              <a:rPr lang="en-US" dirty="0" smtClean="0"/>
              <a:t>All dispatchers take a </a:t>
            </a:r>
            <a:r>
              <a:rPr lang="en-US" dirty="0" err="1" smtClean="0"/>
              <a:t>worklet</a:t>
            </a:r>
            <a:r>
              <a:rPr lang="en-US" dirty="0" smtClean="0"/>
              <a:t> instance on its constructor (or construct a new one).</a:t>
            </a:r>
          </a:p>
          <a:p>
            <a:r>
              <a:rPr lang="en-US" dirty="0" smtClean="0"/>
              <a:t>All dispatcher have an </a:t>
            </a:r>
            <a:r>
              <a:rPr lang="en-US" dirty="0" smtClean="0">
                <a:latin typeface="Consolas"/>
                <a:cs typeface="Consolas"/>
              </a:rPr>
              <a:t>Invoke</a:t>
            </a:r>
            <a:r>
              <a:rPr lang="en-US" dirty="0" smtClean="0"/>
              <a:t> method that runs the </a:t>
            </a:r>
            <a:r>
              <a:rPr lang="en-US" dirty="0" err="1" smtClean="0"/>
              <a:t>worklet</a:t>
            </a:r>
            <a:r>
              <a:rPr lang="en-US" dirty="0" smtClean="0"/>
              <a:t> on a given set of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Invoking a </a:t>
            </a:r>
            <a:r>
              <a:rPr lang="en-US" dirty="0" err="1" smtClean="0"/>
              <a:t>Worklet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3000"/>
            <a:ext cx="8575008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void </a:t>
            </a:r>
            <a:r>
              <a:rPr lang="en-US" sz="1400" dirty="0" err="1" smtClean="0">
                <a:latin typeface="Consolas"/>
                <a:cs typeface="Consolas"/>
              </a:rPr>
              <a:t>RunElevation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cont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DataSet</a:t>
            </a:r>
            <a:r>
              <a:rPr lang="en-US" sz="1400" dirty="0" smtClean="0">
                <a:latin typeface="Consolas"/>
                <a:cs typeface="Consolas"/>
              </a:rPr>
              <a:t> &amp;</a:t>
            </a:r>
            <a:r>
              <a:rPr lang="en-US" sz="1400" dirty="0" err="1" smtClean="0">
                <a:latin typeface="Consolas"/>
                <a:cs typeface="Consolas"/>
              </a:rPr>
              <a:t>dataSet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worklet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solidFill>
                  <a:srgbClr val="5AFFFF"/>
                </a:solidFill>
                <a:latin typeface="Consolas"/>
                <a:cs typeface="Consolas"/>
              </a:rPr>
              <a:t>PointElevation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pointElevationWorklet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pointElevationWorklet.SetLowPoint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Vec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::Float64,3&gt;(0.0, 0.0, 0.0);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pointElevationWorklet.SetHighPoint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Vec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::Float64,3&gt;(1.0, 1.0, 1.0);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worklet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solidFill>
                  <a:srgbClr val="5AFFFF"/>
                </a:solidFill>
                <a:latin typeface="Consolas"/>
                <a:cs typeface="Consolas"/>
              </a:rPr>
              <a:t>DispatcherMapField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worklet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solidFill>
                  <a:srgbClr val="5AFFFF"/>
                </a:solidFill>
                <a:latin typeface="Consolas"/>
                <a:cs typeface="Consolas"/>
              </a:rPr>
              <a:t>PointElevation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dispatcher(</a:t>
            </a:r>
            <a:r>
              <a:rPr lang="en-US" sz="1400" dirty="0" err="1" smtClean="0">
                <a:latin typeface="Consolas"/>
                <a:cs typeface="Consolas"/>
              </a:rPr>
              <a:t>pointElevationWorklet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cont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solidFill>
                  <a:srgbClr val="5AFFFF"/>
                </a:solidFill>
                <a:latin typeface="Consolas"/>
                <a:cs typeface="Consolas"/>
              </a:rPr>
              <a:t>ArrayHandle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::Float32&gt; </a:t>
            </a:r>
            <a:r>
              <a:rPr lang="en-US" sz="1400" dirty="0" err="1" smtClean="0">
                <a:latin typeface="Consolas"/>
                <a:cs typeface="Consolas"/>
              </a:rPr>
              <a:t>elevationOutput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dispatcher.Invoke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dataSet.GetCoordinateSystem</a:t>
            </a:r>
            <a:r>
              <a:rPr lang="en-US" sz="1400" dirty="0" smtClean="0">
                <a:latin typeface="Consolas"/>
                <a:cs typeface="Consolas"/>
              </a:rPr>
              <a:t>().</a:t>
            </a:r>
            <a:r>
              <a:rPr lang="en-US" sz="1400" dirty="0" err="1" smtClean="0">
                <a:latin typeface="Consolas"/>
                <a:cs typeface="Consolas"/>
              </a:rPr>
              <a:t>GetData</a:t>
            </a:r>
            <a:r>
              <a:rPr lang="en-US" sz="1400" dirty="0" smtClean="0">
                <a:latin typeface="Consolas"/>
                <a:cs typeface="Consolas"/>
              </a:rPr>
              <a:t>(), </a:t>
            </a:r>
            <a:r>
              <a:rPr lang="en-US" sz="1400" dirty="0" err="1" smtClean="0">
                <a:latin typeface="Consolas"/>
                <a:cs typeface="Consolas"/>
              </a:rPr>
              <a:t>elevationOutput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dataset.AddField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cont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smtClean="0">
                <a:solidFill>
                  <a:srgbClr val="5AFFFF"/>
                </a:solidFill>
                <a:latin typeface="Consolas"/>
                <a:cs typeface="Consolas"/>
              </a:rPr>
              <a:t>Field</a:t>
            </a:r>
            <a:r>
              <a:rPr lang="en-US" sz="1400" dirty="0" smtClean="0">
                <a:latin typeface="Consolas"/>
                <a:cs typeface="Consolas"/>
              </a:rPr>
              <a:t>("elevation", 1,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cont</a:t>
            </a:r>
            <a:r>
              <a:rPr lang="en-US" sz="1400" dirty="0" smtClean="0">
                <a:latin typeface="Consolas"/>
                <a:cs typeface="Consolas"/>
              </a:rPr>
              <a:t>::Field::ASSOC_POINTS,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                         </a:t>
            </a:r>
            <a:r>
              <a:rPr lang="en-US" sz="1400" dirty="0" err="1" smtClean="0">
                <a:latin typeface="Consolas"/>
                <a:cs typeface="Consolas"/>
              </a:rPr>
              <a:t>elevationOutput</a:t>
            </a:r>
            <a:r>
              <a:rPr lang="en-US" sz="1400" dirty="0" smtClean="0">
                <a:latin typeface="Consolas"/>
                <a:cs typeface="Consolas"/>
              </a:rPr>
              <a:t>));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5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Worklet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57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228600"/>
            <a:ext cx="7940445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778" y="3081278"/>
            <a:ext cx="465022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609600"/>
            <a:ext cx="7940445" cy="762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1841" y="261878"/>
            <a:ext cx="5454359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clear trend in supercomputing is ever increasing parallelism</a:t>
            </a:r>
          </a:p>
          <a:p>
            <a:r>
              <a:rPr lang="en-US" dirty="0" smtClean="0"/>
              <a:t>Clock increases are long gone</a:t>
            </a:r>
          </a:p>
          <a:p>
            <a:pPr lvl="1"/>
            <a:r>
              <a:rPr lang="en-US" dirty="0" smtClean="0"/>
              <a:t>“The Free Lunch Is Over” (Herb Sutter)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98"/>
            <a:ext cx="4685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*Source: Scientific Discovery at the Exascale, Ahern, </a:t>
            </a:r>
            <a:r>
              <a:rPr lang="en-US" sz="1200" dirty="0" err="1" smtClean="0"/>
              <a:t>Shoshani</a:t>
            </a:r>
            <a:r>
              <a:rPr lang="en-US" sz="1200" dirty="0" smtClean="0"/>
              <a:t>, Ma, et al.</a:t>
            </a:r>
            <a:endParaRPr lang="en-US" sz="1200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265560"/>
              </p:ext>
            </p:extLst>
          </p:nvPr>
        </p:nvGraphicFramePr>
        <p:xfrm>
          <a:off x="304800" y="2953173"/>
          <a:ext cx="8305802" cy="217085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24000"/>
                <a:gridCol w="1828800"/>
                <a:gridCol w="2438400"/>
                <a:gridCol w="2514602"/>
              </a:tblGrid>
              <a:tr h="49445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Jaguar – XT5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Titan – XK7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Exascale*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Cores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224,256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299,008 and</a:t>
                      </a:r>
                    </a:p>
                    <a:p>
                      <a:r>
                        <a:rPr lang="en-US" sz="2000" dirty="0" smtClean="0"/>
                        <a:t>18,688 </a:t>
                      </a:r>
                      <a:r>
                        <a:rPr lang="en-US" sz="2000" dirty="0" err="1" smtClean="0"/>
                        <a:t>gpu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billion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504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Concurrency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224,256 way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r>
                        <a:rPr lang="en-US" sz="2000" baseline="0" dirty="0" smtClean="0"/>
                        <a:t> – 500 million </a:t>
                      </a:r>
                      <a:r>
                        <a:rPr lang="en-US" sz="2000" dirty="0" smtClean="0"/>
                        <a:t>way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– 100 </a:t>
                      </a:r>
                      <a:r>
                        <a:rPr lang="en-US" sz="2000" baseline="0" dirty="0" smtClean="0"/>
                        <a:t>billion way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Memory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 Terabytes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700</a:t>
                      </a:r>
                      <a:r>
                        <a:rPr lang="en-US" sz="2000" baseline="0" dirty="0" smtClean="0"/>
                        <a:t> Terabytes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128 </a:t>
                      </a:r>
                      <a:r>
                        <a:rPr lang="en-US" sz="2000" dirty="0" err="1" smtClean="0"/>
                        <a:t>Petabytes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609600"/>
            <a:ext cx="7940445" cy="762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3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914400"/>
            <a:ext cx="4654162" cy="1524000"/>
            <a:chOff x="838200" y="1060838"/>
            <a:chExt cx="4654162" cy="1524000"/>
          </a:xfrm>
        </p:grpSpPr>
        <p:sp>
          <p:nvSpPr>
            <p:cNvPr id="5" name="Oval 4"/>
            <p:cNvSpPr/>
            <p:nvPr/>
          </p:nvSpPr>
          <p:spPr>
            <a:xfrm>
              <a:off x="5111362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2243503"/>
              <a:ext cx="381000" cy="341335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2243503"/>
              <a:ext cx="381000" cy="341335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14284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4"/>
              <a:endCxn id="7" idx="0"/>
            </p:cNvCxnSpPr>
            <p:nvPr/>
          </p:nvCxnSpPr>
          <p:spPr>
            <a:xfrm flipH="1">
              <a:off x="1028700" y="1441838"/>
              <a:ext cx="1176084" cy="80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6" idx="0"/>
            </p:cNvCxnSpPr>
            <p:nvPr/>
          </p:nvCxnSpPr>
          <p:spPr>
            <a:xfrm flipH="1">
              <a:off x="2857500" y="1441838"/>
              <a:ext cx="2444362" cy="80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3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4284" y="569173"/>
            <a:ext cx="6056954" cy="726227"/>
            <a:chOff x="2014284" y="715611"/>
            <a:chExt cx="6056954" cy="726227"/>
          </a:xfrm>
        </p:grpSpPr>
        <p:sp>
          <p:nvSpPr>
            <p:cNvPr id="5" name="Oval 4"/>
            <p:cNvSpPr/>
            <p:nvPr/>
          </p:nvSpPr>
          <p:spPr>
            <a:xfrm>
              <a:off x="5111362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63663" y="715611"/>
              <a:ext cx="1365638" cy="375468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29400" y="715611"/>
              <a:ext cx="1441838" cy="375468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/>
            <p:cNvCxnSpPr>
              <a:stCxn id="6" idx="4"/>
              <a:endCxn id="5" idx="6"/>
            </p:cNvCxnSpPr>
            <p:nvPr/>
          </p:nvCxnSpPr>
          <p:spPr>
            <a:xfrm rot="5400000">
              <a:off x="5539293" y="1044148"/>
              <a:ext cx="160259" cy="254120"/>
            </a:xfrm>
            <a:prstGeom prst="curvedConnector2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014284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7" idx="4"/>
              <a:endCxn id="9" idx="5"/>
            </p:cNvCxnSpPr>
            <p:nvPr/>
          </p:nvCxnSpPr>
          <p:spPr>
            <a:xfrm rot="5400000">
              <a:off x="4697423" y="-1266855"/>
              <a:ext cx="294963" cy="5010831"/>
            </a:xfrm>
            <a:prstGeom prst="curvedConnector3">
              <a:avLst>
                <a:gd name="adj1" fmla="val 196418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1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228600"/>
            <a:ext cx="7940445" cy="31137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609600"/>
            <a:ext cx="7940445" cy="27327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1841" y="261878"/>
            <a:ext cx="6088861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09174" y="268603"/>
            <a:ext cx="4657307" cy="5572736"/>
            <a:chOff x="1609174" y="415603"/>
            <a:chExt cx="4657307" cy="5572736"/>
          </a:xfrm>
        </p:grpSpPr>
        <p:sp>
          <p:nvSpPr>
            <p:cNvPr id="12" name="Oval 11"/>
            <p:cNvSpPr/>
            <p:nvPr/>
          </p:nvSpPr>
          <p:spPr>
            <a:xfrm>
              <a:off x="5580681" y="5602913"/>
              <a:ext cx="685800" cy="385426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09174" y="415603"/>
              <a:ext cx="685800" cy="377367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0"/>
              <a:endCxn id="13" idx="4"/>
            </p:cNvCxnSpPr>
            <p:nvPr/>
          </p:nvCxnSpPr>
          <p:spPr>
            <a:xfrm flipH="1" flipV="1">
              <a:off x="1952074" y="792970"/>
              <a:ext cx="3971507" cy="48099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9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914400"/>
            <a:ext cx="7940445" cy="24279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779" y="261878"/>
            <a:ext cx="7728924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2800" y="533400"/>
            <a:ext cx="4800600" cy="5638800"/>
            <a:chOff x="3352800" y="533400"/>
            <a:chExt cx="4800600" cy="5638800"/>
          </a:xfrm>
        </p:grpSpPr>
        <p:sp>
          <p:nvSpPr>
            <p:cNvPr id="16" name="Oval 15"/>
            <p:cNvSpPr/>
            <p:nvPr/>
          </p:nvSpPr>
          <p:spPr>
            <a:xfrm>
              <a:off x="3352800" y="5715000"/>
              <a:ext cx="17526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533400"/>
              <a:ext cx="14478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6" idx="0"/>
              <a:endCxn id="17" idx="4"/>
            </p:cNvCxnSpPr>
            <p:nvPr/>
          </p:nvCxnSpPr>
          <p:spPr>
            <a:xfrm flipV="1">
              <a:off x="4229100" y="990600"/>
              <a:ext cx="1524000" cy="472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81600" y="5715000"/>
              <a:ext cx="1616242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29400" y="533400"/>
              <a:ext cx="15240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0"/>
              <a:endCxn id="20" idx="4"/>
            </p:cNvCxnSpPr>
            <p:nvPr/>
          </p:nvCxnSpPr>
          <p:spPr>
            <a:xfrm flipV="1">
              <a:off x="5989721" y="990600"/>
              <a:ext cx="1401679" cy="472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67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39195"/>
            <a:ext cx="75174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Zip2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     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&lt;vtkm::TypeListTagFieldVec2&gt;);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>
                <a:solidFill>
                  <a:srgbClr val="FF6666"/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_3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typedef&lt;typename T1, typename T2, typename V&gt;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x, T2 y, V &amp;result)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result = V(x, y);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7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" y="1791494"/>
            <a:ext cx="8153400" cy="327501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“Everybody who learns concurrency thinks they understand it, ends up finding mysterious races they thought weren’t possible, and discovers that they didn’t actually understand it yet after all.” Herb Sutter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60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381000"/>
            <a:ext cx="878653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ImagToPolar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&lt;vtkm::TypeListTagScalar&gt;)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RealType,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typename ImaginaryType,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typename MagnitudeType,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typename PhaseType&gt;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()(RealType real,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ImaginaryType imag,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MagnitudeType &amp;magnitude,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PhaseType &amp;phase)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magnitude = vtkm::Sqrt(real*real + imag*imag);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phase = vtkm::ATan2(imaginary, real);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59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381000"/>
            <a:ext cx="779943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Advect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vtkm::TypeListTagScalar&gt;)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void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_5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_6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_7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template&lt;typename T1, typename T2, ...&gt;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startPosition,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T2 startVelocity,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T3 acceleration,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T4 &amp;endPosition,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T5 &amp;endVelocity,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T6 &amp;rotation,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T7 &amp;angularVelocity)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...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7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Worklets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Worklet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dirty="0" smtClean="0"/>
              <a:t>: Applies </a:t>
            </a:r>
            <a:r>
              <a:rPr lang="en-US" dirty="0" err="1" smtClean="0"/>
              <a:t>worklet</a:t>
            </a:r>
            <a:r>
              <a:rPr lang="en-US" dirty="0" smtClean="0"/>
              <a:t> on each value in an array.</a:t>
            </a:r>
          </a:p>
          <a:p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WorkletMapTopology</a:t>
            </a:r>
            <a:r>
              <a:rPr lang="en-US" dirty="0" smtClean="0"/>
              <a:t>: Takes from and to topology elements (e.g. point to cell or cell to point). Applies </a:t>
            </a:r>
            <a:r>
              <a:rPr lang="en-US" dirty="0" err="1" smtClean="0"/>
              <a:t>worklet</a:t>
            </a:r>
            <a:r>
              <a:rPr lang="en-US" dirty="0" smtClean="0"/>
              <a:t> on each “to” element. </a:t>
            </a:r>
            <a:r>
              <a:rPr lang="en-US" dirty="0" err="1" smtClean="0"/>
              <a:t>Worklet</a:t>
            </a:r>
            <a:r>
              <a:rPr lang="en-US" dirty="0" smtClean="0"/>
              <a:t> can access field data from both “from” and “to” elements. Can output to “to” elements.</a:t>
            </a:r>
          </a:p>
          <a:p>
            <a:r>
              <a:rPr lang="en-US" dirty="0" smtClean="0"/>
              <a:t>Many more to come…</a:t>
            </a:r>
          </a:p>
        </p:txBody>
      </p:sp>
    </p:spTree>
    <p:extLst>
      <p:ext uri="{BB962C8B-B14F-4D97-AF65-F5344CB8AC3E}">
        <p14:creationId xmlns:p14="http://schemas.microsoft.com/office/powerpoint/2010/main" val="14673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</a:t>
            </a:r>
            <a:r>
              <a:rPr lang="en-US" dirty="0" err="1" smtClean="0"/>
              <a:t>Worklet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Subclass of one of the base </a:t>
            </a:r>
            <a:r>
              <a:rPr lang="en-US" dirty="0" err="1" smtClean="0"/>
              <a:t>worklet</a:t>
            </a:r>
            <a:r>
              <a:rPr lang="en-US" dirty="0" smtClean="0"/>
              <a:t> types (from previous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Typedefs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dirty="0" smtClean="0">
                <a:solidFill>
                  <a:srgbClr val="66FF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parenthesis operator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Must have </a:t>
            </a:r>
            <a:r>
              <a:rPr lang="en-US" dirty="0" smtClean="0">
                <a:latin typeface="Consolas"/>
                <a:cs typeface="Consolas"/>
              </a:rPr>
              <a:t>VTKM_EXEC_EXPORT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Input parameters are by value or </a:t>
            </a:r>
            <a:r>
              <a:rPr lang="en-US" dirty="0" err="1" smtClean="0"/>
              <a:t>const</a:t>
            </a:r>
            <a:r>
              <a:rPr lang="en-US" dirty="0" smtClean="0"/>
              <a:t> reference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 parameters are by reference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method must be declared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7356" y="3811012"/>
            <a:ext cx="7743025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1600" noProof="1" smtClean="0">
                <a:solidFill>
                  <a:srgbClr val="66FFFF"/>
                </a:solidFill>
                <a:latin typeface="Consolas"/>
                <a:cs typeface="Consolas"/>
              </a:rPr>
              <a:t>ImagToPolar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16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16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TypeListTagScalar&gt;,</a:t>
            </a:r>
          </a:p>
          <a:p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              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TypeListTagScalar&gt;,</a:t>
            </a:r>
            <a:endParaRPr lang="en-US" sz="16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              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TypeListTagScalar&gt;,</a:t>
            </a:r>
          </a:p>
          <a:p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TypeListTagScalar&gt;);</a:t>
            </a:r>
          </a:p>
          <a:p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16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16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16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T1, typename T2, typename T3, typename T4&gt;</a:t>
            </a:r>
          </a:p>
          <a:p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16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6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real, T2 imaginary,</a:t>
            </a:r>
          </a:p>
          <a:p>
            <a:r>
              <a:rPr lang="en-US" sz="16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T3 &amp;magnitude, T4 &amp;phase) const {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866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91200" y="57905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67400" y="632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13418" y="60743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Worklet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 type based on concept defined in 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endParaRPr lang="en-US" dirty="0">
              <a:solidFill>
                <a:srgbClr val="66FFFF"/>
              </a:solidFill>
              <a:latin typeface="Consolas"/>
              <a:cs typeface="Consolas"/>
            </a:endParaRPr>
          </a:p>
          <a:p>
            <a:r>
              <a:rPr lang="en-US" dirty="0" smtClean="0"/>
              <a:t>A field in the same domain (e.g. </a:t>
            </a:r>
            <a:r>
              <a:rPr lang="en-US" dirty="0" err="1" smtClean="0">
                <a:solidFill>
                  <a:srgbClr val="FC4D56"/>
                </a:solidFill>
                <a:latin typeface="Consolas"/>
                <a:cs typeface="Consolas"/>
              </a:rPr>
              <a:t>FieldIn</a:t>
            </a:r>
            <a:r>
              <a:rPr lang="en-US" dirty="0" smtClean="0">
                <a:solidFill>
                  <a:srgbClr val="FF6666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dirty="0" err="1" smtClean="0">
                <a:latin typeface="Consolas"/>
                <a:cs typeface="Consolas"/>
              </a:rPr>
              <a:t>WorkletMapField</a:t>
            </a:r>
            <a:r>
              <a:rPr lang="en-US" dirty="0" smtClean="0"/>
              <a:t> or </a:t>
            </a:r>
            <a:r>
              <a:rPr lang="en-US" dirty="0" err="1">
                <a:solidFill>
                  <a:srgbClr val="FF6666"/>
                </a:solidFill>
                <a:latin typeface="Consolas"/>
                <a:cs typeface="Consolas"/>
              </a:rPr>
              <a:t>FieldInTo</a:t>
            </a:r>
            <a:r>
              <a:rPr lang="en-US" dirty="0" smtClean="0"/>
              <a:t> in a </a:t>
            </a:r>
            <a:r>
              <a:rPr lang="en-US" dirty="0" err="1">
                <a:latin typeface="Consolas"/>
                <a:cs typeface="Consolas"/>
              </a:rPr>
              <a:t>WorkletMapTopology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Base type in the corresponding array (e.g.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::Float32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field associated with the “from” topology (e.g. </a:t>
            </a:r>
            <a:r>
              <a:rPr lang="en-US" dirty="0" err="1" smtClean="0">
                <a:solidFill>
                  <a:srgbClr val="FF6666"/>
                </a:solidFill>
                <a:latin typeface="Consolas"/>
                <a:cs typeface="Consolas"/>
              </a:rPr>
              <a:t>FieldInFrom</a:t>
            </a:r>
            <a:r>
              <a:rPr lang="en-US" dirty="0" smtClean="0"/>
              <a:t> in a </a:t>
            </a:r>
            <a:r>
              <a:rPr lang="en-US" dirty="0" err="1" smtClean="0">
                <a:latin typeface="Consolas"/>
                <a:cs typeface="Consolas"/>
              </a:rPr>
              <a:t>WorkletMapTopology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object that has overloaded </a:t>
            </a:r>
            <a:r>
              <a:rPr lang="en-US" dirty="0">
                <a:latin typeface="Consolas"/>
                <a:cs typeface="Consolas"/>
              </a:rPr>
              <a:t>operator[]</a:t>
            </a:r>
            <a:r>
              <a:rPr lang="en-US" dirty="0" smtClean="0"/>
              <a:t> to behave like array or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Vec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 has </a:t>
            </a:r>
            <a:r>
              <a:rPr lang="en-US" dirty="0" err="1" smtClean="0">
                <a:latin typeface="Consolas"/>
                <a:cs typeface="Consolas"/>
              </a:rPr>
              <a:t>ComponentType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/>
                <a:cs typeface="Consolas"/>
              </a:rPr>
              <a:t>GetNumberOfComponents</a:t>
            </a:r>
            <a:r>
              <a:rPr lang="en-US" dirty="0" smtClean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5961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Cells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Shapes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VTK-m cell shapes copy those of VTK</a:t>
            </a:r>
          </a:p>
          <a:p>
            <a:r>
              <a:rPr lang="en-US" dirty="0" smtClean="0"/>
              <a:t>Basic shapes defined in </a:t>
            </a:r>
            <a:r>
              <a:rPr lang="en-US" dirty="0" err="1" smtClean="0"/>
              <a:t>vtkm</a:t>
            </a:r>
            <a:r>
              <a:rPr lang="en-US" dirty="0" smtClean="0"/>
              <a:t>/</a:t>
            </a:r>
            <a:r>
              <a:rPr lang="en-US" dirty="0" err="1" smtClean="0"/>
              <a:t>CellShape.h</a:t>
            </a:r>
            <a:endParaRPr lang="en-US" dirty="0" smtClean="0"/>
          </a:p>
          <a:p>
            <a:r>
              <a:rPr lang="en-US" dirty="0" smtClean="0"/>
              <a:t>Every cell shape has an </a:t>
            </a:r>
            <a:r>
              <a:rPr lang="en-US" dirty="0" err="1" smtClean="0"/>
              <a:t>enum</a:t>
            </a:r>
            <a:r>
              <a:rPr lang="en-US" dirty="0" smtClean="0"/>
              <a:t> identifier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::CELL_SHAPE_TRIANGLE</a:t>
            </a:r>
            <a:r>
              <a:rPr lang="en-US" dirty="0" smtClean="0"/>
              <a:t>,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::CELL_SHAPE_HEXAHEDRON</a:t>
            </a:r>
          </a:p>
          <a:p>
            <a:r>
              <a:rPr lang="en-US" dirty="0" smtClean="0">
                <a:latin typeface="+mn-lt"/>
                <a:cs typeface="Consolas"/>
              </a:rPr>
              <a:t>Every cell shape has a tag </a:t>
            </a:r>
            <a:r>
              <a:rPr lang="en-US" dirty="0" err="1" smtClean="0">
                <a:latin typeface="+mn-lt"/>
                <a:cs typeface="Consolas"/>
              </a:rPr>
              <a:t>struct</a:t>
            </a:r>
            <a:endParaRPr lang="en-US" dirty="0" smtClean="0">
              <a:latin typeface="+mn-lt"/>
              <a:cs typeface="Consolas"/>
            </a:endParaRPr>
          </a:p>
          <a:p>
            <a:pPr lvl="1"/>
            <a:r>
              <a:rPr lang="en-US" dirty="0" smtClean="0">
                <a:latin typeface="+mn-lt"/>
                <a:cs typeface="Consolas"/>
              </a:rPr>
              <a:t>e.g.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sz="1800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CellShapeTagTriangle</a:t>
            </a:r>
            <a:r>
              <a:rPr lang="en-US" dirty="0" smtClean="0">
                <a:latin typeface="+mn-lt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sz="1800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CellShapeTagHexahedron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+mn-lt"/>
                <a:cs typeface="Consolas"/>
              </a:rPr>
              <a:t>All cell shape tags have a member Id set to the identifier</a:t>
            </a:r>
          </a:p>
          <a:p>
            <a:pPr lvl="1"/>
            <a:r>
              <a:rPr lang="en-US" sz="1800" dirty="0" err="1" smtClean="0">
                <a:latin typeface="Consolas"/>
                <a:cs typeface="Consolas"/>
              </a:rPr>
              <a:t>vtkm</a:t>
            </a:r>
            <a:r>
              <a:rPr lang="en-US" sz="1800" dirty="0" smtClean="0">
                <a:latin typeface="Consolas"/>
                <a:cs typeface="Consolas"/>
              </a:rPr>
              <a:t>::</a:t>
            </a:r>
            <a:r>
              <a:rPr lang="en-US" sz="1800" dirty="0" err="1" smtClean="0">
                <a:latin typeface="Consolas"/>
                <a:cs typeface="Consolas"/>
              </a:rPr>
              <a:t>CellShapeTagTriangle</a:t>
            </a:r>
            <a:r>
              <a:rPr lang="en-US" sz="1800" dirty="0" smtClean="0">
                <a:latin typeface="Consolas"/>
                <a:cs typeface="Consolas"/>
              </a:rPr>
              <a:t>::Id == </a:t>
            </a:r>
            <a:r>
              <a:rPr lang="en-US" sz="1800" dirty="0" err="1" smtClean="0">
                <a:latin typeface="Consolas"/>
                <a:cs typeface="Consolas"/>
              </a:rPr>
              <a:t>vtkm</a:t>
            </a:r>
            <a:r>
              <a:rPr lang="en-US" sz="1800" dirty="0" smtClean="0">
                <a:latin typeface="Consolas"/>
                <a:cs typeface="Consolas"/>
              </a:rPr>
              <a:t>::CELL_SHAPE_TRIANGLE</a:t>
            </a:r>
          </a:p>
          <a:p>
            <a:r>
              <a:rPr lang="en-US" dirty="0" smtClean="0">
                <a:latin typeface="+mn-lt"/>
                <a:cs typeface="Consolas"/>
              </a:rPr>
              <a:t>For a constant cell shape identifier, can get tag with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CellShapeIdToTag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CellShapeIdToTag</a:t>
            </a:r>
            <a:r>
              <a:rPr lang="en-US" dirty="0" smtClean="0">
                <a:latin typeface="Consolas"/>
                <a:cs typeface="Consolas"/>
              </a:rPr>
              <a:t>&lt;CELL_SHAPE_TRIANGLE&gt;::Tag</a:t>
            </a:r>
            <a:r>
              <a:rPr lang="en-US" dirty="0" smtClean="0">
                <a:latin typeface="+mn-lt"/>
                <a:cs typeface="Consolas"/>
              </a:rPr>
              <a:t> is </a:t>
            </a:r>
            <a:r>
              <a:rPr lang="en-US" dirty="0" err="1" smtClean="0">
                <a:latin typeface="+mn-lt"/>
                <a:cs typeface="Consolas"/>
              </a:rPr>
              <a:t>typedef’ed</a:t>
            </a:r>
            <a:r>
              <a:rPr lang="en-US" dirty="0" smtClean="0">
                <a:latin typeface="+mn-lt"/>
                <a:cs typeface="Consolas"/>
              </a:rPr>
              <a:t> to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CellShapeTagTriangle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58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Cell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CellShapeTagGeneric</a:t>
            </a:r>
            <a:r>
              <a:rPr lang="en-US" dirty="0" smtClean="0"/>
              <a:t> is a special shape tag</a:t>
            </a:r>
          </a:p>
          <a:p>
            <a:pPr lvl="1"/>
            <a:r>
              <a:rPr lang="en-US" dirty="0" smtClean="0"/>
              <a:t>Has no corresponding integer identifier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Id</a:t>
            </a:r>
            <a:r>
              <a:rPr lang="en-US" dirty="0" smtClean="0"/>
              <a:t> field set at runtime</a:t>
            </a:r>
          </a:p>
          <a:p>
            <a:r>
              <a:rPr lang="en-US" dirty="0" smtClean="0"/>
              <a:t>Can write specialized cell functions on generic shapes using </a:t>
            </a:r>
            <a:r>
              <a:rPr lang="en-US" dirty="0" err="1" smtClean="0">
                <a:latin typeface="Consolas"/>
                <a:cs typeface="Consolas"/>
              </a:rPr>
              <a:t>vtkmGenericCellShapeMacro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7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</a:t>
            </a:r>
            <a:r>
              <a:rPr lang="en-US" dirty="0" err="1" smtClean="0"/>
              <a:t>vtkm</a:t>
            </a:r>
            <a:r>
              <a:rPr lang="en-US" dirty="0" smtClean="0"/>
              <a:t>/</a:t>
            </a:r>
            <a:r>
              <a:rPr lang="en-US" dirty="0" err="1" smtClean="0"/>
              <a:t>CellTraits.h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CellTraits</a:t>
            </a:r>
            <a:r>
              <a:rPr lang="en-US" dirty="0" smtClean="0">
                <a:latin typeface="Consolas"/>
                <a:cs typeface="Consolas"/>
              </a:rPr>
              <a:t>&lt;&gt;</a:t>
            </a:r>
            <a:r>
              <a:rPr lang="en-US" dirty="0" smtClean="0"/>
              <a:t> template provides static cell information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TOPOLOGICAL_DIMENSIONS</a:t>
            </a:r>
            <a:r>
              <a:rPr lang="en-US" dirty="0" smtClean="0"/>
              <a:t>: 3 for </a:t>
            </a:r>
            <a:r>
              <a:rPr lang="en-US" dirty="0" err="1" smtClean="0"/>
              <a:t>polyhedra</a:t>
            </a:r>
            <a:r>
              <a:rPr lang="en-US" dirty="0" smtClean="0"/>
              <a:t>, 2 for polygons, 1 for lines, 0 for vertices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TopologicalDimensionsTag</a:t>
            </a:r>
            <a:r>
              <a:rPr lang="en-US" dirty="0" smtClean="0"/>
              <a:t>: Set to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CellTopologicalDimensionsTag</a:t>
            </a:r>
            <a:r>
              <a:rPr lang="en-US" dirty="0">
                <a:latin typeface="Consolas"/>
                <a:cs typeface="Consolas"/>
              </a:rPr>
              <a:t>&lt;TOPOLOGICAL_DIMENSIONS&gt;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IsSizedFixed</a:t>
            </a:r>
            <a:r>
              <a:rPr lang="en-US" dirty="0" smtClean="0"/>
              <a:t>: Set to </a:t>
            </a:r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CellTraitsTagSizeFixed</a:t>
            </a:r>
            <a:r>
              <a:rPr lang="en-US" dirty="0">
                <a:latin typeface="+mn-lt"/>
                <a:cs typeface="Consolas"/>
              </a:rPr>
              <a:t> </a:t>
            </a:r>
            <a:r>
              <a:rPr lang="en-US" dirty="0" smtClean="0">
                <a:latin typeface="+mn-lt"/>
              </a:rPr>
              <a:t>i</a:t>
            </a:r>
            <a:r>
              <a:rPr lang="en-US" dirty="0" smtClean="0"/>
              <a:t>f there is a static number of points,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CellTraitsTagSizeVariable</a:t>
            </a:r>
            <a:r>
              <a:rPr lang="en-US" dirty="0" smtClean="0"/>
              <a:t> otherwise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NUM_POINTS</a:t>
            </a:r>
            <a:r>
              <a:rPr lang="en-US" dirty="0" smtClean="0"/>
              <a:t>: Set to the number of points in the cell. Only defined if the size is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78819"/>
            <a:ext cx="9144000" cy="5900368"/>
            <a:chOff x="0" y="510853"/>
            <a:chExt cx="9144000" cy="59003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760" y="533400"/>
              <a:ext cx="4206240" cy="439026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50014"/>
            <a:stretch/>
          </p:blipFill>
          <p:spPr>
            <a:xfrm rot="5400000">
              <a:off x="554366" y="-20965"/>
              <a:ext cx="2887196" cy="399592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100666" y="2243667"/>
              <a:ext cx="613834" cy="825500"/>
            </a:xfrm>
            <a:prstGeom prst="rect">
              <a:avLst/>
            </a:prstGeom>
            <a:noFill/>
            <a:ln w="28575" cmpd="sng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24576" y="3936998"/>
              <a:ext cx="77724" cy="50292"/>
            </a:xfrm>
            <a:prstGeom prst="rect">
              <a:avLst/>
            </a:prstGeom>
            <a:noFill/>
            <a:ln w="12700" cmpd="sng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3405794"/>
              <a:ext cx="1521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AMD x86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90621" y="4923664"/>
              <a:ext cx="19533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NVIDIA GPU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2852" y="3735915"/>
              <a:ext cx="613834" cy="825500"/>
            </a:xfrm>
            <a:prstGeom prst="rect">
              <a:avLst/>
            </a:prstGeom>
            <a:noFill/>
            <a:ln w="28575" cmpd="sng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2913" y="4780898"/>
              <a:ext cx="77724" cy="50292"/>
            </a:xfrm>
            <a:prstGeom prst="rect">
              <a:avLst/>
            </a:prstGeom>
            <a:noFill/>
            <a:ln w="12700" cmpd="sng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3810000"/>
              <a:ext cx="1828545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Full x86 Core</a:t>
              </a:r>
            </a:p>
            <a:p>
              <a:r>
                <a:rPr lang="en-US" sz="1600" dirty="0" smtClean="0"/>
                <a:t> + Associated Cache</a:t>
              </a:r>
            </a:p>
            <a:p>
              <a:r>
                <a:rPr lang="en-US" sz="1600" dirty="0"/>
                <a:t>6</a:t>
              </a:r>
              <a:r>
                <a:rPr lang="en-US" sz="1600" dirty="0" smtClean="0"/>
                <a:t> cores per die</a:t>
              </a:r>
            </a:p>
            <a:p>
              <a:r>
                <a:rPr lang="en-US" sz="1600" dirty="0" smtClean="0"/>
                <a:t>MPI-Only feasible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5879" y="5334000"/>
              <a:ext cx="2857573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2,880 cores collected in 15 SMX</a:t>
              </a:r>
            </a:p>
            <a:p>
              <a:r>
                <a:rPr lang="en-US" sz="1600" dirty="0" smtClean="0"/>
                <a:t>Shared PC, Cache, </a:t>
              </a:r>
              <a:r>
                <a:rPr lang="en-US" sz="1600" dirty="0" err="1" smtClean="0"/>
                <a:t>Mem</a:t>
              </a:r>
              <a:r>
                <a:rPr lang="en-US" sz="1600" dirty="0" smtClean="0"/>
                <a:t> Fetches</a:t>
              </a:r>
            </a:p>
            <a:p>
              <a:r>
                <a:rPr lang="en-US" sz="1600" dirty="0" smtClean="0"/>
                <a:t>Reduced control logic</a:t>
              </a:r>
            </a:p>
            <a:p>
              <a:r>
                <a:rPr lang="en-US" sz="1600" dirty="0" smtClean="0"/>
                <a:t>MPI-Only not feasible</a:t>
              </a:r>
              <a:endParaRPr lang="en-US" sz="1600" dirty="0"/>
            </a:p>
          </p:txBody>
        </p:sp>
        <p:cxnSp>
          <p:nvCxnSpPr>
            <p:cNvPr id="12" name="Straight Connector 11"/>
            <p:cNvCxnSpPr>
              <a:stCxn id="4" idx="2"/>
              <a:endCxn id="8" idx="0"/>
            </p:cNvCxnSpPr>
            <p:nvPr/>
          </p:nvCxnSpPr>
          <p:spPr>
            <a:xfrm>
              <a:off x="1407583" y="3069167"/>
              <a:ext cx="1942186" cy="666748"/>
            </a:xfrm>
            <a:prstGeom prst="line">
              <a:avLst/>
            </a:prstGeom>
            <a:ln w="31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1"/>
              <a:endCxn id="9" idx="3"/>
            </p:cNvCxnSpPr>
            <p:nvPr/>
          </p:nvCxnSpPr>
          <p:spPr>
            <a:xfrm flipH="1">
              <a:off x="3510637" y="3962144"/>
              <a:ext cx="2113939" cy="843900"/>
            </a:xfrm>
            <a:prstGeom prst="line">
              <a:avLst/>
            </a:prstGeom>
            <a:ln w="3175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144235" y="574125"/>
              <a:ext cx="182880" cy="88900"/>
              <a:chOff x="5401535" y="5010659"/>
              <a:chExt cx="182880" cy="889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401535" y="5055109"/>
                <a:ext cx="182880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01535" y="5010659"/>
                <a:ext cx="0" cy="8890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84415" y="5010659"/>
                <a:ext cx="0" cy="8890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275468" y="510853"/>
              <a:ext cx="400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1mm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8400" y="4018073"/>
              <a:ext cx="575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x86</a:t>
              </a:r>
            </a:p>
            <a:p>
              <a:r>
                <a:rPr lang="en-US" sz="1400" dirty="0" smtClean="0"/>
                <a:t>core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4913" y="4848879"/>
              <a:ext cx="7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</a:t>
              </a:r>
              <a:r>
                <a:rPr lang="en-US" sz="1400" dirty="0" err="1" smtClean="0"/>
                <a:t>Kepler</a:t>
              </a:r>
              <a:endParaRPr lang="en-US" sz="1400" dirty="0" smtClean="0"/>
            </a:p>
            <a:p>
              <a:r>
                <a:rPr lang="en-US" sz="1400" dirty="0" smtClean="0"/>
                <a:t>“core”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9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Cell Shapes in Worklets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5AFFFF"/>
                </a:solidFill>
                <a:latin typeface="Consolas"/>
                <a:cs typeface="Consolas"/>
              </a:rPr>
              <a:t>ExecutionSignature</a:t>
            </a:r>
            <a:r>
              <a:rPr lang="en-US" dirty="0" smtClean="0"/>
              <a:t> tag </a:t>
            </a:r>
            <a:r>
              <a:rPr lang="en-US" dirty="0" err="1" smtClean="0">
                <a:solidFill>
                  <a:srgbClr val="FC4D56"/>
                </a:solidFill>
                <a:latin typeface="Consolas"/>
                <a:cs typeface="Consolas"/>
              </a:rPr>
              <a:t>CellShape</a:t>
            </a:r>
            <a:endParaRPr lang="en-US" dirty="0" smtClean="0">
              <a:solidFill>
                <a:srgbClr val="FC4D5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worklet</a:t>
            </a:r>
            <a:r>
              <a:rPr lang="en-US" dirty="0" smtClean="0"/>
              <a:t> types that support it (e.g. </a:t>
            </a:r>
            <a:r>
              <a:rPr lang="en-US" dirty="0" err="1" smtClean="0">
                <a:latin typeface="Consolas"/>
                <a:cs typeface="Consolas"/>
              </a:rPr>
              <a:t>WorkletMapTopology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83700"/>
            <a:ext cx="906855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MyWorklet</a:t>
            </a:r>
            <a:r>
              <a:rPr lang="en-US" sz="1400" dirty="0" smtClean="0">
                <a:latin typeface="Consolas"/>
                <a:cs typeface="Consolas"/>
              </a:rPr>
              <a:t> : public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worklet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WorkletMapTopology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TopologyElementTagPoint</a:t>
            </a:r>
            <a:r>
              <a:rPr lang="en-US" sz="1400" dirty="0" smtClean="0">
                <a:latin typeface="Consolas"/>
                <a:cs typeface="Consolas"/>
              </a:rPr>
              <a:t>,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                                               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</a:t>
            </a:r>
            <a:r>
              <a:rPr lang="en-US" sz="1400" dirty="0" err="1" smtClean="0">
                <a:latin typeface="Consolas"/>
                <a:cs typeface="Consolas"/>
              </a:rPr>
              <a:t>TopologyElementTagCell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typedef</a:t>
            </a:r>
            <a:r>
              <a:rPr lang="en-US" sz="1400" dirty="0" smtClean="0">
                <a:latin typeface="Consolas"/>
                <a:cs typeface="Consolas"/>
              </a:rPr>
              <a:t> void </a:t>
            </a:r>
            <a:r>
              <a:rPr lang="en-US" sz="1400" dirty="0" err="1" smtClean="0">
                <a:solidFill>
                  <a:srgbClr val="5AFFFF"/>
                </a:solidFill>
                <a:latin typeface="Consolas"/>
                <a:cs typeface="Consolas"/>
              </a:rPr>
              <a:t>ControlSignature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FC4D56"/>
                </a:solidFill>
                <a:latin typeface="Consolas"/>
                <a:cs typeface="Consolas"/>
              </a:rPr>
              <a:t>TopologyIn</a:t>
            </a:r>
            <a:r>
              <a:rPr lang="en-US" sz="1400" dirty="0" smtClean="0">
                <a:solidFill>
                  <a:srgbClr val="FC4D56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topology,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                    </a:t>
            </a:r>
            <a:r>
              <a:rPr lang="en-US" sz="1400" dirty="0" err="1" smtClean="0">
                <a:solidFill>
                  <a:srgbClr val="FC4D56"/>
                </a:solidFill>
                <a:latin typeface="Consolas"/>
                <a:cs typeface="Consolas"/>
              </a:rPr>
              <a:t>FieldInFrom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smtClean="0">
                <a:solidFill>
                  <a:srgbClr val="FC4D56"/>
                </a:solidFill>
                <a:latin typeface="Consolas"/>
                <a:cs typeface="Consolas"/>
              </a:rPr>
              <a:t>Scalar</a:t>
            </a:r>
            <a:r>
              <a:rPr lang="en-US" sz="1400" dirty="0" smtClean="0">
                <a:latin typeface="Consolas"/>
                <a:cs typeface="Consolas"/>
              </a:rPr>
              <a:t>&gt; </a:t>
            </a:r>
            <a:r>
              <a:rPr lang="en-US" sz="1400" dirty="0" err="1" smtClean="0">
                <a:latin typeface="Consolas"/>
                <a:cs typeface="Consolas"/>
              </a:rPr>
              <a:t>inField</a:t>
            </a:r>
            <a:r>
              <a:rPr lang="en-US" sz="1400" dirty="0" smtClean="0">
                <a:latin typeface="Consolas"/>
                <a:cs typeface="Consolas"/>
              </a:rPr>
              <a:t>,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                    </a:t>
            </a:r>
            <a:r>
              <a:rPr lang="en-US" sz="1400" dirty="0" err="1" smtClean="0">
                <a:solidFill>
                  <a:srgbClr val="FC4D56"/>
                </a:solidFill>
                <a:latin typeface="Consolas"/>
                <a:cs typeface="Consolas"/>
              </a:rPr>
              <a:t>FieldOut</a:t>
            </a:r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smtClean="0">
                <a:solidFill>
                  <a:srgbClr val="FC4D56"/>
                </a:solidFill>
                <a:latin typeface="Consolas"/>
                <a:cs typeface="Consolas"/>
              </a:rPr>
              <a:t>Scalar</a:t>
            </a:r>
            <a:r>
              <a:rPr lang="en-US" sz="1400" dirty="0" smtClean="0">
                <a:latin typeface="Consolas"/>
                <a:cs typeface="Consolas"/>
              </a:rPr>
              <a:t>&gt; </a:t>
            </a:r>
            <a:r>
              <a:rPr lang="en-US" sz="1400" dirty="0" err="1" smtClean="0">
                <a:latin typeface="Consolas"/>
                <a:cs typeface="Consolas"/>
              </a:rPr>
              <a:t>outCells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typedef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FC4D56"/>
                </a:solidFill>
                <a:latin typeface="Consolas"/>
                <a:cs typeface="Consolas"/>
              </a:rPr>
              <a:t>_3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5AFFFF"/>
                </a:solidFill>
                <a:latin typeface="Consolas"/>
                <a:cs typeface="Consolas"/>
              </a:rPr>
              <a:t>ExecutionSignature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FC4D56"/>
                </a:solidFill>
                <a:latin typeface="Consolas"/>
                <a:cs typeface="Consolas"/>
              </a:rPr>
              <a:t>CellShape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smtClean="0">
                <a:solidFill>
                  <a:srgbClr val="FC4D56"/>
                </a:solidFill>
                <a:latin typeface="Consolas"/>
                <a:cs typeface="Consolas"/>
              </a:rPr>
              <a:t>_2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template&lt;</a:t>
            </a:r>
            <a:r>
              <a:rPr lang="en-US" sz="1400" dirty="0" err="1" smtClean="0">
                <a:latin typeface="Consolas"/>
                <a:cs typeface="Consolas"/>
              </a:rPr>
              <a:t>typename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CellShapeTag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typename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InValues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VTKM_EXEC_EXPORT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T operator()(</a:t>
            </a:r>
            <a:r>
              <a:rPr lang="en-US" sz="1400" dirty="0" err="1" smtClean="0">
                <a:latin typeface="Consolas"/>
                <a:cs typeface="Consolas"/>
              </a:rPr>
              <a:t>CellShapeTag</a:t>
            </a:r>
            <a:r>
              <a:rPr lang="en-US" sz="1400" dirty="0" smtClean="0">
                <a:latin typeface="Consolas"/>
                <a:cs typeface="Consolas"/>
              </a:rPr>
              <a:t> shape, </a:t>
            </a:r>
            <a:r>
              <a:rPr lang="en-US" sz="1400" dirty="0" err="1" smtClean="0">
                <a:latin typeface="Consolas"/>
                <a:cs typeface="Consolas"/>
              </a:rPr>
              <a:t>const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InValues</a:t>
            </a:r>
            <a:r>
              <a:rPr lang="en-US" sz="1400" dirty="0" smtClean="0">
                <a:latin typeface="Consolas"/>
                <a:cs typeface="Consolas"/>
              </a:rPr>
              <a:t> &amp;</a:t>
            </a:r>
            <a:r>
              <a:rPr lang="en-US" sz="1400" dirty="0" err="1" smtClean="0">
                <a:latin typeface="Consolas"/>
                <a:cs typeface="Consolas"/>
              </a:rPr>
              <a:t>inValues</a:t>
            </a:r>
            <a:r>
              <a:rPr lang="en-US" sz="1400" dirty="0" smtClean="0">
                <a:latin typeface="Consolas"/>
                <a:cs typeface="Consolas"/>
              </a:rPr>
              <a:t>) </a:t>
            </a:r>
            <a:r>
              <a:rPr lang="en-US" sz="1400" dirty="0" err="1" smtClean="0">
                <a:latin typeface="Consolas"/>
                <a:cs typeface="Consolas"/>
              </a:rPr>
              <a:t>const</a:t>
            </a: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// Operate using shape...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79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#include &lt;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/exec/</a:t>
            </a:r>
            <a:r>
              <a:rPr lang="en-US" dirty="0" err="1" smtClean="0">
                <a:latin typeface="Consolas"/>
                <a:cs typeface="Consolas"/>
              </a:rPr>
              <a:t>ParametricCoordinates.h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Convert between world coordinates and parametric coordinates (locations in the cell are always in the range [0,1])</a:t>
            </a:r>
          </a:p>
          <a:p>
            <a:r>
              <a:rPr lang="en-US" dirty="0" smtClean="0">
                <a:latin typeface="Consolas"/>
                <a:cs typeface="Consolas"/>
              </a:rPr>
              <a:t>#include &lt;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/exec/</a:t>
            </a:r>
            <a:r>
              <a:rPr lang="en-US" dirty="0" err="1" smtClean="0">
                <a:latin typeface="Consolas"/>
                <a:cs typeface="Consolas"/>
              </a:rPr>
              <a:t>CellInterpolate.h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Given a group of field coordinates </a:t>
            </a:r>
            <a:r>
              <a:rPr lang="en-US" dirty="0" smtClean="0">
                <a:latin typeface="+mn-lt"/>
              </a:rPr>
              <a:t>an</a:t>
            </a:r>
            <a:r>
              <a:rPr lang="en-US" dirty="0" smtClean="0"/>
              <a:t>d a parametric coordinate, interpolates the field to that point.</a:t>
            </a:r>
          </a:p>
          <a:p>
            <a:r>
              <a:rPr lang="en-US" dirty="0" smtClean="0">
                <a:latin typeface="Consolas"/>
                <a:cs typeface="Consolas"/>
              </a:rPr>
              <a:t>#include &lt;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/exec/</a:t>
            </a:r>
            <a:r>
              <a:rPr lang="en-US" dirty="0" err="1" smtClean="0">
                <a:latin typeface="Consolas"/>
                <a:cs typeface="Consolas"/>
              </a:rPr>
              <a:t>CellDerivative.h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Given a group of field coordinates and a parametric coordinate, computes the derivative (gradient) of the field at that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Signaled with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error, </a:t>
            </a:r>
            <a:r>
              <a:rPr lang="en-US" dirty="0" smtClean="0"/>
              <a:t>VTK-m toolkit </a:t>
            </a:r>
            <a:r>
              <a:rPr lang="en-US" dirty="0" smtClean="0"/>
              <a:t>throws a subclass of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smtClean="0">
                <a:solidFill>
                  <a:srgbClr val="66FFFF"/>
                </a:solidFill>
                <a:latin typeface="Consolas"/>
                <a:cs typeface="Consolas"/>
              </a:rPr>
              <a:t>Error</a:t>
            </a:r>
            <a:endParaRPr lang="en-US" dirty="0">
              <a:solidFill>
                <a:srgbClr val="66FFFF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305" y="1981200"/>
            <a:ext cx="6403390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Error.h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argc</a:t>
            </a:r>
            <a:r>
              <a:rPr lang="en-US" dirty="0">
                <a:latin typeface="Consolas"/>
                <a:cs typeface="Consolas"/>
              </a:rPr>
              <a:t>, char **</a:t>
            </a:r>
            <a:r>
              <a:rPr lang="en-US" dirty="0" err="1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try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/</a:t>
            </a:r>
            <a:r>
              <a:rPr lang="en-US" dirty="0">
                <a:latin typeface="Consolas"/>
                <a:cs typeface="Consolas"/>
              </a:rPr>
              <a:t>/ Do something cool with </a:t>
            </a:r>
            <a:r>
              <a:rPr lang="en-US" dirty="0" smtClean="0">
                <a:latin typeface="Consolas"/>
                <a:cs typeface="Consolas"/>
              </a:rPr>
              <a:t>VTK-m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 ...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catch (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</a:t>
            </a:r>
            <a:r>
              <a:rPr lang="en-US" dirty="0">
                <a:latin typeface="Consolas"/>
                <a:cs typeface="Consolas"/>
              </a:rPr>
              <a:t>: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>
                <a:solidFill>
                  <a:srgbClr val="66FFFF"/>
                </a:solidFill>
                <a:latin typeface="Consolas"/>
                <a:cs typeface="Consolas"/>
              </a:rPr>
              <a:t>Error</a:t>
            </a:r>
            <a:r>
              <a:rPr lang="en-US" dirty="0">
                <a:latin typeface="Consolas"/>
                <a:cs typeface="Consolas"/>
              </a:rPr>
              <a:t> error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std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cout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error.GetMessage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std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return 1;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return </a:t>
            </a:r>
            <a:r>
              <a:rPr lang="en-US" dirty="0"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81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ErrorControlAssert</a:t>
            </a:r>
            <a:endParaRPr lang="en-US" dirty="0" smtClean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VTK-m fails an assertion. This might be a bad parameter value (such as an index out of range) with the check removed in release builds.</a:t>
            </a:r>
          </a:p>
          <a:p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ErrorControlBadType</a:t>
            </a:r>
            <a:endParaRPr lang="en-US" dirty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A VTK-m </a:t>
            </a:r>
            <a:r>
              <a:rPr lang="en-US" dirty="0" smtClean="0"/>
              <a:t>encounters an unexpected, invalid, or unknown type.</a:t>
            </a:r>
            <a:endParaRPr lang="en-US" dirty="0"/>
          </a:p>
          <a:p>
            <a:r>
              <a:rPr lang="en-US" dirty="0" err="1">
                <a:latin typeface="Consolas"/>
                <a:cs typeface="Consolas"/>
              </a:rPr>
              <a:t>vtkm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ErrorControlBadValue</a:t>
            </a:r>
            <a:endParaRPr lang="en-US" dirty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A VTK-m function or method encounters an invalid </a:t>
            </a:r>
            <a:r>
              <a:rPr lang="en-US" dirty="0" smtClean="0"/>
              <a:t>value.</a:t>
            </a:r>
            <a:endParaRPr lang="en-US" dirty="0"/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ErrorControlInternal</a:t>
            </a:r>
            <a:endParaRPr lang="en-US" dirty="0" smtClean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VTK-m detects an internal state that should never be reached. This error usually indicates a bug in VTK-m or, at best, VTK-m failed to detect an invalid input.</a:t>
            </a:r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ErrorControlOutOfMemory</a:t>
            </a:r>
            <a:endParaRPr lang="en-US" dirty="0" smtClean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A VTK-m function or method tries to allocate an array and fails.</a:t>
            </a:r>
          </a:p>
        </p:txBody>
      </p:sp>
    </p:spTree>
    <p:extLst>
      <p:ext uri="{BB962C8B-B14F-4D97-AF65-F5344CB8AC3E}">
        <p14:creationId xmlns:p14="http://schemas.microsoft.com/office/powerpoint/2010/main" val="25528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Errors in Worklets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cannot be thrown in the execution environment</a:t>
            </a:r>
          </a:p>
          <a:p>
            <a:pPr lvl="1"/>
            <a:r>
              <a:rPr lang="en-US" dirty="0" smtClean="0"/>
              <a:t>Not supported in CUDA. Problematic with multiple threads.</a:t>
            </a:r>
          </a:p>
          <a:p>
            <a:r>
              <a:rPr lang="en-US" dirty="0" smtClean="0"/>
              <a:t>All worklets have a method named 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RaiseError</a:t>
            </a:r>
            <a:endParaRPr lang="en-US" dirty="0" smtClean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Call this method with a message string.</a:t>
            </a:r>
          </a:p>
          <a:p>
            <a:r>
              <a:rPr lang="en-US" dirty="0" smtClean="0"/>
              <a:t>In the control environment, a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ErrorExecution</a:t>
            </a:r>
            <a:r>
              <a:rPr lang="en-US" dirty="0" smtClean="0">
                <a:solidFill>
                  <a:srgbClr val="66FFFF"/>
                </a:solidFill>
              </a:rPr>
              <a:t> </a:t>
            </a:r>
            <a:r>
              <a:rPr lang="en-US" dirty="0" smtClean="0"/>
              <a:t>will be thrown with the given message</a:t>
            </a:r>
          </a:p>
          <a:p>
            <a:r>
              <a:rPr lang="en-US" dirty="0" smtClean="0"/>
              <a:t>Behaves as if the error was thrown in the </a:t>
            </a:r>
            <a:r>
              <a:rPr lang="en-US" dirty="0" err="1" smtClean="0"/>
              <a:t>worklet</a:t>
            </a:r>
            <a:endParaRPr lang="en-US" dirty="0" smtClean="0"/>
          </a:p>
          <a:p>
            <a:pPr lvl="1"/>
            <a:r>
              <a:rPr lang="en-US" dirty="0" smtClean="0"/>
              <a:t>Be aware, raising an error might not actually halt any execution.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34" y="4272677"/>
            <a:ext cx="8814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VTKM_EXEC_EXPORT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 </a:t>
            </a:r>
            <a:r>
              <a:rPr lang="en-US" dirty="0">
                <a:latin typeface="Consolas"/>
                <a:cs typeface="Consolas"/>
              </a:rPr>
              <a:t>operator()</a:t>
            </a:r>
            <a:r>
              <a:rPr lang="en-US" dirty="0" smtClean="0">
                <a:latin typeface="Consolas"/>
                <a:cs typeface="Consolas"/>
              </a:rPr>
              <a:t>(T x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const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if </a:t>
            </a:r>
            <a:r>
              <a:rPr lang="en-US" dirty="0">
                <a:latin typeface="Consolas"/>
                <a:cs typeface="Consolas"/>
              </a:rPr>
              <a:t>(x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this</a:t>
            </a:r>
            <a:r>
              <a:rPr lang="en-US" dirty="0">
                <a:latin typeface="Consolas"/>
                <a:cs typeface="Consolas"/>
              </a:rPr>
              <a:t>-&gt;</a:t>
            </a:r>
            <a:r>
              <a:rPr lang="en-US" dirty="0" err="1">
                <a:solidFill>
                  <a:srgbClr val="66FFFF"/>
                </a:solidFill>
                <a:latin typeface="Consolas"/>
                <a:cs typeface="Consolas"/>
              </a:rPr>
              <a:t>RaiseError</a:t>
            </a:r>
            <a:r>
              <a:rPr lang="en-US" dirty="0">
                <a:latin typeface="Consolas"/>
                <a:cs typeface="Consolas"/>
              </a:rPr>
              <a:t>("Cannot take </a:t>
            </a:r>
            <a:r>
              <a:rPr lang="en-US" dirty="0" smtClean="0">
                <a:latin typeface="Consolas"/>
                <a:cs typeface="Consolas"/>
              </a:rPr>
              <a:t>square </a:t>
            </a:r>
            <a:r>
              <a:rPr lang="en-US" dirty="0">
                <a:latin typeface="Consolas"/>
                <a:cs typeface="Consolas"/>
              </a:rPr>
              <a:t>root of </a:t>
            </a:r>
            <a:r>
              <a:rPr lang="en-US" dirty="0" smtClean="0">
                <a:latin typeface="Consolas"/>
                <a:cs typeface="Consolas"/>
              </a:rPr>
              <a:t>negative </a:t>
            </a:r>
            <a:r>
              <a:rPr lang="en-US" dirty="0">
                <a:latin typeface="Consolas"/>
                <a:cs typeface="Consolas"/>
              </a:rPr>
              <a:t>number.");</a:t>
            </a:r>
          </a:p>
          <a:p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return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</a:t>
            </a:r>
            <a:r>
              <a:rPr lang="en-US" dirty="0">
                <a:latin typeface="Consolas"/>
                <a:cs typeface="Consolas"/>
              </a:rPr>
              <a:t>:math::</a:t>
            </a:r>
            <a:r>
              <a:rPr lang="en-US" dirty="0" err="1">
                <a:latin typeface="Consolas"/>
                <a:cs typeface="Consolas"/>
              </a:rPr>
              <a:t>Sqrt</a:t>
            </a:r>
            <a:r>
              <a:rPr lang="en-US" dirty="0">
                <a:latin typeface="Consolas"/>
                <a:cs typeface="Consolas"/>
              </a:rPr>
              <a:t>(x);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3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VTKM_ASSERT_CONT</a:t>
            </a:r>
            <a:r>
              <a:rPr lang="en-US" dirty="0" smtClean="0"/>
              <a:t> defined in </a:t>
            </a:r>
            <a:r>
              <a:rPr lang="en-US" dirty="0" err="1" smtClean="0"/>
              <a:t>vtkm</a:t>
            </a:r>
            <a:r>
              <a:rPr lang="en-US" dirty="0" smtClean="0"/>
              <a:t>/</a:t>
            </a:r>
            <a:r>
              <a:rPr lang="en-US" dirty="0" err="1" smtClean="0"/>
              <a:t>cont</a:t>
            </a:r>
            <a:r>
              <a:rPr lang="en-US" dirty="0" smtClean="0"/>
              <a:t>/</a:t>
            </a:r>
            <a:r>
              <a:rPr lang="en-US" dirty="0" err="1" smtClean="0"/>
              <a:t>Assert.h</a:t>
            </a:r>
            <a:endParaRPr lang="en-US" dirty="0" smtClean="0"/>
          </a:p>
          <a:p>
            <a:pPr lvl="1"/>
            <a:r>
              <a:rPr lang="en-US" dirty="0" smtClean="0"/>
              <a:t>Behaves like POSIX assert except that it throws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ErrorControlAssert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instead of exiting the program.</a:t>
            </a:r>
          </a:p>
          <a:p>
            <a:pPr lvl="1"/>
            <a:r>
              <a:rPr lang="en-US" dirty="0" smtClean="0"/>
              <a:t>Will be removed when </a:t>
            </a:r>
            <a:r>
              <a:rPr lang="en-US" dirty="0" smtClean="0">
                <a:latin typeface="Consolas"/>
                <a:cs typeface="Consolas"/>
              </a:rPr>
              <a:t>NDEBUG</a:t>
            </a:r>
            <a:r>
              <a:rPr lang="en-US" dirty="0" smtClean="0"/>
              <a:t> is defined.</a:t>
            </a:r>
          </a:p>
          <a:p>
            <a:pPr lvl="2"/>
            <a:r>
              <a:rPr lang="en-US" dirty="0" err="1" smtClean="0"/>
              <a:t>CMake</a:t>
            </a:r>
            <a:r>
              <a:rPr lang="en-US" dirty="0" smtClean="0"/>
              <a:t> adds this to Release builds.</a:t>
            </a:r>
          </a:p>
          <a:p>
            <a:r>
              <a:rPr lang="en-US" dirty="0" smtClean="0">
                <a:latin typeface="Consolas"/>
                <a:cs typeface="Consolas"/>
              </a:rPr>
              <a:t>VTKM_ASSERT_EXEC</a:t>
            </a:r>
            <a:r>
              <a:rPr lang="en-US" dirty="0" smtClean="0"/>
              <a:t> defined in </a:t>
            </a:r>
            <a:r>
              <a:rPr lang="en-US" dirty="0" err="1" smtClean="0"/>
              <a:t>vtkm</a:t>
            </a:r>
            <a:r>
              <a:rPr lang="en-US" dirty="0" smtClean="0"/>
              <a:t>/exec/</a:t>
            </a:r>
            <a:r>
              <a:rPr lang="en-US" dirty="0" err="1" smtClean="0"/>
              <a:t>Assert.h</a:t>
            </a:r>
            <a:endParaRPr lang="en-US" dirty="0" smtClean="0"/>
          </a:p>
          <a:p>
            <a:pPr lvl="1"/>
            <a:r>
              <a:rPr lang="en-US" dirty="0" smtClean="0"/>
              <a:t>Takes a second argument that is a </a:t>
            </a:r>
            <a:r>
              <a:rPr lang="en-US" dirty="0" err="1" smtClean="0"/>
              <a:t>worklet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Behaves like POSIX assert except that it throws </a:t>
            </a:r>
            <a:r>
              <a:rPr lang="en-US" dirty="0" smtClean="0">
                <a:latin typeface="Consolas"/>
                <a:cs typeface="Consolas"/>
              </a:rPr>
              <a:t>VTKM:</a:t>
            </a:r>
            <a:r>
              <a:rPr lang="en-US" dirty="0">
                <a:latin typeface="Consolas"/>
                <a:cs typeface="Consolas"/>
              </a:rPr>
              <a:t>: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ErrorExecution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/>
              <a:t>instead of exiting the program.</a:t>
            </a:r>
          </a:p>
          <a:p>
            <a:pPr lvl="1"/>
            <a:r>
              <a:rPr lang="en-US" dirty="0"/>
              <a:t>Will be removed when </a:t>
            </a:r>
            <a:r>
              <a:rPr lang="en-US" dirty="0">
                <a:latin typeface="Consolas"/>
                <a:cs typeface="Consolas"/>
              </a:rPr>
              <a:t>NDEBUG</a:t>
            </a:r>
            <a:r>
              <a:rPr lang="en-US" dirty="0"/>
              <a:t> is defined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CMake</a:t>
            </a:r>
            <a:r>
              <a:rPr lang="en-US" dirty="0" smtClean="0"/>
              <a:t> adds this to Release builds.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Parallel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smtClean="0">
                <a:solidFill>
                  <a:srgbClr val="66FFFF"/>
                </a:solidFill>
                <a:latin typeface="Consolas"/>
                <a:cs typeface="Consolas"/>
              </a:rPr>
              <a:t>Timer</a:t>
            </a:r>
            <a:r>
              <a:rPr lang="en-US" dirty="0" smtClean="0"/>
              <a:t> safely times parallel VTK-m algorithms</a:t>
            </a:r>
          </a:p>
          <a:p>
            <a:pPr lvl="1"/>
            <a:r>
              <a:rPr lang="en-US" dirty="0" smtClean="0"/>
              <a:t>Starts on construction or </a:t>
            </a:r>
            <a:r>
              <a:rPr lang="en-US" dirty="0" smtClean="0">
                <a:latin typeface="Consolas"/>
                <a:cs typeface="Consolas"/>
              </a:rPr>
              <a:t>Reset</a:t>
            </a:r>
            <a:r>
              <a:rPr lang="en-US" dirty="0" smtClean="0"/>
              <a:t>. Reports on </a:t>
            </a:r>
            <a:r>
              <a:rPr lang="en-US" dirty="0" err="1" smtClean="0">
                <a:latin typeface="Consolas"/>
                <a:cs typeface="Consolas"/>
              </a:rPr>
              <a:t>GetElapsedTime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372" y="3276600"/>
            <a:ext cx="8053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</a:t>
            </a:r>
            <a:r>
              <a:rPr lang="en-US" dirty="0">
                <a:latin typeface="Consolas"/>
                <a:cs typeface="Consolas"/>
              </a:rPr>
              <a:t>: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>
                <a:solidFill>
                  <a:srgbClr val="66FFFF"/>
                </a:solidFill>
                <a:latin typeface="Consolas"/>
                <a:cs typeface="Consolas"/>
              </a:rPr>
              <a:t>Timer</a:t>
            </a:r>
            <a:r>
              <a:rPr lang="en-US" dirty="0">
                <a:latin typeface="Consolas"/>
                <a:cs typeface="Consolas"/>
              </a:rPr>
              <a:t>&lt;&gt; timer;</a:t>
            </a:r>
          </a:p>
          <a:p>
            <a:r>
              <a:rPr lang="en-US" dirty="0" err="1">
                <a:latin typeface="Consolas"/>
                <a:cs typeface="Consolas"/>
              </a:rPr>
              <a:t>dispatcher.Invoke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grid.GetCoordinateSystem</a:t>
            </a:r>
            <a:r>
              <a:rPr lang="en-US" dirty="0">
                <a:latin typeface="Consolas"/>
                <a:cs typeface="Consolas"/>
              </a:rPr>
              <a:t>().</a:t>
            </a:r>
            <a:r>
              <a:rPr lang="en-US" dirty="0" err="1">
                <a:latin typeface="Consolas"/>
                <a:cs typeface="Consolas"/>
              </a:rPr>
              <a:t>GetData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err="1">
                <a:latin typeface="Consolas"/>
                <a:cs typeface="Consolas"/>
              </a:rPr>
              <a:t>GetPointCoordinates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results);</a:t>
            </a:r>
          </a:p>
          <a:p>
            <a:r>
              <a:rPr lang="en-US" dirty="0">
                <a:latin typeface="Consolas"/>
                <a:cs typeface="Consolas"/>
              </a:rPr>
              <a:t>// This call makes sure data is pulled back to the </a:t>
            </a:r>
            <a:r>
              <a:rPr lang="en-US" dirty="0" smtClean="0">
                <a:latin typeface="Consolas"/>
                <a:cs typeface="Consolas"/>
              </a:rPr>
              <a:t>host</a:t>
            </a:r>
          </a:p>
          <a:p>
            <a:r>
              <a:rPr lang="en-US" dirty="0" smtClean="0">
                <a:latin typeface="Consolas"/>
                <a:cs typeface="Consolas"/>
              </a:rPr>
              <a:t>// </a:t>
            </a:r>
            <a:r>
              <a:rPr lang="en-US" dirty="0">
                <a:latin typeface="Consolas"/>
                <a:cs typeface="Consolas"/>
              </a:rPr>
              <a:t>in a host/device architecture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err="1" smtClean="0">
                <a:latin typeface="Consolas"/>
                <a:cs typeface="Consolas"/>
              </a:rPr>
              <a:t>results.GetPortalConstControl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::Float32 </a:t>
            </a:r>
            <a:r>
              <a:rPr lang="en-US" dirty="0" err="1">
                <a:latin typeface="Consolas"/>
                <a:cs typeface="Consolas"/>
              </a:rPr>
              <a:t>elapsedTime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timer.GetElapsedTime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02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Use Cases for VTK-m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I heard VTK-m has an </a:t>
            </a:r>
            <a:r>
              <a:rPr lang="en-US" dirty="0" err="1" smtClean="0"/>
              <a:t>isosurface</a:t>
            </a:r>
            <a:r>
              <a:rPr lang="en-US" dirty="0" smtClean="0"/>
              <a:t> filter. I want to use it in my software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I want to make a new filter that computes fields in the same way as my simulation that works well on multicore devices</a:t>
            </a:r>
          </a:p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I have a new idea for a way to do visualization on multicore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dia_CorpPresentation_Template1">
  <a:themeElements>
    <a:clrScheme name="SandiaDark2012">
      <a:dk1>
        <a:sysClr val="windowText" lastClr="000000"/>
      </a:dk1>
      <a:lt1>
        <a:sysClr val="window" lastClr="FFFFFF"/>
      </a:lt1>
      <a:dk2>
        <a:srgbClr val="464646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063E8F"/>
      </a:accent5>
      <a:accent6>
        <a:srgbClr val="620A00"/>
      </a:accent6>
      <a:hlink>
        <a:srgbClr val="37A6D2"/>
      </a:hlink>
      <a:folHlink>
        <a:srgbClr val="B71A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6989</TotalTime>
  <Words>5626</Words>
  <Application>Microsoft Macintosh PowerPoint</Application>
  <PresentationFormat>On-screen Show (4:3)</PresentationFormat>
  <Paragraphs>1039</Paragraphs>
  <Slides>78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Sandia_CorpPresentation_Template1</vt:lpstr>
      <vt:lpstr>VTK-m Overview</vt:lpstr>
      <vt:lpstr>Acknowledgements</vt:lpstr>
      <vt:lpstr>VTK-m Combining Dax, PISTON, EAVL</vt:lpstr>
      <vt:lpstr>Motivation</vt:lpstr>
      <vt:lpstr>Supercomputers!</vt:lpstr>
      <vt:lpstr>PowerPoint Presentation</vt:lpstr>
      <vt:lpstr>PowerPoint Presentation</vt:lpstr>
      <vt:lpstr>The Main Use Cases for VTK-m</vt:lpstr>
      <vt:lpstr>Getting Started</vt:lpstr>
      <vt:lpstr>Prerequisites</vt:lpstr>
      <vt:lpstr>Getting VTK-m</vt:lpstr>
      <vt:lpstr>Configuring VTK-m</vt:lpstr>
      <vt:lpstr>Important Configuration Parameters</vt:lpstr>
      <vt:lpstr>Building VTK-m</vt:lpstr>
      <vt:lpstr>More Information</vt:lpstr>
      <vt:lpstr>System Overview</vt:lpstr>
      <vt:lpstr>VTK-m Framework</vt:lpstr>
      <vt:lpstr>VTK-m Framework</vt:lpstr>
      <vt:lpstr>VTK-m Framework</vt:lpstr>
      <vt:lpstr>VTK-m Framework</vt:lpstr>
      <vt:lpstr>VTK-m Framework</vt:lpstr>
      <vt:lpstr>Device Adapter Contents</vt:lpstr>
      <vt:lpstr>Defining Data</vt:lpstr>
      <vt:lpstr>Basic Data Types</vt:lpstr>
      <vt:lpstr>Array Handle</vt:lpstr>
      <vt:lpstr>Array Handle Storage</vt:lpstr>
      <vt:lpstr>Array Handle Storage</vt:lpstr>
      <vt:lpstr>Array Handle Storage</vt:lpstr>
      <vt:lpstr>Fancy Array Handles</vt:lpstr>
      <vt:lpstr>Array Handle Resource Management</vt:lpstr>
      <vt:lpstr>Array Handle Resource Management</vt:lpstr>
      <vt:lpstr>Array Handle Resource Management</vt:lpstr>
      <vt:lpstr>ArrayHandle</vt:lpstr>
      <vt:lpstr>Fancy Array Handles</vt:lpstr>
      <vt:lpstr>Other Important ArrayHandle Features We’re Skipping</vt:lpstr>
      <vt:lpstr>DynamicArrayHandle</vt:lpstr>
      <vt:lpstr>Data Model</vt:lpstr>
      <vt:lpstr>A DataSet Has</vt:lpstr>
      <vt:lpstr>Structured Cell Set</vt:lpstr>
      <vt:lpstr>Structured Cell Set</vt:lpstr>
      <vt:lpstr>Example: Making a Structured Grid</vt:lpstr>
      <vt:lpstr>Explicit Connectivity Cell Set</vt:lpstr>
      <vt:lpstr>Running Worklets</vt:lpstr>
      <vt:lpstr>Invoking Worklets</vt:lpstr>
      <vt:lpstr>Example: Invoking a Worklet</vt:lpstr>
      <vt:lpstr>Anatomy of a Worklet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Worklets</vt:lpstr>
      <vt:lpstr>Worklet Types</vt:lpstr>
      <vt:lpstr>Elements of a Worklet</vt:lpstr>
      <vt:lpstr>Worklet Arguments</vt:lpstr>
      <vt:lpstr>Working with Cells</vt:lpstr>
      <vt:lpstr>Cell Shapes</vt:lpstr>
      <vt:lpstr>Generic Cell Shape</vt:lpstr>
      <vt:lpstr>Cell Traits</vt:lpstr>
      <vt:lpstr>Using Cell Shapes in Worklets</vt:lpstr>
      <vt:lpstr>Cell Operations</vt:lpstr>
      <vt:lpstr>Error Handling</vt:lpstr>
      <vt:lpstr>Errors Signaled with Exceptions</vt:lpstr>
      <vt:lpstr>Types of Errors</vt:lpstr>
      <vt:lpstr>Reporting Errors in Worklets</vt:lpstr>
      <vt:lpstr>Asserts</vt:lpstr>
      <vt:lpstr>Timers</vt:lpstr>
      <vt:lpstr>Timing Parallel Code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Kenneth Moreland</cp:lastModifiedBy>
  <cp:revision>116</cp:revision>
  <dcterms:created xsi:type="dcterms:W3CDTF">2011-10-03T16:15:05Z</dcterms:created>
  <dcterms:modified xsi:type="dcterms:W3CDTF">2015-09-02T22:38:24Z</dcterms:modified>
</cp:coreProperties>
</file>