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20" r:id="rId4"/>
    <p:sldId id="258" r:id="rId5"/>
    <p:sldId id="259" r:id="rId6"/>
    <p:sldId id="260" r:id="rId7"/>
    <p:sldId id="261" r:id="rId8"/>
    <p:sldId id="262" r:id="rId9"/>
    <p:sldId id="272" r:id="rId10"/>
    <p:sldId id="321" r:id="rId11"/>
    <p:sldId id="267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274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286" r:id="rId39"/>
    <p:sldId id="287" r:id="rId40"/>
    <p:sldId id="288" r:id="rId41"/>
    <p:sldId id="333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2" r:id="rId50"/>
    <p:sldId id="308" r:id="rId51"/>
    <p:sldId id="309" r:id="rId52"/>
    <p:sldId id="310" r:id="rId53"/>
    <p:sldId id="311" r:id="rId54"/>
    <p:sldId id="31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80" d="100"/>
          <a:sy n="180" d="100"/>
        </p:scale>
        <p:origin x="-104" y="-280"/>
      </p:cViewPr>
      <p:guideLst>
        <p:guide orient="horz" pos="1296"/>
        <p:guide pos="3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 VTK-m</a:t>
            </a:r>
            <a:r>
              <a:rPr lang="en-US" baseline="0" dirty="0" smtClean="0"/>
              <a:t> framework is divided into two distinct environments each with their own API.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 control environment a serial environment that is used to establish data and set up parallel jobs.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This is the interface used to connect VTK-m to applications and other code.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control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::cont.</a:t>
            </a:r>
          </a:p>
          <a:p>
            <a:pPr marL="168244" lvl="0" indent="-168244">
              <a:buFont typeface="Arial"/>
              <a:buChar char="•"/>
            </a:pPr>
            <a:r>
              <a:rPr lang="en-US" dirty="0" smtClean="0"/>
              <a:t>The execution environment is the parallel environment where the actual data processing is done.</a:t>
            </a:r>
          </a:p>
          <a:p>
            <a:pPr marL="625444" lvl="1" indent="-168244">
              <a:buFont typeface="Arial"/>
              <a:buChar char="•"/>
            </a:pPr>
            <a:r>
              <a:rPr lang="en-US" dirty="0" smtClean="0"/>
              <a:t>Internally,</a:t>
            </a:r>
            <a:r>
              <a:rPr lang="en-US" baseline="0" dirty="0" smtClean="0"/>
              <a:t> the control environment spawns parallel jobs in the execution environment.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execution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::exec.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These two environments mirror the typical hardware configuration of general purpose CPU and accelerator coprocessor.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But also work fine when both are integrated.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processing data in VTK-m, you first establish the data topology through the control environment.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This is done through very basic grid topology structures and adaptable array 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Then from the control environment</a:t>
            </a:r>
            <a:r>
              <a:rPr lang="en-US" baseline="0" dirty="0" smtClean="0"/>
              <a:t> you can invoke an algorithm on your data.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Internally, this will decompose the data into constitute pieces, transfer data as necessary, and invoke a parallel algorithm.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Algorithms in the execution environment are built using </a:t>
            </a:r>
            <a:r>
              <a:rPr lang="en-US" baseline="0" dirty="0" err="1" smtClean="0"/>
              <a:t>worklets</a:t>
            </a:r>
            <a:r>
              <a:rPr lang="en-US" baseline="0" dirty="0" smtClean="0"/>
              <a:t>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are serial 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 that operate on one constituent element.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execution API provides the basic operations for cells, interpolations, derivatives, and other math.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come in different types with different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And eventually the results are passed back to the control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These two environments, particularly the execution environment, are meant to work on a variety</a:t>
            </a:r>
            <a:r>
              <a:rPr lang="en-US" baseline="0" dirty="0" smtClean="0"/>
              <a:t> of architectures.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To manage this portability, we have a unit called a device adapter that sits between these two environments.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The device adapter provides the basic memory management, scheduling, and algorithms needed to run on a parallel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Points and cells can be index</a:t>
            </a:r>
            <a:r>
              <a:rPr lang="en-US" baseline="0" dirty="0" smtClean="0"/>
              <a:t> with either multidimensional or flat indices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 be 1, 2, or 3 dimensions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By</a:t>
            </a:r>
            <a:r>
              <a:rPr lang="en-US" baseline="0" dirty="0" smtClean="0"/>
              <a:t> providing a non-uniform coordinate system, the mesh can be bent in space into a curvilinear grid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 example. Explicit data sets build the same as structured except for the cell set. You provide the shapes, </a:t>
            </a:r>
            <a:r>
              <a:rPr lang="en-US" dirty="0" err="1" smtClean="0"/>
              <a:t>num</a:t>
            </a:r>
            <a:r>
              <a:rPr lang="en-US" dirty="0" smtClean="0"/>
              <a:t> indices, and connectivity arrays.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Add Cool Visualizations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04059"/>
            <a:ext cx="8228489" cy="914400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460"/>
            <a:ext cx="8228489" cy="1902116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5376863" algn="r"/>
              </a:tabLst>
            </a:pP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	SAND NO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. 2015-8685 PE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24" name="Picture 23" descr="New_DOE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120575"/>
            <a:ext cx="981012" cy="246888"/>
          </a:xfrm>
          <a:prstGeom prst="rect">
            <a:avLst/>
          </a:prstGeom>
        </p:spPr>
      </p:pic>
      <p:pic>
        <p:nvPicPr>
          <p:cNvPr id="26" name="Picture 25" descr="NNSA Logo_Whit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6" y="6120575"/>
            <a:ext cx="888456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1675"/>
            <a:ext cx="8991600" cy="545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98" y="3044825"/>
            <a:ext cx="7772400" cy="1362075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98" y="4406900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91675"/>
            <a:ext cx="4421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1631436"/>
            <a:ext cx="4421188" cy="484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3019"/>
            <a:ext cx="4422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2781"/>
            <a:ext cx="4422775" cy="4844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0772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1675"/>
            <a:ext cx="8991600" cy="57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 descr="SNL_Stacked_White.png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23225" y="228600"/>
            <a:ext cx="914400" cy="35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78E-F31F-8E46-9587-2315A59BCF5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5">
              <a:lumMod val="20000"/>
              <a:lumOff val="80000"/>
            </a:schemeClr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VTK-m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 Design Review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3830133" y="494269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vtkCellArray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78089" y="4770836"/>
            <a:ext cx="3352800" cy="1066800"/>
            <a:chOff x="78089" y="4528676"/>
            <a:chExt cx="3352800" cy="1066800"/>
          </a:xfrm>
        </p:grpSpPr>
        <p:sp>
          <p:nvSpPr>
            <p:cNvPr id="224" name="Rectangle 22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33" name="Rectangle 33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0" name="TextBox 32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31" name="Rectangle 33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8" name="TextBox 32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29" name="Rectangle 32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2" name="TextBox 3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23" name="Rectangle 3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0" name="TextBox 3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21" name="Rectangle 3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8" name="TextBox 3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9" name="Rectangle 3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2" name="TextBox 3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13" name="Rectangle 3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5" name="Group 30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0" name="TextBox 3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11" name="Rectangle 3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09" name="Rectangle 30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2" name="Group 391"/>
          <p:cNvGrpSpPr/>
          <p:nvPr/>
        </p:nvGrpSpPr>
        <p:grpSpPr>
          <a:xfrm>
            <a:off x="5150048" y="6033360"/>
            <a:ext cx="3940423" cy="369332"/>
            <a:chOff x="3438930" y="5713215"/>
            <a:chExt cx="3940423" cy="369332"/>
          </a:xfrm>
        </p:grpSpPr>
        <p:grpSp>
          <p:nvGrpSpPr>
            <p:cNvPr id="336" name="Group 335"/>
            <p:cNvGrpSpPr/>
            <p:nvPr/>
          </p:nvGrpSpPr>
          <p:grpSpPr>
            <a:xfrm>
              <a:off x="43533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TextBox 36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366" name="Rectangle 36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465538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3" name="TextBox 36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49657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1" name="TextBox 36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2705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9" name="TextBox 35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557262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7" name="TextBox 35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58830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5" name="TextBox 35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61878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3" name="TextBox 35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648986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TextBox 35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7</a:t>
                </a:r>
                <a:endParaRPr lang="en-US" baseline="-25000" dirty="0"/>
              </a:p>
            </p:txBody>
          </p:sp>
          <p:sp>
            <p:nvSpPr>
              <p:cNvPr id="352" name="Rectangle 35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680024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9" name="TextBox 34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  <p:sp>
            <p:nvSpPr>
              <p:cNvPr id="350" name="Rectangle 34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7171072" y="5896096"/>
              <a:ext cx="208281" cy="45719"/>
              <a:chOff x="3196417" y="2865226"/>
              <a:chExt cx="208281" cy="45719"/>
            </a:xfrm>
          </p:grpSpPr>
          <p:sp>
            <p:nvSpPr>
              <p:cNvPr id="346" name="Oval 34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40485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TextBox 383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37437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7" name="TextBox 38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34389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0" name="TextBox 389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cxnSp>
        <p:nvCxnSpPr>
          <p:cNvPr id="394" name="Curved Connector 393"/>
          <p:cNvCxnSpPr>
            <a:stCxn id="263" idx="3"/>
            <a:endCxn id="390" idx="1"/>
          </p:cNvCxnSpPr>
          <p:nvPr/>
        </p:nvCxnSpPr>
        <p:spPr>
          <a:xfrm flipH="1">
            <a:off x="5150048" y="5304236"/>
            <a:ext cx="541346" cy="913790"/>
          </a:xfrm>
          <a:prstGeom prst="curvedConnector5">
            <a:avLst>
              <a:gd name="adj1" fmla="val -42228"/>
              <a:gd name="adj2" fmla="val 59678"/>
              <a:gd name="adj3" fmla="val 142228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24" idx="3"/>
            <a:endCxn id="263" idx="1"/>
          </p:cNvCxnSpPr>
          <p:nvPr/>
        </p:nvCxnSpPr>
        <p:spPr>
          <a:xfrm>
            <a:off x="3430889" y="530423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Array Handles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898" y="1295400"/>
            <a:ext cx="3352800" cy="1066800"/>
            <a:chOff x="78089" y="4528676"/>
            <a:chExt cx="3352800" cy="1066800"/>
          </a:xfrm>
        </p:grpSpPr>
        <p:sp>
          <p:nvSpPr>
            <p:cNvPr id="4" name="Rectangle 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4" name="Rectangle 3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2" name="Rectangle 3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8" name="Rectangle 2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6" name="Rectangle 2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4" name="Rectangle 2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0" name="Rectangle 1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7" name="Rounded Rectangle 36"/>
          <p:cNvSpPr/>
          <p:nvPr/>
        </p:nvSpPr>
        <p:spPr>
          <a:xfrm>
            <a:off x="3803942" y="14672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Constant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8" name="Straight Connector 37"/>
          <p:cNvCxnSpPr>
            <a:stCxn id="4" idx="3"/>
            <a:endCxn id="37" idx="1"/>
          </p:cNvCxnSpPr>
          <p:nvPr/>
        </p:nvCxnSpPr>
        <p:spPr>
          <a:xfrm>
            <a:off x="3404698" y="1828800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0" y="159796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2" name="Straight Connector 41"/>
          <p:cNvCxnSpPr>
            <a:stCxn id="37" idx="3"/>
            <a:endCxn id="40" idx="1"/>
          </p:cNvCxnSpPr>
          <p:nvPr/>
        </p:nvCxnSpPr>
        <p:spPr>
          <a:xfrm>
            <a:off x="5665203" y="1828800"/>
            <a:ext cx="430797" cy="1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48" name="Rectangle 4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6" name="Rectangle 8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4" name="Rectangle 8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2" name="Rectangle 8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6" name="Rectangle 7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4" name="Rectangle 7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6" name="Rectangle 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4" name="Rectangle 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2" name="Rectangle 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7" name="Rounded Rectangle 8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Uniform Point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Coord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9" name="Straight Connector 88"/>
          <p:cNvCxnSpPr>
            <a:stCxn id="48" idx="3"/>
            <a:endCxn id="8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7400" y="3255807"/>
            <a:ext cx="33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 = [</a:t>
            </a:r>
            <a:r>
              <a:rPr lang="en-US" i="1" dirty="0" smtClean="0"/>
              <a:t>o</a:t>
            </a:r>
            <a:r>
              <a:rPr lang="en-US" i="1" baseline="-25000" dirty="0" smtClean="0"/>
              <a:t>x</a:t>
            </a:r>
            <a:r>
              <a:rPr lang="en-US" dirty="0" smtClean="0"/>
              <a:t> 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 j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r>
              <a:rPr lang="en-US" i="1" dirty="0" smtClean="0"/>
              <a:t> k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2" name="Straight Connector 91"/>
          <p:cNvCxnSpPr>
            <a:stCxn id="87" idx="3"/>
            <a:endCxn id="90" idx="1"/>
          </p:cNvCxnSpPr>
          <p:nvPr/>
        </p:nvCxnSpPr>
        <p:spPr>
          <a:xfrm>
            <a:off x="5665203" y="3436266"/>
            <a:ext cx="202197" cy="4207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581400" y="51248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Permutation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5495" y="4953000"/>
            <a:ext cx="3352800" cy="1066800"/>
            <a:chOff x="78089" y="4528676"/>
            <a:chExt cx="3352800" cy="1066800"/>
          </a:xfrm>
        </p:grpSpPr>
        <p:sp>
          <p:nvSpPr>
            <p:cNvPr id="95" name="Rectangle 94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127" name="Rectangle 12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5" name="Rectangle 12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3" name="Rectangle 1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21" name="Rectangle 1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9" name="Rectangle 1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8" name="Straight Connector 127"/>
          <p:cNvCxnSpPr>
            <a:stCxn id="95" idx="3"/>
            <a:endCxn id="93" idx="1"/>
          </p:cNvCxnSpPr>
          <p:nvPr/>
        </p:nvCxnSpPr>
        <p:spPr>
          <a:xfrm>
            <a:off x="3378295" y="5486400"/>
            <a:ext cx="203105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5886941" y="4267200"/>
            <a:ext cx="3190238" cy="1066800"/>
            <a:chOff x="78089" y="4528676"/>
            <a:chExt cx="3190238" cy="1066800"/>
          </a:xfrm>
        </p:grpSpPr>
        <p:sp>
          <p:nvSpPr>
            <p:cNvPr id="286" name="Rectangle 285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7" name="TextBox 31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18" name="Rectangle 31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5" name="TextBox 31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6" name="Rectangle 31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4" name="Rectangle 31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1" name="TextBox 31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12" name="Rectangle 31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0" name="Rectangle 30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7" name="TextBox 30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08" name="Rectangle 30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5" name="TextBox 30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06" name="Rectangle 30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04" name="Rectangle 30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02" name="Rectangle 30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9" name="Group 318"/>
          <p:cNvGrpSpPr/>
          <p:nvPr/>
        </p:nvGrpSpPr>
        <p:grpSpPr>
          <a:xfrm>
            <a:off x="5886941" y="5638800"/>
            <a:ext cx="3190238" cy="1066800"/>
            <a:chOff x="78089" y="4528676"/>
            <a:chExt cx="3190238" cy="1066800"/>
          </a:xfrm>
        </p:grpSpPr>
        <p:sp>
          <p:nvSpPr>
            <p:cNvPr id="320" name="Rectangle 319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TextBox 35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52" name="Rectangle 35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9" name="TextBox 34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50" name="Rectangle 34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7" name="TextBox 34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48" name="Rectangle 34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46" name="Rectangle 34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3" name="TextBox 34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44" name="Rectangle 34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42" name="Rectangle 34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9" name="TextBox 33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40" name="Rectangle 33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38" name="Rectangle 33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5" name="TextBox 3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36" name="Rectangle 3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58" name="Freeform 357"/>
          <p:cNvSpPr/>
          <p:nvPr/>
        </p:nvSpPr>
        <p:spPr>
          <a:xfrm>
            <a:off x="5434346" y="5628909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8"/>
          <p:cNvSpPr/>
          <p:nvPr/>
        </p:nvSpPr>
        <p:spPr>
          <a:xfrm flipV="1">
            <a:off x="5434346" y="4814160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5052" y="1505926"/>
            <a:ext cx="2247686" cy="986844"/>
            <a:chOff x="4876800" y="1908756"/>
            <a:chExt cx="2247686" cy="986844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876800" y="1908756"/>
              <a:ext cx="2247686" cy="986844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Execution Environment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67716" y="2487452"/>
              <a:ext cx="2065855" cy="114300"/>
              <a:chOff x="1828281" y="2571750"/>
              <a:chExt cx="2065855" cy="114300"/>
            </a:xfrm>
            <a:solidFill>
              <a:schemeClr val="bg1">
                <a:alpha val="2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82828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45402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546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25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868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0401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407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311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454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6261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7268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898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41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122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31294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484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27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77983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" name="Straight Arrow Connector 5"/>
          <p:cNvCxnSpPr>
            <a:stCxn id="46" idx="3"/>
            <a:endCxn id="9" idx="1"/>
          </p:cNvCxnSpPr>
          <p:nvPr/>
        </p:nvCxnSpPr>
        <p:spPr>
          <a:xfrm>
            <a:off x="5207623" y="2141772"/>
            <a:ext cx="10583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175052" y="1505926"/>
            <a:ext cx="2247686" cy="986844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636840" y="2141772"/>
            <a:ext cx="262912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141768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03427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1828800"/>
            <a:ext cx="2362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29200" y="16002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CellSet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33528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::Field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105400"/>
            <a:ext cx="3352800" cy="121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vtkm</a:t>
            </a:r>
            <a:r>
              <a:rPr lang="en-US" dirty="0" smtClean="0"/>
              <a:t>::</a:t>
            </a:r>
            <a:r>
              <a:rPr lang="en-US" dirty="0" err="1" smtClean="0"/>
              <a:t>cont</a:t>
            </a:r>
            <a:r>
              <a:rPr lang="en-US" dirty="0" smtClean="0"/>
              <a:t>::</a:t>
            </a:r>
            <a:r>
              <a:rPr lang="en-US" dirty="0" err="1" smtClean="0"/>
              <a:t>CoordinateSystem</a:t>
            </a:r>
            <a:endParaRPr lang="en-US" dirty="0"/>
          </a:p>
        </p:txBody>
      </p:sp>
      <p:cxnSp>
        <p:nvCxnSpPr>
          <p:cNvPr id="8" name="Elbow Connector 7"/>
          <p:cNvCxnSpPr>
            <a:endCxn id="4" idx="1"/>
          </p:cNvCxnSpPr>
          <p:nvPr/>
        </p:nvCxnSpPr>
        <p:spPr>
          <a:xfrm flipV="1">
            <a:off x="3200400" y="2209800"/>
            <a:ext cx="1828800" cy="7620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5" idx="1"/>
          </p:cNvCxnSpPr>
          <p:nvPr/>
        </p:nvCxnSpPr>
        <p:spPr>
          <a:xfrm>
            <a:off x="3200400" y="3695700"/>
            <a:ext cx="1828800" cy="2667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>
            <a:off x="3200400" y="4419600"/>
            <a:ext cx="1828800" cy="1295400"/>
          </a:xfrm>
          <a:prstGeom prst="bent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2559" y="1916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8858" y="36957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718" y="5421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Combining Dax, PISTON, EAVL</a:t>
            </a:r>
            <a:endParaRPr lang="en-US" dirty="0"/>
          </a:p>
        </p:txBody>
      </p:sp>
      <p:pic>
        <p:nvPicPr>
          <p:cNvPr id="3" name="Picture 2" descr="VTKm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" y="1409700"/>
            <a:ext cx="9015196" cy="4038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DataSet</a:t>
            </a:r>
            <a:r>
              <a:rPr lang="en-US" dirty="0" smtClean="0"/>
              <a:t> 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or more </a:t>
            </a:r>
            <a:r>
              <a:rPr lang="en-US" dirty="0" err="1" smtClean="0"/>
              <a:t>CellSet</a:t>
            </a:r>
            <a:endParaRPr lang="en-US" dirty="0" smtClean="0"/>
          </a:p>
          <a:p>
            <a:pPr lvl="1"/>
            <a:r>
              <a:rPr lang="en-US" dirty="0" smtClean="0"/>
              <a:t>Defines the connectivity of the cells</a:t>
            </a:r>
          </a:p>
          <a:p>
            <a:pPr lvl="1"/>
            <a:r>
              <a:rPr lang="en-US" dirty="0" smtClean="0"/>
              <a:t>Examples include a regular grid of cells or explicit connection indices</a:t>
            </a:r>
          </a:p>
          <a:p>
            <a:r>
              <a:rPr lang="en-US" dirty="0" smtClean="0"/>
              <a:t>0 or more Field</a:t>
            </a:r>
          </a:p>
          <a:p>
            <a:pPr lvl="1"/>
            <a:r>
              <a:rPr lang="en-US" dirty="0" smtClean="0"/>
              <a:t>Holds an </a:t>
            </a:r>
            <a:r>
              <a:rPr lang="en-US" dirty="0" err="1" smtClean="0"/>
              <a:t>ArrayHandle</a:t>
            </a:r>
            <a:r>
              <a:rPr lang="en-US" dirty="0" smtClean="0"/>
              <a:t> containing field values</a:t>
            </a:r>
          </a:p>
          <a:p>
            <a:pPr lvl="1"/>
            <a:r>
              <a:rPr lang="en-US" dirty="0" smtClean="0"/>
              <a:t>Field also has metadata such as the name, the topology association (point, cell, face, </a:t>
            </a:r>
            <a:r>
              <a:rPr lang="en-US" dirty="0" err="1" smtClean="0"/>
              <a:t>etc</a:t>
            </a:r>
            <a:r>
              <a:rPr lang="en-US" dirty="0" smtClean="0"/>
              <a:t>), and which cell set the field is attached to</a:t>
            </a:r>
          </a:p>
          <a:p>
            <a:r>
              <a:rPr lang="en-US" dirty="0" smtClean="0"/>
              <a:t>0 or more </a:t>
            </a:r>
            <a:r>
              <a:rPr lang="en-US" dirty="0" err="1" smtClean="0"/>
              <a:t>CoordinateSystem</a:t>
            </a:r>
            <a:endParaRPr lang="en-US" dirty="0" smtClean="0"/>
          </a:p>
          <a:p>
            <a:pPr lvl="1"/>
            <a:r>
              <a:rPr lang="en-US" dirty="0" smtClean="0"/>
              <a:t>Really just a Field with a special meaning</a:t>
            </a:r>
          </a:p>
          <a:p>
            <a:pPr lvl="1"/>
            <a:r>
              <a:rPr lang="en-US" dirty="0" smtClean="0"/>
              <a:t>Contains helpful features specific to common coordinate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Cell Set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373543" y="1217032"/>
            <a:ext cx="5181600" cy="4572000"/>
            <a:chOff x="990600" y="1219200"/>
            <a:chExt cx="5181600" cy="4572000"/>
          </a:xfrm>
        </p:grpSpPr>
        <p:cxnSp>
          <p:nvCxnSpPr>
            <p:cNvPr id="183" name="Straight Connector 182"/>
            <p:cNvCxnSpPr/>
            <p:nvPr/>
          </p:nvCxnSpPr>
          <p:spPr>
            <a:xfrm flipV="1">
              <a:off x="993191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993191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993191" y="2133058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93191" y="3046916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993191" y="3960774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4648200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734447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820695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1906943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514600" y="1219200"/>
              <a:ext cx="3657600" cy="3657600"/>
              <a:chOff x="2438400" y="1219200"/>
              <a:chExt cx="3657600" cy="3657600"/>
            </a:xfrm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19" name="Group 118"/>
            <p:cNvGrpSpPr/>
            <p:nvPr/>
          </p:nvGrpSpPr>
          <p:grpSpPr>
            <a:xfrm>
              <a:off x="2133600" y="1447800"/>
              <a:ext cx="3657600" cy="3657600"/>
              <a:chOff x="2438400" y="1219200"/>
              <a:chExt cx="3657600" cy="3657600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34" name="Group 133"/>
            <p:cNvGrpSpPr/>
            <p:nvPr/>
          </p:nvGrpSpPr>
          <p:grpSpPr>
            <a:xfrm>
              <a:off x="1752600" y="1676400"/>
              <a:ext cx="3657600" cy="3657600"/>
              <a:chOff x="2438400" y="1219200"/>
              <a:chExt cx="3657600" cy="3657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49" name="Group 148"/>
            <p:cNvGrpSpPr/>
            <p:nvPr/>
          </p:nvGrpSpPr>
          <p:grpSpPr>
            <a:xfrm>
              <a:off x="1371600" y="1905000"/>
              <a:ext cx="3657600" cy="3657600"/>
              <a:chOff x="2438400" y="1219200"/>
              <a:chExt cx="3657600" cy="3657600"/>
            </a:xfrm>
          </p:grpSpPr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64" name="Group 163"/>
            <p:cNvGrpSpPr/>
            <p:nvPr/>
          </p:nvGrpSpPr>
          <p:grpSpPr>
            <a:xfrm>
              <a:off x="990600" y="2133600"/>
              <a:ext cx="3657600" cy="3657600"/>
              <a:chOff x="2438400" y="1219200"/>
              <a:chExt cx="3657600" cy="3657600"/>
            </a:xfrm>
          </p:grpSpPr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cxnSp>
          <p:nvCxnSpPr>
            <p:cNvPr id="181" name="Straight Connector 180"/>
            <p:cNvCxnSpPr/>
            <p:nvPr/>
          </p:nvCxnSpPr>
          <p:spPr>
            <a:xfrm flipV="1">
              <a:off x="46482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9050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8194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7338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648200" y="21336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648200" y="30480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648200" y="39624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97"/>
          <p:cNvCxnSpPr/>
          <p:nvPr/>
        </p:nvCxnSpPr>
        <p:spPr>
          <a:xfrm flipV="1">
            <a:off x="918934" y="5869568"/>
            <a:ext cx="381000" cy="22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918934" y="6096000"/>
            <a:ext cx="914400" cy="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918934" y="5183768"/>
            <a:ext cx="0" cy="91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63279" y="5913502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1075225" y="5498068"/>
            <a:ext cx="2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</a:t>
            </a:r>
            <a:endParaRPr lang="en-US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729144" y="4872464"/>
            <a:ext cx="3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Cell Set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373543" y="1217032"/>
            <a:ext cx="5181600" cy="4572000"/>
            <a:chOff x="990600" y="1219200"/>
            <a:chExt cx="5181600" cy="4572000"/>
          </a:xfrm>
        </p:grpSpPr>
        <p:cxnSp>
          <p:nvCxnSpPr>
            <p:cNvPr id="183" name="Straight Connector 182"/>
            <p:cNvCxnSpPr/>
            <p:nvPr/>
          </p:nvCxnSpPr>
          <p:spPr>
            <a:xfrm flipV="1">
              <a:off x="993191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993191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993191" y="2133058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93191" y="3046916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993191" y="3960774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4648200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734447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820695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1906943" y="4874632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514600" y="1219200"/>
              <a:ext cx="3657600" cy="3657600"/>
              <a:chOff x="2438400" y="1219200"/>
              <a:chExt cx="3657600" cy="3657600"/>
            </a:xfrm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19" name="Group 118"/>
            <p:cNvGrpSpPr/>
            <p:nvPr/>
          </p:nvGrpSpPr>
          <p:grpSpPr>
            <a:xfrm>
              <a:off x="2133600" y="1447800"/>
              <a:ext cx="3657600" cy="3657600"/>
              <a:chOff x="2438400" y="1219200"/>
              <a:chExt cx="3657600" cy="3657600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3" name="Group 12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34" name="Group 133"/>
            <p:cNvGrpSpPr/>
            <p:nvPr/>
          </p:nvGrpSpPr>
          <p:grpSpPr>
            <a:xfrm>
              <a:off x="1752600" y="1676400"/>
              <a:ext cx="3657600" cy="3657600"/>
              <a:chOff x="2438400" y="1219200"/>
              <a:chExt cx="3657600" cy="36576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49" name="Group 148"/>
            <p:cNvGrpSpPr/>
            <p:nvPr/>
          </p:nvGrpSpPr>
          <p:grpSpPr>
            <a:xfrm>
              <a:off x="1371600" y="1905000"/>
              <a:ext cx="3657600" cy="3657600"/>
              <a:chOff x="2438400" y="1219200"/>
              <a:chExt cx="3657600" cy="3657600"/>
            </a:xfrm>
          </p:grpSpPr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64" name="Group 163"/>
            <p:cNvGrpSpPr/>
            <p:nvPr/>
          </p:nvGrpSpPr>
          <p:grpSpPr>
            <a:xfrm>
              <a:off x="990600" y="2133600"/>
              <a:ext cx="3657600" cy="3657600"/>
              <a:chOff x="2438400" y="1219200"/>
              <a:chExt cx="3657600" cy="3657600"/>
            </a:xfrm>
          </p:grpSpPr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438400" y="1219200"/>
                <a:ext cx="3657600" cy="36576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38400" y="1219200"/>
                <a:ext cx="3657600" cy="3657600"/>
                <a:chOff x="2286000" y="2348619"/>
                <a:chExt cx="3657600" cy="3657600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 rot="5400000">
                  <a:off x="2286000" y="2348619"/>
                  <a:ext cx="3657600" cy="3657600"/>
                  <a:chOff x="2286000" y="1027027"/>
                  <a:chExt cx="3657600" cy="3657600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22860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32004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1148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50292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943600" y="1027027"/>
                    <a:ext cx="0" cy="3657600"/>
                  </a:xfrm>
                  <a:prstGeom prst="line">
                    <a:avLst/>
                  </a:prstGeom>
                  <a:noFill/>
                  <a:ln w="3175" cmpd="sng"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cxnSp>
          <p:nvCxnSpPr>
            <p:cNvPr id="181" name="Straight Connector 180"/>
            <p:cNvCxnSpPr/>
            <p:nvPr/>
          </p:nvCxnSpPr>
          <p:spPr>
            <a:xfrm flipV="1">
              <a:off x="46482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9050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8194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733800" y="12192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648200" y="21336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648200" y="30480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648200" y="3962400"/>
              <a:ext cx="1524000" cy="914400"/>
            </a:xfrm>
            <a:prstGeom prst="line">
              <a:avLst/>
            </a:prstGeom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97"/>
          <p:cNvCxnSpPr/>
          <p:nvPr/>
        </p:nvCxnSpPr>
        <p:spPr>
          <a:xfrm flipV="1">
            <a:off x="918934" y="5869568"/>
            <a:ext cx="381000" cy="22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918934" y="6096000"/>
            <a:ext cx="914400" cy="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918934" y="5183768"/>
            <a:ext cx="0" cy="91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63279" y="5913502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1075225" y="5498068"/>
            <a:ext cx="2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</a:t>
            </a:r>
            <a:endParaRPr lang="en-US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729144" y="4872464"/>
            <a:ext cx="3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5715000"/>
            <a:ext cx="152400" cy="1545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4343" y="5791200"/>
            <a:ext cx="6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97743" y="2826537"/>
            <a:ext cx="914400" cy="9143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117390" y="3040433"/>
            <a:ext cx="914400" cy="9143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116743" y="2826537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031790" y="283085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029693" y="373163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16743" y="3731632"/>
            <a:ext cx="381000" cy="213896"/>
          </a:xfrm>
          <a:prstGeom prst="lin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446224" y="3120362"/>
            <a:ext cx="52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Making a Structured 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8969848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DataSet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dataSet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const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::Id 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 = 18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const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 smtClean="0">
                <a:latin typeface="Consolas"/>
                <a:cs typeface="Consolas"/>
              </a:rPr>
              <a:t>::Id3 dimensions(3, 2, 3);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Build cell set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CellSetStructured</a:t>
            </a:r>
            <a:r>
              <a:rPr lang="en-US" sz="1400" dirty="0" smtClean="0">
                <a:latin typeface="Consolas"/>
                <a:cs typeface="Consolas"/>
              </a:rPr>
              <a:t>&lt;3&gt; </a:t>
            </a:r>
            <a:r>
              <a:rPr lang="en-US" sz="1400" dirty="0" err="1">
                <a:latin typeface="Consolas"/>
                <a:cs typeface="Consolas"/>
              </a:rPr>
              <a:t>cellSet</a:t>
            </a:r>
            <a:r>
              <a:rPr lang="en-US" sz="1400" dirty="0">
                <a:latin typeface="Consolas"/>
                <a:cs typeface="Consolas"/>
              </a:rPr>
              <a:t>("cells")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cellSet.SetPointDimensions</a:t>
            </a:r>
            <a:r>
              <a:rPr lang="en-US" sz="1400" dirty="0" smtClean="0">
                <a:latin typeface="Consolas"/>
                <a:cs typeface="Consolas"/>
              </a:rPr>
              <a:t>(dimensions);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dataSet.AddCellSet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cellSet</a:t>
            </a:r>
            <a:r>
              <a:rPr lang="en-US" sz="1400" dirty="0">
                <a:latin typeface="Consolas"/>
                <a:cs typeface="Consolas"/>
              </a:rPr>
              <a:t>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Make coordinate system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ArrayHandleUniformPointCoordinates</a:t>
            </a:r>
            <a:r>
              <a:rPr lang="en-US" sz="1400" dirty="0">
                <a:latin typeface="Consolas"/>
                <a:cs typeface="Consolas"/>
              </a:rPr>
              <a:t> coordinates</a:t>
            </a:r>
            <a:r>
              <a:rPr lang="en-US" sz="1400" dirty="0" smtClean="0">
                <a:latin typeface="Consolas"/>
                <a:cs typeface="Consolas"/>
              </a:rPr>
              <a:t>(dimensions);</a:t>
            </a:r>
          </a:p>
          <a:p>
            <a:r>
              <a:rPr lang="en-US" sz="1400" dirty="0" err="1">
                <a:latin typeface="Consolas"/>
                <a:cs typeface="Consolas"/>
              </a:rPr>
              <a:t>dataSet.AddCoordinateSystem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5AFFFF"/>
                </a:solidFill>
                <a:latin typeface="Consolas"/>
                <a:cs typeface="Consolas"/>
              </a:rPr>
              <a:t>CoordinateSystem</a:t>
            </a:r>
            <a:r>
              <a:rPr lang="en-US" sz="1400" dirty="0">
                <a:latin typeface="Consolas"/>
                <a:cs typeface="Consolas"/>
              </a:rPr>
              <a:t>("coordinates", 1, coordinates));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Add point scalar data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::Float32 </a:t>
            </a:r>
            <a:r>
              <a:rPr lang="en-US" sz="1400" dirty="0" err="1">
                <a:latin typeface="Consolas"/>
                <a:cs typeface="Consolas"/>
              </a:rPr>
              <a:t>vars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] = </a:t>
            </a:r>
            <a:r>
              <a:rPr lang="en-US" sz="1400" dirty="0" smtClean="0">
                <a:latin typeface="Consolas"/>
                <a:cs typeface="Consolas"/>
              </a:rPr>
              <a:t>{…}</a:t>
            </a:r>
            <a:r>
              <a:rPr lang="en-US" sz="1400" dirty="0">
                <a:latin typeface="Consolas"/>
                <a:cs typeface="Consolas"/>
              </a:rPr>
              <a:t>; 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 smtClean="0">
                <a:latin typeface="Consolas"/>
                <a:cs typeface="Consolas"/>
              </a:rPr>
              <a:t>dataSet.AddField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AFFFF"/>
                </a:solidFill>
                <a:latin typeface="Consolas"/>
                <a:cs typeface="Consolas"/>
              </a:rPr>
              <a:t>Field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pointvar</a:t>
            </a:r>
            <a:r>
              <a:rPr lang="en-US" sz="1400" dirty="0">
                <a:latin typeface="Consolas"/>
                <a:cs typeface="Consolas"/>
              </a:rPr>
              <a:t>", 1, </a:t>
            </a:r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::Field::ASSOC_POINTS, </a:t>
            </a:r>
            <a:r>
              <a:rPr lang="en-US" sz="1400" dirty="0" err="1">
                <a:latin typeface="Consolas"/>
                <a:cs typeface="Consolas"/>
              </a:rPr>
              <a:t>vars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nVerts</a:t>
            </a:r>
            <a:r>
              <a:rPr lang="en-US" sz="1400" dirty="0">
                <a:latin typeface="Consolas"/>
                <a:cs typeface="Consolas"/>
              </a:rPr>
              <a:t>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// Add cell scalar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::Float32 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[4] = </a:t>
            </a:r>
            <a:r>
              <a:rPr lang="en-US" sz="1400" dirty="0" smtClean="0">
                <a:latin typeface="Consolas"/>
                <a:cs typeface="Consolas"/>
              </a:rPr>
              <a:t>{…};</a:t>
            </a:r>
          </a:p>
          <a:p>
            <a:r>
              <a:rPr lang="en-US" sz="1400" dirty="0" err="1" smtClean="0">
                <a:latin typeface="Consolas"/>
                <a:cs typeface="Consolas"/>
              </a:rPr>
              <a:t>dataSet.AddField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AFFFF"/>
                </a:solidFill>
                <a:latin typeface="Consolas"/>
                <a:cs typeface="Consolas"/>
              </a:rPr>
              <a:t>Field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", 1, </a:t>
            </a:r>
            <a:r>
              <a:rPr lang="en-US" sz="1400" dirty="0" err="1">
                <a:latin typeface="Consolas"/>
                <a:cs typeface="Consolas"/>
              </a:rPr>
              <a:t>vtkm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cont</a:t>
            </a:r>
            <a:r>
              <a:rPr lang="en-US" sz="1400" dirty="0">
                <a:latin typeface="Consolas"/>
                <a:cs typeface="Consolas"/>
              </a:rPr>
              <a:t>::Field::ASSOC_CELL_SET</a:t>
            </a:r>
            <a:r>
              <a:rPr lang="en-US" sz="1400" dirty="0" smtClean="0">
                <a:latin typeface="Consolas"/>
                <a:cs typeface="Consolas"/>
              </a:rPr>
              <a:t>,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           </a:t>
            </a:r>
            <a:r>
              <a:rPr lang="en-US" sz="1400" dirty="0">
                <a:latin typeface="Consolas"/>
                <a:cs typeface="Consolas"/>
              </a:rPr>
              <a:t>"cells", </a:t>
            </a:r>
            <a:r>
              <a:rPr lang="en-US" sz="1400" dirty="0" err="1">
                <a:latin typeface="Consolas"/>
                <a:cs typeface="Consolas"/>
              </a:rPr>
              <a:t>cellvar</a:t>
            </a:r>
            <a:r>
              <a:rPr lang="en-US" sz="1400" dirty="0">
                <a:latin typeface="Consolas"/>
                <a:cs typeface="Consolas"/>
              </a:rPr>
              <a:t>, 4)); </a:t>
            </a:r>
            <a:br>
              <a:rPr lang="en-US" sz="1400" dirty="0">
                <a:latin typeface="Consolas"/>
                <a:cs typeface="Consolas"/>
              </a:rPr>
            </a:b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Connectivity Cell Set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8600" y="1600200"/>
            <a:ext cx="1828800" cy="3200400"/>
            <a:chOff x="609600" y="1600200"/>
            <a:chExt cx="1828800" cy="3200400"/>
          </a:xfrm>
        </p:grpSpPr>
        <p:sp>
          <p:nvSpPr>
            <p:cNvPr id="3" name="Rectangle 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HEDAHEDRON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WEDGE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0" y="1600200"/>
            <a:ext cx="1828800" cy="3200400"/>
            <a:chOff x="609600" y="1600200"/>
            <a:chExt cx="1828800" cy="3200400"/>
          </a:xfrm>
        </p:grpSpPr>
        <p:sp>
          <p:nvSpPr>
            <p:cNvPr id="23" name="Rectangle 2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3400" y="1590219"/>
            <a:ext cx="1828800" cy="3200400"/>
            <a:chOff x="609600" y="1600200"/>
            <a:chExt cx="1828800" cy="3200400"/>
          </a:xfrm>
        </p:grpSpPr>
        <p:sp>
          <p:nvSpPr>
            <p:cNvPr id="31" name="Rectangle 30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0400" y="1600200"/>
            <a:ext cx="1828800" cy="5486400"/>
            <a:chOff x="7010400" y="1600200"/>
            <a:chExt cx="1828800" cy="5486400"/>
          </a:xfrm>
        </p:grpSpPr>
        <p:sp>
          <p:nvSpPr>
            <p:cNvPr id="39" name="Rectangle 38"/>
            <p:cNvSpPr/>
            <p:nvPr/>
          </p:nvSpPr>
          <p:spPr>
            <a:xfrm>
              <a:off x="70104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04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04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104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104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04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0400" y="4800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04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5715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6172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10400" y="6629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39" idx="1"/>
          </p:cNvCxnSpPr>
          <p:nvPr/>
        </p:nvCxnSpPr>
        <p:spPr>
          <a:xfrm>
            <a:off x="6172200" y="1818819"/>
            <a:ext cx="838200" cy="9981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2" idx="3"/>
            <a:endCxn id="43" idx="1"/>
          </p:cNvCxnSpPr>
          <p:nvPr/>
        </p:nvCxnSpPr>
        <p:spPr>
          <a:xfrm>
            <a:off x="6172200" y="2276019"/>
            <a:ext cx="838200" cy="1381581"/>
          </a:xfrm>
          <a:prstGeom prst="curvedConnector3">
            <a:avLst>
              <a:gd name="adj1" fmla="val 39670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3" idx="3"/>
            <a:endCxn id="47" idx="1"/>
          </p:cNvCxnSpPr>
          <p:nvPr/>
        </p:nvCxnSpPr>
        <p:spPr>
          <a:xfrm>
            <a:off x="6172200" y="2733219"/>
            <a:ext cx="838200" cy="2753181"/>
          </a:xfrm>
          <a:prstGeom prst="curvedConnector3">
            <a:avLst>
              <a:gd name="adj1" fmla="val 20731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7242" y="11869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24574" y="11869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 Indices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81736" y="909935"/>
            <a:ext cx="135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 Cell to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48736" y="1186934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Worklet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57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228600"/>
            <a:ext cx="7940445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778" y="3081278"/>
            <a:ext cx="465022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1841" y="261878"/>
            <a:ext cx="5454359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3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914400"/>
            <a:ext cx="4654162" cy="1524000"/>
            <a:chOff x="838200" y="1060838"/>
            <a:chExt cx="4654162" cy="1524000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4"/>
              <a:endCxn id="7" idx="0"/>
            </p:cNvCxnSpPr>
            <p:nvPr/>
          </p:nvCxnSpPr>
          <p:spPr>
            <a:xfrm flipH="1">
              <a:off x="1028700" y="1441838"/>
              <a:ext cx="1176084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6" idx="0"/>
            </p:cNvCxnSpPr>
            <p:nvPr/>
          </p:nvCxnSpPr>
          <p:spPr>
            <a:xfrm flipH="1">
              <a:off x="2857500" y="1441838"/>
              <a:ext cx="2444362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4284" y="569173"/>
            <a:ext cx="6056954" cy="726227"/>
            <a:chOff x="2014284" y="715611"/>
            <a:chExt cx="6056954" cy="726227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63663" y="715611"/>
              <a:ext cx="13656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29400" y="715611"/>
              <a:ext cx="14418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>
              <a:stCxn id="6" idx="4"/>
              <a:endCxn id="5" idx="6"/>
            </p:cNvCxnSpPr>
            <p:nvPr/>
          </p:nvCxnSpPr>
          <p:spPr>
            <a:xfrm rot="5400000">
              <a:off x="5539293" y="1044148"/>
              <a:ext cx="160259" cy="254120"/>
            </a:xfrm>
            <a:prstGeom prst="curvedConnector2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7" idx="4"/>
              <a:endCxn id="9" idx="5"/>
            </p:cNvCxnSpPr>
            <p:nvPr/>
          </p:nvCxnSpPr>
          <p:spPr>
            <a:xfrm rot="5400000">
              <a:off x="4697423" y="-1266855"/>
              <a:ext cx="294963" cy="5010831"/>
            </a:xfrm>
            <a:prstGeom prst="curvedConnector3">
              <a:avLst>
                <a:gd name="adj1" fmla="val 196418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1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228600"/>
            <a:ext cx="7940445" cy="3113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609600"/>
            <a:ext cx="7940445" cy="2732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1841" y="261878"/>
            <a:ext cx="6088861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09174" y="268603"/>
            <a:ext cx="4657307" cy="5572736"/>
            <a:chOff x="1609174" y="415603"/>
            <a:chExt cx="4657307" cy="5572736"/>
          </a:xfrm>
        </p:grpSpPr>
        <p:sp>
          <p:nvSpPr>
            <p:cNvPr id="12" name="Oval 11"/>
            <p:cNvSpPr/>
            <p:nvPr/>
          </p:nvSpPr>
          <p:spPr>
            <a:xfrm>
              <a:off x="5580681" y="5602913"/>
              <a:ext cx="685800" cy="385426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09174" y="415603"/>
              <a:ext cx="685800" cy="377367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0"/>
              <a:endCxn id="13" idx="4"/>
            </p:cNvCxnSpPr>
            <p:nvPr/>
          </p:nvCxnSpPr>
          <p:spPr>
            <a:xfrm flipH="1" flipV="1">
              <a:off x="1952074" y="792970"/>
              <a:ext cx="3971507" cy="48099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914400"/>
            <a:ext cx="7940445" cy="24279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779" y="261878"/>
            <a:ext cx="7728924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533400"/>
            <a:ext cx="4800600" cy="5638800"/>
            <a:chOff x="3352800" y="533400"/>
            <a:chExt cx="4800600" cy="5638800"/>
          </a:xfrm>
        </p:grpSpPr>
        <p:sp>
          <p:nvSpPr>
            <p:cNvPr id="16" name="Oval 15"/>
            <p:cNvSpPr/>
            <p:nvPr/>
          </p:nvSpPr>
          <p:spPr>
            <a:xfrm>
              <a:off x="3352800" y="5715000"/>
              <a:ext cx="17526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533400"/>
              <a:ext cx="14478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0"/>
              <a:endCxn id="17" idx="4"/>
            </p:cNvCxnSpPr>
            <p:nvPr/>
          </p:nvCxnSpPr>
          <p:spPr>
            <a:xfrm flipV="1">
              <a:off x="4229100" y="990600"/>
              <a:ext cx="1524000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81600" y="5715000"/>
              <a:ext cx="1616242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29400" y="533400"/>
              <a:ext cx="15240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0"/>
              <a:endCxn id="20" idx="4"/>
            </p:cNvCxnSpPr>
            <p:nvPr/>
          </p:nvCxnSpPr>
          <p:spPr>
            <a:xfrm flipV="1">
              <a:off x="5989721" y="990600"/>
              <a:ext cx="1401679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67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39195"/>
            <a:ext cx="75174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Zip2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     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&lt;vtkm::TypeListTagFieldVec2&gt;);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>
                <a:solidFill>
                  <a:srgbClr val="FF6666"/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typedef&lt;typename T1, typename T2, typename V&gt;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x, T2 y, V &amp;result)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result = V(x, y);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7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87865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ImagToPolar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RealType,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typename ImaginaryType,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typename MagnitudeType,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typename PhaseType&gt;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()(RealType real,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ImaginaryType imag,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MagnitudeType &amp;magnitude,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PhaseType &amp;phase)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magnitude = vtkm::math::Sqrt(real*real + imag*imag);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phase = vtkm::math::ATan2(imaginary, real);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5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779943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Advect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void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_5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_6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_7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template&lt;typename T1, typename T2, ...&gt;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startPosition,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T2 startVelocity,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T3 acceleration,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T4 &amp;endPosition,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T5 &amp;endVelocity,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T6 &amp;rotation,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T7 &amp;angularVelocity)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...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7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Worklet</a:t>
            </a:r>
            <a:r>
              <a:rPr lang="en-US" dirty="0" smtClean="0"/>
              <a:t> Invocation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62200" y="2133600"/>
            <a:ext cx="6610940" cy="3352800"/>
            <a:chOff x="2362200" y="2133600"/>
            <a:chExt cx="6610940" cy="3352800"/>
          </a:xfrm>
        </p:grpSpPr>
        <p:sp>
          <p:nvSpPr>
            <p:cNvPr id="4" name="TextBox 3"/>
            <p:cNvSpPr txBox="1"/>
            <p:nvPr/>
          </p:nvSpPr>
          <p:spPr>
            <a:xfrm>
              <a:off x="7467600" y="3011269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Specified by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signature tags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2362200" y="2133600"/>
              <a:ext cx="5105400" cy="9906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5638800" y="3276598"/>
              <a:ext cx="1828800" cy="486712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 flipV="1">
              <a:off x="3886200" y="3429000"/>
              <a:ext cx="3581400" cy="1219200"/>
            </a:xfrm>
            <a:prstGeom prst="curvedConnector3">
              <a:avLst>
                <a:gd name="adj1" fmla="val 3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V="1">
              <a:off x="3810000" y="3581400"/>
              <a:ext cx="3657600" cy="1905000"/>
            </a:xfrm>
            <a:prstGeom prst="curvedConnector3">
              <a:avLst>
                <a:gd name="adj1" fmla="val 229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DynamicArrayHandle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4478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DynamicArrayHandle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4478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2.70245E-6 L 2.5447E-6 0.066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-1.32809E-6 L -4.06006E-6 0.066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905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19050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pic>
        <p:nvPicPr>
          <p:cNvPr id="4" name="Picture 3" descr="Che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90700"/>
            <a:ext cx="638321" cy="685800"/>
          </a:xfrm>
          <a:prstGeom prst="rect">
            <a:avLst/>
          </a:prstGeom>
        </p:spPr>
      </p:pic>
      <p:pic>
        <p:nvPicPr>
          <p:cNvPr id="10" name="Picture 9" descr="Che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39" y="1790700"/>
            <a:ext cx="638321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2.85516E-6 L 2.5447E-6 0.1332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2.85516E-6 L -4.06006E-6 0.133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19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8194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3"/>
          </p:cNvCxnSpPr>
          <p:nvPr/>
        </p:nvCxnSpPr>
        <p:spPr>
          <a:xfrm flipH="1" flipV="1">
            <a:off x="3962400" y="2927866"/>
            <a:ext cx="685800" cy="18466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1.22166E-6 L 2.5447E-6 0.0999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1.22166E-6 L -4.06006E-6 0.100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4990967" y="4435770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7225477" y="4425112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3430" y="3962400"/>
            <a:ext cx="0" cy="462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531" y="4900002"/>
            <a:ext cx="2992977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worklet</a:t>
            </a:r>
            <a:r>
              <a:rPr lang="en-US" dirty="0" smtClean="0"/>
              <a:t>(                                );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4990967" y="4435770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7225477" y="4425112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6195E-6 -7.86673E-6 L 0.23329 0.06663 " pathEditMode="relative" ptsTypes="AA">
                                      <p:cBhvr>
                                        <p:cTn id="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128E-6 3.3503E-6 L -0.30255 0.068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6" y="3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531" y="4900002"/>
            <a:ext cx="2992977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worklet</a:t>
            </a:r>
            <a:r>
              <a:rPr lang="en-US" dirty="0" smtClean="0"/>
              <a:t>(                                );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7136749" y="4892644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4473340" y="4892644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 =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7136749" y="4892644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4473340" y="4892644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 = 1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273440" y="3962400"/>
            <a:ext cx="2765660" cy="1301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024E-6 2.13327E-6 L -4.19024E-6 0.05553 " pathEditMode="relative" ptsTypes="AA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585E-6 -2.087E-6 L 1.48585E-6 0.05576 " pathEditMode="relative" ptsTypes="AA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backend is best for Phi?</a:t>
            </a:r>
          </a:p>
          <a:p>
            <a:pPr lvl="1"/>
            <a:r>
              <a:rPr lang="en-US" dirty="0" smtClean="0"/>
              <a:t>Had some scaling issues with TBB on KNC past ~50 threads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on KNC performed even worse (possibly bad scan/sort)</a:t>
            </a:r>
          </a:p>
          <a:p>
            <a:r>
              <a:rPr lang="en-US" dirty="0" smtClean="0"/>
              <a:t>About that vector processing…</a:t>
            </a:r>
          </a:p>
          <a:p>
            <a:pPr lvl="1"/>
            <a:r>
              <a:rPr lang="en-US" dirty="0" smtClean="0"/>
              <a:t>We really don’t want to deal directly with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lvl="2"/>
            <a:r>
              <a:rPr lang="en-US" dirty="0" smtClean="0"/>
              <a:t>You have to specify those on the innermost loop, which really slows down development. Want to specify on shared outer loops.</a:t>
            </a:r>
          </a:p>
          <a:p>
            <a:pPr lvl="1"/>
            <a:r>
              <a:rPr lang="en-US" dirty="0" smtClean="0"/>
              <a:t>We want a C++ extension that allows us to launch a kernel function on both multiple cores and the vector processor</a:t>
            </a:r>
          </a:p>
          <a:p>
            <a:pPr lvl="1"/>
            <a:r>
              <a:rPr lang="en-US" dirty="0" smtClean="0"/>
              <a:t>Vector processing should handle branching</a:t>
            </a:r>
          </a:p>
          <a:p>
            <a:pPr lvl="2"/>
            <a:r>
              <a:rPr lang="en-US" dirty="0" smtClean="0"/>
              <a:t>If all vector operations on the same branch, vector fully utilized.</a:t>
            </a:r>
          </a:p>
          <a:p>
            <a:pPr lvl="2"/>
            <a:r>
              <a:rPr lang="en-US" dirty="0" smtClean="0"/>
              <a:t>If vector operations branch, degrade gracefully.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324564" y="2369712"/>
            <a:ext cx="1333500" cy="2514600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Device Adapter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Allocate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Schedule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Sort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(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DeviceAdapterFoo</a:t>
            </a:r>
            <a:r>
              <a:rPr lang="en-US" sz="1800" dirty="0" smtClean="0">
                <a:latin typeface="Consolas"/>
                <a:cs typeface="Consolas"/>
              </a:rPr>
              <a:t> {  };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Execution Array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Scan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Other Support algorithms</a:t>
            </a:r>
          </a:p>
          <a:p>
            <a:pPr lvl="1"/>
            <a:r>
              <a:rPr lang="en-US" dirty="0" smtClean="0"/>
              <a:t>Stream compact, copy, parallel find, unique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68422" y="1999348"/>
            <a:ext cx="5371886" cy="986844"/>
            <a:chOff x="1752600" y="1828800"/>
            <a:chExt cx="5371886" cy="986844"/>
          </a:xfrm>
        </p:grpSpPr>
        <p:grpSp>
          <p:nvGrpSpPr>
            <p:cNvPr id="59" name="Group 58"/>
            <p:cNvGrpSpPr/>
            <p:nvPr/>
          </p:nvGrpSpPr>
          <p:grpSpPr>
            <a:xfrm>
              <a:off x="1752600" y="1828800"/>
              <a:ext cx="2247686" cy="986844"/>
              <a:chOff x="1752600" y="1908756"/>
              <a:chExt cx="2247686" cy="986844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7526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Control Environment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8435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4876800" y="1828800"/>
              <a:ext cx="2247686" cy="986844"/>
              <a:chOff x="4876800" y="1908756"/>
              <a:chExt cx="2247686" cy="98684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48768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Execution Environment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49677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4" name="Straight Arrow Connector 63"/>
            <p:cNvCxnSpPr>
              <a:stCxn id="23" idx="3"/>
              <a:endCxn id="41" idx="1"/>
            </p:cNvCxnSpPr>
            <p:nvPr/>
          </p:nvCxnSpPr>
          <p:spPr>
            <a:xfrm>
              <a:off x="3909371" y="2464646"/>
              <a:ext cx="10583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913257" y="4599708"/>
            <a:ext cx="6682216" cy="311486"/>
            <a:chOff x="1581257" y="4260514"/>
            <a:chExt cx="6682216" cy="311486"/>
          </a:xfrm>
        </p:grpSpPr>
        <p:grpSp>
          <p:nvGrpSpPr>
            <p:cNvPr id="105" name="Group 104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</p:grpSp>
        <p:cxnSp>
          <p:nvCxnSpPr>
            <p:cNvPr id="118" name="Straight Arrow Connector 117"/>
            <p:cNvCxnSpPr>
              <a:stCxn id="103" idx="3"/>
              <a:endCxn id="107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913257" y="5063594"/>
            <a:ext cx="6682216" cy="311486"/>
            <a:chOff x="1581257" y="4260514"/>
            <a:chExt cx="6682216" cy="311486"/>
          </a:xfrm>
        </p:grpSpPr>
        <p:grpSp>
          <p:nvGrpSpPr>
            <p:cNvPr id="122" name="Group 121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cxnSp>
          <p:nvCxnSpPr>
            <p:cNvPr id="124" name="Straight Arrow Connector 123"/>
            <p:cNvCxnSpPr>
              <a:stCxn id="144" idx="3"/>
              <a:endCxn id="125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910789" y="2380864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266" y="3312095"/>
            <a:ext cx="3693582" cy="969816"/>
            <a:chOff x="3407574" y="3312095"/>
            <a:chExt cx="3693582" cy="969816"/>
          </a:xfrm>
        </p:grpSpPr>
        <p:sp>
          <p:nvSpPr>
            <p:cNvPr id="67" name="Rounded Rectangle 66"/>
            <p:cNvSpPr/>
            <p:nvPr/>
          </p:nvSpPr>
          <p:spPr>
            <a:xfrm>
              <a:off x="3407574" y="3603040"/>
              <a:ext cx="1052946" cy="3879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functor</a:t>
              </a:r>
              <a:endParaRPr lang="en-US" sz="14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228958" y="3312095"/>
              <a:ext cx="1872198" cy="969816"/>
              <a:chOff x="3994265" y="3041073"/>
              <a:chExt cx="1872198" cy="969816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994265" y="3041073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111301" y="3124200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28337" y="3207327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345373" y="3290454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462409" y="3373581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79445" y="3456708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696481" y="3539835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813517" y="3622962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</a:t>
                </a:r>
                <a:r>
                  <a:rPr lang="en-US" sz="1400" dirty="0" err="1" smtClean="0"/>
                  <a:t>unctor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>
            <a:xfrm flipV="1">
              <a:off x="4460520" y="3506059"/>
              <a:ext cx="768438" cy="29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7" idx="3"/>
              <a:endCxn id="69" idx="1"/>
            </p:cNvCxnSpPr>
            <p:nvPr/>
          </p:nvCxnSpPr>
          <p:spPr>
            <a:xfrm flipV="1">
              <a:off x="4460520" y="3589186"/>
              <a:ext cx="885474" cy="207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7" idx="3"/>
              <a:endCxn id="70" idx="1"/>
            </p:cNvCxnSpPr>
            <p:nvPr/>
          </p:nvCxnSpPr>
          <p:spPr>
            <a:xfrm flipV="1">
              <a:off x="4460520" y="3672313"/>
              <a:ext cx="1002510" cy="12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7" idx="3"/>
              <a:endCxn id="71" idx="1"/>
            </p:cNvCxnSpPr>
            <p:nvPr/>
          </p:nvCxnSpPr>
          <p:spPr>
            <a:xfrm flipV="1">
              <a:off x="4460520" y="3755440"/>
              <a:ext cx="1119546" cy="4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7" idx="3"/>
              <a:endCxn id="72" idx="1"/>
            </p:cNvCxnSpPr>
            <p:nvPr/>
          </p:nvCxnSpPr>
          <p:spPr>
            <a:xfrm>
              <a:off x="4460520" y="3797004"/>
              <a:ext cx="1236582" cy="4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7" idx="3"/>
              <a:endCxn id="73" idx="1"/>
            </p:cNvCxnSpPr>
            <p:nvPr/>
          </p:nvCxnSpPr>
          <p:spPr>
            <a:xfrm>
              <a:off x="4460520" y="3797004"/>
              <a:ext cx="1353618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7" idx="3"/>
              <a:endCxn id="74" idx="1"/>
            </p:cNvCxnSpPr>
            <p:nvPr/>
          </p:nvCxnSpPr>
          <p:spPr>
            <a:xfrm>
              <a:off x="4460520" y="3797004"/>
              <a:ext cx="1470654" cy="207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7" idx="3"/>
              <a:endCxn id="75" idx="1"/>
            </p:cNvCxnSpPr>
            <p:nvPr/>
          </p:nvCxnSpPr>
          <p:spPr>
            <a:xfrm>
              <a:off x="4460520" y="3797004"/>
              <a:ext cx="1587690" cy="2909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445243" y="3312187"/>
              <a:ext cx="75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Schedule</a:t>
              </a:r>
              <a:endParaRPr lang="en-US" sz="1200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854897" y="446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854283" y="494568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578E-F31F-8E46-9587-2315A59BC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1">
  <a:themeElements>
    <a:clrScheme name="SandiaDark2012">
      <a:dk1>
        <a:sysClr val="windowText" lastClr="000000"/>
      </a:dk1>
      <a:lt1>
        <a:sysClr val="window" lastClr="FFFFFF"/>
      </a:lt1>
      <a:dk2>
        <a:srgbClr val="464646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063E8F"/>
      </a:accent5>
      <a:accent6>
        <a:srgbClr val="620A00"/>
      </a:accent6>
      <a:hlink>
        <a:srgbClr val="37A6D2"/>
      </a:hlink>
      <a:folHlink>
        <a:srgbClr val="B71A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4791</TotalTime>
  <Words>3623</Words>
  <Application>Microsoft Macintosh PowerPoint</Application>
  <PresentationFormat>On-screen Show (4:3)</PresentationFormat>
  <Paragraphs>935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Sandia_CorpPresentation_Template1</vt:lpstr>
      <vt:lpstr>VTK-m Overview</vt:lpstr>
      <vt:lpstr>VTK-m Combining Dax, PISTON, EAVL</vt:lpstr>
      <vt:lpstr>System Overview</vt:lpstr>
      <vt:lpstr>VTK-m Framework</vt:lpstr>
      <vt:lpstr>VTK-m Framework</vt:lpstr>
      <vt:lpstr>VTK-m Framework</vt:lpstr>
      <vt:lpstr>VTK-m Framework</vt:lpstr>
      <vt:lpstr>VTK-m Framework</vt:lpstr>
      <vt:lpstr>Device Adapter Contents</vt:lpstr>
      <vt:lpstr>Defining Data</vt:lpstr>
      <vt:lpstr>Array Handle</vt:lpstr>
      <vt:lpstr>Array Handle Storage</vt:lpstr>
      <vt:lpstr>Array Handle Storage</vt:lpstr>
      <vt:lpstr>Array Handle Storage</vt:lpstr>
      <vt:lpstr>Fancy Array Handles</vt:lpstr>
      <vt:lpstr>Array Handle Resource Management</vt:lpstr>
      <vt:lpstr>Array Handle Resource Management</vt:lpstr>
      <vt:lpstr>Array Handle Resource Management</vt:lpstr>
      <vt:lpstr>Data Model</vt:lpstr>
      <vt:lpstr>A DataSet Has</vt:lpstr>
      <vt:lpstr>Structured Cell Set</vt:lpstr>
      <vt:lpstr>Structured Cell Set</vt:lpstr>
      <vt:lpstr>Example: Making a Structured Grid</vt:lpstr>
      <vt:lpstr>Explicit Connectivity Cell Set</vt:lpstr>
      <vt:lpstr>Anatomy of a Worklet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Worklet Invocation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Open Questions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Kenneth Moreland</cp:lastModifiedBy>
  <cp:revision>85</cp:revision>
  <dcterms:created xsi:type="dcterms:W3CDTF">2011-10-03T16:15:05Z</dcterms:created>
  <dcterms:modified xsi:type="dcterms:W3CDTF">2015-10-06T22:13:40Z</dcterms:modified>
</cp:coreProperties>
</file>