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67" r:id="rId11"/>
    <p:sldId id="263" r:id="rId12"/>
    <p:sldId id="264" r:id="rId13"/>
    <p:sldId id="265" r:id="rId14"/>
    <p:sldId id="268" r:id="rId15"/>
    <p:sldId id="269" r:id="rId16"/>
    <p:sldId id="270" r:id="rId17"/>
    <p:sldId id="271" r:id="rId18"/>
    <p:sldId id="274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286" r:id="rId31"/>
    <p:sldId id="287" r:id="rId32"/>
    <p:sldId id="288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12" r:id="rId41"/>
    <p:sldId id="308" r:id="rId42"/>
    <p:sldId id="309" r:id="rId43"/>
    <p:sldId id="310" r:id="rId44"/>
    <p:sldId id="311" r:id="rId45"/>
    <p:sldId id="313" r:id="rId46"/>
    <p:sldId id="314" r:id="rId47"/>
    <p:sldId id="315" r:id="rId48"/>
    <p:sldId id="316" r:id="rId49"/>
    <p:sldId id="317" r:id="rId50"/>
    <p:sldId id="318" r:id="rId51"/>
    <p:sldId id="319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6CD"/>
    <a:srgbClr val="9D8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21" d="100"/>
          <a:sy n="121" d="100"/>
        </p:scale>
        <p:origin x="-112" y="-672"/>
      </p:cViewPr>
      <p:guideLst>
        <p:guide orient="horz" pos="1296"/>
        <p:guide pos="3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E8FA7-2F4C-5D49-9BA4-AF921E49AE74}" type="datetime1">
              <a:rPr lang="en-US" smtClean="0"/>
              <a:pPr/>
              <a:t>2/27/15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37E74-6FDC-BA4C-B798-CEB3174D9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4989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6B0FB-EA67-3A40-825F-8F252A860502}" type="datetime1">
              <a:rPr lang="en-US" smtClean="0"/>
              <a:pPr/>
              <a:t>2/27/15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C66A3-1D14-8C46-8C0C-97773EFB7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333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244" indent="-168244">
              <a:buFont typeface="Arial"/>
              <a:buChar char="•"/>
            </a:pPr>
            <a:r>
              <a:rPr lang="en-US" dirty="0" smtClean="0"/>
              <a:t>The VTK-m</a:t>
            </a:r>
            <a:r>
              <a:rPr lang="en-US" baseline="0" dirty="0" smtClean="0"/>
              <a:t> framework is divided into two distinct environments each with their own API.</a:t>
            </a:r>
          </a:p>
          <a:p>
            <a:pPr marL="168244" lvl="0" indent="-168244">
              <a:buFont typeface="Arial"/>
              <a:buChar char="•"/>
            </a:pPr>
            <a:r>
              <a:rPr lang="en-US" baseline="0" dirty="0" smtClean="0"/>
              <a:t>The control environment a serial environment that is used to establish data and set up parallel jobs.</a:t>
            </a:r>
          </a:p>
          <a:p>
            <a:pPr marL="625444" lvl="1" indent="-168244">
              <a:buFont typeface="Arial"/>
              <a:buChar char="•"/>
            </a:pPr>
            <a:r>
              <a:rPr lang="en-US" baseline="0" dirty="0" smtClean="0"/>
              <a:t>This is the interface used to connect VTK-m to applications and other code.</a:t>
            </a:r>
          </a:p>
          <a:p>
            <a:pPr marL="625444" lvl="1" indent="-168244">
              <a:buFont typeface="Arial"/>
              <a:buChar char="•"/>
            </a:pPr>
            <a:r>
              <a:rPr lang="en-US" baseline="0" dirty="0" smtClean="0"/>
              <a:t>The API for the control environment is located in the namespace </a:t>
            </a:r>
            <a:r>
              <a:rPr lang="en-US" baseline="0" dirty="0" err="1" smtClean="0"/>
              <a:t>vtkm</a:t>
            </a:r>
            <a:r>
              <a:rPr lang="en-US" baseline="0" dirty="0" smtClean="0"/>
              <a:t>::cont.</a:t>
            </a:r>
          </a:p>
          <a:p>
            <a:pPr marL="168244" lvl="0" indent="-168244">
              <a:buFont typeface="Arial"/>
              <a:buChar char="•"/>
            </a:pPr>
            <a:r>
              <a:rPr lang="en-US" dirty="0" smtClean="0"/>
              <a:t>The execution environment is the parallel environment where the actual data processing is done.</a:t>
            </a:r>
          </a:p>
          <a:p>
            <a:pPr marL="625444" lvl="1" indent="-168244">
              <a:buFont typeface="Arial"/>
              <a:buChar char="•"/>
            </a:pPr>
            <a:r>
              <a:rPr lang="en-US" dirty="0" smtClean="0"/>
              <a:t>Internally,</a:t>
            </a:r>
            <a:r>
              <a:rPr lang="en-US" baseline="0" dirty="0" smtClean="0"/>
              <a:t> the control environment spawns parallel jobs in the execution environment.</a:t>
            </a:r>
          </a:p>
          <a:p>
            <a:pPr marL="625444" lvl="1" indent="-168244">
              <a:buFont typeface="Arial"/>
              <a:buChar char="•"/>
            </a:pPr>
            <a:r>
              <a:rPr lang="en-US" baseline="0" dirty="0" smtClean="0"/>
              <a:t>The API for the execution environment is located in the namespace </a:t>
            </a:r>
            <a:r>
              <a:rPr lang="en-US" baseline="0" dirty="0" err="1" smtClean="0"/>
              <a:t>vtkm</a:t>
            </a:r>
            <a:r>
              <a:rPr lang="en-US" baseline="0" dirty="0" smtClean="0"/>
              <a:t>::exec.</a:t>
            </a:r>
          </a:p>
          <a:p>
            <a:pPr marL="168244" lvl="0" indent="-168244">
              <a:buFont typeface="Arial"/>
              <a:buChar char="•"/>
            </a:pPr>
            <a:r>
              <a:rPr lang="en-US" baseline="0" dirty="0" smtClean="0"/>
              <a:t>These two environments mirror the typical hardware configuration of general purpose CPU and accelerator coprocessor.</a:t>
            </a:r>
          </a:p>
          <a:p>
            <a:pPr marL="625444" lvl="1" indent="-168244">
              <a:buFont typeface="Arial"/>
              <a:buChar char="•"/>
            </a:pPr>
            <a:r>
              <a:rPr lang="en-US" baseline="0" dirty="0" smtClean="0"/>
              <a:t>But also work fine when both are integrated.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10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244" indent="-168244">
              <a:buFont typeface="Arial"/>
              <a:buChar char="•"/>
            </a:pPr>
            <a:r>
              <a:rPr lang="en-US" dirty="0" smtClean="0"/>
              <a:t>When</a:t>
            </a:r>
            <a:r>
              <a:rPr lang="en-US" baseline="0" dirty="0" smtClean="0"/>
              <a:t> processing data in VTK-m, you first establish the data topology through the control environment.</a:t>
            </a:r>
          </a:p>
          <a:p>
            <a:pPr marL="168244" indent="-168244">
              <a:buFont typeface="Arial"/>
              <a:buChar char="•"/>
            </a:pPr>
            <a:r>
              <a:rPr lang="en-US" baseline="0" dirty="0" smtClean="0"/>
              <a:t>This is done through very basic grid topology structures and adaptable array handles.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10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244" indent="-168244">
              <a:buFont typeface="Arial"/>
              <a:buChar char="•"/>
            </a:pPr>
            <a:r>
              <a:rPr lang="en-US" dirty="0" smtClean="0"/>
              <a:t>Then from the control environment</a:t>
            </a:r>
            <a:r>
              <a:rPr lang="en-US" baseline="0" dirty="0" smtClean="0"/>
              <a:t> you can invoke an algorithm on your data.</a:t>
            </a:r>
          </a:p>
          <a:p>
            <a:pPr marL="168244" indent="-168244">
              <a:buFont typeface="Arial"/>
              <a:buChar char="•"/>
            </a:pPr>
            <a:r>
              <a:rPr lang="en-US" baseline="0" dirty="0" smtClean="0"/>
              <a:t>Internally, this will decompose the data into constitute pieces, transfer data as necessary, and invoke a parallel algorithm.</a:t>
            </a:r>
          </a:p>
          <a:p>
            <a:pPr marL="168244" indent="-168244">
              <a:buFont typeface="Arial"/>
              <a:buChar char="•"/>
            </a:pPr>
            <a:r>
              <a:rPr lang="en-US" baseline="0" dirty="0" smtClean="0"/>
              <a:t>Algorithms in the execution environment are built using </a:t>
            </a:r>
            <a:r>
              <a:rPr lang="en-US" baseline="0" dirty="0" err="1" smtClean="0"/>
              <a:t>worklets</a:t>
            </a:r>
            <a:r>
              <a:rPr lang="en-US" baseline="0" dirty="0" smtClean="0"/>
              <a:t>.</a:t>
            </a:r>
          </a:p>
          <a:p>
            <a:pPr marL="625444" lvl="1" indent="-168244">
              <a:buFont typeface="Arial"/>
              <a:buChar char="•"/>
            </a:pPr>
            <a:r>
              <a:rPr lang="en-US" baseline="0" dirty="0" err="1" smtClean="0"/>
              <a:t>Worklets</a:t>
            </a:r>
            <a:r>
              <a:rPr lang="en-US" baseline="0" dirty="0" smtClean="0"/>
              <a:t> are serial </a:t>
            </a:r>
            <a:r>
              <a:rPr lang="en-US" baseline="0" dirty="0" err="1" smtClean="0"/>
              <a:t>functors</a:t>
            </a:r>
            <a:r>
              <a:rPr lang="en-US" baseline="0" dirty="0" smtClean="0"/>
              <a:t> that operate on one constituent element.</a:t>
            </a:r>
          </a:p>
          <a:p>
            <a:pPr marL="625444" lvl="1" indent="-168244">
              <a:buFont typeface="Arial"/>
              <a:buChar char="•"/>
            </a:pPr>
            <a:r>
              <a:rPr lang="en-US" baseline="0" dirty="0" smtClean="0"/>
              <a:t>The execution API provides the basic operations for cells, interpolations, derivatives, and other math.</a:t>
            </a:r>
          </a:p>
          <a:p>
            <a:pPr marL="625444" lvl="1" indent="-168244">
              <a:buFont typeface="Arial"/>
              <a:buChar char="•"/>
            </a:pPr>
            <a:r>
              <a:rPr lang="en-US" baseline="0" dirty="0" err="1" smtClean="0"/>
              <a:t>Worklets</a:t>
            </a:r>
            <a:r>
              <a:rPr lang="en-US" baseline="0" dirty="0" smtClean="0"/>
              <a:t> come in different types with different abilities.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1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244" indent="-168244">
              <a:buFont typeface="Arial"/>
              <a:buChar char="•"/>
            </a:pPr>
            <a:r>
              <a:rPr lang="en-US" dirty="0" smtClean="0"/>
              <a:t>And eventually the results are passed back to the control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10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244" indent="-168244">
              <a:buFont typeface="Arial"/>
              <a:buChar char="•"/>
            </a:pPr>
            <a:r>
              <a:rPr lang="en-US" dirty="0" smtClean="0"/>
              <a:t>These two environments, particularly the execution environment, are meant to work on a variety</a:t>
            </a:r>
            <a:r>
              <a:rPr lang="en-US" baseline="0" dirty="0" smtClean="0"/>
              <a:t> of architectures.</a:t>
            </a:r>
          </a:p>
          <a:p>
            <a:pPr marL="168244" indent="-168244">
              <a:buFont typeface="Arial"/>
              <a:buChar char="•"/>
            </a:pPr>
            <a:r>
              <a:rPr lang="en-US" baseline="0" dirty="0" smtClean="0"/>
              <a:t>To manage this portability, we have a unit called a device adapter that sits between these two environments.</a:t>
            </a:r>
          </a:p>
          <a:p>
            <a:pPr marL="168244" indent="-168244">
              <a:buFont typeface="Arial"/>
              <a:buChar char="•"/>
            </a:pPr>
            <a:r>
              <a:rPr lang="en-US" baseline="0" dirty="0" smtClean="0"/>
              <a:t>The device adapter provides the basic memory management, scheduling, and algorithms needed to run on a parallel device.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1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59385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676633"/>
            <a:ext cx="3768892" cy="161532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Add Cool Visualizations Here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676633"/>
            <a:ext cx="2286000" cy="161532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676633"/>
            <a:ext cx="2917136" cy="161532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304059"/>
            <a:ext cx="8228489" cy="914400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18460"/>
            <a:ext cx="8228489" cy="1902116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227138" y="711359"/>
            <a:ext cx="539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 userDrawn="1"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tabLst>
                <a:tab pos="5376863" algn="r"/>
              </a:tabLst>
            </a:pPr>
            <a:r>
              <a:rPr lang="en-US" sz="6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	SAND NO. </a:t>
            </a:r>
            <a:r>
              <a:rPr lang="en-US" sz="6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2015-1415 PE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  <p:pic>
        <p:nvPicPr>
          <p:cNvPr id="24" name="Picture 23" descr="New_DOE_Logo_Whi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" y="6120575"/>
            <a:ext cx="981012" cy="246888"/>
          </a:xfrm>
          <a:prstGeom prst="rect">
            <a:avLst/>
          </a:prstGeom>
        </p:spPr>
      </p:pic>
      <p:pic>
        <p:nvPicPr>
          <p:cNvPr id="26" name="Picture 25" descr="NNSA Logo_Whit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66" y="6120575"/>
            <a:ext cx="888456" cy="2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2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9274" y="6166934"/>
            <a:ext cx="1490926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3405" y="6519332"/>
            <a:ext cx="2895600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153150"/>
            <a:ext cx="609600" cy="3746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9274" y="6166934"/>
            <a:ext cx="1490926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3405" y="6519332"/>
            <a:ext cx="2895600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153150"/>
            <a:ext cx="609600" cy="3746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9274" y="6166934"/>
            <a:ext cx="1490926" cy="284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3405" y="6519332"/>
            <a:ext cx="2895600" cy="284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1675"/>
            <a:ext cx="8991600" cy="5459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398" y="3044825"/>
            <a:ext cx="7772400" cy="1362075"/>
          </a:xfrm>
        </p:spPr>
        <p:txBody>
          <a:bodyPr anchor="b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398" y="4406900"/>
            <a:ext cx="7772400" cy="1500187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991676"/>
            <a:ext cx="4419600" cy="54853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1676"/>
            <a:ext cx="4419600" cy="54853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991675"/>
            <a:ext cx="4421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" y="1631436"/>
            <a:ext cx="4421188" cy="4845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3019"/>
            <a:ext cx="4422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2781"/>
            <a:ext cx="4422775" cy="48442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3405" y="6519332"/>
            <a:ext cx="2895600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09274" y="6166934"/>
            <a:ext cx="1490926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3405" y="6519332"/>
            <a:ext cx="2895600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153150"/>
            <a:ext cx="609600" cy="3746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B0E4600-0381-4CF3-88F2-7ED7D2E3F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09274" y="6166934"/>
            <a:ext cx="1490926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3405" y="6519332"/>
            <a:ext cx="2895600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153150"/>
            <a:ext cx="609600" cy="3746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8077200" cy="99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991675"/>
            <a:ext cx="8991600" cy="579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6" descr="SNL_Stacked_White.png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023225" y="228600"/>
            <a:ext cx="914400" cy="351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accent5">
              <a:lumMod val="20000"/>
              <a:lumOff val="80000"/>
            </a:schemeClr>
          </a:solidFill>
          <a:latin typeface="Calibri"/>
          <a:ea typeface="ＭＳ Ｐゴシック" charset="-128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60000"/>
            <a:lumOff val="40000"/>
          </a:schemeClr>
        </a:buClr>
        <a:buFont typeface="Wingdings" pitchFamily="-111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-111" charset="2"/>
        <a:buChar char="§"/>
        <a:defRPr sz="20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3"/>
        </a:buClr>
        <a:buFont typeface="Wingdings" pitchFamily="-111" charset="2"/>
        <a:buChar char="§"/>
        <a:defRPr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VTK-m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NVIDIA Design Review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Handle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51898" y="1242868"/>
            <a:ext cx="3352800" cy="1066800"/>
            <a:chOff x="51898" y="2137807"/>
            <a:chExt cx="3352800" cy="1066800"/>
          </a:xfrm>
        </p:grpSpPr>
        <p:sp>
          <p:nvSpPr>
            <p:cNvPr id="3" name="Rectangle 2"/>
            <p:cNvSpPr/>
            <p:nvPr/>
          </p:nvSpPr>
          <p:spPr>
            <a:xfrm>
              <a:off x="51898" y="2137807"/>
              <a:ext cx="33528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Array Handle</a:t>
              </a: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128098" y="2675414"/>
              <a:ext cx="3182920" cy="369332"/>
              <a:chOff x="128098" y="2675414"/>
              <a:chExt cx="3182920" cy="3693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280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6" name="Rectangle 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0" name="Rectangle 9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3" name="Rectangle 12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17" name="Rectangle 16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11186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29" name="Rectangle 28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27" name="Rectangle 26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25" name="Rectangle 24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23" name="Rectangle 22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21092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40" name="Rectangle 39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38" name="Rectangle 37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36" name="Rectangle 3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3102737" y="2869433"/>
                <a:ext cx="208281" cy="45719"/>
                <a:chOff x="3196417" y="2865226"/>
                <a:chExt cx="208281" cy="45719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3196417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3277698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3358979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3915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Handle Storage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51898" y="1242868"/>
            <a:ext cx="3352800" cy="1066800"/>
            <a:chOff x="51898" y="2137807"/>
            <a:chExt cx="3352800" cy="1066800"/>
          </a:xfrm>
        </p:grpSpPr>
        <p:sp>
          <p:nvSpPr>
            <p:cNvPr id="3" name="Rectangle 2"/>
            <p:cNvSpPr/>
            <p:nvPr/>
          </p:nvSpPr>
          <p:spPr>
            <a:xfrm>
              <a:off x="51898" y="2137807"/>
              <a:ext cx="33528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Array Handle</a:t>
              </a: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128098" y="2675414"/>
              <a:ext cx="3182920" cy="369332"/>
              <a:chOff x="128098" y="2675414"/>
              <a:chExt cx="3182920" cy="3693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280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6" name="Rectangle 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0" name="Rectangle 9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3" name="Rectangle 12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17" name="Rectangle 16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11186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29" name="Rectangle 28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27" name="Rectangle 26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25" name="Rectangle 24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23" name="Rectangle 22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21092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40" name="Rectangle 39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38" name="Rectangle 37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36" name="Rectangle 3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3102737" y="2869433"/>
                <a:ext cx="208281" cy="45719"/>
                <a:chOff x="3196417" y="2865226"/>
                <a:chExt cx="208281" cy="45719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3196417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3277698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3358979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6" name="Rounded Rectangle 45"/>
          <p:cNvSpPr/>
          <p:nvPr/>
        </p:nvSpPr>
        <p:spPr>
          <a:xfrm>
            <a:off x="3803942" y="1414729"/>
            <a:ext cx="1861261" cy="723078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Array of </a:t>
            </a:r>
            <a:r>
              <a:rPr lang="en-US" dirty="0" err="1" smtClean="0">
                <a:solidFill>
                  <a:schemeClr val="tx1"/>
                </a:solidFill>
                <a:latin typeface="Calibri"/>
                <a:cs typeface="Calibri"/>
              </a:rPr>
              <a:t>Structs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 Storage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6064448" y="1556677"/>
            <a:ext cx="3026023" cy="369332"/>
            <a:chOff x="1716642" y="3962400"/>
            <a:chExt cx="3026023" cy="369332"/>
          </a:xfrm>
        </p:grpSpPr>
        <p:grpSp>
          <p:nvGrpSpPr>
            <p:cNvPr id="60" name="Group 59"/>
            <p:cNvGrpSpPr/>
            <p:nvPr/>
          </p:nvGrpSpPr>
          <p:grpSpPr>
            <a:xfrm>
              <a:off x="1716642" y="3962400"/>
              <a:ext cx="993439" cy="369332"/>
              <a:chOff x="2535965" y="5117068"/>
              <a:chExt cx="993439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61" name="Group 60"/>
              <p:cNvGrpSpPr/>
              <p:nvPr/>
            </p:nvGrpSpPr>
            <p:grpSpPr>
              <a:xfrm>
                <a:off x="2535965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69" name="TextBox 68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70" name="Rectangle 69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283802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y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68" name="Rectangle 67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314840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65" name="TextBox 64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z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66" name="Rectangle 65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sp>
            <p:nvSpPr>
              <p:cNvPr id="64" name="Rectangle 63"/>
              <p:cNvSpPr/>
              <p:nvPr/>
            </p:nvSpPr>
            <p:spPr>
              <a:xfrm>
                <a:off x="2546349" y="5181600"/>
                <a:ext cx="917239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633881" y="3962400"/>
              <a:ext cx="993439" cy="369332"/>
              <a:chOff x="2535965" y="5117068"/>
              <a:chExt cx="993439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3" name="Group 72"/>
              <p:cNvGrpSpPr/>
              <p:nvPr/>
            </p:nvGrpSpPr>
            <p:grpSpPr>
              <a:xfrm>
                <a:off x="2535965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  <p:sp>
              <p:nvSpPr>
                <p:cNvPr id="82" name="Rectangle 81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283802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y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  <p:sp>
              <p:nvSpPr>
                <p:cNvPr id="80" name="Rectangle 79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314840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77" name="TextBox 76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z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  <p:sp>
              <p:nvSpPr>
                <p:cNvPr id="78" name="Rectangle 77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sp>
            <p:nvSpPr>
              <p:cNvPr id="76" name="Rectangle 75"/>
              <p:cNvSpPr/>
              <p:nvPr/>
            </p:nvSpPr>
            <p:spPr>
              <a:xfrm>
                <a:off x="2546349" y="5181600"/>
                <a:ext cx="917239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551120" y="3962400"/>
              <a:ext cx="993439" cy="369332"/>
              <a:chOff x="2535965" y="5117068"/>
              <a:chExt cx="993439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4" name="Group 83"/>
              <p:cNvGrpSpPr/>
              <p:nvPr/>
            </p:nvGrpSpPr>
            <p:grpSpPr>
              <a:xfrm>
                <a:off x="2535965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283802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y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14840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88" name="TextBox 87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z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89" name="Rectangle 88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sp>
            <p:nvSpPr>
              <p:cNvPr id="87" name="Rectangle 86"/>
              <p:cNvSpPr/>
              <p:nvPr/>
            </p:nvSpPr>
            <p:spPr>
              <a:xfrm>
                <a:off x="2546349" y="5181600"/>
                <a:ext cx="917239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4534384" y="4145281"/>
              <a:ext cx="208281" cy="45719"/>
              <a:chOff x="3196417" y="2865226"/>
              <a:chExt cx="208281" cy="45719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3196417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277698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358979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20" name="Straight Connector 119"/>
          <p:cNvCxnSpPr>
            <a:stCxn id="3" idx="3"/>
            <a:endCxn id="46" idx="1"/>
          </p:cNvCxnSpPr>
          <p:nvPr/>
        </p:nvCxnSpPr>
        <p:spPr>
          <a:xfrm>
            <a:off x="3404698" y="1776268"/>
            <a:ext cx="399244" cy="0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46" idx="3"/>
            <a:endCxn id="64" idx="1"/>
          </p:cNvCxnSpPr>
          <p:nvPr/>
        </p:nvCxnSpPr>
        <p:spPr>
          <a:xfrm flipV="1">
            <a:off x="5665203" y="1773609"/>
            <a:ext cx="409629" cy="2659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16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Handle Storage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51898" y="1242868"/>
            <a:ext cx="3352800" cy="1066800"/>
            <a:chOff x="51898" y="2137807"/>
            <a:chExt cx="3352800" cy="1066800"/>
          </a:xfrm>
        </p:grpSpPr>
        <p:sp>
          <p:nvSpPr>
            <p:cNvPr id="3" name="Rectangle 2"/>
            <p:cNvSpPr/>
            <p:nvPr/>
          </p:nvSpPr>
          <p:spPr>
            <a:xfrm>
              <a:off x="51898" y="2137807"/>
              <a:ext cx="33528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Array Handle</a:t>
              </a: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128098" y="2675414"/>
              <a:ext cx="3182920" cy="369332"/>
              <a:chOff x="128098" y="2675414"/>
              <a:chExt cx="3182920" cy="3693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280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6" name="Rectangle 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0" name="Rectangle 9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3" name="Rectangle 12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17" name="Rectangle 16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11186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29" name="Rectangle 28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27" name="Rectangle 26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25" name="Rectangle 24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23" name="Rectangle 22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21092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40" name="Rectangle 39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38" name="Rectangle 37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36" name="Rectangle 3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3102737" y="2869433"/>
                <a:ext cx="208281" cy="45719"/>
                <a:chOff x="3196417" y="2865226"/>
                <a:chExt cx="208281" cy="45719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3196417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3277698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3358979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6" name="Rounded Rectangle 45"/>
          <p:cNvSpPr/>
          <p:nvPr/>
        </p:nvSpPr>
        <p:spPr>
          <a:xfrm>
            <a:off x="3803942" y="1414729"/>
            <a:ext cx="1861261" cy="723078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Array of </a:t>
            </a:r>
            <a:r>
              <a:rPr lang="en-US" dirty="0" err="1" smtClean="0">
                <a:solidFill>
                  <a:schemeClr val="tx1"/>
                </a:solidFill>
                <a:latin typeface="Calibri"/>
                <a:cs typeface="Calibri"/>
              </a:rPr>
              <a:t>Structs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 Storage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6064448" y="1556677"/>
            <a:ext cx="3026023" cy="369332"/>
            <a:chOff x="1716642" y="3962400"/>
            <a:chExt cx="3026023" cy="369332"/>
          </a:xfrm>
        </p:grpSpPr>
        <p:grpSp>
          <p:nvGrpSpPr>
            <p:cNvPr id="60" name="Group 59"/>
            <p:cNvGrpSpPr/>
            <p:nvPr/>
          </p:nvGrpSpPr>
          <p:grpSpPr>
            <a:xfrm>
              <a:off x="1716642" y="3962400"/>
              <a:ext cx="993439" cy="369332"/>
              <a:chOff x="2535965" y="5117068"/>
              <a:chExt cx="993439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61" name="Group 60"/>
              <p:cNvGrpSpPr/>
              <p:nvPr/>
            </p:nvGrpSpPr>
            <p:grpSpPr>
              <a:xfrm>
                <a:off x="2535965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69" name="TextBox 68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70" name="Rectangle 69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283802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y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68" name="Rectangle 67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314840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65" name="TextBox 64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z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66" name="Rectangle 65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sp>
            <p:nvSpPr>
              <p:cNvPr id="64" name="Rectangle 63"/>
              <p:cNvSpPr/>
              <p:nvPr/>
            </p:nvSpPr>
            <p:spPr>
              <a:xfrm>
                <a:off x="2546349" y="5181600"/>
                <a:ext cx="917239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633881" y="3962400"/>
              <a:ext cx="993439" cy="369332"/>
              <a:chOff x="2535965" y="5117068"/>
              <a:chExt cx="993439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3" name="Group 72"/>
              <p:cNvGrpSpPr/>
              <p:nvPr/>
            </p:nvGrpSpPr>
            <p:grpSpPr>
              <a:xfrm>
                <a:off x="2535965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  <p:sp>
              <p:nvSpPr>
                <p:cNvPr id="82" name="Rectangle 81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283802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y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  <p:sp>
              <p:nvSpPr>
                <p:cNvPr id="80" name="Rectangle 79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314840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77" name="TextBox 76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z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  <p:sp>
              <p:nvSpPr>
                <p:cNvPr id="78" name="Rectangle 77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sp>
            <p:nvSpPr>
              <p:cNvPr id="76" name="Rectangle 75"/>
              <p:cNvSpPr/>
              <p:nvPr/>
            </p:nvSpPr>
            <p:spPr>
              <a:xfrm>
                <a:off x="2546349" y="5181600"/>
                <a:ext cx="917239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551120" y="3962400"/>
              <a:ext cx="993439" cy="369332"/>
              <a:chOff x="2535965" y="5117068"/>
              <a:chExt cx="993439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4" name="Group 83"/>
              <p:cNvGrpSpPr/>
              <p:nvPr/>
            </p:nvGrpSpPr>
            <p:grpSpPr>
              <a:xfrm>
                <a:off x="2535965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283802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y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14840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88" name="TextBox 87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z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89" name="Rectangle 88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sp>
            <p:nvSpPr>
              <p:cNvPr id="87" name="Rectangle 86"/>
              <p:cNvSpPr/>
              <p:nvPr/>
            </p:nvSpPr>
            <p:spPr>
              <a:xfrm>
                <a:off x="2546349" y="5181600"/>
                <a:ext cx="917239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4534384" y="4145281"/>
              <a:ext cx="208281" cy="45719"/>
              <a:chOff x="3196417" y="2865226"/>
              <a:chExt cx="208281" cy="45719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3196417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277698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358979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248400" y="2793790"/>
            <a:ext cx="1193263" cy="369332"/>
            <a:chOff x="2651736" y="4114800"/>
            <a:chExt cx="1193263" cy="369332"/>
          </a:xfrm>
        </p:grpSpPr>
        <p:grpSp>
          <p:nvGrpSpPr>
            <p:cNvPr id="101" name="Group 100"/>
            <p:cNvGrpSpPr/>
            <p:nvPr/>
          </p:nvGrpSpPr>
          <p:grpSpPr>
            <a:xfrm>
              <a:off x="2651736" y="4114800"/>
              <a:ext cx="381000" cy="369332"/>
              <a:chOff x="2535965" y="5117068"/>
              <a:chExt cx="381000" cy="369332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110" name="Rectangle 109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2953795" y="4114800"/>
              <a:ext cx="381000" cy="369332"/>
              <a:chOff x="2535965" y="5117068"/>
              <a:chExt cx="381000" cy="369332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3264175" y="4114800"/>
              <a:ext cx="381000" cy="369332"/>
              <a:chOff x="2535965" y="5117068"/>
              <a:chExt cx="381000" cy="369332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106" name="Rectangle 105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36718" y="4297681"/>
              <a:ext cx="208281" cy="45719"/>
              <a:chOff x="3196417" y="2865226"/>
              <a:chExt cx="208281" cy="45719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3196417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3277698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3358979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20" name="Straight Connector 119"/>
          <p:cNvCxnSpPr>
            <a:stCxn id="3" idx="3"/>
            <a:endCxn id="46" idx="1"/>
          </p:cNvCxnSpPr>
          <p:nvPr/>
        </p:nvCxnSpPr>
        <p:spPr>
          <a:xfrm>
            <a:off x="3404698" y="1776268"/>
            <a:ext cx="399244" cy="0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46" idx="3"/>
            <a:endCxn id="64" idx="1"/>
          </p:cNvCxnSpPr>
          <p:nvPr/>
        </p:nvCxnSpPr>
        <p:spPr>
          <a:xfrm flipV="1">
            <a:off x="5665203" y="1773609"/>
            <a:ext cx="409629" cy="2659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51898" y="2902866"/>
            <a:ext cx="3352800" cy="1066800"/>
            <a:chOff x="51898" y="2137807"/>
            <a:chExt cx="3352800" cy="1066800"/>
          </a:xfrm>
        </p:grpSpPr>
        <p:sp>
          <p:nvSpPr>
            <p:cNvPr id="128" name="Rectangle 127"/>
            <p:cNvSpPr/>
            <p:nvPr/>
          </p:nvSpPr>
          <p:spPr>
            <a:xfrm>
              <a:off x="51898" y="2137807"/>
              <a:ext cx="33528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Array Handle</a:t>
              </a: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128098" y="2675414"/>
              <a:ext cx="3182920" cy="369332"/>
              <a:chOff x="128098" y="2675414"/>
              <a:chExt cx="3182920" cy="369332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1280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66" name="Rectangle 16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58" name="Group 15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64" name="Rectangle 163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59" name="Group 158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62" name="Rectangle 161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160" name="Rectangle 159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11186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47" name="Group 14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156" name="Rectangle 15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48" name="Group 14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154" name="Rectangle 153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49" name="Group 148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152" name="Rectangle 151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150" name="Rectangle 149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21092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37" name="Group 13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146" name="Rectangle 14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144" name="Rectangle 143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39" name="Group 138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142" name="Rectangle 141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140" name="Rectangle 139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3102737" y="2869433"/>
                <a:ext cx="208281" cy="45719"/>
                <a:chOff x="3196417" y="2865226"/>
                <a:chExt cx="208281" cy="45719"/>
              </a:xfrm>
            </p:grpSpPr>
            <p:sp>
              <p:nvSpPr>
                <p:cNvPr id="134" name="Oval 133"/>
                <p:cNvSpPr/>
                <p:nvPr/>
              </p:nvSpPr>
              <p:spPr>
                <a:xfrm>
                  <a:off x="3196417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3277698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3358979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67" name="Rounded Rectangle 166"/>
          <p:cNvSpPr/>
          <p:nvPr/>
        </p:nvSpPr>
        <p:spPr>
          <a:xfrm>
            <a:off x="3803942" y="3074727"/>
            <a:ext cx="1861261" cy="723078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chemeClr val="tx1"/>
                </a:solidFill>
                <a:latin typeface="Calibri"/>
                <a:cs typeface="Calibri"/>
              </a:rPr>
              <a:t>Struct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 of Arrays Storage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168" name="Straight Connector 167"/>
          <p:cNvCxnSpPr>
            <a:stCxn id="128" idx="3"/>
            <a:endCxn id="167" idx="1"/>
          </p:cNvCxnSpPr>
          <p:nvPr/>
        </p:nvCxnSpPr>
        <p:spPr>
          <a:xfrm>
            <a:off x="3404698" y="3436266"/>
            <a:ext cx="399244" cy="0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6248400" y="3214141"/>
            <a:ext cx="1193263" cy="369332"/>
            <a:chOff x="2651736" y="4114800"/>
            <a:chExt cx="1193263" cy="369332"/>
          </a:xfrm>
        </p:grpSpPr>
        <p:grpSp>
          <p:nvGrpSpPr>
            <p:cNvPr id="170" name="Group 169"/>
            <p:cNvGrpSpPr/>
            <p:nvPr/>
          </p:nvGrpSpPr>
          <p:grpSpPr>
            <a:xfrm>
              <a:off x="2651736" y="4114800"/>
              <a:ext cx="381000" cy="369332"/>
              <a:chOff x="2535965" y="5117068"/>
              <a:chExt cx="381000" cy="369332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182" name="Rectangle 181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2953795" y="4114800"/>
              <a:ext cx="381000" cy="369332"/>
              <a:chOff x="2535965" y="5117068"/>
              <a:chExt cx="381000" cy="369332"/>
            </a:xfrm>
          </p:grpSpPr>
          <p:sp>
            <p:nvSpPr>
              <p:cNvPr id="179" name="TextBox 178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80" name="Rectangle 179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3264175" y="4114800"/>
              <a:ext cx="381000" cy="369332"/>
              <a:chOff x="2535965" y="5117068"/>
              <a:chExt cx="381000" cy="369332"/>
            </a:xfrm>
          </p:grpSpPr>
          <p:sp>
            <p:nvSpPr>
              <p:cNvPr id="177" name="TextBox 176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178" name="Rectangle 177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3636718" y="4297681"/>
              <a:ext cx="208281" cy="45719"/>
              <a:chOff x="3196417" y="2865226"/>
              <a:chExt cx="208281" cy="45719"/>
            </a:xfrm>
          </p:grpSpPr>
          <p:sp>
            <p:nvSpPr>
              <p:cNvPr id="174" name="Oval 173"/>
              <p:cNvSpPr/>
              <p:nvPr/>
            </p:nvSpPr>
            <p:spPr>
              <a:xfrm>
                <a:off x="3196417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3277698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3358979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6248400" y="3634492"/>
            <a:ext cx="1193263" cy="369332"/>
            <a:chOff x="2651736" y="4114800"/>
            <a:chExt cx="1193263" cy="369332"/>
          </a:xfrm>
        </p:grpSpPr>
        <p:grpSp>
          <p:nvGrpSpPr>
            <p:cNvPr id="184" name="Group 183"/>
            <p:cNvGrpSpPr/>
            <p:nvPr/>
          </p:nvGrpSpPr>
          <p:grpSpPr>
            <a:xfrm>
              <a:off x="2651736" y="4114800"/>
              <a:ext cx="381000" cy="369332"/>
              <a:chOff x="2535965" y="5117068"/>
              <a:chExt cx="381000" cy="369332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z</a:t>
                </a:r>
                <a:r>
                  <a:rPr lang="en-US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196" name="Rectangle 195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2953795" y="4114800"/>
              <a:ext cx="381000" cy="369332"/>
              <a:chOff x="2535965" y="5117068"/>
              <a:chExt cx="381000" cy="369332"/>
            </a:xfrm>
          </p:grpSpPr>
          <p:sp>
            <p:nvSpPr>
              <p:cNvPr id="193" name="TextBox 192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z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94" name="Rectangle 193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3264175" y="4114800"/>
              <a:ext cx="381000" cy="369332"/>
              <a:chOff x="2535965" y="5117068"/>
              <a:chExt cx="381000" cy="369332"/>
            </a:xfrm>
          </p:grpSpPr>
          <p:sp>
            <p:nvSpPr>
              <p:cNvPr id="191" name="TextBox 190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z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192" name="Rectangle 191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3636718" y="4297681"/>
              <a:ext cx="208281" cy="45719"/>
              <a:chOff x="3196417" y="2865226"/>
              <a:chExt cx="208281" cy="45719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3196417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3277698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3358979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98" name="Curved Connector 197"/>
          <p:cNvCxnSpPr>
            <a:endCxn id="110" idx="1"/>
          </p:cNvCxnSpPr>
          <p:nvPr/>
        </p:nvCxnSpPr>
        <p:spPr>
          <a:xfrm flipV="1">
            <a:off x="5665203" y="3010722"/>
            <a:ext cx="593581" cy="267951"/>
          </a:xfrm>
          <a:prstGeom prst="curvedConnector3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urved Connector 199"/>
          <p:cNvCxnSpPr>
            <a:stCxn id="167" idx="3"/>
            <a:endCxn id="182" idx="1"/>
          </p:cNvCxnSpPr>
          <p:nvPr/>
        </p:nvCxnSpPr>
        <p:spPr>
          <a:xfrm flipV="1">
            <a:off x="5665203" y="3431073"/>
            <a:ext cx="593581" cy="5193"/>
          </a:xfrm>
          <a:prstGeom prst="curvedConnector3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/>
          <p:cNvCxnSpPr>
            <a:endCxn id="196" idx="1"/>
          </p:cNvCxnSpPr>
          <p:nvPr/>
        </p:nvCxnSpPr>
        <p:spPr>
          <a:xfrm>
            <a:off x="5664200" y="3601366"/>
            <a:ext cx="594584" cy="250058"/>
          </a:xfrm>
          <a:prstGeom prst="curvedConnector3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9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Handle Storage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51898" y="1242868"/>
            <a:ext cx="3352800" cy="1066800"/>
            <a:chOff x="51898" y="2137807"/>
            <a:chExt cx="3352800" cy="1066800"/>
          </a:xfrm>
        </p:grpSpPr>
        <p:sp>
          <p:nvSpPr>
            <p:cNvPr id="3" name="Rectangle 2"/>
            <p:cNvSpPr/>
            <p:nvPr/>
          </p:nvSpPr>
          <p:spPr>
            <a:xfrm>
              <a:off x="51898" y="2137807"/>
              <a:ext cx="33528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Array Handle</a:t>
              </a: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128098" y="2675414"/>
              <a:ext cx="3182920" cy="369332"/>
              <a:chOff x="128098" y="2675414"/>
              <a:chExt cx="3182920" cy="3693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280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6" name="Rectangle 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0" name="Rectangle 9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3" name="Rectangle 12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17" name="Rectangle 16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11186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29" name="Rectangle 28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27" name="Rectangle 26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25" name="Rectangle 24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23" name="Rectangle 22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21092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40" name="Rectangle 39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38" name="Rectangle 37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36" name="Rectangle 3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3102737" y="2869433"/>
                <a:ext cx="208281" cy="45719"/>
                <a:chOff x="3196417" y="2865226"/>
                <a:chExt cx="208281" cy="45719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3196417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3277698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3358979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6" name="Rounded Rectangle 45"/>
          <p:cNvSpPr/>
          <p:nvPr/>
        </p:nvSpPr>
        <p:spPr>
          <a:xfrm>
            <a:off x="3803942" y="1414729"/>
            <a:ext cx="1861261" cy="723078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Array of </a:t>
            </a:r>
            <a:r>
              <a:rPr lang="en-US" dirty="0" err="1" smtClean="0">
                <a:solidFill>
                  <a:schemeClr val="tx1"/>
                </a:solidFill>
                <a:latin typeface="Calibri"/>
                <a:cs typeface="Calibri"/>
              </a:rPr>
              <a:t>Structs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 Storage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6064448" y="1556677"/>
            <a:ext cx="3026023" cy="369332"/>
            <a:chOff x="1716642" y="3962400"/>
            <a:chExt cx="3026023" cy="369332"/>
          </a:xfrm>
        </p:grpSpPr>
        <p:grpSp>
          <p:nvGrpSpPr>
            <p:cNvPr id="60" name="Group 59"/>
            <p:cNvGrpSpPr/>
            <p:nvPr/>
          </p:nvGrpSpPr>
          <p:grpSpPr>
            <a:xfrm>
              <a:off x="1716642" y="3962400"/>
              <a:ext cx="993439" cy="369332"/>
              <a:chOff x="2535965" y="5117068"/>
              <a:chExt cx="993439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61" name="Group 60"/>
              <p:cNvGrpSpPr/>
              <p:nvPr/>
            </p:nvGrpSpPr>
            <p:grpSpPr>
              <a:xfrm>
                <a:off x="2535965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69" name="TextBox 68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70" name="Rectangle 69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283802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y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68" name="Rectangle 67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314840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65" name="TextBox 64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z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66" name="Rectangle 65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sp>
            <p:nvSpPr>
              <p:cNvPr id="64" name="Rectangle 63"/>
              <p:cNvSpPr/>
              <p:nvPr/>
            </p:nvSpPr>
            <p:spPr>
              <a:xfrm>
                <a:off x="2546349" y="5181600"/>
                <a:ext cx="917239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633881" y="3962400"/>
              <a:ext cx="993439" cy="369332"/>
              <a:chOff x="2535965" y="5117068"/>
              <a:chExt cx="993439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3" name="Group 72"/>
              <p:cNvGrpSpPr/>
              <p:nvPr/>
            </p:nvGrpSpPr>
            <p:grpSpPr>
              <a:xfrm>
                <a:off x="2535965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  <p:sp>
              <p:nvSpPr>
                <p:cNvPr id="82" name="Rectangle 81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283802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y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  <p:sp>
              <p:nvSpPr>
                <p:cNvPr id="80" name="Rectangle 79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314840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77" name="TextBox 76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z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  <p:sp>
              <p:nvSpPr>
                <p:cNvPr id="78" name="Rectangle 77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sp>
            <p:nvSpPr>
              <p:cNvPr id="76" name="Rectangle 75"/>
              <p:cNvSpPr/>
              <p:nvPr/>
            </p:nvSpPr>
            <p:spPr>
              <a:xfrm>
                <a:off x="2546349" y="5181600"/>
                <a:ext cx="917239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551120" y="3962400"/>
              <a:ext cx="993439" cy="369332"/>
              <a:chOff x="2535965" y="5117068"/>
              <a:chExt cx="993439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4" name="Group 83"/>
              <p:cNvGrpSpPr/>
              <p:nvPr/>
            </p:nvGrpSpPr>
            <p:grpSpPr>
              <a:xfrm>
                <a:off x="2535965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283802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y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148404" y="5117068"/>
                <a:ext cx="381000" cy="369332"/>
                <a:chOff x="2535965" y="5117068"/>
                <a:chExt cx="381000" cy="369332"/>
              </a:xfrm>
            </p:grpSpPr>
            <p:sp>
              <p:nvSpPr>
                <p:cNvPr id="88" name="TextBox 87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z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89" name="Rectangle 88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sp>
            <p:nvSpPr>
              <p:cNvPr id="87" name="Rectangle 86"/>
              <p:cNvSpPr/>
              <p:nvPr/>
            </p:nvSpPr>
            <p:spPr>
              <a:xfrm>
                <a:off x="2546349" y="5181600"/>
                <a:ext cx="917239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4534384" y="4145281"/>
              <a:ext cx="208281" cy="45719"/>
              <a:chOff x="3196417" y="2865226"/>
              <a:chExt cx="208281" cy="45719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3196417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277698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358979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248400" y="2793790"/>
            <a:ext cx="1193263" cy="369332"/>
            <a:chOff x="2651736" y="4114800"/>
            <a:chExt cx="1193263" cy="369332"/>
          </a:xfrm>
        </p:grpSpPr>
        <p:grpSp>
          <p:nvGrpSpPr>
            <p:cNvPr id="101" name="Group 100"/>
            <p:cNvGrpSpPr/>
            <p:nvPr/>
          </p:nvGrpSpPr>
          <p:grpSpPr>
            <a:xfrm>
              <a:off x="2651736" y="4114800"/>
              <a:ext cx="381000" cy="369332"/>
              <a:chOff x="2535965" y="5117068"/>
              <a:chExt cx="381000" cy="369332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110" name="Rectangle 109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2953795" y="4114800"/>
              <a:ext cx="381000" cy="369332"/>
              <a:chOff x="2535965" y="5117068"/>
              <a:chExt cx="381000" cy="369332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3264175" y="4114800"/>
              <a:ext cx="381000" cy="369332"/>
              <a:chOff x="2535965" y="5117068"/>
              <a:chExt cx="381000" cy="369332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106" name="Rectangle 105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36718" y="4297681"/>
              <a:ext cx="208281" cy="45719"/>
              <a:chOff x="3196417" y="2865226"/>
              <a:chExt cx="208281" cy="45719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3196417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3277698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3358979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20" name="Straight Connector 119"/>
          <p:cNvCxnSpPr>
            <a:stCxn id="3" idx="3"/>
            <a:endCxn id="46" idx="1"/>
          </p:cNvCxnSpPr>
          <p:nvPr/>
        </p:nvCxnSpPr>
        <p:spPr>
          <a:xfrm>
            <a:off x="3404698" y="1776268"/>
            <a:ext cx="399244" cy="0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46" idx="3"/>
            <a:endCxn id="64" idx="1"/>
          </p:cNvCxnSpPr>
          <p:nvPr/>
        </p:nvCxnSpPr>
        <p:spPr>
          <a:xfrm flipV="1">
            <a:off x="5665203" y="1773609"/>
            <a:ext cx="409629" cy="2659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51898" y="2902866"/>
            <a:ext cx="3352800" cy="1066800"/>
            <a:chOff x="51898" y="2137807"/>
            <a:chExt cx="3352800" cy="1066800"/>
          </a:xfrm>
        </p:grpSpPr>
        <p:sp>
          <p:nvSpPr>
            <p:cNvPr id="128" name="Rectangle 127"/>
            <p:cNvSpPr/>
            <p:nvPr/>
          </p:nvSpPr>
          <p:spPr>
            <a:xfrm>
              <a:off x="51898" y="2137807"/>
              <a:ext cx="33528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Array Handle</a:t>
              </a: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128098" y="2675414"/>
              <a:ext cx="3182920" cy="369332"/>
              <a:chOff x="128098" y="2675414"/>
              <a:chExt cx="3182920" cy="369332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1280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66" name="Rectangle 16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58" name="Group 15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64" name="Rectangle 163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59" name="Group 158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162" name="Rectangle 161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160" name="Rectangle 159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11186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47" name="Group 14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156" name="Rectangle 15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48" name="Group 14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154" name="Rectangle 153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49" name="Group 148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152" name="Rectangle 151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150" name="Rectangle 149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21092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37" name="Group 13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146" name="Rectangle 14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144" name="Rectangle 143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139" name="Group 138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142" name="Rectangle 141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140" name="Rectangle 139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3102737" y="2869433"/>
                <a:ext cx="208281" cy="45719"/>
                <a:chOff x="3196417" y="2865226"/>
                <a:chExt cx="208281" cy="45719"/>
              </a:xfrm>
            </p:grpSpPr>
            <p:sp>
              <p:nvSpPr>
                <p:cNvPr id="134" name="Oval 133"/>
                <p:cNvSpPr/>
                <p:nvPr/>
              </p:nvSpPr>
              <p:spPr>
                <a:xfrm>
                  <a:off x="3196417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3277698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3358979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67" name="Rounded Rectangle 166"/>
          <p:cNvSpPr/>
          <p:nvPr/>
        </p:nvSpPr>
        <p:spPr>
          <a:xfrm>
            <a:off x="3803942" y="3074727"/>
            <a:ext cx="1861261" cy="723078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chemeClr val="tx1"/>
                </a:solidFill>
                <a:latin typeface="Calibri"/>
                <a:cs typeface="Calibri"/>
              </a:rPr>
              <a:t>Struct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 of Arrays Storage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168" name="Straight Connector 167"/>
          <p:cNvCxnSpPr>
            <a:stCxn id="128" idx="3"/>
            <a:endCxn id="167" idx="1"/>
          </p:cNvCxnSpPr>
          <p:nvPr/>
        </p:nvCxnSpPr>
        <p:spPr>
          <a:xfrm>
            <a:off x="3404698" y="3436266"/>
            <a:ext cx="399244" cy="0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6248400" y="3214141"/>
            <a:ext cx="1193263" cy="369332"/>
            <a:chOff x="2651736" y="4114800"/>
            <a:chExt cx="1193263" cy="369332"/>
          </a:xfrm>
        </p:grpSpPr>
        <p:grpSp>
          <p:nvGrpSpPr>
            <p:cNvPr id="170" name="Group 169"/>
            <p:cNvGrpSpPr/>
            <p:nvPr/>
          </p:nvGrpSpPr>
          <p:grpSpPr>
            <a:xfrm>
              <a:off x="2651736" y="4114800"/>
              <a:ext cx="381000" cy="369332"/>
              <a:chOff x="2535965" y="5117068"/>
              <a:chExt cx="381000" cy="369332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182" name="Rectangle 181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2953795" y="4114800"/>
              <a:ext cx="381000" cy="369332"/>
              <a:chOff x="2535965" y="5117068"/>
              <a:chExt cx="381000" cy="369332"/>
            </a:xfrm>
          </p:grpSpPr>
          <p:sp>
            <p:nvSpPr>
              <p:cNvPr id="179" name="TextBox 178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80" name="Rectangle 179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3264175" y="4114800"/>
              <a:ext cx="381000" cy="369332"/>
              <a:chOff x="2535965" y="5117068"/>
              <a:chExt cx="381000" cy="369332"/>
            </a:xfrm>
          </p:grpSpPr>
          <p:sp>
            <p:nvSpPr>
              <p:cNvPr id="177" name="TextBox 176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178" name="Rectangle 177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3636718" y="4297681"/>
              <a:ext cx="208281" cy="45719"/>
              <a:chOff x="3196417" y="2865226"/>
              <a:chExt cx="208281" cy="45719"/>
            </a:xfrm>
          </p:grpSpPr>
          <p:sp>
            <p:nvSpPr>
              <p:cNvPr id="174" name="Oval 173"/>
              <p:cNvSpPr/>
              <p:nvPr/>
            </p:nvSpPr>
            <p:spPr>
              <a:xfrm>
                <a:off x="3196417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3277698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3358979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6248400" y="3634492"/>
            <a:ext cx="1193263" cy="369332"/>
            <a:chOff x="2651736" y="4114800"/>
            <a:chExt cx="1193263" cy="369332"/>
          </a:xfrm>
        </p:grpSpPr>
        <p:grpSp>
          <p:nvGrpSpPr>
            <p:cNvPr id="184" name="Group 183"/>
            <p:cNvGrpSpPr/>
            <p:nvPr/>
          </p:nvGrpSpPr>
          <p:grpSpPr>
            <a:xfrm>
              <a:off x="2651736" y="4114800"/>
              <a:ext cx="381000" cy="369332"/>
              <a:chOff x="2535965" y="5117068"/>
              <a:chExt cx="381000" cy="369332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z</a:t>
                </a:r>
                <a:r>
                  <a:rPr lang="en-US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196" name="Rectangle 195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2953795" y="4114800"/>
              <a:ext cx="381000" cy="369332"/>
              <a:chOff x="2535965" y="5117068"/>
              <a:chExt cx="381000" cy="369332"/>
            </a:xfrm>
          </p:grpSpPr>
          <p:sp>
            <p:nvSpPr>
              <p:cNvPr id="193" name="TextBox 192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z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94" name="Rectangle 193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3264175" y="4114800"/>
              <a:ext cx="381000" cy="369332"/>
              <a:chOff x="2535965" y="5117068"/>
              <a:chExt cx="381000" cy="369332"/>
            </a:xfrm>
          </p:grpSpPr>
          <p:sp>
            <p:nvSpPr>
              <p:cNvPr id="191" name="TextBox 190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z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192" name="Rectangle 191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3636718" y="4297681"/>
              <a:ext cx="208281" cy="45719"/>
              <a:chOff x="3196417" y="2865226"/>
              <a:chExt cx="208281" cy="45719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3196417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3277698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3358979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98" name="Curved Connector 197"/>
          <p:cNvCxnSpPr>
            <a:endCxn id="110" idx="1"/>
          </p:cNvCxnSpPr>
          <p:nvPr/>
        </p:nvCxnSpPr>
        <p:spPr>
          <a:xfrm flipV="1">
            <a:off x="5665203" y="3010722"/>
            <a:ext cx="593581" cy="267951"/>
          </a:xfrm>
          <a:prstGeom prst="curvedConnector3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urved Connector 199"/>
          <p:cNvCxnSpPr>
            <a:stCxn id="167" idx="3"/>
            <a:endCxn id="182" idx="1"/>
          </p:cNvCxnSpPr>
          <p:nvPr/>
        </p:nvCxnSpPr>
        <p:spPr>
          <a:xfrm flipV="1">
            <a:off x="5665203" y="3431073"/>
            <a:ext cx="593581" cy="5193"/>
          </a:xfrm>
          <a:prstGeom prst="curvedConnector3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/>
          <p:cNvCxnSpPr>
            <a:endCxn id="196" idx="1"/>
          </p:cNvCxnSpPr>
          <p:nvPr/>
        </p:nvCxnSpPr>
        <p:spPr>
          <a:xfrm>
            <a:off x="5664200" y="3601366"/>
            <a:ext cx="594584" cy="250058"/>
          </a:xfrm>
          <a:prstGeom prst="curvedConnector3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Rounded Rectangle 262"/>
          <p:cNvSpPr/>
          <p:nvPr/>
        </p:nvSpPr>
        <p:spPr>
          <a:xfrm>
            <a:off x="3830133" y="4942697"/>
            <a:ext cx="1861261" cy="723078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chemeClr val="tx1"/>
                </a:solidFill>
                <a:latin typeface="Calibri"/>
                <a:cs typeface="Calibri"/>
              </a:rPr>
              <a:t>vtkCellArray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 Storage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pSp>
        <p:nvGrpSpPr>
          <p:cNvPr id="367" name="Group 366"/>
          <p:cNvGrpSpPr/>
          <p:nvPr/>
        </p:nvGrpSpPr>
        <p:grpSpPr>
          <a:xfrm>
            <a:off x="78089" y="4770836"/>
            <a:ext cx="3352800" cy="1066800"/>
            <a:chOff x="78089" y="4528676"/>
            <a:chExt cx="3352800" cy="1066800"/>
          </a:xfrm>
        </p:grpSpPr>
        <p:sp>
          <p:nvSpPr>
            <p:cNvPr id="224" name="Rectangle 223"/>
            <p:cNvSpPr/>
            <p:nvPr/>
          </p:nvSpPr>
          <p:spPr>
            <a:xfrm>
              <a:off x="78089" y="4528676"/>
              <a:ext cx="33528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Array Handle</a:t>
              </a: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164673" y="5075636"/>
              <a:ext cx="3026023" cy="369332"/>
              <a:chOff x="164673" y="5075636"/>
              <a:chExt cx="3026023" cy="369332"/>
            </a:xfrm>
          </p:grpSpPr>
          <p:grpSp>
            <p:nvGrpSpPr>
              <p:cNvPr id="324" name="Group 323"/>
              <p:cNvGrpSpPr/>
              <p:nvPr/>
            </p:nvGrpSpPr>
            <p:grpSpPr>
              <a:xfrm>
                <a:off x="164673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32" name="TextBox 331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v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333" name="Rectangle 332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25" name="Group 324"/>
              <p:cNvGrpSpPr/>
              <p:nvPr/>
            </p:nvGrpSpPr>
            <p:grpSpPr>
              <a:xfrm>
                <a:off x="46673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30" name="TextBox 329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v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  <p:sp>
              <p:nvSpPr>
                <p:cNvPr id="331" name="Rectangle 330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26" name="Group 325"/>
              <p:cNvGrpSpPr/>
              <p:nvPr/>
            </p:nvGrpSpPr>
            <p:grpSpPr>
              <a:xfrm>
                <a:off x="77711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28" name="TextBox 327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v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329" name="Rectangle 328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14" name="Group 313"/>
              <p:cNvGrpSpPr/>
              <p:nvPr/>
            </p:nvGrpSpPr>
            <p:grpSpPr>
              <a:xfrm>
                <a:off x="108191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22" name="TextBox 321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v</a:t>
                  </a:r>
                  <a:r>
                    <a:rPr lang="en-US" baseline="-25000" dirty="0" smtClean="0"/>
                    <a:t>3</a:t>
                  </a:r>
                  <a:endParaRPr lang="en-US" baseline="-25000" dirty="0"/>
                </a:p>
              </p:txBody>
            </p:sp>
            <p:sp>
              <p:nvSpPr>
                <p:cNvPr id="323" name="Rectangle 322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15" name="Group 314"/>
              <p:cNvGrpSpPr/>
              <p:nvPr/>
            </p:nvGrpSpPr>
            <p:grpSpPr>
              <a:xfrm>
                <a:off x="138397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20" name="TextBox 319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v</a:t>
                  </a:r>
                  <a:r>
                    <a:rPr lang="en-US" baseline="-25000" dirty="0" smtClean="0"/>
                    <a:t>4</a:t>
                  </a:r>
                  <a:endParaRPr lang="en-US" baseline="-25000" dirty="0"/>
                </a:p>
              </p:txBody>
            </p:sp>
            <p:sp>
              <p:nvSpPr>
                <p:cNvPr id="321" name="Rectangle 320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16" name="Group 315"/>
              <p:cNvGrpSpPr/>
              <p:nvPr/>
            </p:nvGrpSpPr>
            <p:grpSpPr>
              <a:xfrm>
                <a:off x="169435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18" name="TextBox 317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v</a:t>
                  </a:r>
                  <a:r>
                    <a:rPr lang="en-US" baseline="-25000" dirty="0" smtClean="0"/>
                    <a:t>5</a:t>
                  </a:r>
                  <a:endParaRPr lang="en-US" baseline="-25000" dirty="0"/>
                </a:p>
              </p:txBody>
            </p:sp>
            <p:sp>
              <p:nvSpPr>
                <p:cNvPr id="319" name="Rectangle 318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04" name="Group 303"/>
              <p:cNvGrpSpPr/>
              <p:nvPr/>
            </p:nvGrpSpPr>
            <p:grpSpPr>
              <a:xfrm>
                <a:off x="199915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12" name="TextBox 311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v</a:t>
                  </a:r>
                  <a:r>
                    <a:rPr lang="en-US" baseline="-25000" dirty="0" smtClean="0"/>
                    <a:t>6</a:t>
                  </a:r>
                  <a:endParaRPr lang="en-US" baseline="-25000" dirty="0"/>
                </a:p>
              </p:txBody>
            </p:sp>
            <p:sp>
              <p:nvSpPr>
                <p:cNvPr id="313" name="Rectangle 312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05" name="Group 304"/>
              <p:cNvGrpSpPr/>
              <p:nvPr/>
            </p:nvGrpSpPr>
            <p:grpSpPr>
              <a:xfrm>
                <a:off x="2301210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10" name="TextBox 309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v</a:t>
                  </a:r>
                  <a:r>
                    <a:rPr lang="en-US" baseline="-25000" dirty="0" smtClean="0"/>
                    <a:t>7</a:t>
                  </a:r>
                  <a:endParaRPr lang="en-US" baseline="-25000" dirty="0"/>
                </a:p>
              </p:txBody>
            </p:sp>
            <p:sp>
              <p:nvSpPr>
                <p:cNvPr id="311" name="Rectangle 310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06" name="Group 305"/>
              <p:cNvGrpSpPr/>
              <p:nvPr/>
            </p:nvGrpSpPr>
            <p:grpSpPr>
              <a:xfrm>
                <a:off x="2611590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08" name="TextBox 307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v</a:t>
                  </a:r>
                  <a:r>
                    <a:rPr lang="en-US" baseline="-25000" dirty="0" smtClean="0"/>
                    <a:t>8</a:t>
                  </a:r>
                  <a:endParaRPr lang="en-US" baseline="-25000" dirty="0"/>
                </a:p>
              </p:txBody>
            </p:sp>
            <p:sp>
              <p:nvSpPr>
                <p:cNvPr id="309" name="Rectangle 308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00" name="Group 299"/>
              <p:cNvGrpSpPr/>
              <p:nvPr/>
            </p:nvGrpSpPr>
            <p:grpSpPr>
              <a:xfrm>
                <a:off x="2982415" y="5258517"/>
                <a:ext cx="208281" cy="45719"/>
                <a:chOff x="3196417" y="2865226"/>
                <a:chExt cx="208281" cy="45719"/>
              </a:xfrm>
            </p:grpSpPr>
            <p:sp>
              <p:nvSpPr>
                <p:cNvPr id="301" name="Oval 300"/>
                <p:cNvSpPr/>
                <p:nvPr/>
              </p:nvSpPr>
              <p:spPr>
                <a:xfrm>
                  <a:off x="3196417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Oval 301"/>
                <p:cNvSpPr/>
                <p:nvPr/>
              </p:nvSpPr>
              <p:spPr>
                <a:xfrm>
                  <a:off x="3277698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Oval 302"/>
                <p:cNvSpPr/>
                <p:nvPr/>
              </p:nvSpPr>
              <p:spPr>
                <a:xfrm>
                  <a:off x="3358979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92" name="Group 391"/>
          <p:cNvGrpSpPr/>
          <p:nvPr/>
        </p:nvGrpSpPr>
        <p:grpSpPr>
          <a:xfrm>
            <a:off x="5150048" y="6033360"/>
            <a:ext cx="3940423" cy="369332"/>
            <a:chOff x="3438930" y="5713215"/>
            <a:chExt cx="3940423" cy="369332"/>
          </a:xfrm>
        </p:grpSpPr>
        <p:grpSp>
          <p:nvGrpSpPr>
            <p:cNvPr id="336" name="Group 335"/>
            <p:cNvGrpSpPr/>
            <p:nvPr/>
          </p:nvGrpSpPr>
          <p:grpSpPr>
            <a:xfrm>
              <a:off x="4353330" y="5713215"/>
              <a:ext cx="381000" cy="369332"/>
              <a:chOff x="2535965" y="5117068"/>
              <a:chExt cx="381000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5" name="TextBox 364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v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366" name="Rectangle 365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337" name="Group 336"/>
            <p:cNvGrpSpPr/>
            <p:nvPr/>
          </p:nvGrpSpPr>
          <p:grpSpPr>
            <a:xfrm>
              <a:off x="4655389" y="5713215"/>
              <a:ext cx="381000" cy="369332"/>
              <a:chOff x="2535965" y="5117068"/>
              <a:chExt cx="381000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3" name="TextBox 362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364" name="Rectangle 363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338" name="Group 337"/>
            <p:cNvGrpSpPr/>
            <p:nvPr/>
          </p:nvGrpSpPr>
          <p:grpSpPr>
            <a:xfrm>
              <a:off x="4965769" y="5713215"/>
              <a:ext cx="381000" cy="369332"/>
              <a:chOff x="2535965" y="5117068"/>
              <a:chExt cx="381000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1" name="TextBox 360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v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362" name="Rectangle 361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339" name="Group 338"/>
            <p:cNvGrpSpPr/>
            <p:nvPr/>
          </p:nvGrpSpPr>
          <p:grpSpPr>
            <a:xfrm>
              <a:off x="5270569" y="5713215"/>
              <a:ext cx="381000" cy="369332"/>
              <a:chOff x="2535965" y="5117068"/>
              <a:chExt cx="381000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59" name="TextBox 358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v</a:t>
                </a:r>
                <a:r>
                  <a:rPr lang="en-US" baseline="-25000" dirty="0" smtClean="0"/>
                  <a:t>4</a:t>
                </a:r>
                <a:endParaRPr lang="en-US" baseline="-25000" dirty="0"/>
              </a:p>
            </p:txBody>
          </p:sp>
          <p:sp>
            <p:nvSpPr>
              <p:cNvPr id="360" name="Rectangle 359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340" name="Group 339"/>
            <p:cNvGrpSpPr/>
            <p:nvPr/>
          </p:nvGrpSpPr>
          <p:grpSpPr>
            <a:xfrm>
              <a:off x="5572628" y="5713215"/>
              <a:ext cx="381000" cy="369332"/>
              <a:chOff x="2535965" y="5117068"/>
              <a:chExt cx="381000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57" name="TextBox 356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v</a:t>
                </a:r>
                <a:r>
                  <a:rPr lang="en-US" baseline="-25000" dirty="0" smtClean="0"/>
                  <a:t>5</a:t>
                </a:r>
                <a:endParaRPr lang="en-US" baseline="-25000" dirty="0"/>
              </a:p>
            </p:txBody>
          </p:sp>
          <p:sp>
            <p:nvSpPr>
              <p:cNvPr id="358" name="Rectangle 357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341" name="Group 340"/>
            <p:cNvGrpSpPr/>
            <p:nvPr/>
          </p:nvGrpSpPr>
          <p:grpSpPr>
            <a:xfrm>
              <a:off x="5883008" y="5713215"/>
              <a:ext cx="381000" cy="369332"/>
              <a:chOff x="2535965" y="5117068"/>
              <a:chExt cx="381000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55" name="TextBox 354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356" name="Rectangle 355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342" name="Group 341"/>
            <p:cNvGrpSpPr/>
            <p:nvPr/>
          </p:nvGrpSpPr>
          <p:grpSpPr>
            <a:xfrm>
              <a:off x="6187808" y="5713215"/>
              <a:ext cx="381000" cy="369332"/>
              <a:chOff x="2535965" y="5117068"/>
              <a:chExt cx="381000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53" name="TextBox 352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v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  <p:sp>
            <p:nvSpPr>
              <p:cNvPr id="354" name="Rectangle 353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343" name="Group 342"/>
            <p:cNvGrpSpPr/>
            <p:nvPr/>
          </p:nvGrpSpPr>
          <p:grpSpPr>
            <a:xfrm>
              <a:off x="6489867" y="5713215"/>
              <a:ext cx="381000" cy="369332"/>
              <a:chOff x="2535965" y="5117068"/>
              <a:chExt cx="381000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51" name="TextBox 350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v</a:t>
                </a:r>
                <a:r>
                  <a:rPr lang="en-US" baseline="-25000" dirty="0" smtClean="0"/>
                  <a:t>7</a:t>
                </a:r>
                <a:endParaRPr lang="en-US" baseline="-25000" dirty="0"/>
              </a:p>
            </p:txBody>
          </p:sp>
          <p:sp>
            <p:nvSpPr>
              <p:cNvPr id="352" name="Rectangle 351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344" name="Group 343"/>
            <p:cNvGrpSpPr/>
            <p:nvPr/>
          </p:nvGrpSpPr>
          <p:grpSpPr>
            <a:xfrm>
              <a:off x="6800247" y="5713215"/>
              <a:ext cx="381000" cy="369332"/>
              <a:chOff x="2535965" y="5117068"/>
              <a:chExt cx="381000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49" name="TextBox 348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v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  <p:sp>
            <p:nvSpPr>
              <p:cNvPr id="350" name="Rectangle 349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345" name="Group 344"/>
            <p:cNvGrpSpPr/>
            <p:nvPr/>
          </p:nvGrpSpPr>
          <p:grpSpPr>
            <a:xfrm>
              <a:off x="7171072" y="5896096"/>
              <a:ext cx="208281" cy="45719"/>
              <a:chOff x="3196417" y="2865226"/>
              <a:chExt cx="208281" cy="45719"/>
            </a:xfrm>
          </p:grpSpPr>
          <p:sp>
            <p:nvSpPr>
              <p:cNvPr id="346" name="Oval 345"/>
              <p:cNvSpPr/>
              <p:nvPr/>
            </p:nvSpPr>
            <p:spPr>
              <a:xfrm>
                <a:off x="3196417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/>
              <p:cNvSpPr/>
              <p:nvPr/>
            </p:nvSpPr>
            <p:spPr>
              <a:xfrm>
                <a:off x="3277698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3358979" y="28652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3" name="Group 382"/>
            <p:cNvGrpSpPr/>
            <p:nvPr/>
          </p:nvGrpSpPr>
          <p:grpSpPr>
            <a:xfrm>
              <a:off x="4048530" y="5713215"/>
              <a:ext cx="381000" cy="369332"/>
              <a:chOff x="2535965" y="5117068"/>
              <a:chExt cx="381000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4" name="TextBox 383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385" name="Rectangle 384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386" name="Group 385"/>
            <p:cNvGrpSpPr/>
            <p:nvPr/>
          </p:nvGrpSpPr>
          <p:grpSpPr>
            <a:xfrm>
              <a:off x="3743730" y="5713215"/>
              <a:ext cx="381000" cy="369332"/>
              <a:chOff x="2535965" y="5117068"/>
              <a:chExt cx="381000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7" name="TextBox 386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v</a:t>
                </a:r>
                <a:r>
                  <a:rPr lang="en-US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388" name="Rectangle 387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  <p:grpSp>
          <p:nvGrpSpPr>
            <p:cNvPr id="389" name="Group 388"/>
            <p:cNvGrpSpPr/>
            <p:nvPr/>
          </p:nvGrpSpPr>
          <p:grpSpPr>
            <a:xfrm>
              <a:off x="3438930" y="5713215"/>
              <a:ext cx="381000" cy="369332"/>
              <a:chOff x="2535965" y="5117068"/>
              <a:chExt cx="381000" cy="3693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0" name="TextBox 389"/>
              <p:cNvSpPr txBox="1"/>
              <p:nvPr/>
            </p:nvSpPr>
            <p:spPr>
              <a:xfrm>
                <a:off x="2535965" y="5117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391" name="Rectangle 390"/>
              <p:cNvSpPr>
                <a:spLocks noChangeAspect="1"/>
              </p:cNvSpPr>
              <p:nvPr/>
            </p:nvSpPr>
            <p:spPr>
              <a:xfrm>
                <a:off x="2546349" y="51816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</p:grpSp>
      </p:grpSp>
      <p:cxnSp>
        <p:nvCxnSpPr>
          <p:cNvPr id="394" name="Curved Connector 393"/>
          <p:cNvCxnSpPr>
            <a:stCxn id="263" idx="3"/>
            <a:endCxn id="390" idx="1"/>
          </p:cNvCxnSpPr>
          <p:nvPr/>
        </p:nvCxnSpPr>
        <p:spPr>
          <a:xfrm flipH="1">
            <a:off x="5150048" y="5304236"/>
            <a:ext cx="541346" cy="913790"/>
          </a:xfrm>
          <a:prstGeom prst="curvedConnector5">
            <a:avLst>
              <a:gd name="adj1" fmla="val -42228"/>
              <a:gd name="adj2" fmla="val 59678"/>
              <a:gd name="adj3" fmla="val 142228"/>
            </a:avLst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224" idx="3"/>
            <a:endCxn id="263" idx="1"/>
          </p:cNvCxnSpPr>
          <p:nvPr/>
        </p:nvCxnSpPr>
        <p:spPr>
          <a:xfrm>
            <a:off x="3430889" y="5304236"/>
            <a:ext cx="399244" cy="0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9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Array Handles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1898" y="1295400"/>
            <a:ext cx="3352800" cy="1066800"/>
            <a:chOff x="78089" y="4528676"/>
            <a:chExt cx="3352800" cy="1066800"/>
          </a:xfrm>
        </p:grpSpPr>
        <p:sp>
          <p:nvSpPr>
            <p:cNvPr id="4" name="Rectangle 3"/>
            <p:cNvSpPr/>
            <p:nvPr/>
          </p:nvSpPr>
          <p:spPr>
            <a:xfrm>
              <a:off x="78089" y="4528676"/>
              <a:ext cx="33528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Array Handle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64673" y="5075636"/>
              <a:ext cx="3026023" cy="369332"/>
              <a:chOff x="164673" y="5075636"/>
              <a:chExt cx="3026023" cy="36933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64673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baseline="-25000" dirty="0"/>
                </a:p>
              </p:txBody>
            </p:sp>
            <p:sp>
              <p:nvSpPr>
                <p:cNvPr id="36" name="Rectangle 35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6673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baseline="-25000" dirty="0"/>
                </a:p>
              </p:txBody>
            </p:sp>
            <p:sp>
              <p:nvSpPr>
                <p:cNvPr id="34" name="Rectangle 33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77711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baseline="-25000" dirty="0"/>
                </a:p>
              </p:txBody>
            </p:sp>
            <p:sp>
              <p:nvSpPr>
                <p:cNvPr id="32" name="Rectangle 31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108191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baseline="-25000" dirty="0"/>
                </a:p>
              </p:txBody>
            </p:sp>
            <p:sp>
              <p:nvSpPr>
                <p:cNvPr id="30" name="Rectangle 29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138397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baseline="-25000" dirty="0"/>
                </a:p>
              </p:txBody>
            </p:sp>
            <p:sp>
              <p:nvSpPr>
                <p:cNvPr id="28" name="Rectangle 27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69435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baseline="-25000" dirty="0"/>
                </a:p>
              </p:txBody>
            </p:sp>
            <p:sp>
              <p:nvSpPr>
                <p:cNvPr id="26" name="Rectangle 25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199915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baseline="-25000" dirty="0"/>
                </a:p>
              </p:txBody>
            </p:sp>
            <p:sp>
              <p:nvSpPr>
                <p:cNvPr id="24" name="Rectangle 23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2301210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baseline="-25000" dirty="0"/>
                </a:p>
              </p:txBody>
            </p:sp>
            <p:sp>
              <p:nvSpPr>
                <p:cNvPr id="22" name="Rectangle 21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2611590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baseline="-25000" dirty="0"/>
                </a:p>
              </p:txBody>
            </p:sp>
            <p:sp>
              <p:nvSpPr>
                <p:cNvPr id="20" name="Rectangle 19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2982415" y="5258517"/>
                <a:ext cx="208281" cy="45719"/>
                <a:chOff x="3196417" y="2865226"/>
                <a:chExt cx="208281" cy="45719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3196417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7698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3358979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7" name="Rounded Rectangle 36"/>
          <p:cNvSpPr/>
          <p:nvPr/>
        </p:nvSpPr>
        <p:spPr>
          <a:xfrm>
            <a:off x="3803942" y="1467261"/>
            <a:ext cx="1861261" cy="723078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Constant Storage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38" name="Straight Connector 37"/>
          <p:cNvCxnSpPr>
            <a:stCxn id="4" idx="3"/>
            <a:endCxn id="37" idx="1"/>
          </p:cNvCxnSpPr>
          <p:nvPr/>
        </p:nvCxnSpPr>
        <p:spPr>
          <a:xfrm>
            <a:off x="3404698" y="1828800"/>
            <a:ext cx="399244" cy="0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96000" y="1597968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cxnSp>
        <p:nvCxnSpPr>
          <p:cNvPr id="42" name="Straight Connector 41"/>
          <p:cNvCxnSpPr>
            <a:stCxn id="37" idx="3"/>
            <a:endCxn id="40" idx="1"/>
          </p:cNvCxnSpPr>
          <p:nvPr/>
        </p:nvCxnSpPr>
        <p:spPr>
          <a:xfrm>
            <a:off x="5665203" y="1828800"/>
            <a:ext cx="430797" cy="1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1898" y="2902866"/>
            <a:ext cx="3352800" cy="1066800"/>
            <a:chOff x="51898" y="2137807"/>
            <a:chExt cx="3352800" cy="1066800"/>
          </a:xfrm>
        </p:grpSpPr>
        <p:sp>
          <p:nvSpPr>
            <p:cNvPr id="48" name="Rectangle 47"/>
            <p:cNvSpPr/>
            <p:nvPr/>
          </p:nvSpPr>
          <p:spPr>
            <a:xfrm>
              <a:off x="51898" y="2137807"/>
              <a:ext cx="33528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Array Handle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28098" y="2675414"/>
              <a:ext cx="3182920" cy="369332"/>
              <a:chOff x="128098" y="2675414"/>
              <a:chExt cx="3182920" cy="36933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1280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77" name="Group 7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86" name="Rectangle 8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78" name="Group 7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84" name="Rectangle 83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0</a:t>
                    </a:r>
                    <a:endParaRPr lang="en-US" baseline="-25000" dirty="0"/>
                  </a:p>
                </p:txBody>
              </p:sp>
              <p:sp>
                <p:nvSpPr>
                  <p:cNvPr id="82" name="Rectangle 81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80" name="Rectangle 79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11186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76" name="Rectangle 7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74" name="Rectangle 73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72" name="Rectangle 71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70" name="Rectangle 69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2109298" y="2675414"/>
                <a:ext cx="993439" cy="369332"/>
                <a:chOff x="2535965" y="5117068"/>
                <a:chExt cx="993439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2535965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66" name="Rectangle 65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283802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y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64" name="Rectangle 63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3148404" y="5117068"/>
                  <a:ext cx="381000" cy="369332"/>
                  <a:chOff x="2535965" y="5117068"/>
                  <a:chExt cx="381000" cy="369332"/>
                </a:xfrm>
              </p:grpSpPr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2535965" y="5117068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z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62" name="Rectangle 61"/>
                  <p:cNvSpPr>
                    <a:spLocks noChangeAspect="1"/>
                  </p:cNvSpPr>
                  <p:nvPr/>
                </p:nvSpPr>
                <p:spPr>
                  <a:xfrm>
                    <a:off x="2546349" y="5181600"/>
                    <a:ext cx="304800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  <p:sp>
              <p:nvSpPr>
                <p:cNvPr id="60" name="Rectangle 59"/>
                <p:cNvSpPr/>
                <p:nvPr/>
              </p:nvSpPr>
              <p:spPr>
                <a:xfrm>
                  <a:off x="2546349" y="5181600"/>
                  <a:ext cx="917239" cy="304800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3102737" y="2869433"/>
                <a:ext cx="208281" cy="45719"/>
                <a:chOff x="3196417" y="2865226"/>
                <a:chExt cx="208281" cy="45719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3196417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3277698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3358979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87" name="Rounded Rectangle 86"/>
          <p:cNvSpPr/>
          <p:nvPr/>
        </p:nvSpPr>
        <p:spPr>
          <a:xfrm>
            <a:off x="3803942" y="3074727"/>
            <a:ext cx="1861261" cy="723078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Uniform Point </a:t>
            </a:r>
            <a:r>
              <a:rPr lang="en-US" dirty="0" err="1" smtClean="0">
                <a:solidFill>
                  <a:schemeClr val="tx1"/>
                </a:solidFill>
                <a:latin typeface="Calibri"/>
                <a:cs typeface="Calibri"/>
              </a:rPr>
              <a:t>Coord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 Storage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89" name="Straight Connector 88"/>
          <p:cNvCxnSpPr>
            <a:stCxn id="48" idx="3"/>
            <a:endCxn id="87" idx="1"/>
          </p:cNvCxnSpPr>
          <p:nvPr/>
        </p:nvCxnSpPr>
        <p:spPr>
          <a:xfrm>
            <a:off x="3404698" y="3436266"/>
            <a:ext cx="399244" cy="0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867400" y="3255807"/>
            <a:ext cx="3356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f(</a:t>
            </a:r>
            <a:r>
              <a:rPr lang="en-US" i="1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j</a:t>
            </a:r>
            <a:r>
              <a:rPr lang="en-US" dirty="0" err="1" smtClean="0"/>
              <a:t>,</a:t>
            </a:r>
            <a:r>
              <a:rPr lang="en-US" i="1" dirty="0" err="1" smtClean="0"/>
              <a:t>k</a:t>
            </a:r>
            <a:r>
              <a:rPr lang="en-US" dirty="0" smtClean="0"/>
              <a:t>) = [</a:t>
            </a:r>
            <a:r>
              <a:rPr lang="en-US" i="1" dirty="0" smtClean="0"/>
              <a:t>o</a:t>
            </a:r>
            <a:r>
              <a:rPr lang="en-US" i="1" baseline="-25000" dirty="0" smtClean="0"/>
              <a:t>x</a:t>
            </a:r>
            <a:r>
              <a:rPr lang="en-US" dirty="0" smtClean="0"/>
              <a:t> +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x</a:t>
            </a:r>
            <a:r>
              <a:rPr lang="en-US" i="1" dirty="0" smtClean="0"/>
              <a:t> 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o</a:t>
            </a:r>
            <a:r>
              <a:rPr lang="en-US" i="1" baseline="-25000" dirty="0" err="1" smtClean="0"/>
              <a:t>y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y</a:t>
            </a:r>
            <a:r>
              <a:rPr lang="en-US" i="1" dirty="0" smtClean="0"/>
              <a:t> j</a:t>
            </a:r>
            <a:r>
              <a:rPr lang="en-US" dirty="0" smtClean="0"/>
              <a:t>, </a:t>
            </a:r>
            <a:r>
              <a:rPr lang="en-US" i="1" dirty="0" err="1" smtClean="0"/>
              <a:t>o</a:t>
            </a:r>
            <a:r>
              <a:rPr lang="en-US" i="1" baseline="-25000" dirty="0" err="1" smtClean="0"/>
              <a:t>z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z</a:t>
            </a:r>
            <a:r>
              <a:rPr lang="en-US" i="1" dirty="0" smtClean="0"/>
              <a:t> k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92" name="Straight Connector 91"/>
          <p:cNvCxnSpPr>
            <a:stCxn id="87" idx="3"/>
            <a:endCxn id="90" idx="1"/>
          </p:cNvCxnSpPr>
          <p:nvPr/>
        </p:nvCxnSpPr>
        <p:spPr>
          <a:xfrm>
            <a:off x="5665203" y="3436266"/>
            <a:ext cx="202197" cy="4207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3581400" y="5124861"/>
            <a:ext cx="1861261" cy="723078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Permutation Storage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5495" y="4953000"/>
            <a:ext cx="3352800" cy="1066800"/>
            <a:chOff x="78089" y="4528676"/>
            <a:chExt cx="3352800" cy="1066800"/>
          </a:xfrm>
        </p:grpSpPr>
        <p:sp>
          <p:nvSpPr>
            <p:cNvPr id="95" name="Rectangle 94"/>
            <p:cNvSpPr/>
            <p:nvPr/>
          </p:nvSpPr>
          <p:spPr>
            <a:xfrm>
              <a:off x="78089" y="4528676"/>
              <a:ext cx="33528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Array Handle</a:t>
              </a: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64673" y="5075636"/>
              <a:ext cx="3026023" cy="369332"/>
              <a:chOff x="164673" y="5075636"/>
              <a:chExt cx="3026023" cy="369332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164673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6" name="TextBox 125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8</a:t>
                  </a:r>
                  <a:endParaRPr lang="en-US" baseline="-25000" dirty="0"/>
                </a:p>
              </p:txBody>
            </p:sp>
            <p:sp>
              <p:nvSpPr>
                <p:cNvPr id="127" name="Rectangle 126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46673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4" name="TextBox 123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5</a:t>
                  </a:r>
                  <a:endParaRPr lang="en-US" baseline="-25000" dirty="0"/>
                </a:p>
              </p:txBody>
            </p:sp>
            <p:sp>
              <p:nvSpPr>
                <p:cNvPr id="125" name="Rectangle 124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77711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2" name="TextBox 121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5</a:t>
                  </a:r>
                  <a:endParaRPr lang="en-US" baseline="-25000" dirty="0"/>
                </a:p>
              </p:txBody>
            </p:sp>
            <p:sp>
              <p:nvSpPr>
                <p:cNvPr id="123" name="Rectangle 122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108191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0" name="TextBox 119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121" name="Rectangle 120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138397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8" name="TextBox 117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5</a:t>
                  </a:r>
                  <a:endParaRPr lang="en-US" baseline="-25000" dirty="0"/>
                </a:p>
              </p:txBody>
            </p:sp>
            <p:sp>
              <p:nvSpPr>
                <p:cNvPr id="119" name="Rectangle 118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169435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6" name="TextBox 115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117" name="Rectangle 116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199915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4" name="TextBox 113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2301210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2" name="TextBox 111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3</a:t>
                  </a:r>
                  <a:endParaRPr lang="en-US" baseline="-25000" dirty="0"/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2611590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0" name="TextBox 109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5</a:t>
                  </a:r>
                  <a:endParaRPr lang="en-US" baseline="-25000" dirty="0"/>
                </a:p>
              </p:txBody>
            </p:sp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2982415" y="5258517"/>
                <a:ext cx="208281" cy="45719"/>
                <a:chOff x="3196417" y="2865226"/>
                <a:chExt cx="208281" cy="45719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3196417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7698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3358979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128" name="Straight Connector 127"/>
          <p:cNvCxnSpPr>
            <a:stCxn id="95" idx="3"/>
            <a:endCxn id="93" idx="1"/>
          </p:cNvCxnSpPr>
          <p:nvPr/>
        </p:nvCxnSpPr>
        <p:spPr>
          <a:xfrm>
            <a:off x="3378295" y="5486400"/>
            <a:ext cx="203105" cy="0"/>
          </a:xfrm>
          <a:prstGeom prst="line">
            <a:avLst/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5" name="Group 284"/>
          <p:cNvGrpSpPr/>
          <p:nvPr/>
        </p:nvGrpSpPr>
        <p:grpSpPr>
          <a:xfrm>
            <a:off x="5886941" y="4267200"/>
            <a:ext cx="3190238" cy="1066800"/>
            <a:chOff x="78089" y="4528676"/>
            <a:chExt cx="3190238" cy="1066800"/>
          </a:xfrm>
        </p:grpSpPr>
        <p:sp>
          <p:nvSpPr>
            <p:cNvPr id="286" name="Rectangle 285"/>
            <p:cNvSpPr/>
            <p:nvPr/>
          </p:nvSpPr>
          <p:spPr>
            <a:xfrm>
              <a:off x="78089" y="4528676"/>
              <a:ext cx="3190238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Array Handle</a:t>
              </a:r>
            </a:p>
          </p:txBody>
        </p:sp>
        <p:grpSp>
          <p:nvGrpSpPr>
            <p:cNvPr id="287" name="Group 286"/>
            <p:cNvGrpSpPr/>
            <p:nvPr/>
          </p:nvGrpSpPr>
          <p:grpSpPr>
            <a:xfrm>
              <a:off x="164673" y="5075636"/>
              <a:ext cx="3026023" cy="369332"/>
              <a:chOff x="164673" y="5075636"/>
              <a:chExt cx="3026023" cy="369332"/>
            </a:xfrm>
          </p:grpSpPr>
          <p:grpSp>
            <p:nvGrpSpPr>
              <p:cNvPr id="288" name="Group 287"/>
              <p:cNvGrpSpPr/>
              <p:nvPr/>
            </p:nvGrpSpPr>
            <p:grpSpPr>
              <a:xfrm>
                <a:off x="164673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17" name="TextBox 316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8</a:t>
                  </a:r>
                  <a:endParaRPr lang="en-US" baseline="-25000" dirty="0"/>
                </a:p>
              </p:txBody>
            </p:sp>
            <p:sp>
              <p:nvSpPr>
                <p:cNvPr id="318" name="Rectangle 317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289" name="Group 288"/>
              <p:cNvGrpSpPr/>
              <p:nvPr/>
            </p:nvGrpSpPr>
            <p:grpSpPr>
              <a:xfrm>
                <a:off x="46673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15" name="TextBox 314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5</a:t>
                  </a:r>
                  <a:endParaRPr lang="en-US" baseline="-25000" dirty="0"/>
                </a:p>
              </p:txBody>
            </p:sp>
            <p:sp>
              <p:nvSpPr>
                <p:cNvPr id="316" name="Rectangle 315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290" name="Group 289"/>
              <p:cNvGrpSpPr/>
              <p:nvPr/>
            </p:nvGrpSpPr>
            <p:grpSpPr>
              <a:xfrm>
                <a:off x="77711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13" name="TextBox 312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5</a:t>
                  </a:r>
                  <a:endParaRPr lang="en-US" baseline="-25000" dirty="0"/>
                </a:p>
              </p:txBody>
            </p:sp>
            <p:sp>
              <p:nvSpPr>
                <p:cNvPr id="314" name="Rectangle 313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291" name="Group 290"/>
              <p:cNvGrpSpPr/>
              <p:nvPr/>
            </p:nvGrpSpPr>
            <p:grpSpPr>
              <a:xfrm>
                <a:off x="108191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11" name="TextBox 310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312" name="Rectangle 311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292" name="Group 291"/>
              <p:cNvGrpSpPr/>
              <p:nvPr/>
            </p:nvGrpSpPr>
            <p:grpSpPr>
              <a:xfrm>
                <a:off x="138397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09" name="TextBox 308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5</a:t>
                  </a:r>
                  <a:endParaRPr lang="en-US" baseline="-25000" dirty="0"/>
                </a:p>
              </p:txBody>
            </p:sp>
            <p:sp>
              <p:nvSpPr>
                <p:cNvPr id="310" name="Rectangle 309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293" name="Group 292"/>
              <p:cNvGrpSpPr/>
              <p:nvPr/>
            </p:nvGrpSpPr>
            <p:grpSpPr>
              <a:xfrm>
                <a:off x="169435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07" name="TextBox 306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308" name="Rectangle 307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294" name="Group 293"/>
              <p:cNvGrpSpPr/>
              <p:nvPr/>
            </p:nvGrpSpPr>
            <p:grpSpPr>
              <a:xfrm>
                <a:off x="199915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05" name="TextBox 304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306" name="Rectangle 305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295" name="Group 294"/>
              <p:cNvGrpSpPr/>
              <p:nvPr/>
            </p:nvGrpSpPr>
            <p:grpSpPr>
              <a:xfrm>
                <a:off x="2301210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3</a:t>
                  </a:r>
                  <a:endParaRPr lang="en-US" baseline="-25000" dirty="0"/>
                </a:p>
              </p:txBody>
            </p:sp>
            <p:sp>
              <p:nvSpPr>
                <p:cNvPr id="304" name="Rectangle 303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296" name="Group 295"/>
              <p:cNvGrpSpPr/>
              <p:nvPr/>
            </p:nvGrpSpPr>
            <p:grpSpPr>
              <a:xfrm>
                <a:off x="2611590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01" name="TextBox 300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5</a:t>
                  </a:r>
                  <a:endParaRPr lang="en-US" baseline="-25000" dirty="0"/>
                </a:p>
              </p:txBody>
            </p:sp>
            <p:sp>
              <p:nvSpPr>
                <p:cNvPr id="302" name="Rectangle 301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297" name="Group 296"/>
              <p:cNvGrpSpPr/>
              <p:nvPr/>
            </p:nvGrpSpPr>
            <p:grpSpPr>
              <a:xfrm>
                <a:off x="2982415" y="5258517"/>
                <a:ext cx="208281" cy="45719"/>
                <a:chOff x="3196417" y="2865226"/>
                <a:chExt cx="208281" cy="45719"/>
              </a:xfrm>
            </p:grpSpPr>
            <p:sp>
              <p:nvSpPr>
                <p:cNvPr id="298" name="Oval 297"/>
                <p:cNvSpPr/>
                <p:nvPr/>
              </p:nvSpPr>
              <p:spPr>
                <a:xfrm>
                  <a:off x="3196417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Oval 298"/>
                <p:cNvSpPr/>
                <p:nvPr/>
              </p:nvSpPr>
              <p:spPr>
                <a:xfrm>
                  <a:off x="3277698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Oval 299"/>
                <p:cNvSpPr/>
                <p:nvPr/>
              </p:nvSpPr>
              <p:spPr>
                <a:xfrm>
                  <a:off x="3358979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19" name="Group 318"/>
          <p:cNvGrpSpPr/>
          <p:nvPr/>
        </p:nvGrpSpPr>
        <p:grpSpPr>
          <a:xfrm>
            <a:off x="5886941" y="5638800"/>
            <a:ext cx="3190238" cy="1066800"/>
            <a:chOff x="78089" y="4528676"/>
            <a:chExt cx="3190238" cy="1066800"/>
          </a:xfrm>
        </p:grpSpPr>
        <p:sp>
          <p:nvSpPr>
            <p:cNvPr id="320" name="Rectangle 319"/>
            <p:cNvSpPr/>
            <p:nvPr/>
          </p:nvSpPr>
          <p:spPr>
            <a:xfrm>
              <a:off x="78089" y="4528676"/>
              <a:ext cx="3190238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Array Handle</a:t>
              </a:r>
            </a:p>
          </p:txBody>
        </p:sp>
        <p:grpSp>
          <p:nvGrpSpPr>
            <p:cNvPr id="321" name="Group 320"/>
            <p:cNvGrpSpPr/>
            <p:nvPr/>
          </p:nvGrpSpPr>
          <p:grpSpPr>
            <a:xfrm>
              <a:off x="164673" y="5075636"/>
              <a:ext cx="3026023" cy="369332"/>
              <a:chOff x="164673" y="5075636"/>
              <a:chExt cx="3026023" cy="369332"/>
            </a:xfrm>
          </p:grpSpPr>
          <p:grpSp>
            <p:nvGrpSpPr>
              <p:cNvPr id="322" name="Group 321"/>
              <p:cNvGrpSpPr/>
              <p:nvPr/>
            </p:nvGrpSpPr>
            <p:grpSpPr>
              <a:xfrm>
                <a:off x="164673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51" name="TextBox 350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352" name="Rectangle 351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23" name="Group 322"/>
              <p:cNvGrpSpPr/>
              <p:nvPr/>
            </p:nvGrpSpPr>
            <p:grpSpPr>
              <a:xfrm>
                <a:off x="46673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49" name="TextBox 348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  <p:sp>
              <p:nvSpPr>
                <p:cNvPr id="350" name="Rectangle 349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24" name="Group 323"/>
              <p:cNvGrpSpPr/>
              <p:nvPr/>
            </p:nvGrpSpPr>
            <p:grpSpPr>
              <a:xfrm>
                <a:off x="77711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47" name="TextBox 346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348" name="Rectangle 347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25" name="Group 324"/>
              <p:cNvGrpSpPr/>
              <p:nvPr/>
            </p:nvGrpSpPr>
            <p:grpSpPr>
              <a:xfrm>
                <a:off x="1081912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45" name="TextBox 344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3</a:t>
                  </a:r>
                  <a:endParaRPr lang="en-US" baseline="-25000" dirty="0"/>
                </a:p>
              </p:txBody>
            </p:sp>
            <p:sp>
              <p:nvSpPr>
                <p:cNvPr id="346" name="Rectangle 345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26" name="Group 325"/>
              <p:cNvGrpSpPr/>
              <p:nvPr/>
            </p:nvGrpSpPr>
            <p:grpSpPr>
              <a:xfrm>
                <a:off x="138397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43" name="TextBox 342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4</a:t>
                  </a:r>
                  <a:endParaRPr lang="en-US" baseline="-25000" dirty="0"/>
                </a:p>
              </p:txBody>
            </p:sp>
            <p:sp>
              <p:nvSpPr>
                <p:cNvPr id="344" name="Rectangle 343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27" name="Group 326"/>
              <p:cNvGrpSpPr/>
              <p:nvPr/>
            </p:nvGrpSpPr>
            <p:grpSpPr>
              <a:xfrm>
                <a:off x="169435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41" name="TextBox 340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5</a:t>
                  </a:r>
                  <a:endParaRPr lang="en-US" baseline="-25000" dirty="0"/>
                </a:p>
              </p:txBody>
            </p:sp>
            <p:sp>
              <p:nvSpPr>
                <p:cNvPr id="342" name="Rectangle 341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28" name="Group 327"/>
              <p:cNvGrpSpPr/>
              <p:nvPr/>
            </p:nvGrpSpPr>
            <p:grpSpPr>
              <a:xfrm>
                <a:off x="1999151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39" name="TextBox 338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6</a:t>
                  </a:r>
                  <a:endParaRPr lang="en-US" baseline="-25000" dirty="0"/>
                </a:p>
              </p:txBody>
            </p:sp>
            <p:sp>
              <p:nvSpPr>
                <p:cNvPr id="340" name="Rectangle 339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29" name="Group 328"/>
              <p:cNvGrpSpPr/>
              <p:nvPr/>
            </p:nvGrpSpPr>
            <p:grpSpPr>
              <a:xfrm>
                <a:off x="2301210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7</a:t>
                  </a:r>
                  <a:endParaRPr lang="en-US" baseline="-25000" dirty="0"/>
                </a:p>
              </p:txBody>
            </p:sp>
            <p:sp>
              <p:nvSpPr>
                <p:cNvPr id="338" name="Rectangle 337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30" name="Group 329"/>
              <p:cNvGrpSpPr/>
              <p:nvPr/>
            </p:nvGrpSpPr>
            <p:grpSpPr>
              <a:xfrm>
                <a:off x="2611590" y="5075636"/>
                <a:ext cx="381000" cy="369332"/>
                <a:chOff x="2535965" y="5117068"/>
                <a:chExt cx="381000" cy="3693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35" name="TextBox 334"/>
                <p:cNvSpPr txBox="1"/>
                <p:nvPr/>
              </p:nvSpPr>
              <p:spPr>
                <a:xfrm>
                  <a:off x="2535965" y="5117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8</a:t>
                  </a:r>
                  <a:endParaRPr lang="en-US" baseline="-25000" dirty="0"/>
                </a:p>
              </p:txBody>
            </p:sp>
            <p:sp>
              <p:nvSpPr>
                <p:cNvPr id="336" name="Rectangle 335"/>
                <p:cNvSpPr>
                  <a:spLocks noChangeAspect="1"/>
                </p:cNvSpPr>
                <p:nvPr/>
              </p:nvSpPr>
              <p:spPr>
                <a:xfrm>
                  <a:off x="2546349" y="5181600"/>
                  <a:ext cx="304800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grpSp>
            <p:nvGrpSpPr>
              <p:cNvPr id="331" name="Group 330"/>
              <p:cNvGrpSpPr/>
              <p:nvPr/>
            </p:nvGrpSpPr>
            <p:grpSpPr>
              <a:xfrm>
                <a:off x="2982415" y="5258517"/>
                <a:ext cx="208281" cy="45719"/>
                <a:chOff x="3196417" y="2865226"/>
                <a:chExt cx="208281" cy="45719"/>
              </a:xfrm>
            </p:grpSpPr>
            <p:sp>
              <p:nvSpPr>
                <p:cNvPr id="332" name="Oval 331"/>
                <p:cNvSpPr/>
                <p:nvPr/>
              </p:nvSpPr>
              <p:spPr>
                <a:xfrm>
                  <a:off x="3196417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Oval 332"/>
                <p:cNvSpPr/>
                <p:nvPr/>
              </p:nvSpPr>
              <p:spPr>
                <a:xfrm>
                  <a:off x="3277698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Oval 333"/>
                <p:cNvSpPr/>
                <p:nvPr/>
              </p:nvSpPr>
              <p:spPr>
                <a:xfrm>
                  <a:off x="3358979" y="2865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58" name="Freeform 357"/>
          <p:cNvSpPr/>
          <p:nvPr/>
        </p:nvSpPr>
        <p:spPr>
          <a:xfrm>
            <a:off x="5434346" y="5628909"/>
            <a:ext cx="449262" cy="556852"/>
          </a:xfrm>
          <a:custGeom>
            <a:avLst/>
            <a:gdLst>
              <a:gd name="connsiteX0" fmla="*/ 0 w 449262"/>
              <a:gd name="connsiteY0" fmla="*/ 69004 h 839244"/>
              <a:gd name="connsiteX1" fmla="*/ 172793 w 449262"/>
              <a:gd name="connsiteY1" fmla="*/ 69004 h 839244"/>
              <a:gd name="connsiteX2" fmla="*/ 172793 w 449262"/>
              <a:gd name="connsiteY2" fmla="*/ 786124 h 839244"/>
              <a:gd name="connsiteX3" fmla="*/ 449262 w 449262"/>
              <a:gd name="connsiteY3" fmla="*/ 786124 h 839244"/>
              <a:gd name="connsiteX4" fmla="*/ 449262 w 449262"/>
              <a:gd name="connsiteY4" fmla="*/ 786124 h 839244"/>
              <a:gd name="connsiteX5" fmla="*/ 293748 w 449262"/>
              <a:gd name="connsiteY5" fmla="*/ 224524 h 839244"/>
              <a:gd name="connsiteX6" fmla="*/ 293748 w 449262"/>
              <a:gd name="connsiteY6" fmla="*/ 224524 h 839244"/>
              <a:gd name="connsiteX0" fmla="*/ 0 w 449262"/>
              <a:gd name="connsiteY0" fmla="*/ 69004 h 839244"/>
              <a:gd name="connsiteX1" fmla="*/ 172793 w 449262"/>
              <a:gd name="connsiteY1" fmla="*/ 69004 h 839244"/>
              <a:gd name="connsiteX2" fmla="*/ 172793 w 449262"/>
              <a:gd name="connsiteY2" fmla="*/ 786124 h 839244"/>
              <a:gd name="connsiteX3" fmla="*/ 449262 w 449262"/>
              <a:gd name="connsiteY3" fmla="*/ 786124 h 839244"/>
              <a:gd name="connsiteX4" fmla="*/ 449262 w 449262"/>
              <a:gd name="connsiteY4" fmla="*/ 786124 h 839244"/>
              <a:gd name="connsiteX5" fmla="*/ 293748 w 449262"/>
              <a:gd name="connsiteY5" fmla="*/ 224524 h 839244"/>
              <a:gd name="connsiteX0" fmla="*/ 0 w 449262"/>
              <a:gd name="connsiteY0" fmla="*/ 69004 h 839244"/>
              <a:gd name="connsiteX1" fmla="*/ 172793 w 449262"/>
              <a:gd name="connsiteY1" fmla="*/ 69004 h 839244"/>
              <a:gd name="connsiteX2" fmla="*/ 172793 w 449262"/>
              <a:gd name="connsiteY2" fmla="*/ 786124 h 839244"/>
              <a:gd name="connsiteX3" fmla="*/ 449262 w 449262"/>
              <a:gd name="connsiteY3" fmla="*/ 786124 h 839244"/>
              <a:gd name="connsiteX4" fmla="*/ 449262 w 449262"/>
              <a:gd name="connsiteY4" fmla="*/ 786124 h 839244"/>
              <a:gd name="connsiteX0" fmla="*/ 0 w 449262"/>
              <a:gd name="connsiteY0" fmla="*/ 62960 h 780080"/>
              <a:gd name="connsiteX1" fmla="*/ 172793 w 449262"/>
              <a:gd name="connsiteY1" fmla="*/ 62960 h 780080"/>
              <a:gd name="connsiteX2" fmla="*/ 190072 w 449262"/>
              <a:gd name="connsiteY2" fmla="*/ 693680 h 780080"/>
              <a:gd name="connsiteX3" fmla="*/ 449262 w 449262"/>
              <a:gd name="connsiteY3" fmla="*/ 780080 h 780080"/>
              <a:gd name="connsiteX4" fmla="*/ 449262 w 449262"/>
              <a:gd name="connsiteY4" fmla="*/ 780080 h 780080"/>
              <a:gd name="connsiteX0" fmla="*/ 0 w 449262"/>
              <a:gd name="connsiteY0" fmla="*/ 23996 h 741116"/>
              <a:gd name="connsiteX1" fmla="*/ 233270 w 449262"/>
              <a:gd name="connsiteY1" fmla="*/ 127676 h 741116"/>
              <a:gd name="connsiteX2" fmla="*/ 190072 w 449262"/>
              <a:gd name="connsiteY2" fmla="*/ 654716 h 741116"/>
              <a:gd name="connsiteX3" fmla="*/ 449262 w 449262"/>
              <a:gd name="connsiteY3" fmla="*/ 741116 h 741116"/>
              <a:gd name="connsiteX4" fmla="*/ 449262 w 449262"/>
              <a:gd name="connsiteY4" fmla="*/ 741116 h 741116"/>
              <a:gd name="connsiteX0" fmla="*/ 0 w 449262"/>
              <a:gd name="connsiteY0" fmla="*/ 23996 h 741116"/>
              <a:gd name="connsiteX1" fmla="*/ 233270 w 449262"/>
              <a:gd name="connsiteY1" fmla="*/ 127676 h 741116"/>
              <a:gd name="connsiteX2" fmla="*/ 241910 w 449262"/>
              <a:gd name="connsiteY2" fmla="*/ 654716 h 741116"/>
              <a:gd name="connsiteX3" fmla="*/ 449262 w 449262"/>
              <a:gd name="connsiteY3" fmla="*/ 741116 h 741116"/>
              <a:gd name="connsiteX4" fmla="*/ 449262 w 449262"/>
              <a:gd name="connsiteY4" fmla="*/ 741116 h 741116"/>
              <a:gd name="connsiteX0" fmla="*/ 0 w 449262"/>
              <a:gd name="connsiteY0" fmla="*/ 23996 h 741116"/>
              <a:gd name="connsiteX1" fmla="*/ 233270 w 449262"/>
              <a:gd name="connsiteY1" fmla="*/ 127676 h 741116"/>
              <a:gd name="connsiteX2" fmla="*/ 241910 w 449262"/>
              <a:gd name="connsiteY2" fmla="*/ 654716 h 741116"/>
              <a:gd name="connsiteX3" fmla="*/ 449262 w 449262"/>
              <a:gd name="connsiteY3" fmla="*/ 741116 h 741116"/>
              <a:gd name="connsiteX4" fmla="*/ 449262 w 449262"/>
              <a:gd name="connsiteY4" fmla="*/ 741116 h 741116"/>
              <a:gd name="connsiteX0" fmla="*/ 0 w 449262"/>
              <a:gd name="connsiteY0" fmla="*/ 27101 h 744221"/>
              <a:gd name="connsiteX1" fmla="*/ 233270 w 449262"/>
              <a:gd name="connsiteY1" fmla="*/ 130781 h 744221"/>
              <a:gd name="connsiteX2" fmla="*/ 241910 w 449262"/>
              <a:gd name="connsiteY2" fmla="*/ 657821 h 744221"/>
              <a:gd name="connsiteX3" fmla="*/ 449262 w 449262"/>
              <a:gd name="connsiteY3" fmla="*/ 744221 h 744221"/>
              <a:gd name="connsiteX4" fmla="*/ 449262 w 449262"/>
              <a:gd name="connsiteY4" fmla="*/ 744221 h 744221"/>
              <a:gd name="connsiteX0" fmla="*/ 0 w 449262"/>
              <a:gd name="connsiteY0" fmla="*/ 4372 h 721492"/>
              <a:gd name="connsiteX1" fmla="*/ 233270 w 449262"/>
              <a:gd name="connsiteY1" fmla="*/ 108052 h 721492"/>
              <a:gd name="connsiteX2" fmla="*/ 241910 w 449262"/>
              <a:gd name="connsiteY2" fmla="*/ 635092 h 721492"/>
              <a:gd name="connsiteX3" fmla="*/ 449262 w 449262"/>
              <a:gd name="connsiteY3" fmla="*/ 721492 h 721492"/>
              <a:gd name="connsiteX4" fmla="*/ 449262 w 449262"/>
              <a:gd name="connsiteY4" fmla="*/ 721492 h 721492"/>
              <a:gd name="connsiteX0" fmla="*/ 0 w 449262"/>
              <a:gd name="connsiteY0" fmla="*/ 4372 h 734643"/>
              <a:gd name="connsiteX1" fmla="*/ 233270 w 449262"/>
              <a:gd name="connsiteY1" fmla="*/ 108052 h 734643"/>
              <a:gd name="connsiteX2" fmla="*/ 241910 w 449262"/>
              <a:gd name="connsiteY2" fmla="*/ 635092 h 734643"/>
              <a:gd name="connsiteX3" fmla="*/ 449262 w 449262"/>
              <a:gd name="connsiteY3" fmla="*/ 721492 h 734643"/>
              <a:gd name="connsiteX4" fmla="*/ 449262 w 449262"/>
              <a:gd name="connsiteY4" fmla="*/ 721492 h 73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262" h="734643">
                <a:moveTo>
                  <a:pt x="0" y="4372"/>
                </a:moveTo>
                <a:cubicBezTo>
                  <a:pt x="158393" y="-3548"/>
                  <a:pt x="227511" y="-14348"/>
                  <a:pt x="233270" y="108052"/>
                </a:cubicBezTo>
                <a:cubicBezTo>
                  <a:pt x="239029" y="230452"/>
                  <a:pt x="240469" y="515572"/>
                  <a:pt x="241910" y="635092"/>
                </a:cubicBezTo>
                <a:cubicBezTo>
                  <a:pt x="243351" y="754612"/>
                  <a:pt x="354226" y="741652"/>
                  <a:pt x="449262" y="721492"/>
                </a:cubicBezTo>
                <a:lnTo>
                  <a:pt x="449262" y="721492"/>
                </a:lnTo>
              </a:path>
            </a:pathLst>
          </a:cu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Freeform 358"/>
          <p:cNvSpPr/>
          <p:nvPr/>
        </p:nvSpPr>
        <p:spPr>
          <a:xfrm flipV="1">
            <a:off x="5434346" y="4814160"/>
            <a:ext cx="449262" cy="556852"/>
          </a:xfrm>
          <a:custGeom>
            <a:avLst/>
            <a:gdLst>
              <a:gd name="connsiteX0" fmla="*/ 0 w 449262"/>
              <a:gd name="connsiteY0" fmla="*/ 69004 h 839244"/>
              <a:gd name="connsiteX1" fmla="*/ 172793 w 449262"/>
              <a:gd name="connsiteY1" fmla="*/ 69004 h 839244"/>
              <a:gd name="connsiteX2" fmla="*/ 172793 w 449262"/>
              <a:gd name="connsiteY2" fmla="*/ 786124 h 839244"/>
              <a:gd name="connsiteX3" fmla="*/ 449262 w 449262"/>
              <a:gd name="connsiteY3" fmla="*/ 786124 h 839244"/>
              <a:gd name="connsiteX4" fmla="*/ 449262 w 449262"/>
              <a:gd name="connsiteY4" fmla="*/ 786124 h 839244"/>
              <a:gd name="connsiteX5" fmla="*/ 293748 w 449262"/>
              <a:gd name="connsiteY5" fmla="*/ 224524 h 839244"/>
              <a:gd name="connsiteX6" fmla="*/ 293748 w 449262"/>
              <a:gd name="connsiteY6" fmla="*/ 224524 h 839244"/>
              <a:gd name="connsiteX0" fmla="*/ 0 w 449262"/>
              <a:gd name="connsiteY0" fmla="*/ 69004 h 839244"/>
              <a:gd name="connsiteX1" fmla="*/ 172793 w 449262"/>
              <a:gd name="connsiteY1" fmla="*/ 69004 h 839244"/>
              <a:gd name="connsiteX2" fmla="*/ 172793 w 449262"/>
              <a:gd name="connsiteY2" fmla="*/ 786124 h 839244"/>
              <a:gd name="connsiteX3" fmla="*/ 449262 w 449262"/>
              <a:gd name="connsiteY3" fmla="*/ 786124 h 839244"/>
              <a:gd name="connsiteX4" fmla="*/ 449262 w 449262"/>
              <a:gd name="connsiteY4" fmla="*/ 786124 h 839244"/>
              <a:gd name="connsiteX5" fmla="*/ 293748 w 449262"/>
              <a:gd name="connsiteY5" fmla="*/ 224524 h 839244"/>
              <a:gd name="connsiteX0" fmla="*/ 0 w 449262"/>
              <a:gd name="connsiteY0" fmla="*/ 69004 h 839244"/>
              <a:gd name="connsiteX1" fmla="*/ 172793 w 449262"/>
              <a:gd name="connsiteY1" fmla="*/ 69004 h 839244"/>
              <a:gd name="connsiteX2" fmla="*/ 172793 w 449262"/>
              <a:gd name="connsiteY2" fmla="*/ 786124 h 839244"/>
              <a:gd name="connsiteX3" fmla="*/ 449262 w 449262"/>
              <a:gd name="connsiteY3" fmla="*/ 786124 h 839244"/>
              <a:gd name="connsiteX4" fmla="*/ 449262 w 449262"/>
              <a:gd name="connsiteY4" fmla="*/ 786124 h 839244"/>
              <a:gd name="connsiteX0" fmla="*/ 0 w 449262"/>
              <a:gd name="connsiteY0" fmla="*/ 62960 h 780080"/>
              <a:gd name="connsiteX1" fmla="*/ 172793 w 449262"/>
              <a:gd name="connsiteY1" fmla="*/ 62960 h 780080"/>
              <a:gd name="connsiteX2" fmla="*/ 190072 w 449262"/>
              <a:gd name="connsiteY2" fmla="*/ 693680 h 780080"/>
              <a:gd name="connsiteX3" fmla="*/ 449262 w 449262"/>
              <a:gd name="connsiteY3" fmla="*/ 780080 h 780080"/>
              <a:gd name="connsiteX4" fmla="*/ 449262 w 449262"/>
              <a:gd name="connsiteY4" fmla="*/ 780080 h 780080"/>
              <a:gd name="connsiteX0" fmla="*/ 0 w 449262"/>
              <a:gd name="connsiteY0" fmla="*/ 23996 h 741116"/>
              <a:gd name="connsiteX1" fmla="*/ 233270 w 449262"/>
              <a:gd name="connsiteY1" fmla="*/ 127676 h 741116"/>
              <a:gd name="connsiteX2" fmla="*/ 190072 w 449262"/>
              <a:gd name="connsiteY2" fmla="*/ 654716 h 741116"/>
              <a:gd name="connsiteX3" fmla="*/ 449262 w 449262"/>
              <a:gd name="connsiteY3" fmla="*/ 741116 h 741116"/>
              <a:gd name="connsiteX4" fmla="*/ 449262 w 449262"/>
              <a:gd name="connsiteY4" fmla="*/ 741116 h 741116"/>
              <a:gd name="connsiteX0" fmla="*/ 0 w 449262"/>
              <a:gd name="connsiteY0" fmla="*/ 23996 h 741116"/>
              <a:gd name="connsiteX1" fmla="*/ 233270 w 449262"/>
              <a:gd name="connsiteY1" fmla="*/ 127676 h 741116"/>
              <a:gd name="connsiteX2" fmla="*/ 241910 w 449262"/>
              <a:gd name="connsiteY2" fmla="*/ 654716 h 741116"/>
              <a:gd name="connsiteX3" fmla="*/ 449262 w 449262"/>
              <a:gd name="connsiteY3" fmla="*/ 741116 h 741116"/>
              <a:gd name="connsiteX4" fmla="*/ 449262 w 449262"/>
              <a:gd name="connsiteY4" fmla="*/ 741116 h 741116"/>
              <a:gd name="connsiteX0" fmla="*/ 0 w 449262"/>
              <a:gd name="connsiteY0" fmla="*/ 23996 h 741116"/>
              <a:gd name="connsiteX1" fmla="*/ 233270 w 449262"/>
              <a:gd name="connsiteY1" fmla="*/ 127676 h 741116"/>
              <a:gd name="connsiteX2" fmla="*/ 241910 w 449262"/>
              <a:gd name="connsiteY2" fmla="*/ 654716 h 741116"/>
              <a:gd name="connsiteX3" fmla="*/ 449262 w 449262"/>
              <a:gd name="connsiteY3" fmla="*/ 741116 h 741116"/>
              <a:gd name="connsiteX4" fmla="*/ 449262 w 449262"/>
              <a:gd name="connsiteY4" fmla="*/ 741116 h 741116"/>
              <a:gd name="connsiteX0" fmla="*/ 0 w 449262"/>
              <a:gd name="connsiteY0" fmla="*/ 27101 h 744221"/>
              <a:gd name="connsiteX1" fmla="*/ 233270 w 449262"/>
              <a:gd name="connsiteY1" fmla="*/ 130781 h 744221"/>
              <a:gd name="connsiteX2" fmla="*/ 241910 w 449262"/>
              <a:gd name="connsiteY2" fmla="*/ 657821 h 744221"/>
              <a:gd name="connsiteX3" fmla="*/ 449262 w 449262"/>
              <a:gd name="connsiteY3" fmla="*/ 744221 h 744221"/>
              <a:gd name="connsiteX4" fmla="*/ 449262 w 449262"/>
              <a:gd name="connsiteY4" fmla="*/ 744221 h 744221"/>
              <a:gd name="connsiteX0" fmla="*/ 0 w 449262"/>
              <a:gd name="connsiteY0" fmla="*/ 4372 h 721492"/>
              <a:gd name="connsiteX1" fmla="*/ 233270 w 449262"/>
              <a:gd name="connsiteY1" fmla="*/ 108052 h 721492"/>
              <a:gd name="connsiteX2" fmla="*/ 241910 w 449262"/>
              <a:gd name="connsiteY2" fmla="*/ 635092 h 721492"/>
              <a:gd name="connsiteX3" fmla="*/ 449262 w 449262"/>
              <a:gd name="connsiteY3" fmla="*/ 721492 h 721492"/>
              <a:gd name="connsiteX4" fmla="*/ 449262 w 449262"/>
              <a:gd name="connsiteY4" fmla="*/ 721492 h 721492"/>
              <a:gd name="connsiteX0" fmla="*/ 0 w 449262"/>
              <a:gd name="connsiteY0" fmla="*/ 4372 h 734643"/>
              <a:gd name="connsiteX1" fmla="*/ 233270 w 449262"/>
              <a:gd name="connsiteY1" fmla="*/ 108052 h 734643"/>
              <a:gd name="connsiteX2" fmla="*/ 241910 w 449262"/>
              <a:gd name="connsiteY2" fmla="*/ 635092 h 734643"/>
              <a:gd name="connsiteX3" fmla="*/ 449262 w 449262"/>
              <a:gd name="connsiteY3" fmla="*/ 721492 h 734643"/>
              <a:gd name="connsiteX4" fmla="*/ 449262 w 449262"/>
              <a:gd name="connsiteY4" fmla="*/ 721492 h 73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262" h="734643">
                <a:moveTo>
                  <a:pt x="0" y="4372"/>
                </a:moveTo>
                <a:cubicBezTo>
                  <a:pt x="158393" y="-3548"/>
                  <a:pt x="227511" y="-14348"/>
                  <a:pt x="233270" y="108052"/>
                </a:cubicBezTo>
                <a:cubicBezTo>
                  <a:pt x="239029" y="230452"/>
                  <a:pt x="240469" y="515572"/>
                  <a:pt x="241910" y="635092"/>
                </a:cubicBezTo>
                <a:cubicBezTo>
                  <a:pt x="243351" y="754612"/>
                  <a:pt x="354226" y="741652"/>
                  <a:pt x="449262" y="721492"/>
                </a:cubicBezTo>
                <a:lnTo>
                  <a:pt x="449262" y="721492"/>
                </a:lnTo>
              </a:path>
            </a:pathLst>
          </a:cu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8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Handle Resource Management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 bwMode="auto">
          <a:xfrm>
            <a:off x="838200" y="1219200"/>
            <a:ext cx="4460338" cy="32766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Control Environment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141768" y="2084622"/>
            <a:ext cx="2065855" cy="114300"/>
            <a:chOff x="1828281" y="2571750"/>
            <a:chExt cx="2065855" cy="114300"/>
          </a:xfrm>
          <a:solidFill>
            <a:schemeClr val="bg1">
              <a:alpha val="25000"/>
            </a:schemeClr>
          </a:solidFill>
        </p:grpSpPr>
        <p:sp>
          <p:nvSpPr>
            <p:cNvPr id="29" name="Rectangle 28"/>
            <p:cNvSpPr/>
            <p:nvPr/>
          </p:nvSpPr>
          <p:spPr>
            <a:xfrm>
              <a:off x="1828281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945402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55469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172590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86890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04011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14077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31198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45498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62619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72686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89807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04107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321228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431294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48415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662715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779836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1085424" y="2477322"/>
            <a:ext cx="1752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Handle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2342756" y="2952764"/>
            <a:ext cx="1082955" cy="420715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Storage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49" name="Curved Connector 48"/>
          <p:cNvCxnSpPr>
            <a:stCxn id="54" idx="3"/>
            <a:endCxn id="29" idx="1"/>
          </p:cNvCxnSpPr>
          <p:nvPr/>
        </p:nvCxnSpPr>
        <p:spPr>
          <a:xfrm flipH="1" flipV="1">
            <a:off x="3141768" y="2141772"/>
            <a:ext cx="283943" cy="1021350"/>
          </a:xfrm>
          <a:prstGeom prst="curvedConnector5">
            <a:avLst>
              <a:gd name="adj1" fmla="val -80509"/>
              <a:gd name="adj2" fmla="val 57500"/>
              <a:gd name="adj3" fmla="val 180509"/>
            </a:avLst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00377" y="259875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Contains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2678878" y="3386161"/>
            <a:ext cx="480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5139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Handle Resource Management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 bwMode="auto">
          <a:xfrm>
            <a:off x="838200" y="1219200"/>
            <a:ext cx="4460338" cy="32766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Control Environment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141768" y="2084622"/>
            <a:ext cx="2065855" cy="114300"/>
            <a:chOff x="1828281" y="2571750"/>
            <a:chExt cx="2065855" cy="114300"/>
          </a:xfrm>
          <a:solidFill>
            <a:schemeClr val="bg1">
              <a:alpha val="25000"/>
            </a:schemeClr>
          </a:solidFill>
        </p:grpSpPr>
        <p:sp>
          <p:nvSpPr>
            <p:cNvPr id="29" name="Rectangle 28"/>
            <p:cNvSpPr/>
            <p:nvPr/>
          </p:nvSpPr>
          <p:spPr>
            <a:xfrm>
              <a:off x="1828281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945402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55469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172590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86890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04011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14077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31198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45498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62619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72686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89807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04107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321228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431294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48415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662715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779836" y="2571750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75052" y="1505926"/>
            <a:ext cx="2247686" cy="986844"/>
            <a:chOff x="4876800" y="1908756"/>
            <a:chExt cx="2247686" cy="986844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4876800" y="1908756"/>
              <a:ext cx="2247686" cy="986844"/>
            </a:xfrm>
            <a:prstGeom prst="round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Execution Environment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967716" y="2487452"/>
              <a:ext cx="2065855" cy="114300"/>
              <a:chOff x="1828281" y="2571750"/>
              <a:chExt cx="2065855" cy="114300"/>
            </a:xfrm>
            <a:solidFill>
              <a:schemeClr val="bg1">
                <a:alpha val="25000"/>
              </a:schemeClr>
            </a:solidFill>
          </p:grpSpPr>
          <p:sp>
            <p:nvSpPr>
              <p:cNvPr id="9" name="Rectangle 8"/>
              <p:cNvSpPr/>
              <p:nvPr/>
            </p:nvSpPr>
            <p:spPr>
              <a:xfrm>
                <a:off x="1828281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945402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055469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72590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286890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04011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514077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31198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745498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862619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972686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089807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204107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321228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431294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548415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662715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779836" y="2571750"/>
                <a:ext cx="114300" cy="114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" name="Straight Arrow Connector 5"/>
          <p:cNvCxnSpPr>
            <a:stCxn id="46" idx="3"/>
            <a:endCxn id="9" idx="1"/>
          </p:cNvCxnSpPr>
          <p:nvPr/>
        </p:nvCxnSpPr>
        <p:spPr>
          <a:xfrm>
            <a:off x="5207623" y="2141772"/>
            <a:ext cx="105834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749015" y="3163122"/>
            <a:ext cx="1861261" cy="723078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Device Adapter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10200" y="1895409"/>
            <a:ext cx="705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Transfer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1085424" y="2477322"/>
            <a:ext cx="1752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Handle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2342756" y="2952764"/>
            <a:ext cx="1082955" cy="420715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Storage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49" name="Curved Connector 48"/>
          <p:cNvCxnSpPr>
            <a:stCxn id="54" idx="3"/>
            <a:endCxn id="29" idx="1"/>
          </p:cNvCxnSpPr>
          <p:nvPr/>
        </p:nvCxnSpPr>
        <p:spPr>
          <a:xfrm flipH="1" flipV="1">
            <a:off x="3141768" y="2141772"/>
            <a:ext cx="283943" cy="1021350"/>
          </a:xfrm>
          <a:prstGeom prst="curvedConnector5">
            <a:avLst>
              <a:gd name="adj1" fmla="val -80509"/>
              <a:gd name="adj2" fmla="val 57500"/>
              <a:gd name="adj3" fmla="val 180509"/>
            </a:avLst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4" idx="2"/>
            <a:endCxn id="50" idx="1"/>
          </p:cNvCxnSpPr>
          <p:nvPr/>
        </p:nvCxnSpPr>
        <p:spPr>
          <a:xfrm rot="16200000" flipH="1">
            <a:off x="3741033" y="2516679"/>
            <a:ext cx="151182" cy="1864781"/>
          </a:xfrm>
          <a:prstGeom prst="curvedConnector2">
            <a:avLst/>
          </a:prstGeom>
          <a:ln w="12700" cmpd="sng">
            <a:solidFill>
              <a:schemeClr val="tx1"/>
            </a:solidFill>
            <a:prstDash val="dash"/>
            <a:headEnd type="none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00377" y="259875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Contains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2678878" y="3386161"/>
            <a:ext cx="480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Uses</a:t>
            </a:r>
            <a:endParaRPr lang="en-US" sz="1200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5679645" y="2198922"/>
            <a:ext cx="0" cy="973519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609680" y="2819400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Implements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270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Handle Resource Management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 bwMode="auto">
          <a:xfrm>
            <a:off x="838200" y="1219200"/>
            <a:ext cx="4460338" cy="32766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Control Environment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175052" y="1505926"/>
            <a:ext cx="2247686" cy="986844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Execution Environment</a:t>
            </a:r>
          </a:p>
        </p:txBody>
      </p:sp>
      <p:cxnSp>
        <p:nvCxnSpPr>
          <p:cNvPr id="6" name="Straight Arrow Connector 5"/>
          <p:cNvCxnSpPr>
            <a:stCxn id="3" idx="3"/>
          </p:cNvCxnSpPr>
          <p:nvPr/>
        </p:nvCxnSpPr>
        <p:spPr>
          <a:xfrm>
            <a:off x="3636840" y="2141772"/>
            <a:ext cx="2629128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749015" y="3163122"/>
            <a:ext cx="1861261" cy="723078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Device Adapter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10200" y="1895409"/>
            <a:ext cx="705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Transfer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1085424" y="2477322"/>
            <a:ext cx="1752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Handle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2342756" y="2952764"/>
            <a:ext cx="1082955" cy="420715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rgbClr val="0048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Storage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49" name="Curved Connector 48"/>
          <p:cNvCxnSpPr>
            <a:stCxn id="54" idx="3"/>
            <a:endCxn id="29" idx="1"/>
          </p:cNvCxnSpPr>
          <p:nvPr/>
        </p:nvCxnSpPr>
        <p:spPr>
          <a:xfrm flipH="1" flipV="1">
            <a:off x="3141768" y="2141772"/>
            <a:ext cx="283943" cy="1021350"/>
          </a:xfrm>
          <a:prstGeom prst="curvedConnector5">
            <a:avLst>
              <a:gd name="adj1" fmla="val -80509"/>
              <a:gd name="adj2" fmla="val 57500"/>
              <a:gd name="adj3" fmla="val 180509"/>
            </a:avLst>
          </a:prstGeom>
          <a:ln w="12700" cmpd="sng"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4" idx="2"/>
            <a:endCxn id="50" idx="1"/>
          </p:cNvCxnSpPr>
          <p:nvPr/>
        </p:nvCxnSpPr>
        <p:spPr>
          <a:xfrm rot="16200000" flipH="1">
            <a:off x="3741033" y="2516679"/>
            <a:ext cx="151182" cy="1864781"/>
          </a:xfrm>
          <a:prstGeom prst="curvedConnector2">
            <a:avLst/>
          </a:prstGeom>
          <a:ln w="12700" cmpd="sng">
            <a:solidFill>
              <a:schemeClr val="tx1"/>
            </a:solidFill>
            <a:prstDash val="dash"/>
            <a:headEnd type="none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00377" y="259875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Contains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2678878" y="3386161"/>
            <a:ext cx="480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Uses</a:t>
            </a:r>
            <a:endParaRPr lang="en-US" sz="1200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5679645" y="2198922"/>
            <a:ext cx="0" cy="973519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609680" y="2819400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Implements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141768" y="1957106"/>
            <a:ext cx="49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f(x)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303427" y="1957106"/>
            <a:ext cx="49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5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28600"/>
            <a:ext cx="79404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&lt;&gt;,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T&gt;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 const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return vtkm::math::Sin(x);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7575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28600"/>
            <a:ext cx="79404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&lt;&gt;,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T&gt;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 const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return vtkm::math::Sin(x);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778" y="228600"/>
            <a:ext cx="7940445" cy="1143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1778" y="3081278"/>
            <a:ext cx="465022" cy="347722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5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VTK-m Combining Dax, PISTON, EAVL</a:t>
            </a:r>
            <a:endParaRPr lang="en-US" dirty="0"/>
          </a:p>
        </p:txBody>
      </p:sp>
      <p:pic>
        <p:nvPicPr>
          <p:cNvPr id="3" name="Picture 2" descr="VTKmComponen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" y="1409700"/>
            <a:ext cx="9015196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9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28600"/>
            <a:ext cx="79404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&lt;&gt;,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T&gt;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 const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return vtkm::math::Sin(x);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778" y="609600"/>
            <a:ext cx="7940445" cy="762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41841" y="261878"/>
            <a:ext cx="5454359" cy="347722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2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28600"/>
            <a:ext cx="79404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&lt;&gt;,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T&gt;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 const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return vtkm::math::Sin(x);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778" y="609600"/>
            <a:ext cx="7940445" cy="762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4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28600"/>
            <a:ext cx="79404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&lt;&gt;,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T&gt;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 const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return vtkm::math::Sin(x);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34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28600"/>
            <a:ext cx="79404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&lt;&gt;,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T&gt;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 const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return vtkm::math::Sin(x);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38200" y="914400"/>
            <a:ext cx="4654162" cy="1524000"/>
            <a:chOff x="838200" y="1060838"/>
            <a:chExt cx="4654162" cy="1524000"/>
          </a:xfrm>
        </p:grpSpPr>
        <p:sp>
          <p:nvSpPr>
            <p:cNvPr id="5" name="Oval 4"/>
            <p:cNvSpPr/>
            <p:nvPr/>
          </p:nvSpPr>
          <p:spPr>
            <a:xfrm>
              <a:off x="5111362" y="1060838"/>
              <a:ext cx="381000" cy="381000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667000" y="2243503"/>
              <a:ext cx="381000" cy="341335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38200" y="2243503"/>
              <a:ext cx="381000" cy="341335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014284" y="1060838"/>
              <a:ext cx="381000" cy="381000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8" idx="4"/>
              <a:endCxn id="7" idx="0"/>
            </p:cNvCxnSpPr>
            <p:nvPr/>
          </p:nvCxnSpPr>
          <p:spPr>
            <a:xfrm flipH="1">
              <a:off x="1028700" y="1441838"/>
              <a:ext cx="1176084" cy="8016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4"/>
              <a:endCxn id="6" idx="0"/>
            </p:cNvCxnSpPr>
            <p:nvPr/>
          </p:nvCxnSpPr>
          <p:spPr>
            <a:xfrm flipH="1">
              <a:off x="2857500" y="1441838"/>
              <a:ext cx="2444362" cy="8016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530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28600"/>
            <a:ext cx="79404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&lt;&gt;,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T&gt;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 const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return vtkm::math::Sin(x);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14284" y="569173"/>
            <a:ext cx="6056954" cy="726227"/>
            <a:chOff x="2014284" y="715611"/>
            <a:chExt cx="6056954" cy="726227"/>
          </a:xfrm>
        </p:grpSpPr>
        <p:sp>
          <p:nvSpPr>
            <p:cNvPr id="5" name="Oval 4"/>
            <p:cNvSpPr/>
            <p:nvPr/>
          </p:nvSpPr>
          <p:spPr>
            <a:xfrm>
              <a:off x="5111362" y="1060838"/>
              <a:ext cx="381000" cy="381000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63663" y="715611"/>
              <a:ext cx="1365638" cy="375468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629400" y="715611"/>
              <a:ext cx="1441838" cy="375468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Curved Connector 7"/>
            <p:cNvCxnSpPr>
              <a:stCxn id="6" idx="4"/>
              <a:endCxn id="5" idx="6"/>
            </p:cNvCxnSpPr>
            <p:nvPr/>
          </p:nvCxnSpPr>
          <p:spPr>
            <a:xfrm rot="5400000">
              <a:off x="5539293" y="1044148"/>
              <a:ext cx="160259" cy="254120"/>
            </a:xfrm>
            <a:prstGeom prst="curvedConnector2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2014284" y="1060838"/>
              <a:ext cx="381000" cy="381000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urved Connector 9"/>
            <p:cNvCxnSpPr>
              <a:stCxn id="7" idx="4"/>
              <a:endCxn id="9" idx="5"/>
            </p:cNvCxnSpPr>
            <p:nvPr/>
          </p:nvCxnSpPr>
          <p:spPr>
            <a:xfrm rot="5400000">
              <a:off x="4697423" y="-1266855"/>
              <a:ext cx="294963" cy="5010831"/>
            </a:xfrm>
            <a:prstGeom prst="curvedConnector3">
              <a:avLst>
                <a:gd name="adj1" fmla="val 196418"/>
              </a:avLst>
            </a:prstGeom>
            <a:ln>
              <a:headEnd type="arrow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118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28600"/>
            <a:ext cx="79404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&lt;&gt;,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T&gt;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 const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return vtkm::math::Sin(x);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3581400"/>
            <a:ext cx="9144000" cy="0"/>
          </a:xfrm>
          <a:prstGeom prst="line">
            <a:avLst/>
          </a:prstGeom>
          <a:ln w="6350" cmpd="sng">
            <a:solidFill>
              <a:schemeClr val="accent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3342350"/>
            <a:ext cx="139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Execution Environment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581400"/>
            <a:ext cx="127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Control Environment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299" y="4191000"/>
            <a:ext cx="75174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/>
                <a:cs typeface="Consolas"/>
              </a:defRPr>
            </a:lvl1pPr>
          </a:lstStyle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vtkm::cont::ArrayHandle&lt;vtkm::Float32&gt; </a:t>
            </a:r>
            <a:r>
              <a:rPr lang="en-US" sz="2000" noProof="1" smtClean="0">
                <a:solidFill>
                  <a:srgbClr val="FF6666"/>
                </a:solidFill>
              </a:rPr>
              <a:t>inputHandle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 =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    vtkm::cont::make_ArrayHandle(input);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vtkm::cont::ArrayHandle&lt;vtkm::Float32&gt; </a:t>
            </a:r>
            <a:r>
              <a:rPr lang="en-US" sz="2000" noProof="1" smtClean="0">
                <a:solidFill>
                  <a:srgbClr val="FF6666"/>
                </a:solidFill>
              </a:rPr>
              <a:t>sineResult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vtkm::worklet::DispatcherMapField&lt;</a:t>
            </a:r>
            <a:r>
              <a:rPr lang="en-US" sz="2000" noProof="1">
                <a:solidFill>
                  <a:srgbClr val="66FFFF"/>
                </a:solidFill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&gt; dispatcher; 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dispatcher.Invoke(</a:t>
            </a:r>
            <a:r>
              <a:rPr lang="en-US" sz="2000" noProof="1" smtClean="0">
                <a:solidFill>
                  <a:srgbClr val="FF6666"/>
                </a:solidFill>
              </a:rPr>
              <a:t>inputHandle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sz="2000" noProof="1" smtClean="0">
                <a:solidFill>
                  <a:srgbClr val="FF6666"/>
                </a:solidFill>
              </a:rPr>
              <a:t>sineResult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);</a:t>
            </a:r>
            <a:endParaRPr lang="en-US" sz="2000" noProof="1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06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28600"/>
            <a:ext cx="79404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&lt;&gt;,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T&gt;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 const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return vtkm::math::Sin(x);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3581400"/>
            <a:ext cx="9144000" cy="0"/>
          </a:xfrm>
          <a:prstGeom prst="line">
            <a:avLst/>
          </a:prstGeom>
          <a:ln w="6350" cmpd="sng">
            <a:solidFill>
              <a:schemeClr val="accent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3342350"/>
            <a:ext cx="139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Execution Environment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581400"/>
            <a:ext cx="127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Control Environment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299" y="4191000"/>
            <a:ext cx="75174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/>
                <a:cs typeface="Consolas"/>
              </a:defRPr>
            </a:lvl1pPr>
          </a:lstStyle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vtkm::cont::ArrayHandle&lt;vtkm::Float32&gt; </a:t>
            </a:r>
            <a:r>
              <a:rPr lang="en-US" sz="2000" noProof="1" smtClean="0">
                <a:solidFill>
                  <a:srgbClr val="FF6666"/>
                </a:solidFill>
              </a:rPr>
              <a:t>inputHandle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 =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    vtkm::cont::make_ArrayHandle(input);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vtkm::cont::ArrayHandle&lt;vtkm::Float32&gt; </a:t>
            </a:r>
            <a:r>
              <a:rPr lang="en-US" sz="2000" noProof="1" smtClean="0">
                <a:solidFill>
                  <a:srgbClr val="FF6666"/>
                </a:solidFill>
              </a:rPr>
              <a:t>sineResult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vtkm::worklet::DispatcherMapField&lt;</a:t>
            </a:r>
            <a:r>
              <a:rPr lang="en-US" sz="2000" noProof="1">
                <a:solidFill>
                  <a:srgbClr val="66FFFF"/>
                </a:solidFill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&gt; dispatcher; 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dispatcher.Invoke(</a:t>
            </a:r>
            <a:r>
              <a:rPr lang="en-US" sz="2000" noProof="1" smtClean="0">
                <a:solidFill>
                  <a:srgbClr val="FF6666"/>
                </a:solidFill>
              </a:rPr>
              <a:t>inputHandle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sz="2000" noProof="1" smtClean="0">
                <a:solidFill>
                  <a:srgbClr val="FF6666"/>
                </a:solidFill>
              </a:rPr>
              <a:t>sineResult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);</a:t>
            </a:r>
            <a:endParaRPr lang="en-US" sz="2000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778" y="228600"/>
            <a:ext cx="7940445" cy="311375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3299" y="3886200"/>
            <a:ext cx="7517403" cy="14478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4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28600"/>
            <a:ext cx="79404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&lt;&gt;,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T&gt;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 const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return vtkm::math::Sin(x);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3581400"/>
            <a:ext cx="9144000" cy="0"/>
          </a:xfrm>
          <a:prstGeom prst="line">
            <a:avLst/>
          </a:prstGeom>
          <a:ln w="6350" cmpd="sng">
            <a:solidFill>
              <a:schemeClr val="accent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3342350"/>
            <a:ext cx="139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Execution Environment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581400"/>
            <a:ext cx="127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Control Environment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299" y="4191000"/>
            <a:ext cx="75174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/>
                <a:cs typeface="Consolas"/>
              </a:defRPr>
            </a:lvl1pPr>
          </a:lstStyle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vtkm::cont::ArrayHandle&lt;vtkm::Float32&gt; </a:t>
            </a:r>
            <a:r>
              <a:rPr lang="en-US" sz="2000" noProof="1" smtClean="0">
                <a:solidFill>
                  <a:srgbClr val="FF6666"/>
                </a:solidFill>
              </a:rPr>
              <a:t>inputHandle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 =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    vtkm::cont::make_ArrayHandle(input);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vtkm::cont::ArrayHandle&lt;vtkm::Float32&gt; </a:t>
            </a:r>
            <a:r>
              <a:rPr lang="en-US" sz="2000" noProof="1" smtClean="0">
                <a:solidFill>
                  <a:srgbClr val="FF6666"/>
                </a:solidFill>
              </a:rPr>
              <a:t>sineResult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vtkm::worklet::DispatcherMapField&lt;</a:t>
            </a:r>
            <a:r>
              <a:rPr lang="en-US" sz="2000" noProof="1">
                <a:solidFill>
                  <a:srgbClr val="66FFFF"/>
                </a:solidFill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&gt; dispatcher; 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dispatcher.Invoke(</a:t>
            </a:r>
            <a:r>
              <a:rPr lang="en-US" sz="2000" noProof="1" smtClean="0">
                <a:solidFill>
                  <a:srgbClr val="FF6666"/>
                </a:solidFill>
              </a:rPr>
              <a:t>inputHandle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sz="2000" noProof="1" smtClean="0">
                <a:solidFill>
                  <a:srgbClr val="FF6666"/>
                </a:solidFill>
              </a:rPr>
              <a:t>sineResult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);</a:t>
            </a:r>
            <a:endParaRPr lang="en-US" sz="2000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778" y="609600"/>
            <a:ext cx="7940445" cy="273275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3299" y="3886200"/>
            <a:ext cx="7517403" cy="14478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41841" y="261878"/>
            <a:ext cx="6088861" cy="347722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609174" y="268603"/>
            <a:ext cx="4657307" cy="5572736"/>
            <a:chOff x="1609174" y="415603"/>
            <a:chExt cx="4657307" cy="5572736"/>
          </a:xfrm>
        </p:grpSpPr>
        <p:sp>
          <p:nvSpPr>
            <p:cNvPr id="12" name="Oval 11"/>
            <p:cNvSpPr/>
            <p:nvPr/>
          </p:nvSpPr>
          <p:spPr>
            <a:xfrm>
              <a:off x="5580681" y="5602913"/>
              <a:ext cx="685800" cy="385426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609174" y="415603"/>
              <a:ext cx="685800" cy="377367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2" idx="0"/>
              <a:endCxn id="13" idx="4"/>
            </p:cNvCxnSpPr>
            <p:nvPr/>
          </p:nvCxnSpPr>
          <p:spPr>
            <a:xfrm flipH="1" flipV="1">
              <a:off x="1952074" y="792970"/>
              <a:ext cx="3971507" cy="48099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798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28600"/>
            <a:ext cx="79404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&lt;&gt;,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T&gt;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 const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return vtkm::math::Sin(x);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3581400"/>
            <a:ext cx="9144000" cy="0"/>
          </a:xfrm>
          <a:prstGeom prst="line">
            <a:avLst/>
          </a:prstGeom>
          <a:ln w="6350" cmpd="sng">
            <a:solidFill>
              <a:schemeClr val="accent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3342350"/>
            <a:ext cx="139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Execution Environment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581400"/>
            <a:ext cx="127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Control Environment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299" y="4191000"/>
            <a:ext cx="75174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/>
                <a:cs typeface="Consolas"/>
              </a:defRPr>
            </a:lvl1pPr>
          </a:lstStyle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vtkm::cont::ArrayHandle&lt;vtkm::Float32&gt; </a:t>
            </a:r>
            <a:r>
              <a:rPr lang="en-US" sz="2000" noProof="1" smtClean="0">
                <a:solidFill>
                  <a:srgbClr val="FF6666"/>
                </a:solidFill>
              </a:rPr>
              <a:t>inputHandle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 =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    vtkm::cont::make_ArrayHandle(input);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vtkm::cont::ArrayHandle&lt;vtkm::Float32&gt; </a:t>
            </a:r>
            <a:r>
              <a:rPr lang="en-US" sz="2000" noProof="1" smtClean="0">
                <a:solidFill>
                  <a:srgbClr val="FF6666"/>
                </a:solidFill>
              </a:rPr>
              <a:t>sineResult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vtkm::worklet::DispatcherMapField&lt;</a:t>
            </a:r>
            <a:r>
              <a:rPr lang="en-US" sz="2000" noProof="1">
                <a:solidFill>
                  <a:srgbClr val="66FFFF"/>
                </a:solidFill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&gt; dispatcher; 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dispatcher.Invoke(</a:t>
            </a:r>
            <a:r>
              <a:rPr lang="en-US" sz="2000" noProof="1" smtClean="0">
                <a:solidFill>
                  <a:srgbClr val="FF6666"/>
                </a:solidFill>
              </a:rPr>
              <a:t>inputHandle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sz="2000" noProof="1" smtClean="0">
                <a:solidFill>
                  <a:srgbClr val="FF6666"/>
                </a:solidFill>
              </a:rPr>
              <a:t>sineResult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</a:rPr>
              <a:t>);</a:t>
            </a:r>
            <a:endParaRPr lang="en-US" sz="2000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778" y="914400"/>
            <a:ext cx="7940445" cy="242795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3299" y="3886200"/>
            <a:ext cx="7517403" cy="14478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779" y="261878"/>
            <a:ext cx="7728924" cy="347722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52800" y="533400"/>
            <a:ext cx="4800600" cy="5638800"/>
            <a:chOff x="3352800" y="533400"/>
            <a:chExt cx="4800600" cy="5638800"/>
          </a:xfrm>
        </p:grpSpPr>
        <p:sp>
          <p:nvSpPr>
            <p:cNvPr id="16" name="Oval 15"/>
            <p:cNvSpPr/>
            <p:nvPr/>
          </p:nvSpPr>
          <p:spPr>
            <a:xfrm>
              <a:off x="3352800" y="5715000"/>
              <a:ext cx="1752600" cy="457200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029200" y="533400"/>
              <a:ext cx="1447800" cy="457200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6" idx="0"/>
              <a:endCxn id="17" idx="4"/>
            </p:cNvCxnSpPr>
            <p:nvPr/>
          </p:nvCxnSpPr>
          <p:spPr>
            <a:xfrm flipV="1">
              <a:off x="4229100" y="990600"/>
              <a:ext cx="1524000" cy="472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181600" y="5715000"/>
              <a:ext cx="1616242" cy="457200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629400" y="533400"/>
              <a:ext cx="1524000" cy="457200"/>
            </a:xfrm>
            <a:prstGeom prst="ellipse">
              <a:avLst/>
            </a:prstGeom>
            <a:gradFill flip="none" rotWithShape="1">
              <a:gsLst>
                <a:gs pos="50000">
                  <a:schemeClr val="accent4">
                    <a:alpha val="0"/>
                  </a:schemeClr>
                </a:gs>
                <a:gs pos="100000">
                  <a:schemeClr val="accent4">
                    <a:alpha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9" idx="0"/>
              <a:endCxn id="20" idx="4"/>
            </p:cNvCxnSpPr>
            <p:nvPr/>
          </p:nvCxnSpPr>
          <p:spPr>
            <a:xfrm flipV="1">
              <a:off x="5989721" y="990600"/>
              <a:ext cx="1401679" cy="472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724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28600"/>
            <a:ext cx="79404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Sine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&lt;&gt;,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T&gt;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 const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return vtkm::math::Sin(x);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5675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5181600" y="1302912"/>
            <a:ext cx="2248114" cy="46482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Execution Environment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552914" y="1302912"/>
            <a:ext cx="2247686" cy="46482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Control Environment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VTK-m Framework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09510" y="5951112"/>
            <a:ext cx="1534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Calibri"/>
                <a:cs typeface="Calibri"/>
              </a:rPr>
              <a:t>vtkm</a:t>
            </a:r>
            <a:r>
              <a:rPr lang="en-US" sz="2400" dirty="0" smtClean="0">
                <a:latin typeface="Calibri"/>
                <a:cs typeface="Calibri"/>
              </a:rPr>
              <a:t>::cont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32174" y="5951112"/>
            <a:ext cx="1546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Calibri"/>
                <a:cs typeface="Calibri"/>
              </a:rPr>
              <a:t>vtkm</a:t>
            </a:r>
            <a:r>
              <a:rPr lang="en-US" sz="2400" dirty="0" smtClean="0">
                <a:latin typeface="Calibri"/>
                <a:cs typeface="Calibri"/>
              </a:rPr>
              <a:t>::exec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189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239195"/>
            <a:ext cx="751740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Zip2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&lt;vtkm::TypeListTagScalar&gt;,</a:t>
            </a:r>
          </a:p>
          <a:p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      FieldIn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&lt;vtkm::TypeListTagScalar&gt;,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&lt;vtkm::TypeListTagFieldVec2&gt;);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,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 _2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,</a:t>
            </a:r>
            <a:r>
              <a:rPr lang="en-US" sz="2000" noProof="1">
                <a:solidFill>
                  <a:srgbClr val="FF6666"/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_3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typedef&lt;typename T1, typename T2, typename V&gt;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()(T1 x, T2 y, V &amp;result) const {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result = V(x, y);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0779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381000"/>
            <a:ext cx="8786530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ImagToPolar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&lt;vtkm::TypeListTagScalar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&gt;,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&lt;vtkm::TypeListTagScalar&gt;,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&lt;vtkm::TypeListTagScalar&gt;,</a:t>
            </a:r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&lt;vtkm::TypeListTagScalar&gt;)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,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 _2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,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 _3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,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 _4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template&lt;typename RealType,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typename ImaginaryType,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typename MagnitudeType,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 typename PhaseType&gt;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()(RealType real,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       ImaginaryType imag,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       MagnitudeType &amp;magnitude,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       PhaseType &amp;phase) const {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magnitude = vtkm::math::Sqrt(real*real + imag*imag);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phase = vtkm::math::ATan2(imaginary, real);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0591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778" y="381000"/>
            <a:ext cx="7799431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s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truct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Advect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: public vtkm::worklet::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WorkletMapField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ControlSignature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TypeListTagFieldVec3&gt;,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&lt;vtkm::TypeListTagFieldVec3&gt;,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FieldIn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&lt;vtkm::TypeListTagFieldVec3&gt;,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&lt;vtkm::TypeListTagFieldVec3&gt;,</a:t>
            </a:r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&lt;vtkm::TypeListTagFieldVec3&gt;,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&lt;vtkm::TypeListTagScalar&gt;,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FieldOut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vtkm::TypeListTagScalar&gt;)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typedef </a:t>
            </a:r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void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ExecutionSignature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       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_1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,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 _2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,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 _3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,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 _4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,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 _5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,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 _6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,</a:t>
            </a:r>
            <a:r>
              <a:rPr lang="en-US" sz="2000" noProof="1" smtClean="0">
                <a:solidFill>
                  <a:srgbClr val="FF6666"/>
                </a:solidFill>
                <a:latin typeface="Consolas"/>
                <a:cs typeface="Consolas"/>
              </a:rPr>
              <a:t> _7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endParaRPr lang="en-US" sz="2000" noProof="1" smtClean="0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template&lt;typename T1, typename T2, ...&gt;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VTKM_EXEC_EXPORT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void </a:t>
            </a:r>
            <a:r>
              <a:rPr lang="en-US" sz="2000" noProof="1" smtClean="0">
                <a:solidFill>
                  <a:srgbClr val="66FFFF"/>
                </a:solidFill>
                <a:latin typeface="Consolas"/>
                <a:cs typeface="Consolas"/>
              </a:rPr>
              <a:t>operator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()(T1 startPosition,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       T2 startVelocity,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       T3 acceleration,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       T4 &amp;endPosition,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        T5 &amp;endVelocity,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       T6 &amp;rotation,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               T7 &amp;angularVelocity) const {</a:t>
            </a:r>
          </a:p>
          <a:p>
            <a:r>
              <a:rPr lang="en-US" sz="2000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   ... }</a:t>
            </a:r>
          </a:p>
          <a:p>
            <a:r>
              <a:rPr lang="en-US" sz="2000" noProof="1" smtClean="0">
                <a:solidFill>
                  <a:schemeClr val="tx1">
                    <a:lumMod val="75000"/>
                  </a:schemeClr>
                </a:solidFill>
                <a:latin typeface="Consolas"/>
                <a:cs typeface="Consolas"/>
              </a:rPr>
              <a:t>};</a:t>
            </a:r>
            <a:endParaRPr lang="en-US" sz="2000" noProof="1">
              <a:solidFill>
                <a:schemeClr val="tx1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670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Invoke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Convert polymorphic types to static types</a:t>
            </a:r>
          </a:p>
          <a:p>
            <a:r>
              <a:rPr lang="en-US" dirty="0" smtClean="0"/>
              <a:t>Check types</a:t>
            </a:r>
          </a:p>
          <a:p>
            <a:r>
              <a:rPr lang="en-US" dirty="0" smtClean="0"/>
              <a:t>Dispatcher-specific operations</a:t>
            </a:r>
          </a:p>
          <a:p>
            <a:pPr lvl="1"/>
            <a:r>
              <a:rPr lang="en-US" dirty="0" smtClean="0"/>
              <a:t>Find domain length</a:t>
            </a:r>
          </a:p>
          <a:p>
            <a:pPr lvl="1"/>
            <a:r>
              <a:rPr lang="en-US" dirty="0" smtClean="0"/>
              <a:t>Build index arrays</a:t>
            </a:r>
            <a:endParaRPr lang="en-US" dirty="0"/>
          </a:p>
          <a:p>
            <a:r>
              <a:rPr lang="en-US" dirty="0" smtClean="0"/>
              <a:t>Transport data from control to execution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worklet</a:t>
            </a:r>
            <a:r>
              <a:rPr lang="en-US" dirty="0" smtClean="0"/>
              <a:t> invoke kernel</a:t>
            </a:r>
          </a:p>
          <a:p>
            <a:r>
              <a:rPr lang="en-US" dirty="0" smtClean="0"/>
              <a:t>Fetch thread-specific data</a:t>
            </a:r>
          </a:p>
          <a:p>
            <a:r>
              <a:rPr lang="en-US" dirty="0" smtClean="0"/>
              <a:t>Invoke </a:t>
            </a:r>
            <a:r>
              <a:rPr lang="en-US" dirty="0" err="1" smtClean="0"/>
              <a:t>worklet</a:t>
            </a:r>
            <a:endParaRPr lang="en-US" dirty="0" smtClean="0"/>
          </a:p>
          <a:p>
            <a:r>
              <a:rPr lang="en-US" dirty="0" smtClean="0"/>
              <a:t>Push thread-specific data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362200" y="2133600"/>
            <a:ext cx="6610940" cy="3352800"/>
            <a:chOff x="2362200" y="2133600"/>
            <a:chExt cx="6610940" cy="3352800"/>
          </a:xfrm>
        </p:grpSpPr>
        <p:sp>
          <p:nvSpPr>
            <p:cNvPr id="4" name="TextBox 3"/>
            <p:cNvSpPr txBox="1"/>
            <p:nvPr/>
          </p:nvSpPr>
          <p:spPr>
            <a:xfrm>
              <a:off x="7467600" y="3011269"/>
              <a:ext cx="1505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Specified by 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signature tags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6" name="Curved Connector 5"/>
            <p:cNvCxnSpPr/>
            <p:nvPr/>
          </p:nvCxnSpPr>
          <p:spPr>
            <a:xfrm rot="10800000">
              <a:off x="2362200" y="2133600"/>
              <a:ext cx="5105400" cy="990600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5638800" y="3276598"/>
              <a:ext cx="1828800" cy="486712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 flipV="1">
              <a:off x="3886200" y="3429000"/>
              <a:ext cx="3581400" cy="1219200"/>
            </a:xfrm>
            <a:prstGeom prst="curvedConnector3">
              <a:avLst>
                <a:gd name="adj1" fmla="val 3005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10800000" flipV="1">
              <a:off x="3810000" y="3581400"/>
              <a:ext cx="3657600" cy="1905000"/>
            </a:xfrm>
            <a:prstGeom prst="curvedConnector3">
              <a:avLst>
                <a:gd name="adj1" fmla="val 2299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565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Invoke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Convert polymorphic types to static types</a:t>
            </a:r>
          </a:p>
          <a:p>
            <a:r>
              <a:rPr lang="en-US" dirty="0" smtClean="0"/>
              <a:t>Check types</a:t>
            </a:r>
          </a:p>
          <a:p>
            <a:r>
              <a:rPr lang="en-US" dirty="0" smtClean="0"/>
              <a:t>Dispatcher-specific operations</a:t>
            </a:r>
          </a:p>
          <a:p>
            <a:pPr lvl="1"/>
            <a:r>
              <a:rPr lang="en-US" dirty="0" smtClean="0"/>
              <a:t>Find domain length</a:t>
            </a:r>
          </a:p>
          <a:p>
            <a:pPr lvl="1"/>
            <a:r>
              <a:rPr lang="en-US" dirty="0" smtClean="0"/>
              <a:t>Build index arrays</a:t>
            </a:r>
            <a:endParaRPr lang="en-US" dirty="0"/>
          </a:p>
          <a:p>
            <a:r>
              <a:rPr lang="en-US" dirty="0" smtClean="0"/>
              <a:t>Transport data from control to execution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worklet</a:t>
            </a:r>
            <a:r>
              <a:rPr lang="en-US" dirty="0" smtClean="0"/>
              <a:t> invoke kernel</a:t>
            </a:r>
          </a:p>
          <a:p>
            <a:r>
              <a:rPr lang="en-US" dirty="0" smtClean="0"/>
              <a:t>Fetch thread-specific data</a:t>
            </a:r>
          </a:p>
          <a:p>
            <a:r>
              <a:rPr lang="en-US" dirty="0" smtClean="0"/>
              <a:t>Invoke </a:t>
            </a:r>
            <a:r>
              <a:rPr lang="en-US" dirty="0" err="1" smtClean="0"/>
              <a:t>worklet</a:t>
            </a:r>
            <a:endParaRPr lang="en-US" dirty="0" smtClean="0"/>
          </a:p>
          <a:p>
            <a:r>
              <a:rPr lang="en-US" dirty="0" smtClean="0"/>
              <a:t>Push thread-specific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801469"/>
            <a:ext cx="564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/>
                <a:cs typeface="Consolas"/>
              </a:defRPr>
            </a:lvl1pPr>
          </a:lstStyle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DispatcherMapField&lt;</a:t>
            </a:r>
            <a:r>
              <a:rPr lang="en-US" noProof="1">
                <a:solidFill>
                  <a:srgbClr val="66FFFF"/>
                </a:solidFill>
              </a:rPr>
              <a:t>Sine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&gt; dispatcher; </a:t>
            </a:r>
          </a:p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dispatcher.Invoke(</a:t>
            </a:r>
            <a:r>
              <a:rPr lang="en-US" noProof="1" smtClean="0">
                <a:solidFill>
                  <a:srgbClr val="FF6666"/>
                </a:solidFill>
              </a:rPr>
              <a:t>inputHandle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noProof="1" smtClean="0">
                <a:solidFill>
                  <a:srgbClr val="FF6666"/>
                </a:solidFill>
              </a:rPr>
              <a:t>sineResult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);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61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Invoke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Convert polymorphic types to static types</a:t>
            </a:r>
          </a:p>
          <a:p>
            <a:r>
              <a:rPr lang="en-US" dirty="0" smtClean="0"/>
              <a:t>Check types</a:t>
            </a:r>
          </a:p>
          <a:p>
            <a:r>
              <a:rPr lang="en-US" dirty="0" smtClean="0"/>
              <a:t>Dispatcher-specific operations</a:t>
            </a:r>
          </a:p>
          <a:p>
            <a:pPr lvl="1"/>
            <a:r>
              <a:rPr lang="en-US" dirty="0" smtClean="0"/>
              <a:t>Find domain length</a:t>
            </a:r>
          </a:p>
          <a:p>
            <a:pPr lvl="1"/>
            <a:r>
              <a:rPr lang="en-US" dirty="0" smtClean="0"/>
              <a:t>Build index arrays</a:t>
            </a:r>
            <a:endParaRPr lang="en-US" dirty="0"/>
          </a:p>
          <a:p>
            <a:r>
              <a:rPr lang="en-US" dirty="0" smtClean="0"/>
              <a:t>Transport data from control to execution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worklet</a:t>
            </a:r>
            <a:r>
              <a:rPr lang="en-US" dirty="0" smtClean="0"/>
              <a:t> invoke kernel</a:t>
            </a:r>
          </a:p>
          <a:p>
            <a:r>
              <a:rPr lang="en-US" dirty="0" smtClean="0"/>
              <a:t>Fetch thread-specific data</a:t>
            </a:r>
          </a:p>
          <a:p>
            <a:r>
              <a:rPr lang="en-US" dirty="0" smtClean="0"/>
              <a:t>Invoke </a:t>
            </a:r>
            <a:r>
              <a:rPr lang="en-US" dirty="0" err="1" smtClean="0"/>
              <a:t>worklet</a:t>
            </a:r>
            <a:endParaRPr lang="en-US" dirty="0" smtClean="0"/>
          </a:p>
          <a:p>
            <a:r>
              <a:rPr lang="en-US" dirty="0" smtClean="0"/>
              <a:t>Push thread-specific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801469"/>
            <a:ext cx="564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/>
                <a:cs typeface="Consolas"/>
              </a:defRPr>
            </a:lvl1pPr>
          </a:lstStyle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DispatcherMapField&lt;</a:t>
            </a:r>
            <a:r>
              <a:rPr lang="en-US" noProof="1">
                <a:solidFill>
                  <a:srgbClr val="66FFFF"/>
                </a:solidFill>
              </a:rPr>
              <a:t>Sine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&gt; dispatcher; </a:t>
            </a:r>
          </a:p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dispatcher.Invoke(</a:t>
            </a:r>
            <a:r>
              <a:rPr lang="en-US" noProof="1" smtClean="0">
                <a:solidFill>
                  <a:srgbClr val="FF6666"/>
                </a:solidFill>
              </a:rPr>
              <a:t>inputHandle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noProof="1" smtClean="0">
                <a:solidFill>
                  <a:srgbClr val="FF6666"/>
                </a:solidFill>
              </a:rPr>
              <a:t>sineResult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);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14478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DynamicArrayHandle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34200" y="1447800"/>
            <a:ext cx="22098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DynamicArrayHandle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5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Invoke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Convert polymorphic types to static types</a:t>
            </a:r>
          </a:p>
          <a:p>
            <a:r>
              <a:rPr lang="en-US" dirty="0" smtClean="0"/>
              <a:t>Check types</a:t>
            </a:r>
          </a:p>
          <a:p>
            <a:r>
              <a:rPr lang="en-US" dirty="0" smtClean="0"/>
              <a:t>Dispatcher-specific operations</a:t>
            </a:r>
          </a:p>
          <a:p>
            <a:pPr lvl="1"/>
            <a:r>
              <a:rPr lang="en-US" dirty="0" smtClean="0"/>
              <a:t>Find domain length</a:t>
            </a:r>
          </a:p>
          <a:p>
            <a:pPr lvl="1"/>
            <a:r>
              <a:rPr lang="en-US" dirty="0" smtClean="0"/>
              <a:t>Build index arrays</a:t>
            </a:r>
            <a:endParaRPr lang="en-US" dirty="0"/>
          </a:p>
          <a:p>
            <a:r>
              <a:rPr lang="en-US" dirty="0" smtClean="0"/>
              <a:t>Transport data from control to execution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worklet</a:t>
            </a:r>
            <a:r>
              <a:rPr lang="en-US" dirty="0" smtClean="0"/>
              <a:t> invoke kernel</a:t>
            </a:r>
          </a:p>
          <a:p>
            <a:r>
              <a:rPr lang="en-US" dirty="0" smtClean="0"/>
              <a:t>Fetch thread-specific data</a:t>
            </a:r>
          </a:p>
          <a:p>
            <a:r>
              <a:rPr lang="en-US" dirty="0" smtClean="0"/>
              <a:t>Invoke </a:t>
            </a:r>
            <a:r>
              <a:rPr lang="en-US" dirty="0" err="1" smtClean="0"/>
              <a:t>worklet</a:t>
            </a:r>
            <a:endParaRPr lang="en-US" dirty="0" smtClean="0"/>
          </a:p>
          <a:p>
            <a:r>
              <a:rPr lang="en-US" dirty="0" smtClean="0"/>
              <a:t>Push thread-specific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801469"/>
            <a:ext cx="564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/>
                <a:cs typeface="Consolas"/>
              </a:defRPr>
            </a:lvl1pPr>
          </a:lstStyle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DispatcherMapField&lt;</a:t>
            </a:r>
            <a:r>
              <a:rPr lang="en-US" noProof="1">
                <a:solidFill>
                  <a:srgbClr val="66FFFF"/>
                </a:solidFill>
              </a:rPr>
              <a:t>Sine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&gt; dispatcher; </a:t>
            </a:r>
          </a:p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dispatcher.Invoke(</a:t>
            </a:r>
            <a:r>
              <a:rPr lang="en-US" noProof="1" smtClean="0">
                <a:solidFill>
                  <a:srgbClr val="FF6666"/>
                </a:solidFill>
              </a:rPr>
              <a:t>inputHandle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noProof="1" smtClean="0">
                <a:solidFill>
                  <a:srgbClr val="FF6666"/>
                </a:solidFill>
              </a:rPr>
              <a:t>sineResult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);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14478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ArrayHandle</a:t>
            </a:r>
            <a:r>
              <a:rPr lang="en-US" dirty="0" smtClean="0"/>
              <a:t>&lt;float&gt;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34200" y="1447800"/>
            <a:ext cx="22098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ArrayHandle</a:t>
            </a:r>
            <a:r>
              <a:rPr lang="en-US" dirty="0" smtClean="0"/>
              <a:t>&lt;float&gt;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5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447E-6 2.70245E-6 L 2.5447E-6 0.066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6006E-6 -1.32809E-6 L -4.06006E-6 0.0668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Invoke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Convert polymorphic types to static types</a:t>
            </a:r>
          </a:p>
          <a:p>
            <a:r>
              <a:rPr lang="en-US" dirty="0" smtClean="0"/>
              <a:t>Check types</a:t>
            </a:r>
          </a:p>
          <a:p>
            <a:r>
              <a:rPr lang="en-US" dirty="0" smtClean="0"/>
              <a:t>Dispatcher-specific operations</a:t>
            </a:r>
          </a:p>
          <a:p>
            <a:pPr lvl="1"/>
            <a:r>
              <a:rPr lang="en-US" dirty="0" smtClean="0"/>
              <a:t>Find domain length</a:t>
            </a:r>
          </a:p>
          <a:p>
            <a:pPr lvl="1"/>
            <a:r>
              <a:rPr lang="en-US" dirty="0" smtClean="0"/>
              <a:t>Build index arrays</a:t>
            </a:r>
            <a:endParaRPr lang="en-US" dirty="0"/>
          </a:p>
          <a:p>
            <a:r>
              <a:rPr lang="en-US" dirty="0" smtClean="0"/>
              <a:t>Transport data from control to execution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worklet</a:t>
            </a:r>
            <a:r>
              <a:rPr lang="en-US" dirty="0" smtClean="0"/>
              <a:t> invoke kernel</a:t>
            </a:r>
          </a:p>
          <a:p>
            <a:r>
              <a:rPr lang="en-US" dirty="0" smtClean="0"/>
              <a:t>Fetch thread-specific data</a:t>
            </a:r>
          </a:p>
          <a:p>
            <a:r>
              <a:rPr lang="en-US" dirty="0" smtClean="0"/>
              <a:t>Invoke </a:t>
            </a:r>
            <a:r>
              <a:rPr lang="en-US" dirty="0" err="1" smtClean="0"/>
              <a:t>worklet</a:t>
            </a:r>
            <a:endParaRPr lang="en-US" dirty="0" smtClean="0"/>
          </a:p>
          <a:p>
            <a:r>
              <a:rPr lang="en-US" dirty="0" smtClean="0"/>
              <a:t>Push thread-specific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801469"/>
            <a:ext cx="564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/>
                <a:cs typeface="Consolas"/>
              </a:defRPr>
            </a:lvl1pPr>
          </a:lstStyle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DispatcherMapField&lt;</a:t>
            </a:r>
            <a:r>
              <a:rPr lang="en-US" noProof="1">
                <a:solidFill>
                  <a:srgbClr val="66FFFF"/>
                </a:solidFill>
              </a:rPr>
              <a:t>Sine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&gt; dispatcher; </a:t>
            </a:r>
          </a:p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dispatcher.Invoke(</a:t>
            </a:r>
            <a:r>
              <a:rPr lang="en-US" noProof="1" smtClean="0">
                <a:solidFill>
                  <a:srgbClr val="FF6666"/>
                </a:solidFill>
              </a:rPr>
              <a:t>inputHandle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noProof="1" smtClean="0">
                <a:solidFill>
                  <a:srgbClr val="FF6666"/>
                </a:solidFill>
              </a:rPr>
              <a:t>sineResult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);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1905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ArrayHandle</a:t>
            </a:r>
            <a:r>
              <a:rPr lang="en-US" dirty="0" smtClean="0"/>
              <a:t>&lt;float&gt;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4200" y="1905000"/>
            <a:ext cx="22098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ArrayHandle</a:t>
            </a:r>
            <a:r>
              <a:rPr lang="en-US" dirty="0" smtClean="0"/>
              <a:t>&lt;float&gt;</a:t>
            </a:r>
            <a:endParaRPr lang="en-US" dirty="0"/>
          </a:p>
        </p:txBody>
      </p:sp>
      <p:pic>
        <p:nvPicPr>
          <p:cNvPr id="4" name="Picture 3" descr="Che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790700"/>
            <a:ext cx="638321" cy="685800"/>
          </a:xfrm>
          <a:prstGeom prst="rect">
            <a:avLst/>
          </a:prstGeom>
        </p:spPr>
      </p:pic>
      <p:pic>
        <p:nvPicPr>
          <p:cNvPr id="10" name="Picture 9" descr="Che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239" y="1790700"/>
            <a:ext cx="63832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3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447E-6 2.85516E-6 L 2.5447E-6 0.1332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6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6006E-6 2.85516E-6 L -4.06006E-6 0.1335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Invoke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Convert polymorphic types to static types</a:t>
            </a:r>
          </a:p>
          <a:p>
            <a:r>
              <a:rPr lang="en-US" dirty="0" smtClean="0"/>
              <a:t>Check types</a:t>
            </a:r>
          </a:p>
          <a:p>
            <a:r>
              <a:rPr lang="en-US" dirty="0" smtClean="0"/>
              <a:t>Dispatcher-specific operations</a:t>
            </a:r>
          </a:p>
          <a:p>
            <a:pPr lvl="1"/>
            <a:r>
              <a:rPr lang="en-US" dirty="0" smtClean="0"/>
              <a:t>Find domain length</a:t>
            </a:r>
          </a:p>
          <a:p>
            <a:pPr lvl="1"/>
            <a:r>
              <a:rPr lang="en-US" dirty="0" smtClean="0"/>
              <a:t>Build index arrays</a:t>
            </a:r>
            <a:endParaRPr lang="en-US" dirty="0"/>
          </a:p>
          <a:p>
            <a:r>
              <a:rPr lang="en-US" dirty="0" smtClean="0"/>
              <a:t>Transport data from control to execution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worklet</a:t>
            </a:r>
            <a:r>
              <a:rPr lang="en-US" dirty="0" smtClean="0"/>
              <a:t> invoke kernel</a:t>
            </a:r>
          </a:p>
          <a:p>
            <a:r>
              <a:rPr lang="en-US" dirty="0" smtClean="0"/>
              <a:t>Fetch thread-specific data</a:t>
            </a:r>
          </a:p>
          <a:p>
            <a:r>
              <a:rPr lang="en-US" dirty="0" smtClean="0"/>
              <a:t>Invoke </a:t>
            </a:r>
            <a:r>
              <a:rPr lang="en-US" dirty="0" err="1" smtClean="0"/>
              <a:t>worklet</a:t>
            </a:r>
            <a:endParaRPr lang="en-US" dirty="0" smtClean="0"/>
          </a:p>
          <a:p>
            <a:r>
              <a:rPr lang="en-US" dirty="0" smtClean="0"/>
              <a:t>Push thread-specific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801469"/>
            <a:ext cx="564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/>
                <a:cs typeface="Consolas"/>
              </a:defRPr>
            </a:lvl1pPr>
          </a:lstStyle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DispatcherMapField&lt;</a:t>
            </a:r>
            <a:r>
              <a:rPr lang="en-US" noProof="1">
                <a:solidFill>
                  <a:srgbClr val="66FFFF"/>
                </a:solidFill>
              </a:rPr>
              <a:t>Sine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&gt; dispatcher; </a:t>
            </a:r>
          </a:p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dispatcher.Invoke(</a:t>
            </a:r>
            <a:r>
              <a:rPr lang="en-US" noProof="1" smtClean="0">
                <a:solidFill>
                  <a:srgbClr val="FF6666"/>
                </a:solidFill>
              </a:rPr>
              <a:t>inputHandle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noProof="1" smtClean="0">
                <a:solidFill>
                  <a:srgbClr val="FF6666"/>
                </a:solidFill>
              </a:rPr>
              <a:t>sineResult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);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28194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ArrayHandle</a:t>
            </a:r>
            <a:r>
              <a:rPr lang="en-US" dirty="0" smtClean="0"/>
              <a:t>&lt;float&gt;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4200" y="2819400"/>
            <a:ext cx="22098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ArrayHandle</a:t>
            </a:r>
            <a:r>
              <a:rPr lang="en-US" dirty="0" smtClean="0"/>
              <a:t>&lt;float&gt;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8017" y="2743200"/>
            <a:ext cx="99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10,000</a:t>
            </a:r>
            <a:endParaRPr lang="en-US" dirty="0"/>
          </a:p>
        </p:txBody>
      </p:sp>
      <p:cxnSp>
        <p:nvCxnSpPr>
          <p:cNvPr id="9" name="Straight Arrow Connector 8"/>
          <p:cNvCxnSpPr>
            <a:endCxn id="5" idx="3"/>
          </p:cNvCxnSpPr>
          <p:nvPr/>
        </p:nvCxnSpPr>
        <p:spPr>
          <a:xfrm flipH="1" flipV="1">
            <a:off x="3962400" y="2927866"/>
            <a:ext cx="685800" cy="184666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18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447E-6 1.22166E-6 L 2.5447E-6 0.0999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9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6006E-6 1.22166E-6 L -4.06006E-6 0.1001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Invoke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Convert polymorphic types to static types</a:t>
            </a:r>
          </a:p>
          <a:p>
            <a:r>
              <a:rPr lang="en-US" dirty="0" smtClean="0"/>
              <a:t>Check types</a:t>
            </a:r>
          </a:p>
          <a:p>
            <a:r>
              <a:rPr lang="en-US" dirty="0" smtClean="0"/>
              <a:t>Dispatcher-specific operations</a:t>
            </a:r>
          </a:p>
          <a:p>
            <a:pPr lvl="1"/>
            <a:r>
              <a:rPr lang="en-US" dirty="0" smtClean="0"/>
              <a:t>Find domain length</a:t>
            </a:r>
          </a:p>
          <a:p>
            <a:pPr lvl="1"/>
            <a:r>
              <a:rPr lang="en-US" dirty="0" smtClean="0"/>
              <a:t>Build index arrays</a:t>
            </a:r>
            <a:endParaRPr lang="en-US" dirty="0"/>
          </a:p>
          <a:p>
            <a:r>
              <a:rPr lang="en-US" dirty="0" smtClean="0"/>
              <a:t>Transport data from control to execution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worklet</a:t>
            </a:r>
            <a:r>
              <a:rPr lang="en-US" dirty="0" smtClean="0"/>
              <a:t> invoke kernel</a:t>
            </a:r>
          </a:p>
          <a:p>
            <a:r>
              <a:rPr lang="en-US" dirty="0" smtClean="0"/>
              <a:t>Fetch thread-specific data</a:t>
            </a:r>
          </a:p>
          <a:p>
            <a:r>
              <a:rPr lang="en-US" dirty="0" smtClean="0"/>
              <a:t>Invoke </a:t>
            </a:r>
            <a:r>
              <a:rPr lang="en-US" dirty="0" err="1" smtClean="0"/>
              <a:t>worklet</a:t>
            </a:r>
            <a:endParaRPr lang="en-US" dirty="0" smtClean="0"/>
          </a:p>
          <a:p>
            <a:r>
              <a:rPr lang="en-US" dirty="0" smtClean="0"/>
              <a:t>Push thread-specific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801469"/>
            <a:ext cx="564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/>
                <a:cs typeface="Consolas"/>
              </a:defRPr>
            </a:lvl1pPr>
          </a:lstStyle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DispatcherMapField&lt;</a:t>
            </a:r>
            <a:r>
              <a:rPr lang="en-US" noProof="1">
                <a:solidFill>
                  <a:srgbClr val="66FFFF"/>
                </a:solidFill>
              </a:rPr>
              <a:t>Sine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&gt; dispatcher; </a:t>
            </a:r>
          </a:p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dispatcher.Invoke(</a:t>
            </a:r>
            <a:r>
              <a:rPr lang="en-US" noProof="1" smtClean="0">
                <a:solidFill>
                  <a:srgbClr val="FF6666"/>
                </a:solidFill>
              </a:rPr>
              <a:t>inputHandle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noProof="1" smtClean="0">
                <a:solidFill>
                  <a:srgbClr val="FF6666"/>
                </a:solidFill>
              </a:rPr>
              <a:t>sineResult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);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35052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ArrayPortal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4200" y="3505200"/>
            <a:ext cx="22098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ArrayPortal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8017" y="2743200"/>
            <a:ext cx="99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10,000</a:t>
            </a:r>
            <a:endParaRPr lang="en-US" dirty="0"/>
          </a:p>
        </p:txBody>
      </p:sp>
      <p:sp>
        <p:nvSpPr>
          <p:cNvPr id="222" name="TextBox 221"/>
          <p:cNvSpPr txBox="1"/>
          <p:nvPr/>
        </p:nvSpPr>
        <p:spPr>
          <a:xfrm>
            <a:off x="9375522" y="61028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9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5181600" y="1302912"/>
            <a:ext cx="2248114" cy="46482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Execution Environment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552914" y="1302912"/>
            <a:ext cx="2247686" cy="46482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Control Environment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/>
              <a:cs typeface="Calibri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Grid Topology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Array Handle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Invoke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19314" y="1150512"/>
            <a:ext cx="2133600" cy="1371600"/>
            <a:chOff x="0" y="990600"/>
            <a:chExt cx="2133600" cy="1371600"/>
          </a:xfrm>
        </p:grpSpPr>
        <p:pic>
          <p:nvPicPr>
            <p:cNvPr id="5" name="Picture 4" descr="Captur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90600"/>
              <a:ext cx="1667510" cy="13716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 bwMode="auto">
            <a:xfrm>
              <a:off x="1524000" y="16764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VTK-m Framework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09510" y="5951112"/>
            <a:ext cx="1534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Calibri"/>
                <a:cs typeface="Calibri"/>
              </a:rPr>
              <a:t>vtkm</a:t>
            </a:r>
            <a:r>
              <a:rPr lang="en-US" sz="2400" dirty="0" smtClean="0">
                <a:latin typeface="Calibri"/>
                <a:cs typeface="Calibri"/>
              </a:rPr>
              <a:t>::cont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32174" y="5951112"/>
            <a:ext cx="1546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Calibri"/>
                <a:cs typeface="Calibri"/>
              </a:rPr>
              <a:t>vtkm</a:t>
            </a:r>
            <a:r>
              <a:rPr lang="en-US" sz="2400" dirty="0" smtClean="0">
                <a:latin typeface="Calibri"/>
                <a:cs typeface="Calibri"/>
              </a:rPr>
              <a:t>::exec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61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Invoke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Convert polymorphic types to static types</a:t>
            </a:r>
          </a:p>
          <a:p>
            <a:r>
              <a:rPr lang="en-US" dirty="0" smtClean="0"/>
              <a:t>Check types</a:t>
            </a:r>
          </a:p>
          <a:p>
            <a:r>
              <a:rPr lang="en-US" dirty="0" smtClean="0"/>
              <a:t>Dispatcher-specific operations</a:t>
            </a:r>
          </a:p>
          <a:p>
            <a:pPr lvl="1"/>
            <a:r>
              <a:rPr lang="en-US" dirty="0" smtClean="0"/>
              <a:t>Find domain length</a:t>
            </a:r>
          </a:p>
          <a:p>
            <a:pPr lvl="1"/>
            <a:r>
              <a:rPr lang="en-US" dirty="0" smtClean="0"/>
              <a:t>Build index arrays</a:t>
            </a:r>
            <a:endParaRPr lang="en-US" dirty="0"/>
          </a:p>
          <a:p>
            <a:r>
              <a:rPr lang="en-US" dirty="0" smtClean="0"/>
              <a:t>Transport data from control to execution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worklet</a:t>
            </a:r>
            <a:r>
              <a:rPr lang="en-US" dirty="0" smtClean="0"/>
              <a:t> invoke kernel</a:t>
            </a:r>
          </a:p>
          <a:p>
            <a:r>
              <a:rPr lang="en-US" dirty="0" smtClean="0"/>
              <a:t>Fetch thread-specific data</a:t>
            </a:r>
          </a:p>
          <a:p>
            <a:r>
              <a:rPr lang="en-US" dirty="0" smtClean="0"/>
              <a:t>Invoke </a:t>
            </a:r>
            <a:r>
              <a:rPr lang="en-US" dirty="0" err="1" smtClean="0"/>
              <a:t>worklet</a:t>
            </a:r>
            <a:endParaRPr lang="en-US" dirty="0" smtClean="0"/>
          </a:p>
          <a:p>
            <a:r>
              <a:rPr lang="en-US" dirty="0" smtClean="0"/>
              <a:t>Push thread-specific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801469"/>
            <a:ext cx="564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/>
                <a:cs typeface="Consolas"/>
              </a:defRPr>
            </a:lvl1pPr>
          </a:lstStyle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DispatcherMapField&lt;</a:t>
            </a:r>
            <a:r>
              <a:rPr lang="en-US" noProof="1">
                <a:solidFill>
                  <a:srgbClr val="66FFFF"/>
                </a:solidFill>
              </a:rPr>
              <a:t>Sine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&gt; dispatcher; </a:t>
            </a:r>
          </a:p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dispatcher.Invoke(</a:t>
            </a:r>
            <a:r>
              <a:rPr lang="en-US" noProof="1" smtClean="0">
                <a:solidFill>
                  <a:srgbClr val="FF6666"/>
                </a:solidFill>
              </a:rPr>
              <a:t>inputHandle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noProof="1" smtClean="0">
                <a:solidFill>
                  <a:srgbClr val="FF6666"/>
                </a:solidFill>
              </a:rPr>
              <a:t>sineResult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);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35052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ArrayPortal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4200" y="3505200"/>
            <a:ext cx="22098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ArrayPortal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8017" y="2743200"/>
            <a:ext cx="99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10,000</a:t>
            </a:r>
            <a:endParaRPr lang="en-US" dirty="0"/>
          </a:p>
        </p:txBody>
      </p:sp>
      <p:grpSp>
        <p:nvGrpSpPr>
          <p:cNvPr id="223" name="Group 222"/>
          <p:cNvGrpSpPr/>
          <p:nvPr/>
        </p:nvGrpSpPr>
        <p:grpSpPr>
          <a:xfrm>
            <a:off x="4257493" y="4169290"/>
            <a:ext cx="4840958" cy="1469996"/>
            <a:chOff x="4257493" y="4169290"/>
            <a:chExt cx="4840958" cy="1469996"/>
          </a:xfrm>
        </p:grpSpPr>
        <p:grpSp>
          <p:nvGrpSpPr>
            <p:cNvPr id="51" name="Group 50"/>
            <p:cNvGrpSpPr/>
            <p:nvPr/>
          </p:nvGrpSpPr>
          <p:grpSpPr>
            <a:xfrm>
              <a:off x="4257493" y="4169290"/>
              <a:ext cx="177467" cy="1393309"/>
              <a:chOff x="6400800" y="4377433"/>
              <a:chExt cx="228600" cy="1794767"/>
            </a:xfrm>
          </p:grpSpPr>
          <p:cxnSp>
            <p:nvCxnSpPr>
              <p:cNvPr id="33" name="Curved Connector 3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urved Connector 34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urved Connector 38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urved Connector 40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urved Connector 41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urved Connector 42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urved Connector 43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urved Connector 44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4531816" y="4173801"/>
              <a:ext cx="177467" cy="1393309"/>
              <a:chOff x="6400800" y="4377433"/>
              <a:chExt cx="228600" cy="1794767"/>
            </a:xfrm>
          </p:grpSpPr>
          <p:cxnSp>
            <p:nvCxnSpPr>
              <p:cNvPr id="53" name="Curved Connector 5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urved Connector 5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urved Connector 5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urved Connector 5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urved Connector 5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urved Connector 5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4806139" y="4178312"/>
              <a:ext cx="177467" cy="1393309"/>
              <a:chOff x="6400800" y="4377433"/>
              <a:chExt cx="228600" cy="1794767"/>
            </a:xfrm>
          </p:grpSpPr>
          <p:cxnSp>
            <p:nvCxnSpPr>
              <p:cNvPr id="63" name="Curved Connector 6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urved Connector 6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urved Connector 6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urved Connector 6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urved Connector 6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urved Connector 6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urved Connector 6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urved Connector 6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5080462" y="4182823"/>
              <a:ext cx="177467" cy="1393309"/>
              <a:chOff x="6400800" y="4377433"/>
              <a:chExt cx="228600" cy="1794767"/>
            </a:xfrm>
          </p:grpSpPr>
          <p:cxnSp>
            <p:nvCxnSpPr>
              <p:cNvPr id="73" name="Curved Connector 7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urved Connector 7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urved Connector 7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urved Connector 7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urved Connector 7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urved Connector 7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urved Connector 7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5354785" y="4187334"/>
              <a:ext cx="177467" cy="1393309"/>
              <a:chOff x="6400800" y="4377433"/>
              <a:chExt cx="228600" cy="1794767"/>
            </a:xfrm>
          </p:grpSpPr>
          <p:cxnSp>
            <p:nvCxnSpPr>
              <p:cNvPr id="83" name="Curved Connector 8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urved Connector 8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urved Connector 8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urved Connector 8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urved Connector 8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urved Connector 8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urved Connector 8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urved Connector 8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5629108" y="4191845"/>
              <a:ext cx="177467" cy="1393309"/>
              <a:chOff x="6400800" y="4377433"/>
              <a:chExt cx="228600" cy="1794767"/>
            </a:xfrm>
          </p:grpSpPr>
          <p:cxnSp>
            <p:nvCxnSpPr>
              <p:cNvPr id="93" name="Curved Connector 9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urved Connector 9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urved Connector 9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urved Connector 9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urved Connector 9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urved Connector 9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urved Connector 9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urved Connector 9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5903431" y="4196356"/>
              <a:ext cx="177467" cy="1393309"/>
              <a:chOff x="6400800" y="4377433"/>
              <a:chExt cx="228600" cy="1794767"/>
            </a:xfrm>
          </p:grpSpPr>
          <p:cxnSp>
            <p:nvCxnSpPr>
              <p:cNvPr id="103" name="Curved Connector 10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urved Connector 10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urved Connector 10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urved Connector 10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urved Connector 10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urved Connector 10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urved Connector 10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urved Connector 10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6177754" y="4200867"/>
              <a:ext cx="177467" cy="1393309"/>
              <a:chOff x="6400800" y="4377433"/>
              <a:chExt cx="228600" cy="1794767"/>
            </a:xfrm>
          </p:grpSpPr>
          <p:cxnSp>
            <p:nvCxnSpPr>
              <p:cNvPr id="113" name="Curved Connector 11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urved Connector 11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urved Connector 11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urved Connector 11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urved Connector 11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urved Connector 11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urved Connector 11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urved Connector 11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6452077" y="4205378"/>
              <a:ext cx="177467" cy="1393309"/>
              <a:chOff x="6400800" y="4377433"/>
              <a:chExt cx="228600" cy="1794767"/>
            </a:xfrm>
          </p:grpSpPr>
          <p:cxnSp>
            <p:nvCxnSpPr>
              <p:cNvPr id="123" name="Curved Connector 12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urved Connector 12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urved Connector 12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urved Connector 12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urved Connector 12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urved Connector 12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urved Connector 12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urved Connector 12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6726400" y="4209889"/>
              <a:ext cx="177467" cy="1393309"/>
              <a:chOff x="6400800" y="4377433"/>
              <a:chExt cx="228600" cy="1794767"/>
            </a:xfrm>
          </p:grpSpPr>
          <p:cxnSp>
            <p:nvCxnSpPr>
              <p:cNvPr id="133" name="Curved Connector 13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urved Connector 13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urved Connector 13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urved Connector 13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urved Connector 13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urved Connector 13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urved Connector 13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7000723" y="4214400"/>
              <a:ext cx="177467" cy="1393309"/>
              <a:chOff x="6400800" y="4377433"/>
              <a:chExt cx="228600" cy="1794767"/>
            </a:xfrm>
          </p:grpSpPr>
          <p:cxnSp>
            <p:nvCxnSpPr>
              <p:cNvPr id="143" name="Curved Connector 14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urved Connector 14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urved Connector 14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urved Connector 14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urved Connector 14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urved Connector 14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urved Connector 14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urved Connector 14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7275046" y="4218911"/>
              <a:ext cx="177467" cy="1393309"/>
              <a:chOff x="6400800" y="4377433"/>
              <a:chExt cx="228600" cy="1794767"/>
            </a:xfrm>
          </p:grpSpPr>
          <p:cxnSp>
            <p:nvCxnSpPr>
              <p:cNvPr id="153" name="Curved Connector 15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urved Connector 15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urved Connector 15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urved Connector 15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urved Connector 15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urved Connector 15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urved Connector 15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urved Connector 15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7549369" y="4223422"/>
              <a:ext cx="177467" cy="1393309"/>
              <a:chOff x="6400800" y="4377433"/>
              <a:chExt cx="228600" cy="1794767"/>
            </a:xfrm>
          </p:grpSpPr>
          <p:cxnSp>
            <p:nvCxnSpPr>
              <p:cNvPr id="163" name="Curved Connector 16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urved Connector 16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urved Connector 16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urved Connector 16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urved Connector 16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urved Connector 16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urved Connector 16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urved Connector 16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7823692" y="4227933"/>
              <a:ext cx="177467" cy="1393309"/>
              <a:chOff x="6400800" y="4377433"/>
              <a:chExt cx="228600" cy="1794767"/>
            </a:xfrm>
          </p:grpSpPr>
          <p:cxnSp>
            <p:nvCxnSpPr>
              <p:cNvPr id="173" name="Curved Connector 17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urved Connector 17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Curved Connector 17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urved Connector 17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Curved Connector 17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urved Connector 17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urved Connector 17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urved Connector 17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8098015" y="4232444"/>
              <a:ext cx="177467" cy="1393309"/>
              <a:chOff x="6400800" y="4377433"/>
              <a:chExt cx="228600" cy="1794767"/>
            </a:xfrm>
          </p:grpSpPr>
          <p:cxnSp>
            <p:nvCxnSpPr>
              <p:cNvPr id="183" name="Curved Connector 18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urved Connector 18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urved Connector 18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urved Connector 18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urved Connector 18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urved Connector 18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urved Connector 18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urved Connector 18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/>
            <p:cNvGrpSpPr/>
            <p:nvPr/>
          </p:nvGrpSpPr>
          <p:grpSpPr>
            <a:xfrm>
              <a:off x="8372338" y="4236955"/>
              <a:ext cx="177467" cy="1393309"/>
              <a:chOff x="6400800" y="4377433"/>
              <a:chExt cx="228600" cy="1794767"/>
            </a:xfrm>
          </p:grpSpPr>
          <p:cxnSp>
            <p:nvCxnSpPr>
              <p:cNvPr id="193" name="Curved Connector 19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urved Connector 19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urved Connector 19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urved Connector 19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urved Connector 19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urved Connector 19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urved Connector 19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urved Connector 19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Group 201"/>
            <p:cNvGrpSpPr/>
            <p:nvPr/>
          </p:nvGrpSpPr>
          <p:grpSpPr>
            <a:xfrm>
              <a:off x="8646661" y="4241466"/>
              <a:ext cx="177467" cy="1393309"/>
              <a:chOff x="6400800" y="4377433"/>
              <a:chExt cx="228600" cy="1794767"/>
            </a:xfrm>
          </p:grpSpPr>
          <p:cxnSp>
            <p:nvCxnSpPr>
              <p:cNvPr id="203" name="Curved Connector 20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urved Connector 20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urved Connector 20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urved Connector 20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urved Connector 20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urved Connector 20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urved Connector 20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urved Connector 20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Group 211"/>
            <p:cNvGrpSpPr/>
            <p:nvPr/>
          </p:nvGrpSpPr>
          <p:grpSpPr>
            <a:xfrm>
              <a:off x="8920984" y="4245977"/>
              <a:ext cx="177467" cy="1393309"/>
              <a:chOff x="6400800" y="4377433"/>
              <a:chExt cx="228600" cy="1794767"/>
            </a:xfrm>
          </p:grpSpPr>
          <p:cxnSp>
            <p:nvCxnSpPr>
              <p:cNvPr id="213" name="Curved Connector 21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urved Connector 21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urved Connector 21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urved Connector 21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urved Connector 21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urved Connector 21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urved Connector 21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urved Connector 21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2" name="TextBox 221"/>
          <p:cNvSpPr txBox="1"/>
          <p:nvPr/>
        </p:nvSpPr>
        <p:spPr>
          <a:xfrm>
            <a:off x="9375522" y="61028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7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Invoke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Convert polymorphic types to static types</a:t>
            </a:r>
          </a:p>
          <a:p>
            <a:r>
              <a:rPr lang="en-US" dirty="0" smtClean="0"/>
              <a:t>Check types</a:t>
            </a:r>
          </a:p>
          <a:p>
            <a:r>
              <a:rPr lang="en-US" dirty="0" smtClean="0"/>
              <a:t>Dispatcher-specific operations</a:t>
            </a:r>
          </a:p>
          <a:p>
            <a:pPr lvl="1"/>
            <a:r>
              <a:rPr lang="en-US" dirty="0" smtClean="0"/>
              <a:t>Find domain length</a:t>
            </a:r>
          </a:p>
          <a:p>
            <a:pPr lvl="1"/>
            <a:r>
              <a:rPr lang="en-US" dirty="0" smtClean="0"/>
              <a:t>Build index arrays</a:t>
            </a:r>
            <a:endParaRPr lang="en-US" dirty="0"/>
          </a:p>
          <a:p>
            <a:r>
              <a:rPr lang="en-US" dirty="0" smtClean="0"/>
              <a:t>Transport data from control to execution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worklet</a:t>
            </a:r>
            <a:r>
              <a:rPr lang="en-US" dirty="0" smtClean="0"/>
              <a:t> invoke kernel</a:t>
            </a:r>
          </a:p>
          <a:p>
            <a:r>
              <a:rPr lang="en-US" dirty="0" smtClean="0"/>
              <a:t>Fetch thread-specific data</a:t>
            </a:r>
          </a:p>
          <a:p>
            <a:r>
              <a:rPr lang="en-US" dirty="0" smtClean="0"/>
              <a:t>Invoke </a:t>
            </a:r>
            <a:r>
              <a:rPr lang="en-US" dirty="0" err="1" smtClean="0"/>
              <a:t>worklet</a:t>
            </a:r>
            <a:endParaRPr lang="en-US" dirty="0" smtClean="0"/>
          </a:p>
          <a:p>
            <a:r>
              <a:rPr lang="en-US" dirty="0" smtClean="0"/>
              <a:t>Push thread-specific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801469"/>
            <a:ext cx="564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/>
                <a:cs typeface="Consolas"/>
              </a:defRPr>
            </a:lvl1pPr>
          </a:lstStyle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DispatcherMapField&lt;</a:t>
            </a:r>
            <a:r>
              <a:rPr lang="en-US" noProof="1">
                <a:solidFill>
                  <a:srgbClr val="66FFFF"/>
                </a:solidFill>
              </a:rPr>
              <a:t>Sine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&gt; dispatcher; </a:t>
            </a:r>
          </a:p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dispatcher.Invoke(</a:t>
            </a:r>
            <a:r>
              <a:rPr lang="en-US" noProof="1" smtClean="0">
                <a:solidFill>
                  <a:srgbClr val="FF6666"/>
                </a:solidFill>
              </a:rPr>
              <a:t>inputHandle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noProof="1" smtClean="0">
                <a:solidFill>
                  <a:srgbClr val="FF6666"/>
                </a:solidFill>
              </a:rPr>
              <a:t>sineResult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);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35052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ArrayPortal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4200" y="3505200"/>
            <a:ext cx="22098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ArrayPortal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8017" y="2743200"/>
            <a:ext cx="99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10,000</a:t>
            </a:r>
            <a:endParaRPr lang="en-US" dirty="0"/>
          </a:p>
        </p:txBody>
      </p:sp>
      <p:grpSp>
        <p:nvGrpSpPr>
          <p:cNvPr id="223" name="Group 222"/>
          <p:cNvGrpSpPr/>
          <p:nvPr/>
        </p:nvGrpSpPr>
        <p:grpSpPr>
          <a:xfrm>
            <a:off x="4257493" y="4169290"/>
            <a:ext cx="4840958" cy="1469996"/>
            <a:chOff x="4257493" y="4169290"/>
            <a:chExt cx="4840958" cy="1469996"/>
          </a:xfrm>
        </p:grpSpPr>
        <p:grpSp>
          <p:nvGrpSpPr>
            <p:cNvPr id="51" name="Group 50"/>
            <p:cNvGrpSpPr/>
            <p:nvPr/>
          </p:nvGrpSpPr>
          <p:grpSpPr>
            <a:xfrm>
              <a:off x="4257493" y="4169290"/>
              <a:ext cx="177467" cy="1393309"/>
              <a:chOff x="6400800" y="4377433"/>
              <a:chExt cx="228600" cy="1794767"/>
            </a:xfrm>
          </p:grpSpPr>
          <p:cxnSp>
            <p:nvCxnSpPr>
              <p:cNvPr id="33" name="Curved Connector 3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urved Connector 34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urved Connector 38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urved Connector 40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urved Connector 41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urved Connector 42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urved Connector 43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urved Connector 44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4531816" y="4173801"/>
              <a:ext cx="177467" cy="1393309"/>
              <a:chOff x="6400800" y="4377433"/>
              <a:chExt cx="228600" cy="1794767"/>
            </a:xfrm>
          </p:grpSpPr>
          <p:cxnSp>
            <p:nvCxnSpPr>
              <p:cNvPr id="53" name="Curved Connector 5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urved Connector 5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urved Connector 5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urved Connector 5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urved Connector 5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urved Connector 5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4806139" y="4178312"/>
              <a:ext cx="177467" cy="1393309"/>
              <a:chOff x="6400800" y="4377433"/>
              <a:chExt cx="228600" cy="1794767"/>
            </a:xfrm>
          </p:grpSpPr>
          <p:cxnSp>
            <p:nvCxnSpPr>
              <p:cNvPr id="63" name="Curved Connector 6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urved Connector 6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urved Connector 6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urved Connector 6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urved Connector 6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urved Connector 6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urved Connector 6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urved Connector 6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5080462" y="4182823"/>
              <a:ext cx="177467" cy="1393309"/>
              <a:chOff x="6400800" y="4377433"/>
              <a:chExt cx="228600" cy="1794767"/>
            </a:xfrm>
          </p:grpSpPr>
          <p:cxnSp>
            <p:nvCxnSpPr>
              <p:cNvPr id="73" name="Curved Connector 7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urved Connector 7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urved Connector 7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urved Connector 7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urved Connector 7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urved Connector 7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urved Connector 7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5354785" y="4187334"/>
              <a:ext cx="177467" cy="1393309"/>
              <a:chOff x="6400800" y="4377433"/>
              <a:chExt cx="228600" cy="1794767"/>
            </a:xfrm>
          </p:grpSpPr>
          <p:cxnSp>
            <p:nvCxnSpPr>
              <p:cNvPr id="83" name="Curved Connector 8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urved Connector 8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urved Connector 8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urved Connector 8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urved Connector 8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urved Connector 8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urved Connector 8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urved Connector 8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5629108" y="4191845"/>
              <a:ext cx="177467" cy="1393309"/>
              <a:chOff x="6400800" y="4377433"/>
              <a:chExt cx="228600" cy="1794767"/>
            </a:xfrm>
          </p:grpSpPr>
          <p:cxnSp>
            <p:nvCxnSpPr>
              <p:cNvPr id="93" name="Curved Connector 9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urved Connector 9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urved Connector 9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urved Connector 9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urved Connector 9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urved Connector 9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urved Connector 9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urved Connector 9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5903431" y="4196356"/>
              <a:ext cx="177467" cy="1393309"/>
              <a:chOff x="6400800" y="4377433"/>
              <a:chExt cx="228600" cy="1794767"/>
            </a:xfrm>
          </p:grpSpPr>
          <p:cxnSp>
            <p:nvCxnSpPr>
              <p:cNvPr id="103" name="Curved Connector 10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urved Connector 10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urved Connector 10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urved Connector 10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urved Connector 10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urved Connector 10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urved Connector 10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urved Connector 10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6177754" y="4200867"/>
              <a:ext cx="177467" cy="1393309"/>
              <a:chOff x="6400800" y="4377433"/>
              <a:chExt cx="228600" cy="1794767"/>
            </a:xfrm>
          </p:grpSpPr>
          <p:cxnSp>
            <p:nvCxnSpPr>
              <p:cNvPr id="113" name="Curved Connector 11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urved Connector 11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urved Connector 11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urved Connector 11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urved Connector 11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urved Connector 11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urved Connector 11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urved Connector 11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6452077" y="4205378"/>
              <a:ext cx="177467" cy="1393309"/>
              <a:chOff x="6400800" y="4377433"/>
              <a:chExt cx="228600" cy="1794767"/>
            </a:xfrm>
          </p:grpSpPr>
          <p:cxnSp>
            <p:nvCxnSpPr>
              <p:cNvPr id="123" name="Curved Connector 12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urved Connector 12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urved Connector 12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urved Connector 12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urved Connector 12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urved Connector 12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urved Connector 12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urved Connector 12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6726400" y="4209889"/>
              <a:ext cx="177467" cy="1393309"/>
              <a:chOff x="6400800" y="4377433"/>
              <a:chExt cx="228600" cy="1794767"/>
            </a:xfrm>
          </p:grpSpPr>
          <p:cxnSp>
            <p:nvCxnSpPr>
              <p:cNvPr id="133" name="Curved Connector 13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urved Connector 13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urved Connector 13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urved Connector 13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urved Connector 13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urved Connector 13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urved Connector 13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7000723" y="4214400"/>
              <a:ext cx="177467" cy="1393309"/>
              <a:chOff x="6400800" y="4377433"/>
              <a:chExt cx="228600" cy="1794767"/>
            </a:xfrm>
          </p:grpSpPr>
          <p:cxnSp>
            <p:nvCxnSpPr>
              <p:cNvPr id="143" name="Curved Connector 14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urved Connector 14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urved Connector 14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urved Connector 14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urved Connector 14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urved Connector 14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urved Connector 14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urved Connector 14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7275046" y="4218911"/>
              <a:ext cx="177467" cy="1393309"/>
              <a:chOff x="6400800" y="4377433"/>
              <a:chExt cx="228600" cy="1794767"/>
            </a:xfrm>
          </p:grpSpPr>
          <p:cxnSp>
            <p:nvCxnSpPr>
              <p:cNvPr id="153" name="Curved Connector 15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urved Connector 15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urved Connector 15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urved Connector 15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urved Connector 15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urved Connector 15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urved Connector 15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urved Connector 15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7549369" y="4223422"/>
              <a:ext cx="177467" cy="1393309"/>
              <a:chOff x="6400800" y="4377433"/>
              <a:chExt cx="228600" cy="1794767"/>
            </a:xfrm>
          </p:grpSpPr>
          <p:cxnSp>
            <p:nvCxnSpPr>
              <p:cNvPr id="163" name="Curved Connector 16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urved Connector 16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urved Connector 16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urved Connector 16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urved Connector 16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urved Connector 16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urved Connector 16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urved Connector 16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7823692" y="4227933"/>
              <a:ext cx="177467" cy="1393309"/>
              <a:chOff x="6400800" y="4377433"/>
              <a:chExt cx="228600" cy="1794767"/>
            </a:xfrm>
          </p:grpSpPr>
          <p:cxnSp>
            <p:nvCxnSpPr>
              <p:cNvPr id="173" name="Curved Connector 17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urved Connector 17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Curved Connector 17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urved Connector 17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Curved Connector 17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urved Connector 17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urved Connector 17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urved Connector 17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8098015" y="4232444"/>
              <a:ext cx="177467" cy="1393309"/>
              <a:chOff x="6400800" y="4377433"/>
              <a:chExt cx="228600" cy="1794767"/>
            </a:xfrm>
          </p:grpSpPr>
          <p:cxnSp>
            <p:nvCxnSpPr>
              <p:cNvPr id="183" name="Curved Connector 18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urved Connector 18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urved Connector 18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urved Connector 18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urved Connector 18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urved Connector 18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urved Connector 18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urved Connector 18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/>
            <p:cNvGrpSpPr/>
            <p:nvPr/>
          </p:nvGrpSpPr>
          <p:grpSpPr>
            <a:xfrm>
              <a:off x="8372338" y="4236955"/>
              <a:ext cx="177467" cy="1393309"/>
              <a:chOff x="6400800" y="4377433"/>
              <a:chExt cx="228600" cy="1794767"/>
            </a:xfrm>
          </p:grpSpPr>
          <p:cxnSp>
            <p:nvCxnSpPr>
              <p:cNvPr id="193" name="Curved Connector 19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urved Connector 19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urved Connector 19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urved Connector 19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urved Connector 19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urved Connector 19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urved Connector 19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urved Connector 19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Group 201"/>
            <p:cNvGrpSpPr/>
            <p:nvPr/>
          </p:nvGrpSpPr>
          <p:grpSpPr>
            <a:xfrm>
              <a:off x="8646661" y="4241466"/>
              <a:ext cx="177467" cy="1393309"/>
              <a:chOff x="6400800" y="4377433"/>
              <a:chExt cx="228600" cy="1794767"/>
            </a:xfrm>
          </p:grpSpPr>
          <p:cxnSp>
            <p:nvCxnSpPr>
              <p:cNvPr id="203" name="Curved Connector 20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urved Connector 20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urved Connector 20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urved Connector 20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urved Connector 20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urved Connector 20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urved Connector 20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urved Connector 20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Group 211"/>
            <p:cNvGrpSpPr/>
            <p:nvPr/>
          </p:nvGrpSpPr>
          <p:grpSpPr>
            <a:xfrm>
              <a:off x="8920984" y="4245977"/>
              <a:ext cx="177467" cy="1393309"/>
              <a:chOff x="6400800" y="4377433"/>
              <a:chExt cx="228600" cy="1794767"/>
            </a:xfrm>
          </p:grpSpPr>
          <p:cxnSp>
            <p:nvCxnSpPr>
              <p:cNvPr id="213" name="Curved Connector 21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urved Connector 21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urved Connector 21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urved Connector 21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urved Connector 21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urved Connector 21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urved Connector 21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urved Connector 21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2" name="TextBox 221"/>
          <p:cNvSpPr txBox="1"/>
          <p:nvPr/>
        </p:nvSpPr>
        <p:spPr>
          <a:xfrm>
            <a:off x="9375522" y="61028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4" name="Rectangle 223"/>
          <p:cNvSpPr/>
          <p:nvPr/>
        </p:nvSpPr>
        <p:spPr>
          <a:xfrm>
            <a:off x="4990967" y="4435770"/>
            <a:ext cx="1594118" cy="38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arg1 = 1.57</a:t>
            </a:r>
            <a:endParaRPr lang="en-US" dirty="0"/>
          </a:p>
        </p:txBody>
      </p:sp>
      <p:sp>
        <p:nvSpPr>
          <p:cNvPr id="226" name="Rectangle 225"/>
          <p:cNvSpPr/>
          <p:nvPr/>
        </p:nvSpPr>
        <p:spPr>
          <a:xfrm>
            <a:off x="7225477" y="4425112"/>
            <a:ext cx="1600200" cy="384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arg2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03430" y="3962400"/>
            <a:ext cx="0" cy="4627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7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Invoke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Convert polymorphic types to static types</a:t>
            </a:r>
          </a:p>
          <a:p>
            <a:r>
              <a:rPr lang="en-US" dirty="0" smtClean="0"/>
              <a:t>Check types</a:t>
            </a:r>
          </a:p>
          <a:p>
            <a:r>
              <a:rPr lang="en-US" dirty="0" smtClean="0"/>
              <a:t>Dispatcher-specific operations</a:t>
            </a:r>
          </a:p>
          <a:p>
            <a:pPr lvl="1"/>
            <a:r>
              <a:rPr lang="en-US" dirty="0" smtClean="0"/>
              <a:t>Find domain length</a:t>
            </a:r>
          </a:p>
          <a:p>
            <a:pPr lvl="1"/>
            <a:r>
              <a:rPr lang="en-US" dirty="0" smtClean="0"/>
              <a:t>Build index arrays</a:t>
            </a:r>
            <a:endParaRPr lang="en-US" dirty="0"/>
          </a:p>
          <a:p>
            <a:r>
              <a:rPr lang="en-US" dirty="0" smtClean="0"/>
              <a:t>Transport data from control to execution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worklet</a:t>
            </a:r>
            <a:r>
              <a:rPr lang="en-US" dirty="0" smtClean="0"/>
              <a:t> invoke kernel</a:t>
            </a:r>
          </a:p>
          <a:p>
            <a:r>
              <a:rPr lang="en-US" dirty="0" smtClean="0"/>
              <a:t>Fetch thread-specific data</a:t>
            </a:r>
          </a:p>
          <a:p>
            <a:r>
              <a:rPr lang="en-US" dirty="0" smtClean="0"/>
              <a:t>Invoke </a:t>
            </a:r>
            <a:r>
              <a:rPr lang="en-US" dirty="0" err="1" smtClean="0"/>
              <a:t>worklet</a:t>
            </a:r>
            <a:endParaRPr lang="en-US" dirty="0" smtClean="0"/>
          </a:p>
          <a:p>
            <a:r>
              <a:rPr lang="en-US" dirty="0" smtClean="0"/>
              <a:t>Push thread-specific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801469"/>
            <a:ext cx="564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/>
                <a:cs typeface="Consolas"/>
              </a:defRPr>
            </a:lvl1pPr>
          </a:lstStyle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DispatcherMapField&lt;</a:t>
            </a:r>
            <a:r>
              <a:rPr lang="en-US" noProof="1">
                <a:solidFill>
                  <a:srgbClr val="66FFFF"/>
                </a:solidFill>
              </a:rPr>
              <a:t>Sine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&gt; dispatcher; </a:t>
            </a:r>
          </a:p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dispatcher.Invoke(</a:t>
            </a:r>
            <a:r>
              <a:rPr lang="en-US" noProof="1" smtClean="0">
                <a:solidFill>
                  <a:srgbClr val="FF6666"/>
                </a:solidFill>
              </a:rPr>
              <a:t>inputHandle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noProof="1" smtClean="0">
                <a:solidFill>
                  <a:srgbClr val="FF6666"/>
                </a:solidFill>
              </a:rPr>
              <a:t>sineResult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);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35052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ArrayPortal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4200" y="3505200"/>
            <a:ext cx="22098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ArrayPortal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8017" y="2743200"/>
            <a:ext cx="99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10,000</a:t>
            </a:r>
            <a:endParaRPr lang="en-US" dirty="0"/>
          </a:p>
        </p:txBody>
      </p:sp>
      <p:grpSp>
        <p:nvGrpSpPr>
          <p:cNvPr id="223" name="Group 222"/>
          <p:cNvGrpSpPr/>
          <p:nvPr/>
        </p:nvGrpSpPr>
        <p:grpSpPr>
          <a:xfrm>
            <a:off x="4257493" y="4169290"/>
            <a:ext cx="4840958" cy="1469996"/>
            <a:chOff x="4257493" y="4169290"/>
            <a:chExt cx="4840958" cy="1469996"/>
          </a:xfrm>
        </p:grpSpPr>
        <p:grpSp>
          <p:nvGrpSpPr>
            <p:cNvPr id="51" name="Group 50"/>
            <p:cNvGrpSpPr/>
            <p:nvPr/>
          </p:nvGrpSpPr>
          <p:grpSpPr>
            <a:xfrm>
              <a:off x="4257493" y="4169290"/>
              <a:ext cx="177467" cy="1393309"/>
              <a:chOff x="6400800" y="4377433"/>
              <a:chExt cx="228600" cy="1794767"/>
            </a:xfrm>
          </p:grpSpPr>
          <p:cxnSp>
            <p:nvCxnSpPr>
              <p:cNvPr id="33" name="Curved Connector 3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urved Connector 34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urved Connector 38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urved Connector 40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urved Connector 41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urved Connector 42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urved Connector 43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urved Connector 44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4531816" y="4173801"/>
              <a:ext cx="177467" cy="1393309"/>
              <a:chOff x="6400800" y="4377433"/>
              <a:chExt cx="228600" cy="1794767"/>
            </a:xfrm>
          </p:grpSpPr>
          <p:cxnSp>
            <p:nvCxnSpPr>
              <p:cNvPr id="53" name="Curved Connector 5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urved Connector 5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urved Connector 5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urved Connector 5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urved Connector 5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urved Connector 5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4806139" y="4178312"/>
              <a:ext cx="177467" cy="1393309"/>
              <a:chOff x="6400800" y="4377433"/>
              <a:chExt cx="228600" cy="1794767"/>
            </a:xfrm>
          </p:grpSpPr>
          <p:cxnSp>
            <p:nvCxnSpPr>
              <p:cNvPr id="63" name="Curved Connector 6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urved Connector 6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urved Connector 6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urved Connector 6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urved Connector 6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urved Connector 6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urved Connector 6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urved Connector 6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5080462" y="4182823"/>
              <a:ext cx="177467" cy="1393309"/>
              <a:chOff x="6400800" y="4377433"/>
              <a:chExt cx="228600" cy="1794767"/>
            </a:xfrm>
          </p:grpSpPr>
          <p:cxnSp>
            <p:nvCxnSpPr>
              <p:cNvPr id="73" name="Curved Connector 7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urved Connector 7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urved Connector 7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urved Connector 7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urved Connector 7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urved Connector 7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urved Connector 7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5354785" y="4187334"/>
              <a:ext cx="177467" cy="1393309"/>
              <a:chOff x="6400800" y="4377433"/>
              <a:chExt cx="228600" cy="1794767"/>
            </a:xfrm>
          </p:grpSpPr>
          <p:cxnSp>
            <p:nvCxnSpPr>
              <p:cNvPr id="83" name="Curved Connector 8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urved Connector 8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urved Connector 8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urved Connector 8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urved Connector 8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urved Connector 8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urved Connector 8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urved Connector 8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5629108" y="4191845"/>
              <a:ext cx="177467" cy="1393309"/>
              <a:chOff x="6400800" y="4377433"/>
              <a:chExt cx="228600" cy="1794767"/>
            </a:xfrm>
          </p:grpSpPr>
          <p:cxnSp>
            <p:nvCxnSpPr>
              <p:cNvPr id="93" name="Curved Connector 9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urved Connector 9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urved Connector 9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urved Connector 9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urved Connector 9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urved Connector 9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urved Connector 9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urved Connector 9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5903431" y="4196356"/>
              <a:ext cx="177467" cy="1393309"/>
              <a:chOff x="6400800" y="4377433"/>
              <a:chExt cx="228600" cy="1794767"/>
            </a:xfrm>
          </p:grpSpPr>
          <p:cxnSp>
            <p:nvCxnSpPr>
              <p:cNvPr id="103" name="Curved Connector 10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urved Connector 10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urved Connector 10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urved Connector 10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urved Connector 10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urved Connector 10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urved Connector 10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urved Connector 10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6177754" y="4200867"/>
              <a:ext cx="177467" cy="1393309"/>
              <a:chOff x="6400800" y="4377433"/>
              <a:chExt cx="228600" cy="1794767"/>
            </a:xfrm>
          </p:grpSpPr>
          <p:cxnSp>
            <p:nvCxnSpPr>
              <p:cNvPr id="113" name="Curved Connector 11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urved Connector 11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urved Connector 11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urved Connector 11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urved Connector 11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urved Connector 11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urved Connector 11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urved Connector 11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6452077" y="4205378"/>
              <a:ext cx="177467" cy="1393309"/>
              <a:chOff x="6400800" y="4377433"/>
              <a:chExt cx="228600" cy="1794767"/>
            </a:xfrm>
          </p:grpSpPr>
          <p:cxnSp>
            <p:nvCxnSpPr>
              <p:cNvPr id="123" name="Curved Connector 12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urved Connector 12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urved Connector 12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urved Connector 12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urved Connector 12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urved Connector 12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urved Connector 12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urved Connector 12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6726400" y="4209889"/>
              <a:ext cx="177467" cy="1393309"/>
              <a:chOff x="6400800" y="4377433"/>
              <a:chExt cx="228600" cy="1794767"/>
            </a:xfrm>
          </p:grpSpPr>
          <p:cxnSp>
            <p:nvCxnSpPr>
              <p:cNvPr id="133" name="Curved Connector 13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urved Connector 13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urved Connector 13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urved Connector 13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urved Connector 13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urved Connector 13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urved Connector 13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7000723" y="4214400"/>
              <a:ext cx="177467" cy="1393309"/>
              <a:chOff x="6400800" y="4377433"/>
              <a:chExt cx="228600" cy="1794767"/>
            </a:xfrm>
          </p:grpSpPr>
          <p:cxnSp>
            <p:nvCxnSpPr>
              <p:cNvPr id="143" name="Curved Connector 14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urved Connector 14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urved Connector 14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urved Connector 14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urved Connector 14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urved Connector 14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urved Connector 14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urved Connector 14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7275046" y="4218911"/>
              <a:ext cx="177467" cy="1393309"/>
              <a:chOff x="6400800" y="4377433"/>
              <a:chExt cx="228600" cy="1794767"/>
            </a:xfrm>
          </p:grpSpPr>
          <p:cxnSp>
            <p:nvCxnSpPr>
              <p:cNvPr id="153" name="Curved Connector 15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urved Connector 15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urved Connector 15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urved Connector 15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urved Connector 15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urved Connector 15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urved Connector 15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urved Connector 15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7549369" y="4223422"/>
              <a:ext cx="177467" cy="1393309"/>
              <a:chOff x="6400800" y="4377433"/>
              <a:chExt cx="228600" cy="1794767"/>
            </a:xfrm>
          </p:grpSpPr>
          <p:cxnSp>
            <p:nvCxnSpPr>
              <p:cNvPr id="163" name="Curved Connector 16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urved Connector 16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urved Connector 16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urved Connector 16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urved Connector 16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urved Connector 16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urved Connector 16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urved Connector 16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7823692" y="4227933"/>
              <a:ext cx="177467" cy="1393309"/>
              <a:chOff x="6400800" y="4377433"/>
              <a:chExt cx="228600" cy="1794767"/>
            </a:xfrm>
          </p:grpSpPr>
          <p:cxnSp>
            <p:nvCxnSpPr>
              <p:cNvPr id="173" name="Curved Connector 17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urved Connector 17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Curved Connector 17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urved Connector 17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Curved Connector 17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urved Connector 17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urved Connector 17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urved Connector 17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8098015" y="4232444"/>
              <a:ext cx="177467" cy="1393309"/>
              <a:chOff x="6400800" y="4377433"/>
              <a:chExt cx="228600" cy="1794767"/>
            </a:xfrm>
          </p:grpSpPr>
          <p:cxnSp>
            <p:nvCxnSpPr>
              <p:cNvPr id="183" name="Curved Connector 18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urved Connector 18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urved Connector 18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urved Connector 18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urved Connector 18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urved Connector 18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urved Connector 18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urved Connector 18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/>
            <p:cNvGrpSpPr/>
            <p:nvPr/>
          </p:nvGrpSpPr>
          <p:grpSpPr>
            <a:xfrm>
              <a:off x="8372338" y="4236955"/>
              <a:ext cx="177467" cy="1393309"/>
              <a:chOff x="6400800" y="4377433"/>
              <a:chExt cx="228600" cy="1794767"/>
            </a:xfrm>
          </p:grpSpPr>
          <p:cxnSp>
            <p:nvCxnSpPr>
              <p:cNvPr id="193" name="Curved Connector 19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urved Connector 19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urved Connector 19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urved Connector 19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urved Connector 19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urved Connector 19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urved Connector 19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urved Connector 19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Group 201"/>
            <p:cNvGrpSpPr/>
            <p:nvPr/>
          </p:nvGrpSpPr>
          <p:grpSpPr>
            <a:xfrm>
              <a:off x="8646661" y="4241466"/>
              <a:ext cx="177467" cy="1393309"/>
              <a:chOff x="6400800" y="4377433"/>
              <a:chExt cx="228600" cy="1794767"/>
            </a:xfrm>
          </p:grpSpPr>
          <p:cxnSp>
            <p:nvCxnSpPr>
              <p:cNvPr id="203" name="Curved Connector 20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urved Connector 20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urved Connector 20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urved Connector 20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urved Connector 20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urved Connector 20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urved Connector 20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urved Connector 20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Group 211"/>
            <p:cNvGrpSpPr/>
            <p:nvPr/>
          </p:nvGrpSpPr>
          <p:grpSpPr>
            <a:xfrm>
              <a:off x="8920984" y="4245977"/>
              <a:ext cx="177467" cy="1393309"/>
              <a:chOff x="6400800" y="4377433"/>
              <a:chExt cx="228600" cy="1794767"/>
            </a:xfrm>
          </p:grpSpPr>
          <p:cxnSp>
            <p:nvCxnSpPr>
              <p:cNvPr id="213" name="Curved Connector 21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urved Connector 21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urved Connector 21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urved Connector 21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urved Connector 21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urved Connector 21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urved Connector 21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urved Connector 21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2" name="TextBox 221"/>
          <p:cNvSpPr txBox="1"/>
          <p:nvPr/>
        </p:nvSpPr>
        <p:spPr>
          <a:xfrm>
            <a:off x="9375522" y="61028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58531" y="4900002"/>
            <a:ext cx="2992977" cy="369332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dirty="0" err="1" smtClean="0"/>
              <a:t>worklet</a:t>
            </a:r>
            <a:r>
              <a:rPr lang="en-US" dirty="0" smtClean="0"/>
              <a:t>(                                );</a:t>
            </a:r>
            <a:endParaRPr lang="en-US" dirty="0"/>
          </a:p>
        </p:txBody>
      </p:sp>
      <p:sp>
        <p:nvSpPr>
          <p:cNvPr id="224" name="Rectangle 223"/>
          <p:cNvSpPr/>
          <p:nvPr/>
        </p:nvSpPr>
        <p:spPr>
          <a:xfrm>
            <a:off x="4990967" y="4435770"/>
            <a:ext cx="1594118" cy="38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arg1 = 1.57</a:t>
            </a:r>
            <a:endParaRPr lang="en-US" dirty="0"/>
          </a:p>
        </p:txBody>
      </p:sp>
      <p:sp>
        <p:nvSpPr>
          <p:cNvPr id="226" name="Rectangle 225"/>
          <p:cNvSpPr/>
          <p:nvPr/>
        </p:nvSpPr>
        <p:spPr>
          <a:xfrm>
            <a:off x="7225477" y="4425112"/>
            <a:ext cx="1600200" cy="384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0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16195E-6 -7.86673E-6 L 0.23329 0.06663 " pathEditMode="relative" ptsTypes="AA">
                                      <p:cBhvr>
                                        <p:cTn id="6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3128E-6 3.3503E-6 L -0.30255 0.0684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36" y="34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Invoke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Convert polymorphic types to static types</a:t>
            </a:r>
          </a:p>
          <a:p>
            <a:r>
              <a:rPr lang="en-US" dirty="0" smtClean="0"/>
              <a:t>Check types</a:t>
            </a:r>
          </a:p>
          <a:p>
            <a:r>
              <a:rPr lang="en-US" dirty="0" smtClean="0"/>
              <a:t>Dispatcher-specific operations</a:t>
            </a:r>
          </a:p>
          <a:p>
            <a:pPr lvl="1"/>
            <a:r>
              <a:rPr lang="en-US" dirty="0" smtClean="0"/>
              <a:t>Find domain length</a:t>
            </a:r>
          </a:p>
          <a:p>
            <a:pPr lvl="1"/>
            <a:r>
              <a:rPr lang="en-US" dirty="0" smtClean="0"/>
              <a:t>Build index arrays</a:t>
            </a:r>
            <a:endParaRPr lang="en-US" dirty="0"/>
          </a:p>
          <a:p>
            <a:r>
              <a:rPr lang="en-US" dirty="0" smtClean="0"/>
              <a:t>Transport data from control to execution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worklet</a:t>
            </a:r>
            <a:r>
              <a:rPr lang="en-US" dirty="0" smtClean="0"/>
              <a:t> invoke kernel</a:t>
            </a:r>
          </a:p>
          <a:p>
            <a:r>
              <a:rPr lang="en-US" dirty="0" smtClean="0"/>
              <a:t>Fetch thread-specific data</a:t>
            </a:r>
          </a:p>
          <a:p>
            <a:r>
              <a:rPr lang="en-US" dirty="0" smtClean="0"/>
              <a:t>Invoke </a:t>
            </a:r>
            <a:r>
              <a:rPr lang="en-US" dirty="0" err="1" smtClean="0"/>
              <a:t>worklet</a:t>
            </a:r>
            <a:endParaRPr lang="en-US" dirty="0" smtClean="0"/>
          </a:p>
          <a:p>
            <a:r>
              <a:rPr lang="en-US" dirty="0" smtClean="0"/>
              <a:t>Push thread-specific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801469"/>
            <a:ext cx="564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/>
                <a:cs typeface="Consolas"/>
              </a:defRPr>
            </a:lvl1pPr>
          </a:lstStyle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DispatcherMapField&lt;</a:t>
            </a:r>
            <a:r>
              <a:rPr lang="en-US" noProof="1">
                <a:solidFill>
                  <a:srgbClr val="66FFFF"/>
                </a:solidFill>
              </a:rPr>
              <a:t>Sine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&gt; dispatcher; </a:t>
            </a:r>
          </a:p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dispatcher.Invoke(</a:t>
            </a:r>
            <a:r>
              <a:rPr lang="en-US" noProof="1" smtClean="0">
                <a:solidFill>
                  <a:srgbClr val="FF6666"/>
                </a:solidFill>
              </a:rPr>
              <a:t>inputHandle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noProof="1" smtClean="0">
                <a:solidFill>
                  <a:srgbClr val="FF6666"/>
                </a:solidFill>
              </a:rPr>
              <a:t>sineResult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);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35052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ArrayPortal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4200" y="3505200"/>
            <a:ext cx="22098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ArrayPortal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8017" y="2743200"/>
            <a:ext cx="99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10,000</a:t>
            </a:r>
            <a:endParaRPr lang="en-US" dirty="0"/>
          </a:p>
        </p:txBody>
      </p:sp>
      <p:grpSp>
        <p:nvGrpSpPr>
          <p:cNvPr id="223" name="Group 222"/>
          <p:cNvGrpSpPr/>
          <p:nvPr/>
        </p:nvGrpSpPr>
        <p:grpSpPr>
          <a:xfrm>
            <a:off x="4257493" y="4169290"/>
            <a:ext cx="4840958" cy="1469996"/>
            <a:chOff x="4257493" y="4169290"/>
            <a:chExt cx="4840958" cy="1469996"/>
          </a:xfrm>
        </p:grpSpPr>
        <p:grpSp>
          <p:nvGrpSpPr>
            <p:cNvPr id="51" name="Group 50"/>
            <p:cNvGrpSpPr/>
            <p:nvPr/>
          </p:nvGrpSpPr>
          <p:grpSpPr>
            <a:xfrm>
              <a:off x="4257493" y="4169290"/>
              <a:ext cx="177467" cy="1393309"/>
              <a:chOff x="6400800" y="4377433"/>
              <a:chExt cx="228600" cy="1794767"/>
            </a:xfrm>
          </p:grpSpPr>
          <p:cxnSp>
            <p:nvCxnSpPr>
              <p:cNvPr id="33" name="Curved Connector 3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urved Connector 34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urved Connector 38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urved Connector 40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urved Connector 41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urved Connector 42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urved Connector 43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urved Connector 44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4531816" y="4173801"/>
              <a:ext cx="177467" cy="1393309"/>
              <a:chOff x="6400800" y="4377433"/>
              <a:chExt cx="228600" cy="1794767"/>
            </a:xfrm>
          </p:grpSpPr>
          <p:cxnSp>
            <p:nvCxnSpPr>
              <p:cNvPr id="53" name="Curved Connector 5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urved Connector 5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urved Connector 5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urved Connector 5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urved Connector 5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urved Connector 5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4806139" y="4178312"/>
              <a:ext cx="177467" cy="1393309"/>
              <a:chOff x="6400800" y="4377433"/>
              <a:chExt cx="228600" cy="1794767"/>
            </a:xfrm>
          </p:grpSpPr>
          <p:cxnSp>
            <p:nvCxnSpPr>
              <p:cNvPr id="63" name="Curved Connector 6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urved Connector 6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urved Connector 6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urved Connector 6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urved Connector 6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urved Connector 6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urved Connector 6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urved Connector 6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5080462" y="4182823"/>
              <a:ext cx="177467" cy="1393309"/>
              <a:chOff x="6400800" y="4377433"/>
              <a:chExt cx="228600" cy="1794767"/>
            </a:xfrm>
          </p:grpSpPr>
          <p:cxnSp>
            <p:nvCxnSpPr>
              <p:cNvPr id="73" name="Curved Connector 7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urved Connector 7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urved Connector 7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urved Connector 7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urved Connector 7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urved Connector 7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urved Connector 7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5354785" y="4187334"/>
              <a:ext cx="177467" cy="1393309"/>
              <a:chOff x="6400800" y="4377433"/>
              <a:chExt cx="228600" cy="1794767"/>
            </a:xfrm>
          </p:grpSpPr>
          <p:cxnSp>
            <p:nvCxnSpPr>
              <p:cNvPr id="83" name="Curved Connector 8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urved Connector 8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urved Connector 8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urved Connector 8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urved Connector 8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urved Connector 8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urved Connector 8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urved Connector 8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5629108" y="4191845"/>
              <a:ext cx="177467" cy="1393309"/>
              <a:chOff x="6400800" y="4377433"/>
              <a:chExt cx="228600" cy="1794767"/>
            </a:xfrm>
          </p:grpSpPr>
          <p:cxnSp>
            <p:nvCxnSpPr>
              <p:cNvPr id="93" name="Curved Connector 9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urved Connector 9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urved Connector 9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urved Connector 9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urved Connector 9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urved Connector 9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urved Connector 9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urved Connector 9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5903431" y="4196356"/>
              <a:ext cx="177467" cy="1393309"/>
              <a:chOff x="6400800" y="4377433"/>
              <a:chExt cx="228600" cy="1794767"/>
            </a:xfrm>
          </p:grpSpPr>
          <p:cxnSp>
            <p:nvCxnSpPr>
              <p:cNvPr id="103" name="Curved Connector 10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urved Connector 10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urved Connector 10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urved Connector 10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urved Connector 10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urved Connector 10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urved Connector 10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urved Connector 10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6177754" y="4200867"/>
              <a:ext cx="177467" cy="1393309"/>
              <a:chOff x="6400800" y="4377433"/>
              <a:chExt cx="228600" cy="1794767"/>
            </a:xfrm>
          </p:grpSpPr>
          <p:cxnSp>
            <p:nvCxnSpPr>
              <p:cNvPr id="113" name="Curved Connector 11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urved Connector 11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urved Connector 11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urved Connector 11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urved Connector 11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urved Connector 11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urved Connector 11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urved Connector 11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6452077" y="4205378"/>
              <a:ext cx="177467" cy="1393309"/>
              <a:chOff x="6400800" y="4377433"/>
              <a:chExt cx="228600" cy="1794767"/>
            </a:xfrm>
          </p:grpSpPr>
          <p:cxnSp>
            <p:nvCxnSpPr>
              <p:cNvPr id="123" name="Curved Connector 12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urved Connector 12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urved Connector 12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urved Connector 12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urved Connector 12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urved Connector 12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urved Connector 12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urved Connector 12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6726400" y="4209889"/>
              <a:ext cx="177467" cy="1393309"/>
              <a:chOff x="6400800" y="4377433"/>
              <a:chExt cx="228600" cy="1794767"/>
            </a:xfrm>
          </p:grpSpPr>
          <p:cxnSp>
            <p:nvCxnSpPr>
              <p:cNvPr id="133" name="Curved Connector 13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urved Connector 13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urved Connector 13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urved Connector 13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urved Connector 13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urved Connector 13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urved Connector 13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7000723" y="4214400"/>
              <a:ext cx="177467" cy="1393309"/>
              <a:chOff x="6400800" y="4377433"/>
              <a:chExt cx="228600" cy="1794767"/>
            </a:xfrm>
          </p:grpSpPr>
          <p:cxnSp>
            <p:nvCxnSpPr>
              <p:cNvPr id="143" name="Curved Connector 14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urved Connector 14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urved Connector 14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urved Connector 14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urved Connector 14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urved Connector 14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urved Connector 14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urved Connector 14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7275046" y="4218911"/>
              <a:ext cx="177467" cy="1393309"/>
              <a:chOff x="6400800" y="4377433"/>
              <a:chExt cx="228600" cy="1794767"/>
            </a:xfrm>
          </p:grpSpPr>
          <p:cxnSp>
            <p:nvCxnSpPr>
              <p:cNvPr id="153" name="Curved Connector 15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urved Connector 15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urved Connector 15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urved Connector 15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urved Connector 15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urved Connector 15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urved Connector 15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urved Connector 15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7549369" y="4223422"/>
              <a:ext cx="177467" cy="1393309"/>
              <a:chOff x="6400800" y="4377433"/>
              <a:chExt cx="228600" cy="1794767"/>
            </a:xfrm>
          </p:grpSpPr>
          <p:cxnSp>
            <p:nvCxnSpPr>
              <p:cNvPr id="163" name="Curved Connector 16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urved Connector 16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urved Connector 16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urved Connector 16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urved Connector 16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urved Connector 16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urved Connector 16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urved Connector 16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7823692" y="4227933"/>
              <a:ext cx="177467" cy="1393309"/>
              <a:chOff x="6400800" y="4377433"/>
              <a:chExt cx="228600" cy="1794767"/>
            </a:xfrm>
          </p:grpSpPr>
          <p:cxnSp>
            <p:nvCxnSpPr>
              <p:cNvPr id="173" name="Curved Connector 17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urved Connector 17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Curved Connector 17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urved Connector 17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Curved Connector 17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urved Connector 17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urved Connector 17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urved Connector 17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8098015" y="4232444"/>
              <a:ext cx="177467" cy="1393309"/>
              <a:chOff x="6400800" y="4377433"/>
              <a:chExt cx="228600" cy="1794767"/>
            </a:xfrm>
          </p:grpSpPr>
          <p:cxnSp>
            <p:nvCxnSpPr>
              <p:cNvPr id="183" name="Curved Connector 18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urved Connector 18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urved Connector 18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urved Connector 18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urved Connector 18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urved Connector 18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urved Connector 18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urved Connector 18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/>
            <p:cNvGrpSpPr/>
            <p:nvPr/>
          </p:nvGrpSpPr>
          <p:grpSpPr>
            <a:xfrm>
              <a:off x="8372338" y="4236955"/>
              <a:ext cx="177467" cy="1393309"/>
              <a:chOff x="6400800" y="4377433"/>
              <a:chExt cx="228600" cy="1794767"/>
            </a:xfrm>
          </p:grpSpPr>
          <p:cxnSp>
            <p:nvCxnSpPr>
              <p:cNvPr id="193" name="Curved Connector 19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urved Connector 19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urved Connector 19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urved Connector 19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urved Connector 19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urved Connector 19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urved Connector 19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urved Connector 19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Group 201"/>
            <p:cNvGrpSpPr/>
            <p:nvPr/>
          </p:nvGrpSpPr>
          <p:grpSpPr>
            <a:xfrm>
              <a:off x="8646661" y="4241466"/>
              <a:ext cx="177467" cy="1393309"/>
              <a:chOff x="6400800" y="4377433"/>
              <a:chExt cx="228600" cy="1794767"/>
            </a:xfrm>
          </p:grpSpPr>
          <p:cxnSp>
            <p:nvCxnSpPr>
              <p:cNvPr id="203" name="Curved Connector 20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urved Connector 20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urved Connector 20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urved Connector 20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urved Connector 20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urved Connector 20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urved Connector 20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urved Connector 20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Group 211"/>
            <p:cNvGrpSpPr/>
            <p:nvPr/>
          </p:nvGrpSpPr>
          <p:grpSpPr>
            <a:xfrm>
              <a:off x="8920984" y="4245977"/>
              <a:ext cx="177467" cy="1393309"/>
              <a:chOff x="6400800" y="4377433"/>
              <a:chExt cx="228600" cy="1794767"/>
            </a:xfrm>
          </p:grpSpPr>
          <p:cxnSp>
            <p:nvCxnSpPr>
              <p:cNvPr id="213" name="Curved Connector 21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urved Connector 21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urved Connector 21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urved Connector 21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urved Connector 21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urved Connector 21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urved Connector 21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urved Connector 21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2" name="TextBox 221"/>
          <p:cNvSpPr txBox="1"/>
          <p:nvPr/>
        </p:nvSpPr>
        <p:spPr>
          <a:xfrm>
            <a:off x="9375522" y="61028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58531" y="4900002"/>
            <a:ext cx="2992977" cy="369332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dirty="0" err="1" smtClean="0"/>
              <a:t>worklet</a:t>
            </a:r>
            <a:r>
              <a:rPr lang="en-US" dirty="0" smtClean="0"/>
              <a:t>(                                );</a:t>
            </a:r>
            <a:endParaRPr lang="en-US" dirty="0"/>
          </a:p>
        </p:txBody>
      </p:sp>
      <p:sp>
        <p:nvSpPr>
          <p:cNvPr id="225" name="Rectangle 224"/>
          <p:cNvSpPr/>
          <p:nvPr/>
        </p:nvSpPr>
        <p:spPr>
          <a:xfrm>
            <a:off x="7136749" y="4892644"/>
            <a:ext cx="1594118" cy="38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arg1 = 1.57</a:t>
            </a:r>
            <a:endParaRPr lang="en-US" dirty="0"/>
          </a:p>
        </p:txBody>
      </p:sp>
      <p:sp>
        <p:nvSpPr>
          <p:cNvPr id="227" name="Rectangle 226"/>
          <p:cNvSpPr/>
          <p:nvPr/>
        </p:nvSpPr>
        <p:spPr>
          <a:xfrm>
            <a:off x="4473340" y="4892644"/>
            <a:ext cx="1600200" cy="384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arg2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5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Invoke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Convert polymorphic types to static types</a:t>
            </a:r>
          </a:p>
          <a:p>
            <a:r>
              <a:rPr lang="en-US" dirty="0" smtClean="0"/>
              <a:t>Check types</a:t>
            </a:r>
          </a:p>
          <a:p>
            <a:r>
              <a:rPr lang="en-US" dirty="0" smtClean="0"/>
              <a:t>Dispatcher-specific operations</a:t>
            </a:r>
          </a:p>
          <a:p>
            <a:pPr lvl="1"/>
            <a:r>
              <a:rPr lang="en-US" dirty="0" smtClean="0"/>
              <a:t>Find domain length</a:t>
            </a:r>
          </a:p>
          <a:p>
            <a:pPr lvl="1"/>
            <a:r>
              <a:rPr lang="en-US" dirty="0" smtClean="0"/>
              <a:t>Build index arrays</a:t>
            </a:r>
            <a:endParaRPr lang="en-US" dirty="0"/>
          </a:p>
          <a:p>
            <a:r>
              <a:rPr lang="en-US" dirty="0" smtClean="0"/>
              <a:t>Transport data from control to execution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worklet</a:t>
            </a:r>
            <a:r>
              <a:rPr lang="en-US" dirty="0" smtClean="0"/>
              <a:t> invoke kernel</a:t>
            </a:r>
          </a:p>
          <a:p>
            <a:r>
              <a:rPr lang="en-US" dirty="0" smtClean="0"/>
              <a:t>Fetch thread-specific data</a:t>
            </a:r>
          </a:p>
          <a:p>
            <a:r>
              <a:rPr lang="en-US" dirty="0" smtClean="0"/>
              <a:t>Invoke </a:t>
            </a:r>
            <a:r>
              <a:rPr lang="en-US" dirty="0" err="1" smtClean="0"/>
              <a:t>worklet</a:t>
            </a:r>
            <a:endParaRPr lang="en-US" dirty="0" smtClean="0"/>
          </a:p>
          <a:p>
            <a:r>
              <a:rPr lang="en-US" dirty="0" smtClean="0"/>
              <a:t>Push thread-specific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801469"/>
            <a:ext cx="564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/>
                <a:cs typeface="Consolas"/>
              </a:defRPr>
            </a:lvl1pPr>
          </a:lstStyle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DispatcherMapField&lt;</a:t>
            </a:r>
            <a:r>
              <a:rPr lang="en-US" noProof="1">
                <a:solidFill>
                  <a:srgbClr val="66FFFF"/>
                </a:solidFill>
              </a:rPr>
              <a:t>Sine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&gt; dispatcher; </a:t>
            </a:r>
          </a:p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dispatcher.Invoke(</a:t>
            </a:r>
            <a:r>
              <a:rPr lang="en-US" noProof="1" smtClean="0">
                <a:solidFill>
                  <a:srgbClr val="FF6666"/>
                </a:solidFill>
              </a:rPr>
              <a:t>inputHandle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noProof="1" smtClean="0">
                <a:solidFill>
                  <a:srgbClr val="FF6666"/>
                </a:solidFill>
              </a:rPr>
              <a:t>sineResult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);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35052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ArrayPortal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4200" y="3505200"/>
            <a:ext cx="22098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ArrayPortal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8017" y="2743200"/>
            <a:ext cx="99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10,000</a:t>
            </a:r>
            <a:endParaRPr lang="en-US" dirty="0"/>
          </a:p>
        </p:txBody>
      </p:sp>
      <p:grpSp>
        <p:nvGrpSpPr>
          <p:cNvPr id="223" name="Group 222"/>
          <p:cNvGrpSpPr/>
          <p:nvPr/>
        </p:nvGrpSpPr>
        <p:grpSpPr>
          <a:xfrm>
            <a:off x="4257493" y="4169290"/>
            <a:ext cx="4840958" cy="1469996"/>
            <a:chOff x="4257493" y="4169290"/>
            <a:chExt cx="4840958" cy="1469996"/>
          </a:xfrm>
        </p:grpSpPr>
        <p:grpSp>
          <p:nvGrpSpPr>
            <p:cNvPr id="51" name="Group 50"/>
            <p:cNvGrpSpPr/>
            <p:nvPr/>
          </p:nvGrpSpPr>
          <p:grpSpPr>
            <a:xfrm>
              <a:off x="4257493" y="4169290"/>
              <a:ext cx="177467" cy="1393309"/>
              <a:chOff x="6400800" y="4377433"/>
              <a:chExt cx="228600" cy="1794767"/>
            </a:xfrm>
          </p:grpSpPr>
          <p:cxnSp>
            <p:nvCxnSpPr>
              <p:cNvPr id="33" name="Curved Connector 3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urved Connector 34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urved Connector 38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urved Connector 40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urved Connector 41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urved Connector 42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urved Connector 43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urved Connector 44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4531816" y="4173801"/>
              <a:ext cx="177467" cy="1393309"/>
              <a:chOff x="6400800" y="4377433"/>
              <a:chExt cx="228600" cy="1794767"/>
            </a:xfrm>
          </p:grpSpPr>
          <p:cxnSp>
            <p:nvCxnSpPr>
              <p:cNvPr id="53" name="Curved Connector 5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urved Connector 5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urved Connector 5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urved Connector 5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urved Connector 5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urved Connector 5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4806139" y="4178312"/>
              <a:ext cx="177467" cy="1393309"/>
              <a:chOff x="6400800" y="4377433"/>
              <a:chExt cx="228600" cy="1794767"/>
            </a:xfrm>
          </p:grpSpPr>
          <p:cxnSp>
            <p:nvCxnSpPr>
              <p:cNvPr id="63" name="Curved Connector 6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urved Connector 6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urved Connector 6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urved Connector 6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urved Connector 6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urved Connector 6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urved Connector 6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urved Connector 6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5080462" y="4182823"/>
              <a:ext cx="177467" cy="1393309"/>
              <a:chOff x="6400800" y="4377433"/>
              <a:chExt cx="228600" cy="1794767"/>
            </a:xfrm>
          </p:grpSpPr>
          <p:cxnSp>
            <p:nvCxnSpPr>
              <p:cNvPr id="73" name="Curved Connector 7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urved Connector 7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urved Connector 7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urved Connector 7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urved Connector 7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urved Connector 7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urved Connector 7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5354785" y="4187334"/>
              <a:ext cx="177467" cy="1393309"/>
              <a:chOff x="6400800" y="4377433"/>
              <a:chExt cx="228600" cy="1794767"/>
            </a:xfrm>
          </p:grpSpPr>
          <p:cxnSp>
            <p:nvCxnSpPr>
              <p:cNvPr id="83" name="Curved Connector 8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urved Connector 8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urved Connector 8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urved Connector 8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urved Connector 8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urved Connector 8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urved Connector 8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urved Connector 8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5629108" y="4191845"/>
              <a:ext cx="177467" cy="1393309"/>
              <a:chOff x="6400800" y="4377433"/>
              <a:chExt cx="228600" cy="1794767"/>
            </a:xfrm>
          </p:grpSpPr>
          <p:cxnSp>
            <p:nvCxnSpPr>
              <p:cNvPr id="93" name="Curved Connector 9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urved Connector 9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urved Connector 9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urved Connector 9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urved Connector 9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urved Connector 9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urved Connector 9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urved Connector 9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5903431" y="4196356"/>
              <a:ext cx="177467" cy="1393309"/>
              <a:chOff x="6400800" y="4377433"/>
              <a:chExt cx="228600" cy="1794767"/>
            </a:xfrm>
          </p:grpSpPr>
          <p:cxnSp>
            <p:nvCxnSpPr>
              <p:cNvPr id="103" name="Curved Connector 10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urved Connector 10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urved Connector 10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urved Connector 10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urved Connector 10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urved Connector 10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urved Connector 10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urved Connector 10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6177754" y="4200867"/>
              <a:ext cx="177467" cy="1393309"/>
              <a:chOff x="6400800" y="4377433"/>
              <a:chExt cx="228600" cy="1794767"/>
            </a:xfrm>
          </p:grpSpPr>
          <p:cxnSp>
            <p:nvCxnSpPr>
              <p:cNvPr id="113" name="Curved Connector 11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urved Connector 11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urved Connector 11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urved Connector 11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urved Connector 11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urved Connector 11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urved Connector 11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urved Connector 11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6452077" y="4205378"/>
              <a:ext cx="177467" cy="1393309"/>
              <a:chOff x="6400800" y="4377433"/>
              <a:chExt cx="228600" cy="1794767"/>
            </a:xfrm>
          </p:grpSpPr>
          <p:cxnSp>
            <p:nvCxnSpPr>
              <p:cNvPr id="123" name="Curved Connector 12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urved Connector 12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urved Connector 12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urved Connector 12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urved Connector 12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urved Connector 12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urved Connector 12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urved Connector 12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6726400" y="4209889"/>
              <a:ext cx="177467" cy="1393309"/>
              <a:chOff x="6400800" y="4377433"/>
              <a:chExt cx="228600" cy="1794767"/>
            </a:xfrm>
          </p:grpSpPr>
          <p:cxnSp>
            <p:nvCxnSpPr>
              <p:cNvPr id="133" name="Curved Connector 13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urved Connector 13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urved Connector 13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urved Connector 13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urved Connector 13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urved Connector 13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urved Connector 13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7000723" y="4214400"/>
              <a:ext cx="177467" cy="1393309"/>
              <a:chOff x="6400800" y="4377433"/>
              <a:chExt cx="228600" cy="1794767"/>
            </a:xfrm>
          </p:grpSpPr>
          <p:cxnSp>
            <p:nvCxnSpPr>
              <p:cNvPr id="143" name="Curved Connector 14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urved Connector 14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urved Connector 14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urved Connector 14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urved Connector 14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urved Connector 14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urved Connector 14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urved Connector 14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7275046" y="4218911"/>
              <a:ext cx="177467" cy="1393309"/>
              <a:chOff x="6400800" y="4377433"/>
              <a:chExt cx="228600" cy="1794767"/>
            </a:xfrm>
          </p:grpSpPr>
          <p:cxnSp>
            <p:nvCxnSpPr>
              <p:cNvPr id="153" name="Curved Connector 15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urved Connector 15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urved Connector 15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urved Connector 15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urved Connector 15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urved Connector 15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urved Connector 15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urved Connector 15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7549369" y="4223422"/>
              <a:ext cx="177467" cy="1393309"/>
              <a:chOff x="6400800" y="4377433"/>
              <a:chExt cx="228600" cy="1794767"/>
            </a:xfrm>
          </p:grpSpPr>
          <p:cxnSp>
            <p:nvCxnSpPr>
              <p:cNvPr id="163" name="Curved Connector 16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urved Connector 16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urved Connector 16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urved Connector 16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urved Connector 16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urved Connector 16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urved Connector 16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urved Connector 16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7823692" y="4227933"/>
              <a:ext cx="177467" cy="1393309"/>
              <a:chOff x="6400800" y="4377433"/>
              <a:chExt cx="228600" cy="1794767"/>
            </a:xfrm>
          </p:grpSpPr>
          <p:cxnSp>
            <p:nvCxnSpPr>
              <p:cNvPr id="173" name="Curved Connector 17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urved Connector 17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Curved Connector 17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urved Connector 17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Curved Connector 17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urved Connector 17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urved Connector 17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urved Connector 17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8098015" y="4232444"/>
              <a:ext cx="177467" cy="1393309"/>
              <a:chOff x="6400800" y="4377433"/>
              <a:chExt cx="228600" cy="1794767"/>
            </a:xfrm>
          </p:grpSpPr>
          <p:cxnSp>
            <p:nvCxnSpPr>
              <p:cNvPr id="183" name="Curved Connector 18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urved Connector 18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urved Connector 18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urved Connector 18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urved Connector 18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urved Connector 18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urved Connector 18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urved Connector 18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/>
            <p:cNvGrpSpPr/>
            <p:nvPr/>
          </p:nvGrpSpPr>
          <p:grpSpPr>
            <a:xfrm>
              <a:off x="8372338" y="4236955"/>
              <a:ext cx="177467" cy="1393309"/>
              <a:chOff x="6400800" y="4377433"/>
              <a:chExt cx="228600" cy="1794767"/>
            </a:xfrm>
          </p:grpSpPr>
          <p:cxnSp>
            <p:nvCxnSpPr>
              <p:cNvPr id="193" name="Curved Connector 19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urved Connector 19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urved Connector 19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urved Connector 19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urved Connector 19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urved Connector 19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urved Connector 19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urved Connector 19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Group 201"/>
            <p:cNvGrpSpPr/>
            <p:nvPr/>
          </p:nvGrpSpPr>
          <p:grpSpPr>
            <a:xfrm>
              <a:off x="8646661" y="4241466"/>
              <a:ext cx="177467" cy="1393309"/>
              <a:chOff x="6400800" y="4377433"/>
              <a:chExt cx="228600" cy="1794767"/>
            </a:xfrm>
          </p:grpSpPr>
          <p:cxnSp>
            <p:nvCxnSpPr>
              <p:cNvPr id="203" name="Curved Connector 20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urved Connector 20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urved Connector 20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urved Connector 20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urved Connector 20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urved Connector 20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urved Connector 20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urved Connector 20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Group 211"/>
            <p:cNvGrpSpPr/>
            <p:nvPr/>
          </p:nvGrpSpPr>
          <p:grpSpPr>
            <a:xfrm>
              <a:off x="8920984" y="4245977"/>
              <a:ext cx="177467" cy="1393309"/>
              <a:chOff x="6400800" y="4377433"/>
              <a:chExt cx="228600" cy="1794767"/>
            </a:xfrm>
          </p:grpSpPr>
          <p:cxnSp>
            <p:nvCxnSpPr>
              <p:cNvPr id="213" name="Curved Connector 212"/>
              <p:cNvCxnSpPr/>
              <p:nvPr/>
            </p:nvCxnSpPr>
            <p:spPr>
              <a:xfrm rot="5400000">
                <a:off x="6400800" y="43774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urved Connector 213"/>
              <p:cNvCxnSpPr/>
              <p:nvPr/>
            </p:nvCxnSpPr>
            <p:spPr>
              <a:xfrm rot="16200000" flipH="1">
                <a:off x="6400800" y="46060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urved Connector 214"/>
              <p:cNvCxnSpPr/>
              <p:nvPr/>
            </p:nvCxnSpPr>
            <p:spPr>
              <a:xfrm rot="5400000">
                <a:off x="6400800" y="48346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urved Connector 215"/>
              <p:cNvCxnSpPr/>
              <p:nvPr/>
            </p:nvCxnSpPr>
            <p:spPr>
              <a:xfrm rot="16200000" flipH="1">
                <a:off x="6400800" y="5063233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urved Connector 216"/>
              <p:cNvCxnSpPr/>
              <p:nvPr/>
            </p:nvCxnSpPr>
            <p:spPr>
              <a:xfrm rot="5400000">
                <a:off x="6400800" y="52959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urved Connector 217"/>
              <p:cNvCxnSpPr/>
              <p:nvPr/>
            </p:nvCxnSpPr>
            <p:spPr>
              <a:xfrm rot="16200000" flipH="1">
                <a:off x="6400800" y="55245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urved Connector 218"/>
              <p:cNvCxnSpPr/>
              <p:nvPr/>
            </p:nvCxnSpPr>
            <p:spPr>
              <a:xfrm rot="5400000">
                <a:off x="6400800" y="5753100"/>
                <a:ext cx="228600" cy="2286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urved Connector 219"/>
              <p:cNvCxnSpPr/>
              <p:nvPr/>
            </p:nvCxnSpPr>
            <p:spPr>
              <a:xfrm rot="16200000" flipH="1">
                <a:off x="6381750" y="6000750"/>
                <a:ext cx="114300" cy="76200"/>
              </a:xfrm>
              <a:prstGeom prst="curvedConnector3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6477000" y="6096000"/>
                <a:ext cx="0" cy="76200"/>
              </a:xfrm>
              <a:prstGeom prst="line">
                <a:avLst/>
              </a:prstGeom>
              <a:ln w="3175" cmpd="sng">
                <a:solidFill>
                  <a:schemeClr val="tx1">
                    <a:lumMod val="50000"/>
                  </a:schemeClr>
                </a:solidFill>
                <a:headEnd type="none"/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2" name="TextBox 221"/>
          <p:cNvSpPr txBox="1"/>
          <p:nvPr/>
        </p:nvSpPr>
        <p:spPr>
          <a:xfrm>
            <a:off x="9375522" y="61028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5" name="Rectangle 224"/>
          <p:cNvSpPr/>
          <p:nvPr/>
        </p:nvSpPr>
        <p:spPr>
          <a:xfrm>
            <a:off x="7136749" y="4892644"/>
            <a:ext cx="1594118" cy="38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arg1 = 1.57</a:t>
            </a:r>
            <a:endParaRPr lang="en-US" dirty="0"/>
          </a:p>
        </p:txBody>
      </p:sp>
      <p:sp>
        <p:nvSpPr>
          <p:cNvPr id="227" name="Rectangle 226"/>
          <p:cNvSpPr/>
          <p:nvPr/>
        </p:nvSpPr>
        <p:spPr>
          <a:xfrm>
            <a:off x="4473340" y="4892644"/>
            <a:ext cx="1600200" cy="384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arg2 = 1</a:t>
            </a:r>
            <a:endParaRPr lang="en-US" dirty="0"/>
          </a:p>
        </p:txBody>
      </p:sp>
      <p:cxnSp>
        <p:nvCxnSpPr>
          <p:cNvPr id="9" name="Straight Arrow Connector 8"/>
          <p:cNvCxnSpPr>
            <a:endCxn id="8" idx="2"/>
          </p:cNvCxnSpPr>
          <p:nvPr/>
        </p:nvCxnSpPr>
        <p:spPr>
          <a:xfrm flipV="1">
            <a:off x="5273440" y="3962400"/>
            <a:ext cx="2765660" cy="13019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6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9024E-6 2.13327E-6 L -4.19024E-6 0.05553 " pathEditMode="relative" ptsTypes="AA">
                                      <p:cBhvr>
                                        <p:cTn id="6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8585E-6 -2.087E-6 L 1.48585E-6 0.05576 " pathEditMode="relative" ptsTypes="AA">
                                      <p:cBhvr>
                                        <p:cTn id="8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  <p:bldP spid="22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Errors in Worklets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 cannot be thrown in the execution environment</a:t>
            </a:r>
          </a:p>
          <a:p>
            <a:pPr lvl="1"/>
            <a:r>
              <a:rPr lang="en-US" dirty="0" smtClean="0"/>
              <a:t>Not supported in CUDA. Problematic with multiple threads.</a:t>
            </a:r>
          </a:p>
          <a:p>
            <a:r>
              <a:rPr lang="en-US" dirty="0" smtClean="0"/>
              <a:t>All worklets have a method named </a:t>
            </a:r>
            <a:r>
              <a:rPr lang="en-US" dirty="0" err="1" smtClean="0">
                <a:solidFill>
                  <a:srgbClr val="66FFFF"/>
                </a:solidFill>
                <a:latin typeface="Consolas"/>
                <a:cs typeface="Consolas"/>
              </a:rPr>
              <a:t>RaiseError</a:t>
            </a:r>
            <a:endParaRPr lang="en-US" dirty="0" smtClean="0">
              <a:solidFill>
                <a:srgbClr val="66FFFF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Call this method with a message string.</a:t>
            </a:r>
          </a:p>
          <a:p>
            <a:r>
              <a:rPr lang="en-US" dirty="0" smtClean="0"/>
              <a:t>In the control environment, a </a:t>
            </a:r>
            <a:r>
              <a:rPr lang="en-US" dirty="0" err="1" smtClean="0">
                <a:latin typeface="Consolas"/>
                <a:cs typeface="Consolas"/>
              </a:rPr>
              <a:t>vtkm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cont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solidFill>
                  <a:srgbClr val="66FFFF"/>
                </a:solidFill>
                <a:latin typeface="Consolas"/>
                <a:cs typeface="Consolas"/>
              </a:rPr>
              <a:t>ErrorExecution</a:t>
            </a:r>
            <a:r>
              <a:rPr lang="en-US" dirty="0" smtClean="0">
                <a:solidFill>
                  <a:srgbClr val="66FFFF"/>
                </a:solidFill>
              </a:rPr>
              <a:t> </a:t>
            </a:r>
            <a:r>
              <a:rPr lang="en-US" dirty="0" smtClean="0"/>
              <a:t>will be thrown with the given message</a:t>
            </a:r>
          </a:p>
          <a:p>
            <a:r>
              <a:rPr lang="en-US" dirty="0" smtClean="0"/>
              <a:t>Behaves as if the error was thrown in the </a:t>
            </a:r>
            <a:r>
              <a:rPr lang="en-US" dirty="0" err="1" smtClean="0"/>
              <a:t>worklet</a:t>
            </a:r>
            <a:endParaRPr lang="en-US" dirty="0" smtClean="0"/>
          </a:p>
          <a:p>
            <a:pPr lvl="1"/>
            <a:r>
              <a:rPr lang="en-US" dirty="0" smtClean="0"/>
              <a:t>Be aware, raising an error might not actually halt any execution.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634" y="4272677"/>
            <a:ext cx="88147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VTKM_EXEC_EXPORT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T </a:t>
            </a:r>
            <a:r>
              <a:rPr lang="en-US" dirty="0">
                <a:latin typeface="Consolas"/>
                <a:cs typeface="Consolas"/>
              </a:rPr>
              <a:t>operator()</a:t>
            </a:r>
            <a:r>
              <a:rPr lang="en-US" dirty="0" smtClean="0">
                <a:latin typeface="Consolas"/>
                <a:cs typeface="Consolas"/>
              </a:rPr>
              <a:t>(T x</a:t>
            </a:r>
            <a:r>
              <a:rPr lang="en-US" dirty="0">
                <a:latin typeface="Consolas"/>
                <a:cs typeface="Consolas"/>
              </a:rPr>
              <a:t>) </a:t>
            </a:r>
            <a:r>
              <a:rPr lang="en-US" dirty="0" err="1" smtClean="0">
                <a:latin typeface="Consolas"/>
                <a:cs typeface="Consolas"/>
              </a:rPr>
              <a:t>const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if </a:t>
            </a:r>
            <a:r>
              <a:rPr lang="en-US" dirty="0">
                <a:latin typeface="Consolas"/>
                <a:cs typeface="Consolas"/>
              </a:rPr>
              <a:t>(x &lt; 0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{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 this</a:t>
            </a:r>
            <a:r>
              <a:rPr lang="en-US" dirty="0">
                <a:latin typeface="Consolas"/>
                <a:cs typeface="Consolas"/>
              </a:rPr>
              <a:t>-&gt;</a:t>
            </a:r>
            <a:r>
              <a:rPr lang="en-US" dirty="0" err="1">
                <a:solidFill>
                  <a:srgbClr val="66FFFF"/>
                </a:solidFill>
                <a:latin typeface="Consolas"/>
                <a:cs typeface="Consolas"/>
              </a:rPr>
              <a:t>RaiseError</a:t>
            </a:r>
            <a:r>
              <a:rPr lang="en-US" dirty="0">
                <a:latin typeface="Consolas"/>
                <a:cs typeface="Consolas"/>
              </a:rPr>
              <a:t>("Cannot take </a:t>
            </a:r>
            <a:r>
              <a:rPr lang="en-US" dirty="0" smtClean="0">
                <a:latin typeface="Consolas"/>
                <a:cs typeface="Consolas"/>
              </a:rPr>
              <a:t>square </a:t>
            </a:r>
            <a:r>
              <a:rPr lang="en-US" dirty="0">
                <a:latin typeface="Consolas"/>
                <a:cs typeface="Consolas"/>
              </a:rPr>
              <a:t>root of </a:t>
            </a:r>
            <a:r>
              <a:rPr lang="en-US" dirty="0" smtClean="0">
                <a:latin typeface="Consolas"/>
                <a:cs typeface="Consolas"/>
              </a:rPr>
              <a:t>negative </a:t>
            </a:r>
            <a:r>
              <a:rPr lang="en-US" dirty="0">
                <a:latin typeface="Consolas"/>
                <a:cs typeface="Consolas"/>
              </a:rPr>
              <a:t>number.");</a:t>
            </a:r>
          </a:p>
          <a:p>
            <a:r>
              <a:rPr lang="en-US" dirty="0" smtClean="0">
                <a:latin typeface="Consolas"/>
                <a:cs typeface="Consolas"/>
              </a:rPr>
              <a:t>  }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return </a:t>
            </a:r>
            <a:r>
              <a:rPr lang="en-US" dirty="0" err="1" smtClean="0">
                <a:latin typeface="Consolas"/>
                <a:cs typeface="Consolas"/>
              </a:rPr>
              <a:t>vtkm</a:t>
            </a:r>
            <a:r>
              <a:rPr lang="en-US" dirty="0" smtClean="0">
                <a:latin typeface="Consolas"/>
                <a:cs typeface="Consolas"/>
              </a:rPr>
              <a:t>:</a:t>
            </a:r>
            <a:r>
              <a:rPr lang="en-US" dirty="0">
                <a:latin typeface="Consolas"/>
                <a:cs typeface="Consolas"/>
              </a:rPr>
              <a:t>:math::</a:t>
            </a:r>
            <a:r>
              <a:rPr lang="en-US" dirty="0" err="1">
                <a:latin typeface="Consolas"/>
                <a:cs typeface="Consolas"/>
              </a:rPr>
              <a:t>Sqrt</a:t>
            </a:r>
            <a:r>
              <a:rPr lang="en-US" dirty="0">
                <a:latin typeface="Consolas"/>
                <a:cs typeface="Consolas"/>
              </a:rPr>
              <a:t>(x);</a:t>
            </a: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037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interop</a:t>
            </a:r>
            <a:r>
              <a:rPr lang="en-US" dirty="0" smtClean="0"/>
              <a:t> worked in Dax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dax</a:t>
            </a:r>
            <a:r>
              <a:rPr lang="en-US" dirty="0" smtClean="0"/>
              <a:t>/</a:t>
            </a:r>
            <a:r>
              <a:rPr lang="en-US" dirty="0" err="1" smtClean="0"/>
              <a:t>opengl</a:t>
            </a:r>
            <a:r>
              <a:rPr lang="en-US" dirty="0" smtClean="0"/>
              <a:t>/</a:t>
            </a:r>
            <a:r>
              <a:rPr lang="en-US" dirty="0" err="1" smtClean="0"/>
              <a:t>TransferToOpenGL.h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dax</a:t>
            </a:r>
            <a:r>
              <a:rPr lang="en-US" dirty="0" smtClean="0"/>
              <a:t>::</a:t>
            </a:r>
            <a:r>
              <a:rPr lang="en-US" dirty="0" err="1" smtClean="0"/>
              <a:t>opengl</a:t>
            </a:r>
            <a:r>
              <a:rPr lang="en-US" dirty="0" smtClean="0"/>
              <a:t>::</a:t>
            </a:r>
            <a:r>
              <a:rPr lang="en-US" dirty="0" err="1" smtClean="0"/>
              <a:t>TransferToOpenGL</a:t>
            </a:r>
            <a:r>
              <a:rPr lang="en-US" dirty="0" smtClean="0"/>
              <a:t> to create an OpenGL buffer object containing the same data as an </a:t>
            </a:r>
            <a:r>
              <a:rPr lang="en-US" dirty="0" err="1" smtClean="0"/>
              <a:t>ArrayHandle</a:t>
            </a:r>
            <a:endParaRPr lang="en-US" dirty="0" smtClean="0"/>
          </a:p>
          <a:p>
            <a:r>
              <a:rPr lang="en-US" dirty="0" smtClean="0"/>
              <a:t>Does the right thing regardless of CUDA or some other backend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285" y="2971800"/>
            <a:ext cx="779943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DAX_CONT_EXPORT</a:t>
            </a:r>
          </a:p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 err="1">
                <a:latin typeface="Consolas"/>
                <a:cs typeface="Consolas"/>
              </a:rPr>
              <a:t>BindPointCoordinates</a:t>
            </a:r>
            <a:r>
              <a:rPr lang="en-US" dirty="0" smtClean="0">
                <a:latin typeface="Consolas"/>
                <a:cs typeface="Consolas"/>
              </a:rPr>
              <a:t>(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dirty="0" err="1" smtClean="0">
                <a:latin typeface="Consolas"/>
                <a:cs typeface="Consolas"/>
              </a:rPr>
              <a:t>dax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cont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ArrayHandle</a:t>
            </a:r>
            <a:r>
              <a:rPr lang="en-US" dirty="0">
                <a:latin typeface="Consolas"/>
                <a:cs typeface="Consolas"/>
              </a:rPr>
              <a:t> &lt;</a:t>
            </a:r>
            <a:r>
              <a:rPr lang="en-US" dirty="0" err="1">
                <a:latin typeface="Consolas"/>
                <a:cs typeface="Consolas"/>
              </a:rPr>
              <a:t>dax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smtClean="0">
                <a:latin typeface="Consolas"/>
                <a:cs typeface="Consolas"/>
              </a:rPr>
              <a:t>Vector3&gt; </a:t>
            </a:r>
            <a:r>
              <a:rPr lang="en-US" dirty="0" err="1">
                <a:latin typeface="Consolas"/>
                <a:cs typeface="Consolas"/>
              </a:rPr>
              <a:t>pointArray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GLuint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oglPointBuffer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glGenBuffers</a:t>
            </a:r>
            <a:r>
              <a:rPr lang="en-US" dirty="0">
                <a:latin typeface="Consolas"/>
                <a:cs typeface="Consolas"/>
              </a:rPr>
              <a:t>(1, &amp;</a:t>
            </a:r>
            <a:r>
              <a:rPr lang="en-US" dirty="0" err="1">
                <a:latin typeface="Consolas"/>
                <a:cs typeface="Consolas"/>
              </a:rPr>
              <a:t>oglPointBuffer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dax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opengl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solidFill>
                  <a:srgbClr val="66FFFF"/>
                </a:solidFill>
                <a:latin typeface="Consolas"/>
                <a:cs typeface="Consolas"/>
              </a:rPr>
              <a:t>TransferToOpenGL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pointArray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oglPointBuffer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glEnableClientState</a:t>
            </a:r>
            <a:r>
              <a:rPr lang="en-US" dirty="0">
                <a:latin typeface="Consolas"/>
                <a:cs typeface="Consolas"/>
              </a:rPr>
              <a:t>(GL_VERTEX_ARRAY)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glBindBuffer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GL_ARRAY_BUFFER, </a:t>
            </a:r>
            <a:r>
              <a:rPr lang="en-US" dirty="0" err="1">
                <a:latin typeface="Consolas"/>
                <a:cs typeface="Consolas"/>
              </a:rPr>
              <a:t>oglPointBuffer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glVertexPointer</a:t>
            </a:r>
            <a:r>
              <a:rPr lang="en-US" dirty="0">
                <a:latin typeface="Consolas"/>
                <a:cs typeface="Consolas"/>
              </a:rPr>
              <a:t>(3, GL_FLOAT , 0, NULL);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904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Connectivity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pass at a data set (to be one of several)</a:t>
            </a:r>
          </a:p>
          <a:p>
            <a:pPr lvl="1"/>
            <a:r>
              <a:rPr lang="en-US" dirty="0" smtClean="0"/>
              <a:t>Still a work in progress</a:t>
            </a:r>
          </a:p>
          <a:p>
            <a:r>
              <a:rPr lang="en-US" dirty="0" smtClean="0"/>
              <a:t>Simple implementation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rrays transport themselves to execution environment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8877" y="2971800"/>
            <a:ext cx="596624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lass </a:t>
            </a:r>
            <a:r>
              <a:rPr lang="en-US" sz="2000" dirty="0" err="1" smtClean="0">
                <a:latin typeface="Consolas"/>
                <a:cs typeface="Consolas"/>
              </a:rPr>
              <a:t>ExplicitConnectivity</a:t>
            </a:r>
            <a:endParaRPr lang="en-US" sz="2000" dirty="0" smtClean="0">
              <a:latin typeface="Consolas"/>
              <a:cs typeface="Consolas"/>
            </a:endParaRPr>
          </a:p>
          <a:p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sz="2000" dirty="0" smtClean="0">
                <a:latin typeface="Consolas"/>
                <a:cs typeface="Consolas"/>
              </a:rPr>
              <a:t>public: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// Helper methods...</a:t>
            </a:r>
          </a:p>
          <a:p>
            <a:endParaRPr lang="en-US" sz="2000" dirty="0">
              <a:latin typeface="Consolas"/>
              <a:cs typeface="Consolas"/>
            </a:endParaRPr>
          </a:p>
          <a:p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latin typeface="Consolas"/>
                <a:cs typeface="Consolas"/>
              </a:rPr>
              <a:t>ArrayHandle</a:t>
            </a:r>
            <a:r>
              <a:rPr lang="en-US" sz="2000" dirty="0" smtClean="0">
                <a:latin typeface="Consolas"/>
                <a:cs typeface="Consolas"/>
              </a:rPr>
              <a:t> Shapes;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ArrayHandle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NumIndices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ArrayHandle</a:t>
            </a:r>
            <a:r>
              <a:rPr lang="en-US" sz="2000" dirty="0" smtClean="0">
                <a:latin typeface="Consolas"/>
                <a:cs typeface="Consolas"/>
              </a:rPr>
              <a:t> Connectivity;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ArrayHandle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MapCellToConnectivityIndex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r>
              <a:rPr lang="en-US" sz="2000" dirty="0" smtClean="0">
                <a:latin typeface="Consolas"/>
                <a:cs typeface="Consolas"/>
              </a:rPr>
              <a:t>};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3131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Connectivity Data Set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28600" y="1600200"/>
            <a:ext cx="1828800" cy="3200400"/>
            <a:chOff x="609600" y="1600200"/>
            <a:chExt cx="1828800" cy="3200400"/>
          </a:xfrm>
        </p:grpSpPr>
        <p:sp>
          <p:nvSpPr>
            <p:cNvPr id="3" name="Rectangle 2"/>
            <p:cNvSpPr/>
            <p:nvPr/>
          </p:nvSpPr>
          <p:spPr>
            <a:xfrm>
              <a:off x="609600" y="16002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TETRA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" y="20574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TETRA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9600" y="25146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HEDAHEDRON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9600" y="29718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WEDGE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9600" y="34290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HEXAHEDRON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600" y="38862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HEXAHEDRON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9600" y="43434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TETRA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86000" y="1600200"/>
            <a:ext cx="1828800" cy="3200400"/>
            <a:chOff x="609600" y="1600200"/>
            <a:chExt cx="1828800" cy="3200400"/>
          </a:xfrm>
        </p:grpSpPr>
        <p:sp>
          <p:nvSpPr>
            <p:cNvPr id="23" name="Rectangle 22"/>
            <p:cNvSpPr/>
            <p:nvPr/>
          </p:nvSpPr>
          <p:spPr>
            <a:xfrm>
              <a:off x="609600" y="16002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9600" y="20574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9600" y="25146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9600" y="29718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09600" y="34290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" y="38862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9600" y="43434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343400" y="1590219"/>
            <a:ext cx="1828800" cy="3200400"/>
            <a:chOff x="609600" y="1600200"/>
            <a:chExt cx="1828800" cy="3200400"/>
          </a:xfrm>
        </p:grpSpPr>
        <p:sp>
          <p:nvSpPr>
            <p:cNvPr id="31" name="Rectangle 30"/>
            <p:cNvSpPr/>
            <p:nvPr/>
          </p:nvSpPr>
          <p:spPr>
            <a:xfrm>
              <a:off x="609600" y="16002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9600" y="20574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600" y="25146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9600" y="29718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" y="34290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22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9600" y="38862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43434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38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010400" y="1600200"/>
            <a:ext cx="1828800" cy="5486400"/>
            <a:chOff x="7010400" y="1600200"/>
            <a:chExt cx="1828800" cy="5486400"/>
          </a:xfrm>
        </p:grpSpPr>
        <p:sp>
          <p:nvSpPr>
            <p:cNvPr id="39" name="Rectangle 38"/>
            <p:cNvSpPr/>
            <p:nvPr/>
          </p:nvSpPr>
          <p:spPr>
            <a:xfrm>
              <a:off x="7010400" y="16002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010400" y="20574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10400" y="25146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010400" y="29718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10400" y="34290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10400" y="38862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010400" y="43434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010400" y="48006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010400" y="52578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10400" y="57150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10400" y="61722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10400" y="6629400"/>
              <a:ext cx="1828800" cy="457200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</p:grpSp>
      <p:cxnSp>
        <p:nvCxnSpPr>
          <p:cNvPr id="54" name="Straight Arrow Connector 53"/>
          <p:cNvCxnSpPr>
            <a:stCxn id="31" idx="3"/>
            <a:endCxn id="39" idx="1"/>
          </p:cNvCxnSpPr>
          <p:nvPr/>
        </p:nvCxnSpPr>
        <p:spPr>
          <a:xfrm>
            <a:off x="6172200" y="1818819"/>
            <a:ext cx="838200" cy="9981"/>
          </a:xfrm>
          <a:prstGeom prst="straightConnector1">
            <a:avLst/>
          </a:prstGeom>
          <a:ln w="12700" cmpd="sng">
            <a:solidFill>
              <a:schemeClr val="tx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32" idx="3"/>
            <a:endCxn id="43" idx="1"/>
          </p:cNvCxnSpPr>
          <p:nvPr/>
        </p:nvCxnSpPr>
        <p:spPr>
          <a:xfrm>
            <a:off x="6172200" y="2276019"/>
            <a:ext cx="838200" cy="1381581"/>
          </a:xfrm>
          <a:prstGeom prst="curvedConnector3">
            <a:avLst>
              <a:gd name="adj1" fmla="val 39670"/>
            </a:avLst>
          </a:prstGeom>
          <a:ln w="12700" cmpd="sng">
            <a:solidFill>
              <a:schemeClr val="tx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33" idx="3"/>
            <a:endCxn id="47" idx="1"/>
          </p:cNvCxnSpPr>
          <p:nvPr/>
        </p:nvCxnSpPr>
        <p:spPr>
          <a:xfrm>
            <a:off x="6172200" y="2733219"/>
            <a:ext cx="838200" cy="2753181"/>
          </a:xfrm>
          <a:prstGeom prst="curvedConnector3">
            <a:avLst>
              <a:gd name="adj1" fmla="val 20731"/>
            </a:avLst>
          </a:prstGeom>
          <a:ln w="12700" cmpd="sng">
            <a:solidFill>
              <a:schemeClr val="tx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17242" y="118693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Shapes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524574" y="118693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Num</a:t>
            </a:r>
            <a:r>
              <a:rPr lang="en-US" dirty="0" smtClean="0"/>
              <a:t> Indices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581736" y="909935"/>
            <a:ext cx="1352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Map Cell to</a:t>
            </a:r>
          </a:p>
          <a:p>
            <a:pPr algn="ctr"/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248736" y="1186934"/>
            <a:ext cx="135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Connectivity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3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Connectivity Open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should zoo elements be handled in CUDA threads</a:t>
            </a:r>
          </a:p>
          <a:p>
            <a:r>
              <a:rPr lang="en-US" dirty="0" smtClean="0"/>
              <a:t>Solution 1: Use runtime conditions</a:t>
            </a:r>
          </a:p>
          <a:p>
            <a:pPr lvl="1"/>
            <a:r>
              <a:rPr lang="en-US" dirty="0" smtClean="0"/>
              <a:t>How well will CUDA handle conditional methods/looping</a:t>
            </a:r>
          </a:p>
          <a:p>
            <a:pPr lvl="2"/>
            <a:r>
              <a:rPr lang="en-US" dirty="0" smtClean="0"/>
              <a:t>If all threads have the same cell shape?</a:t>
            </a:r>
          </a:p>
          <a:p>
            <a:pPr lvl="2"/>
            <a:r>
              <a:rPr lang="en-US" dirty="0" smtClean="0"/>
              <a:t>If all threads have different cell shapes?</a:t>
            </a:r>
          </a:p>
          <a:p>
            <a:pPr lvl="1"/>
            <a:r>
              <a:rPr lang="en-US" dirty="0" smtClean="0"/>
              <a:t>What is the best way to branch conditional code (like interpolation)?</a:t>
            </a:r>
          </a:p>
          <a:p>
            <a:pPr lvl="2"/>
            <a:r>
              <a:rPr lang="en-US" dirty="0" smtClean="0"/>
              <a:t>Case statement? If/else clauses? Virtual methods?</a:t>
            </a:r>
          </a:p>
          <a:p>
            <a:r>
              <a:rPr lang="en-US" dirty="0" smtClean="0"/>
              <a:t>Solution 2: Reorder cells to collect by cell type. Execute each cell type in different kernel</a:t>
            </a:r>
          </a:p>
          <a:p>
            <a:pPr lvl="1"/>
            <a:r>
              <a:rPr lang="en-US" dirty="0" smtClean="0"/>
              <a:t>Potentially removes branching, but adds large overhead on reordering cells</a:t>
            </a:r>
          </a:p>
          <a:p>
            <a:pPr lvl="1"/>
            <a:r>
              <a:rPr lang="en-US" dirty="0" smtClean="0"/>
              <a:t>Does not help for random access search structures</a:t>
            </a:r>
          </a:p>
          <a:p>
            <a:r>
              <a:rPr lang="en-US" dirty="0" smtClean="0"/>
              <a:t>Should there be a specialized unstructured grid of uniform type?</a:t>
            </a:r>
          </a:p>
          <a:p>
            <a:pPr lvl="1"/>
            <a:r>
              <a:rPr lang="en-US" dirty="0" smtClean="0"/>
              <a:t>Probably depends on how well general structure works with single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5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5181600" y="1302912"/>
            <a:ext cx="2248114" cy="46482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Execution Environment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/>
              <a:cs typeface="Calibri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Cell Operations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Field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 Operations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Basic Math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Make Cells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552914" y="1302912"/>
            <a:ext cx="2247686" cy="46482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Control Environment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/>
              <a:cs typeface="Calibri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Grid Topology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Array Handle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Invoke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15514" y="2484012"/>
            <a:ext cx="533400" cy="2209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Worklet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19314" y="1150512"/>
            <a:ext cx="2133600" cy="1371600"/>
            <a:chOff x="0" y="990600"/>
            <a:chExt cx="2133600" cy="1371600"/>
          </a:xfrm>
        </p:grpSpPr>
        <p:pic>
          <p:nvPicPr>
            <p:cNvPr id="5" name="Picture 4" descr="Captur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90600"/>
              <a:ext cx="1667510" cy="13716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 bwMode="auto">
            <a:xfrm>
              <a:off x="1524000" y="16764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6" name="Elbow Connector 15"/>
          <p:cNvCxnSpPr>
            <a:endCxn id="7" idx="0"/>
          </p:cNvCxnSpPr>
          <p:nvPr/>
        </p:nvCxnSpPr>
        <p:spPr bwMode="auto">
          <a:xfrm>
            <a:off x="7429714" y="1836312"/>
            <a:ext cx="952500" cy="64770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Elbow Connector 22"/>
          <p:cNvCxnSpPr>
            <a:stCxn id="7" idx="2"/>
          </p:cNvCxnSpPr>
          <p:nvPr/>
        </p:nvCxnSpPr>
        <p:spPr bwMode="auto">
          <a:xfrm rot="5400000">
            <a:off x="7582114" y="4541412"/>
            <a:ext cx="647700" cy="95250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VTK-m Framework</a:t>
            </a:r>
            <a:endParaRPr lang="en-US" dirty="0"/>
          </a:p>
        </p:txBody>
      </p:sp>
      <p:pic>
        <p:nvPicPr>
          <p:cNvPr id="17" name="Picture 16" descr="Captu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714" y="1536345"/>
            <a:ext cx="292467" cy="3017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09510" y="5951112"/>
            <a:ext cx="1534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Calibri"/>
                <a:cs typeface="Calibri"/>
              </a:rPr>
              <a:t>vtkm</a:t>
            </a:r>
            <a:r>
              <a:rPr lang="en-US" sz="2400" dirty="0" smtClean="0">
                <a:latin typeface="Calibri"/>
                <a:cs typeface="Calibri"/>
              </a:rPr>
              <a:t>::cont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32174" y="5951112"/>
            <a:ext cx="1546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Calibri"/>
                <a:cs typeface="Calibri"/>
              </a:rPr>
              <a:t>vtkm</a:t>
            </a:r>
            <a:r>
              <a:rPr lang="en-US" sz="2400" dirty="0" smtClean="0">
                <a:latin typeface="Calibri"/>
                <a:cs typeface="Calibri"/>
              </a:rPr>
              <a:t>::exec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3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Connectivity Open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streaming ever work?</a:t>
            </a:r>
          </a:p>
          <a:p>
            <a:pPr lvl="1"/>
            <a:r>
              <a:rPr lang="en-US" dirty="0" smtClean="0"/>
              <a:t>Streaming Shapes, </a:t>
            </a:r>
            <a:r>
              <a:rPr lang="en-US" dirty="0" err="1" smtClean="0"/>
              <a:t>NumIndices</a:t>
            </a:r>
            <a:r>
              <a:rPr lang="en-US" dirty="0" smtClean="0"/>
              <a:t>, and </a:t>
            </a:r>
            <a:r>
              <a:rPr lang="en-US" dirty="0" err="1" smtClean="0"/>
              <a:t>MapCellToConnectivityIndex</a:t>
            </a:r>
            <a:r>
              <a:rPr lang="en-US" dirty="0" smtClean="0"/>
              <a:t> straightforward</a:t>
            </a:r>
          </a:p>
          <a:p>
            <a:pPr lvl="1"/>
            <a:r>
              <a:rPr lang="en-US" dirty="0" smtClean="0"/>
              <a:t>Streaming Connectivity array tricky</a:t>
            </a:r>
          </a:p>
          <a:p>
            <a:pPr lvl="1"/>
            <a:r>
              <a:rPr lang="en-US" dirty="0" smtClean="0"/>
              <a:t>How can you stream point field information</a:t>
            </a:r>
          </a:p>
          <a:p>
            <a:pPr lvl="2"/>
            <a:r>
              <a:rPr lang="en-US" dirty="0" smtClean="0"/>
              <a:t>Could be the lion’s share of data</a:t>
            </a:r>
          </a:p>
          <a:p>
            <a:r>
              <a:rPr lang="en-US" dirty="0" smtClean="0"/>
              <a:t>Will upcoming CUDA features solve any of these problems for us?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Runtime polymorphic types</a:t>
            </a:r>
          </a:p>
          <a:p>
            <a:pPr lvl="1"/>
            <a:r>
              <a:rPr lang="en-US" dirty="0" smtClean="0"/>
              <a:t>We jump through a lot of hoops to statically type everything in a device kernel</a:t>
            </a:r>
          </a:p>
          <a:p>
            <a:pPr lvl="1"/>
            <a:r>
              <a:rPr lang="en-US" dirty="0" smtClean="0"/>
              <a:t>How necessary is this in the latest CUDA architecture</a:t>
            </a:r>
          </a:p>
          <a:p>
            <a:pPr lvl="1"/>
            <a:r>
              <a:rPr lang="en-US" dirty="0" smtClean="0"/>
              <a:t>Would we be just as good calling a virtual method to load/store every datum?</a:t>
            </a:r>
          </a:p>
          <a:p>
            <a:pPr lvl="1"/>
            <a:r>
              <a:rPr lang="en-US" dirty="0" smtClean="0"/>
              <a:t>We would still need to resolve to core types (bad to have to convert everything to double)</a:t>
            </a:r>
          </a:p>
          <a:p>
            <a:pPr lvl="2"/>
            <a:r>
              <a:rPr lang="en-US" dirty="0" smtClean="0"/>
              <a:t>Would that typing be better inside or outside the kernel?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2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5181600" y="1302912"/>
            <a:ext cx="2248114" cy="46482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Execution Environment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/>
              <a:cs typeface="Calibri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Cell Operations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Field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 Operations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Basic Math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Make Cells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552914" y="1302912"/>
            <a:ext cx="2247686" cy="46482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Control Environment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/>
              <a:cs typeface="Calibri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Grid Topology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Array Handle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Invoke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15514" y="2484012"/>
            <a:ext cx="533400" cy="2209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Worklet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19314" y="1150512"/>
            <a:ext cx="2133600" cy="1371600"/>
            <a:chOff x="0" y="990600"/>
            <a:chExt cx="2133600" cy="1371600"/>
          </a:xfrm>
        </p:grpSpPr>
        <p:pic>
          <p:nvPicPr>
            <p:cNvPr id="5" name="Picture 4" descr="Captur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90600"/>
              <a:ext cx="1667510" cy="13716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 bwMode="auto">
            <a:xfrm>
              <a:off x="1524000" y="16764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3" name="Group 12"/>
          <p:cNvGrpSpPr/>
          <p:nvPr/>
        </p:nvGrpSpPr>
        <p:grpSpPr>
          <a:xfrm>
            <a:off x="419314" y="4655712"/>
            <a:ext cx="2133600" cy="1371600"/>
            <a:chOff x="0" y="4495800"/>
            <a:chExt cx="2133600" cy="1371600"/>
          </a:xfrm>
        </p:grpSpPr>
        <p:pic>
          <p:nvPicPr>
            <p:cNvPr id="6" name="Picture 5" descr="Clip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495800"/>
              <a:ext cx="1731645" cy="1371600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 bwMode="auto">
            <a:xfrm flipH="1">
              <a:off x="1524000" y="5181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6" name="Elbow Connector 15"/>
          <p:cNvCxnSpPr>
            <a:endCxn id="7" idx="0"/>
          </p:cNvCxnSpPr>
          <p:nvPr/>
        </p:nvCxnSpPr>
        <p:spPr bwMode="auto">
          <a:xfrm>
            <a:off x="7429714" y="1836312"/>
            <a:ext cx="952500" cy="64770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Elbow Connector 22"/>
          <p:cNvCxnSpPr>
            <a:stCxn id="7" idx="2"/>
          </p:cNvCxnSpPr>
          <p:nvPr/>
        </p:nvCxnSpPr>
        <p:spPr bwMode="auto">
          <a:xfrm rot="5400000">
            <a:off x="7582114" y="4541412"/>
            <a:ext cx="647700" cy="95250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VTK-m Framework</a:t>
            </a:r>
            <a:endParaRPr lang="en-US" dirty="0"/>
          </a:p>
        </p:txBody>
      </p:sp>
      <p:pic>
        <p:nvPicPr>
          <p:cNvPr id="17" name="Picture 16" descr="Captur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714" y="1536345"/>
            <a:ext cx="292467" cy="3017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09510" y="5951112"/>
            <a:ext cx="1534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Calibri"/>
                <a:cs typeface="Calibri"/>
              </a:rPr>
              <a:t>vtkm</a:t>
            </a:r>
            <a:r>
              <a:rPr lang="en-US" sz="2400" dirty="0" smtClean="0">
                <a:latin typeface="Calibri"/>
                <a:cs typeface="Calibri"/>
              </a:rPr>
              <a:t>::cont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32174" y="5951112"/>
            <a:ext cx="1546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Calibri"/>
                <a:cs typeface="Calibri"/>
              </a:rPr>
              <a:t>vtkm</a:t>
            </a:r>
            <a:r>
              <a:rPr lang="en-US" sz="2400" dirty="0" smtClean="0">
                <a:latin typeface="Calibri"/>
                <a:cs typeface="Calibri"/>
              </a:rPr>
              <a:t>::exec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993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5181600" y="1302912"/>
            <a:ext cx="2248114" cy="46482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Execution Environment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/>
              <a:cs typeface="Calibri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Cell Operations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Field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 Operations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Basic Math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Make Cells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552914" y="1302912"/>
            <a:ext cx="2247686" cy="464820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Control Environment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/>
              <a:cs typeface="Calibri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Grid Topology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Array Handle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Invoke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4324564" y="2369712"/>
            <a:ext cx="1333500" cy="2514600"/>
          </a:xfrm>
          <a:prstGeom prst="roundRect">
            <a:avLst/>
          </a:prstGeom>
          <a:solidFill>
            <a:srgbClr val="00804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Device Adapter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Allocate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Transfer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Schedule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/>
                <a:cs typeface="Calibri"/>
              </a:rPr>
              <a:t>Sort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…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115514" y="2484012"/>
            <a:ext cx="533400" cy="2209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Worklet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19314" y="1150512"/>
            <a:ext cx="2133600" cy="1371600"/>
            <a:chOff x="0" y="990600"/>
            <a:chExt cx="2133600" cy="1371600"/>
          </a:xfrm>
        </p:grpSpPr>
        <p:pic>
          <p:nvPicPr>
            <p:cNvPr id="5" name="Picture 4" descr="Captur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90600"/>
              <a:ext cx="1667510" cy="13716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 bwMode="auto">
            <a:xfrm>
              <a:off x="1524000" y="16764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3" name="Group 12"/>
          <p:cNvGrpSpPr/>
          <p:nvPr/>
        </p:nvGrpSpPr>
        <p:grpSpPr>
          <a:xfrm>
            <a:off x="419314" y="4655712"/>
            <a:ext cx="2133600" cy="1371600"/>
            <a:chOff x="0" y="4495800"/>
            <a:chExt cx="2133600" cy="1371600"/>
          </a:xfrm>
        </p:grpSpPr>
        <p:pic>
          <p:nvPicPr>
            <p:cNvPr id="6" name="Picture 5" descr="Clip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495800"/>
              <a:ext cx="1731645" cy="1371600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 bwMode="auto">
            <a:xfrm flipH="1">
              <a:off x="1524000" y="5181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6" name="Elbow Connector 15"/>
          <p:cNvCxnSpPr>
            <a:endCxn id="7" idx="0"/>
          </p:cNvCxnSpPr>
          <p:nvPr/>
        </p:nvCxnSpPr>
        <p:spPr bwMode="auto">
          <a:xfrm>
            <a:off x="7429714" y="1836312"/>
            <a:ext cx="952500" cy="64770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Elbow Connector 22"/>
          <p:cNvCxnSpPr>
            <a:stCxn id="7" idx="2"/>
          </p:cNvCxnSpPr>
          <p:nvPr/>
        </p:nvCxnSpPr>
        <p:spPr bwMode="auto">
          <a:xfrm rot="5400000">
            <a:off x="7582114" y="4541412"/>
            <a:ext cx="647700" cy="95250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VTK-m Framework</a:t>
            </a:r>
            <a:endParaRPr lang="en-US" dirty="0"/>
          </a:p>
        </p:txBody>
      </p:sp>
      <p:pic>
        <p:nvPicPr>
          <p:cNvPr id="17" name="Picture 16" descr="Captur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714" y="1536345"/>
            <a:ext cx="292467" cy="3017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09510" y="5951112"/>
            <a:ext cx="1534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Calibri"/>
                <a:cs typeface="Calibri"/>
              </a:rPr>
              <a:t>vtkm</a:t>
            </a:r>
            <a:r>
              <a:rPr lang="en-US" sz="2400" dirty="0" smtClean="0">
                <a:latin typeface="Calibri"/>
                <a:cs typeface="Calibri"/>
              </a:rPr>
              <a:t>::cont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32174" y="5951112"/>
            <a:ext cx="1546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Calibri"/>
                <a:cs typeface="Calibri"/>
              </a:rPr>
              <a:t>vtkm</a:t>
            </a:r>
            <a:r>
              <a:rPr lang="en-US" sz="2400" dirty="0" smtClean="0">
                <a:latin typeface="Calibri"/>
                <a:cs typeface="Calibri"/>
              </a:rPr>
              <a:t>::exec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051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Adapter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 (</a:t>
            </a:r>
            <a:r>
              <a:rPr lang="en-US" sz="1800" dirty="0" err="1" smtClean="0">
                <a:latin typeface="Consolas"/>
                <a:cs typeface="Consolas"/>
              </a:rPr>
              <a:t>struct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 smtClean="0">
                <a:latin typeface="Consolas"/>
                <a:cs typeface="Consolas"/>
              </a:rPr>
              <a:t>DeviceAdapterFoo</a:t>
            </a:r>
            <a:r>
              <a:rPr lang="en-US" sz="1800" dirty="0" smtClean="0">
                <a:latin typeface="Consolas"/>
                <a:cs typeface="Consolas"/>
              </a:rPr>
              <a:t> {  };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Execution Array Manager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Schedule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Scan</a:t>
            </a:r>
          </a:p>
          <a:p>
            <a:r>
              <a:rPr lang="en-US" dirty="0" smtClean="0"/>
              <a:t>Sort</a:t>
            </a:r>
          </a:p>
          <a:p>
            <a:r>
              <a:rPr lang="en-US" dirty="0" smtClean="0"/>
              <a:t>Other Support algorithms</a:t>
            </a:r>
          </a:p>
          <a:p>
            <a:pPr lvl="1"/>
            <a:r>
              <a:rPr lang="en-US" dirty="0" smtClean="0"/>
              <a:t>Stream compact, copy, parallel find, unique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2568422" y="1999348"/>
            <a:ext cx="5371886" cy="986844"/>
            <a:chOff x="1752600" y="1828800"/>
            <a:chExt cx="5371886" cy="986844"/>
          </a:xfrm>
        </p:grpSpPr>
        <p:grpSp>
          <p:nvGrpSpPr>
            <p:cNvPr id="59" name="Group 58"/>
            <p:cNvGrpSpPr/>
            <p:nvPr/>
          </p:nvGrpSpPr>
          <p:grpSpPr>
            <a:xfrm>
              <a:off x="1752600" y="1828800"/>
              <a:ext cx="2247686" cy="986844"/>
              <a:chOff x="1752600" y="1908756"/>
              <a:chExt cx="2247686" cy="986844"/>
            </a:xfrm>
          </p:grpSpPr>
          <p:sp>
            <p:nvSpPr>
              <p:cNvPr id="4" name="Rounded Rectangle 3"/>
              <p:cNvSpPr/>
              <p:nvPr/>
            </p:nvSpPr>
            <p:spPr bwMode="auto">
              <a:xfrm>
                <a:off x="1752600" y="1908756"/>
                <a:ext cx="2247686" cy="986844"/>
              </a:xfrm>
              <a:prstGeom prst="round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Control Environment</a:t>
                </a: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1843516" y="2487452"/>
                <a:ext cx="2065855" cy="114300"/>
                <a:chOff x="1828281" y="2571750"/>
                <a:chExt cx="2065855" cy="114300"/>
              </a:xfrm>
              <a:solidFill>
                <a:schemeClr val="bg1">
                  <a:alpha val="25000"/>
                </a:schemeClr>
              </a:solidFill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1828281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945402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055469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2172590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286890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2404011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514077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631198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745498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2862619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972686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089807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204107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3321228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431294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548415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3662715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779836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4876800" y="1828800"/>
              <a:ext cx="2247686" cy="986844"/>
              <a:chOff x="4876800" y="1908756"/>
              <a:chExt cx="2247686" cy="986844"/>
            </a:xfrm>
          </p:grpSpPr>
          <p:sp>
            <p:nvSpPr>
              <p:cNvPr id="39" name="Rounded Rectangle 38"/>
              <p:cNvSpPr/>
              <p:nvPr/>
            </p:nvSpPr>
            <p:spPr bwMode="auto">
              <a:xfrm>
                <a:off x="4876800" y="1908756"/>
                <a:ext cx="2247686" cy="986844"/>
              </a:xfrm>
              <a:prstGeom prst="round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Execution Environment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4967716" y="2487452"/>
                <a:ext cx="2065855" cy="114300"/>
                <a:chOff x="1828281" y="2571750"/>
                <a:chExt cx="2065855" cy="114300"/>
              </a:xfrm>
              <a:solidFill>
                <a:schemeClr val="bg1">
                  <a:alpha val="25000"/>
                </a:schemeClr>
              </a:solidFill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1828281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1945402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055469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172590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286890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404011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514077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631198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2745498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2862619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2972686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3089807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3204107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3321228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3431294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548415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662715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3779836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4" name="Straight Arrow Connector 63"/>
            <p:cNvCxnSpPr>
              <a:stCxn id="23" idx="3"/>
              <a:endCxn id="41" idx="1"/>
            </p:cNvCxnSpPr>
            <p:nvPr/>
          </p:nvCxnSpPr>
          <p:spPr>
            <a:xfrm>
              <a:off x="3909371" y="2464646"/>
              <a:ext cx="105834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1913257" y="4599708"/>
            <a:ext cx="6682216" cy="311486"/>
            <a:chOff x="1581257" y="4260514"/>
            <a:chExt cx="6682216" cy="311486"/>
          </a:xfrm>
        </p:grpSpPr>
        <p:grpSp>
          <p:nvGrpSpPr>
            <p:cNvPr id="105" name="Group 104"/>
            <p:cNvGrpSpPr/>
            <p:nvPr/>
          </p:nvGrpSpPr>
          <p:grpSpPr>
            <a:xfrm>
              <a:off x="1581257" y="4267200"/>
              <a:ext cx="3048000" cy="304800"/>
              <a:chOff x="1581257" y="4267200"/>
              <a:chExt cx="3048000" cy="304800"/>
            </a:xfrm>
          </p:grpSpPr>
          <p:sp>
            <p:nvSpPr>
              <p:cNvPr id="94" name="Rectangle 93"/>
              <p:cNvSpPr>
                <a:spLocks noChangeAspect="1"/>
              </p:cNvSpPr>
              <p:nvPr/>
            </p:nvSpPr>
            <p:spPr>
              <a:xfrm>
                <a:off x="15812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US" dirty="0"/>
              </a:p>
            </p:txBody>
          </p:sp>
          <p:sp>
            <p:nvSpPr>
              <p:cNvPr id="95" name="Rectangle 94"/>
              <p:cNvSpPr>
                <a:spLocks noChangeAspect="1"/>
              </p:cNvSpPr>
              <p:nvPr/>
            </p:nvSpPr>
            <p:spPr>
              <a:xfrm>
                <a:off x="18860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96" name="Rectangle 95"/>
              <p:cNvSpPr>
                <a:spLocks noChangeAspect="1"/>
              </p:cNvSpPr>
              <p:nvPr/>
            </p:nvSpPr>
            <p:spPr>
              <a:xfrm>
                <a:off x="21908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97" name="Rectangle 96"/>
              <p:cNvSpPr>
                <a:spLocks noChangeAspect="1"/>
              </p:cNvSpPr>
              <p:nvPr/>
            </p:nvSpPr>
            <p:spPr>
              <a:xfrm>
                <a:off x="24956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98" name="Rectangle 97"/>
              <p:cNvSpPr>
                <a:spLocks noChangeAspect="1"/>
              </p:cNvSpPr>
              <p:nvPr/>
            </p:nvSpPr>
            <p:spPr>
              <a:xfrm>
                <a:off x="28004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99" name="Rectangle 98"/>
              <p:cNvSpPr>
                <a:spLocks noChangeAspect="1"/>
              </p:cNvSpPr>
              <p:nvPr/>
            </p:nvSpPr>
            <p:spPr>
              <a:xfrm>
                <a:off x="31052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00" name="Rectangle 99"/>
              <p:cNvSpPr>
                <a:spLocks noChangeAspect="1"/>
              </p:cNvSpPr>
              <p:nvPr/>
            </p:nvSpPr>
            <p:spPr>
              <a:xfrm>
                <a:off x="34100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01" name="Rectangle 100"/>
              <p:cNvSpPr>
                <a:spLocks noChangeAspect="1"/>
              </p:cNvSpPr>
              <p:nvPr/>
            </p:nvSpPr>
            <p:spPr>
              <a:xfrm>
                <a:off x="37148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102" name="Rectangle 101"/>
              <p:cNvSpPr>
                <a:spLocks noChangeAspect="1"/>
              </p:cNvSpPr>
              <p:nvPr/>
            </p:nvSpPr>
            <p:spPr>
              <a:xfrm>
                <a:off x="40196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03" name="Rectangle 102"/>
              <p:cNvSpPr>
                <a:spLocks noChangeAspect="1"/>
              </p:cNvSpPr>
              <p:nvPr/>
            </p:nvSpPr>
            <p:spPr>
              <a:xfrm>
                <a:off x="43244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5215473" y="4260514"/>
              <a:ext cx="3048000" cy="304800"/>
              <a:chOff x="1581257" y="4267200"/>
              <a:chExt cx="3048000" cy="304800"/>
            </a:xfrm>
          </p:grpSpPr>
          <p:sp>
            <p:nvSpPr>
              <p:cNvPr id="107" name="Rectangle 106"/>
              <p:cNvSpPr>
                <a:spLocks noChangeAspect="1"/>
              </p:cNvSpPr>
              <p:nvPr/>
            </p:nvSpPr>
            <p:spPr>
              <a:xfrm>
                <a:off x="15812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US" dirty="0"/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>
              <a:xfrm>
                <a:off x="18860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11</a:t>
                </a:r>
                <a:endParaRPr lang="en-US" dirty="0"/>
              </a:p>
            </p:txBody>
          </p:sp>
          <p:sp>
            <p:nvSpPr>
              <p:cNvPr id="109" name="Rectangle 108"/>
              <p:cNvSpPr>
                <a:spLocks noChangeAspect="1"/>
              </p:cNvSpPr>
              <p:nvPr/>
            </p:nvSpPr>
            <p:spPr>
              <a:xfrm>
                <a:off x="21908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16</a:t>
                </a:r>
                <a:endParaRPr lang="en-US" dirty="0"/>
              </a:p>
            </p:txBody>
          </p:sp>
          <p:sp>
            <p:nvSpPr>
              <p:cNvPr id="110" name="Rectangle 109"/>
              <p:cNvSpPr>
                <a:spLocks noChangeAspect="1"/>
              </p:cNvSpPr>
              <p:nvPr/>
            </p:nvSpPr>
            <p:spPr>
              <a:xfrm>
                <a:off x="24956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21</a:t>
                </a:r>
                <a:endParaRPr lang="en-US" dirty="0"/>
              </a:p>
            </p:txBody>
          </p:sp>
          <p:sp>
            <p:nvSpPr>
              <p:cNvPr id="111" name="Rectangle 110"/>
              <p:cNvSpPr>
                <a:spLocks noChangeAspect="1"/>
              </p:cNvSpPr>
              <p:nvPr/>
            </p:nvSpPr>
            <p:spPr>
              <a:xfrm>
                <a:off x="28004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24</a:t>
                </a:r>
                <a:endParaRPr lang="en-US" dirty="0"/>
              </a:p>
            </p:txBody>
          </p:sp>
          <p:sp>
            <p:nvSpPr>
              <p:cNvPr id="112" name="Rectangle 111"/>
              <p:cNvSpPr>
                <a:spLocks noChangeAspect="1"/>
              </p:cNvSpPr>
              <p:nvPr/>
            </p:nvSpPr>
            <p:spPr>
              <a:xfrm>
                <a:off x="31052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30</a:t>
                </a:r>
                <a:endParaRPr lang="en-US" dirty="0"/>
              </a:p>
            </p:txBody>
          </p:sp>
          <p:sp>
            <p:nvSpPr>
              <p:cNvPr id="113" name="Rectangle 112"/>
              <p:cNvSpPr>
                <a:spLocks noChangeAspect="1"/>
              </p:cNvSpPr>
              <p:nvPr/>
            </p:nvSpPr>
            <p:spPr>
              <a:xfrm>
                <a:off x="34100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30</a:t>
                </a:r>
                <a:endParaRPr lang="en-US" dirty="0"/>
              </a:p>
            </p:txBody>
          </p:sp>
          <p:sp>
            <p:nvSpPr>
              <p:cNvPr id="114" name="Rectangle 113"/>
              <p:cNvSpPr>
                <a:spLocks noChangeAspect="1"/>
              </p:cNvSpPr>
              <p:nvPr/>
            </p:nvSpPr>
            <p:spPr>
              <a:xfrm>
                <a:off x="37148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37</a:t>
                </a:r>
                <a:endParaRPr lang="en-US" dirty="0"/>
              </a:p>
            </p:txBody>
          </p:sp>
          <p:sp>
            <p:nvSpPr>
              <p:cNvPr id="115" name="Rectangle 114"/>
              <p:cNvSpPr>
                <a:spLocks noChangeAspect="1"/>
              </p:cNvSpPr>
              <p:nvPr/>
            </p:nvSpPr>
            <p:spPr>
              <a:xfrm>
                <a:off x="40196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41</a:t>
                </a:r>
                <a:endParaRPr lang="en-US" dirty="0"/>
              </a:p>
            </p:txBody>
          </p:sp>
          <p:sp>
            <p:nvSpPr>
              <p:cNvPr id="116" name="Rectangle 115"/>
              <p:cNvSpPr>
                <a:spLocks noChangeAspect="1"/>
              </p:cNvSpPr>
              <p:nvPr/>
            </p:nvSpPr>
            <p:spPr>
              <a:xfrm>
                <a:off x="43244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41</a:t>
                </a:r>
                <a:endParaRPr lang="en-US" dirty="0"/>
              </a:p>
            </p:txBody>
          </p:sp>
        </p:grpSp>
        <p:cxnSp>
          <p:nvCxnSpPr>
            <p:cNvPr id="118" name="Straight Arrow Connector 117"/>
            <p:cNvCxnSpPr>
              <a:stCxn id="103" idx="3"/>
              <a:endCxn id="107" idx="1"/>
            </p:cNvCxnSpPr>
            <p:nvPr/>
          </p:nvCxnSpPr>
          <p:spPr>
            <a:xfrm flipV="1">
              <a:off x="4629257" y="4412914"/>
              <a:ext cx="586216" cy="66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913257" y="5063594"/>
            <a:ext cx="6682216" cy="311486"/>
            <a:chOff x="1581257" y="4260514"/>
            <a:chExt cx="6682216" cy="311486"/>
          </a:xfrm>
        </p:grpSpPr>
        <p:grpSp>
          <p:nvGrpSpPr>
            <p:cNvPr id="122" name="Group 121"/>
            <p:cNvGrpSpPr/>
            <p:nvPr/>
          </p:nvGrpSpPr>
          <p:grpSpPr>
            <a:xfrm>
              <a:off x="1581257" y="4267200"/>
              <a:ext cx="3048000" cy="304800"/>
              <a:chOff x="1581257" y="4267200"/>
              <a:chExt cx="3048000" cy="304800"/>
            </a:xfrm>
          </p:grpSpPr>
          <p:sp>
            <p:nvSpPr>
              <p:cNvPr id="135" name="Rectangle 134"/>
              <p:cNvSpPr>
                <a:spLocks noChangeAspect="1"/>
              </p:cNvSpPr>
              <p:nvPr/>
            </p:nvSpPr>
            <p:spPr>
              <a:xfrm>
                <a:off x="15812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US" dirty="0"/>
              </a:p>
            </p:txBody>
          </p:sp>
          <p:sp>
            <p:nvSpPr>
              <p:cNvPr id="136" name="Rectangle 135"/>
              <p:cNvSpPr>
                <a:spLocks noChangeAspect="1"/>
              </p:cNvSpPr>
              <p:nvPr/>
            </p:nvSpPr>
            <p:spPr>
              <a:xfrm>
                <a:off x="18860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37" name="Rectangle 136"/>
              <p:cNvSpPr>
                <a:spLocks noChangeAspect="1"/>
              </p:cNvSpPr>
              <p:nvPr/>
            </p:nvSpPr>
            <p:spPr>
              <a:xfrm>
                <a:off x="21908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38" name="Rectangle 137"/>
              <p:cNvSpPr>
                <a:spLocks noChangeAspect="1"/>
              </p:cNvSpPr>
              <p:nvPr/>
            </p:nvSpPr>
            <p:spPr>
              <a:xfrm>
                <a:off x="24956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39" name="Rectangle 138"/>
              <p:cNvSpPr>
                <a:spLocks noChangeAspect="1"/>
              </p:cNvSpPr>
              <p:nvPr/>
            </p:nvSpPr>
            <p:spPr>
              <a:xfrm>
                <a:off x="28004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40" name="Rectangle 139"/>
              <p:cNvSpPr>
                <a:spLocks noChangeAspect="1"/>
              </p:cNvSpPr>
              <p:nvPr/>
            </p:nvSpPr>
            <p:spPr>
              <a:xfrm>
                <a:off x="31052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41" name="Rectangle 140"/>
              <p:cNvSpPr>
                <a:spLocks noChangeAspect="1"/>
              </p:cNvSpPr>
              <p:nvPr/>
            </p:nvSpPr>
            <p:spPr>
              <a:xfrm>
                <a:off x="34100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42" name="Rectangle 141"/>
              <p:cNvSpPr>
                <a:spLocks noChangeAspect="1"/>
              </p:cNvSpPr>
              <p:nvPr/>
            </p:nvSpPr>
            <p:spPr>
              <a:xfrm>
                <a:off x="37148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143" name="Rectangle 142"/>
              <p:cNvSpPr>
                <a:spLocks noChangeAspect="1"/>
              </p:cNvSpPr>
              <p:nvPr/>
            </p:nvSpPr>
            <p:spPr>
              <a:xfrm>
                <a:off x="40196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44" name="Rectangle 143"/>
              <p:cNvSpPr>
                <a:spLocks noChangeAspect="1"/>
              </p:cNvSpPr>
              <p:nvPr/>
            </p:nvSpPr>
            <p:spPr>
              <a:xfrm>
                <a:off x="43244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215473" y="4260514"/>
              <a:ext cx="3048000" cy="304800"/>
              <a:chOff x="1581257" y="4267200"/>
              <a:chExt cx="3048000" cy="304800"/>
            </a:xfrm>
          </p:grpSpPr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5812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8860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27" name="Rectangle 126"/>
              <p:cNvSpPr>
                <a:spLocks noChangeAspect="1"/>
              </p:cNvSpPr>
              <p:nvPr/>
            </p:nvSpPr>
            <p:spPr>
              <a:xfrm>
                <a:off x="21908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28" name="Rectangle 127"/>
              <p:cNvSpPr>
                <a:spLocks noChangeAspect="1"/>
              </p:cNvSpPr>
              <p:nvPr/>
            </p:nvSpPr>
            <p:spPr>
              <a:xfrm>
                <a:off x="24956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29" name="Rectangle 128"/>
              <p:cNvSpPr>
                <a:spLocks noChangeAspect="1"/>
              </p:cNvSpPr>
              <p:nvPr/>
            </p:nvSpPr>
            <p:spPr>
              <a:xfrm>
                <a:off x="28004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30" name="Rectangle 129"/>
              <p:cNvSpPr>
                <a:spLocks noChangeAspect="1"/>
              </p:cNvSpPr>
              <p:nvPr/>
            </p:nvSpPr>
            <p:spPr>
              <a:xfrm>
                <a:off x="31052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31" name="Rectangle 130"/>
              <p:cNvSpPr>
                <a:spLocks noChangeAspect="1"/>
              </p:cNvSpPr>
              <p:nvPr/>
            </p:nvSpPr>
            <p:spPr>
              <a:xfrm>
                <a:off x="34100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32" name="Rectangle 131"/>
              <p:cNvSpPr>
                <a:spLocks noChangeAspect="1"/>
              </p:cNvSpPr>
              <p:nvPr/>
            </p:nvSpPr>
            <p:spPr>
              <a:xfrm>
                <a:off x="37148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33" name="Rectangle 132"/>
              <p:cNvSpPr>
                <a:spLocks noChangeAspect="1"/>
              </p:cNvSpPr>
              <p:nvPr/>
            </p:nvSpPr>
            <p:spPr>
              <a:xfrm>
                <a:off x="40196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134" name="Rectangle 133"/>
              <p:cNvSpPr>
                <a:spLocks noChangeAspect="1"/>
              </p:cNvSpPr>
              <p:nvPr/>
            </p:nvSpPr>
            <p:spPr>
              <a:xfrm>
                <a:off x="43244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US" dirty="0"/>
              </a:p>
            </p:txBody>
          </p:sp>
        </p:grpSp>
        <p:cxnSp>
          <p:nvCxnSpPr>
            <p:cNvPr id="124" name="Straight Arrow Connector 123"/>
            <p:cNvCxnSpPr>
              <a:stCxn id="144" idx="3"/>
              <a:endCxn id="125" idx="1"/>
            </p:cNvCxnSpPr>
            <p:nvPr/>
          </p:nvCxnSpPr>
          <p:spPr>
            <a:xfrm flipV="1">
              <a:off x="4629257" y="4412914"/>
              <a:ext cx="586216" cy="66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/>
          <p:cNvSpPr txBox="1"/>
          <p:nvPr/>
        </p:nvSpPr>
        <p:spPr>
          <a:xfrm>
            <a:off x="4910789" y="2380864"/>
            <a:ext cx="705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Transfer</a:t>
            </a:r>
            <a:endParaRPr lang="en-US" sz="1200" dirty="0"/>
          </a:p>
        </p:txBody>
      </p:sp>
      <p:grpSp>
        <p:nvGrpSpPr>
          <p:cNvPr id="5" name="Group 4"/>
          <p:cNvGrpSpPr/>
          <p:nvPr/>
        </p:nvGrpSpPr>
        <p:grpSpPr>
          <a:xfrm>
            <a:off x="1895266" y="3312095"/>
            <a:ext cx="3693582" cy="969816"/>
            <a:chOff x="3407574" y="3312095"/>
            <a:chExt cx="3693582" cy="969816"/>
          </a:xfrm>
        </p:grpSpPr>
        <p:sp>
          <p:nvSpPr>
            <p:cNvPr id="67" name="Rounded Rectangle 66"/>
            <p:cNvSpPr/>
            <p:nvPr/>
          </p:nvSpPr>
          <p:spPr>
            <a:xfrm>
              <a:off x="3407574" y="3603040"/>
              <a:ext cx="1052946" cy="3879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functor</a:t>
              </a:r>
              <a:endParaRPr lang="en-US" sz="1400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5228958" y="3312095"/>
              <a:ext cx="1872198" cy="969816"/>
              <a:chOff x="3994265" y="3041073"/>
              <a:chExt cx="1872198" cy="969816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3994265" y="3041073"/>
                <a:ext cx="1052946" cy="38792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worklet</a:t>
                </a:r>
                <a:endParaRPr lang="en-US" sz="1400" dirty="0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111301" y="3124200"/>
                <a:ext cx="1052946" cy="38792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worklet</a:t>
                </a:r>
                <a:endParaRPr lang="en-US" sz="1400" dirty="0"/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4228337" y="3207327"/>
                <a:ext cx="1052946" cy="38792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worklet</a:t>
                </a:r>
                <a:endParaRPr lang="en-US" sz="1400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4345373" y="3290454"/>
                <a:ext cx="1052946" cy="38792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worklet</a:t>
                </a:r>
                <a:endParaRPr lang="en-US" sz="1400" dirty="0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4462409" y="3373581"/>
                <a:ext cx="1052946" cy="38792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worklet</a:t>
                </a:r>
                <a:endParaRPr lang="en-US" sz="1400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4579445" y="3456708"/>
                <a:ext cx="1052946" cy="38792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worklet</a:t>
                </a:r>
                <a:endParaRPr lang="en-US" sz="1400" dirty="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4696481" y="3539835"/>
                <a:ext cx="1052946" cy="38792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worklet</a:t>
                </a:r>
                <a:endParaRPr lang="en-US" sz="1400" dirty="0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4813517" y="3622962"/>
                <a:ext cx="1052946" cy="38792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f</a:t>
                </a:r>
                <a:r>
                  <a:rPr lang="en-US" sz="1400" dirty="0" err="1" smtClean="0"/>
                  <a:t>unctor</a:t>
                </a:r>
                <a:endParaRPr lang="en-US" sz="1400" dirty="0"/>
              </a:p>
            </p:txBody>
          </p:sp>
        </p:grpSp>
        <p:cxnSp>
          <p:nvCxnSpPr>
            <p:cNvPr id="78" name="Straight Arrow Connector 77"/>
            <p:cNvCxnSpPr>
              <a:stCxn id="67" idx="3"/>
              <a:endCxn id="68" idx="1"/>
            </p:cNvCxnSpPr>
            <p:nvPr/>
          </p:nvCxnSpPr>
          <p:spPr>
            <a:xfrm flipV="1">
              <a:off x="4460520" y="3506059"/>
              <a:ext cx="768438" cy="290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7" idx="3"/>
              <a:endCxn id="69" idx="1"/>
            </p:cNvCxnSpPr>
            <p:nvPr/>
          </p:nvCxnSpPr>
          <p:spPr>
            <a:xfrm flipV="1">
              <a:off x="4460520" y="3589186"/>
              <a:ext cx="885474" cy="2078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67" idx="3"/>
              <a:endCxn id="70" idx="1"/>
            </p:cNvCxnSpPr>
            <p:nvPr/>
          </p:nvCxnSpPr>
          <p:spPr>
            <a:xfrm flipV="1">
              <a:off x="4460520" y="3672313"/>
              <a:ext cx="1002510" cy="1246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7" idx="3"/>
              <a:endCxn id="71" idx="1"/>
            </p:cNvCxnSpPr>
            <p:nvPr/>
          </p:nvCxnSpPr>
          <p:spPr>
            <a:xfrm flipV="1">
              <a:off x="4460520" y="3755440"/>
              <a:ext cx="1119546" cy="4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67" idx="3"/>
              <a:endCxn id="72" idx="1"/>
            </p:cNvCxnSpPr>
            <p:nvPr/>
          </p:nvCxnSpPr>
          <p:spPr>
            <a:xfrm>
              <a:off x="4460520" y="3797004"/>
              <a:ext cx="1236582" cy="415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67" idx="3"/>
              <a:endCxn id="73" idx="1"/>
            </p:cNvCxnSpPr>
            <p:nvPr/>
          </p:nvCxnSpPr>
          <p:spPr>
            <a:xfrm>
              <a:off x="4460520" y="3797004"/>
              <a:ext cx="1353618" cy="1246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67" idx="3"/>
              <a:endCxn id="74" idx="1"/>
            </p:cNvCxnSpPr>
            <p:nvPr/>
          </p:nvCxnSpPr>
          <p:spPr>
            <a:xfrm>
              <a:off x="4460520" y="3797004"/>
              <a:ext cx="1470654" cy="2078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67" idx="3"/>
              <a:endCxn id="75" idx="1"/>
            </p:cNvCxnSpPr>
            <p:nvPr/>
          </p:nvCxnSpPr>
          <p:spPr>
            <a:xfrm>
              <a:off x="4460520" y="3797004"/>
              <a:ext cx="1587690" cy="2909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4445243" y="3312187"/>
              <a:ext cx="75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Schedule</a:t>
              </a:r>
              <a:endParaRPr lang="en-US" sz="1200" dirty="0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4854897" y="446120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Compute</a:t>
            </a:r>
            <a:endParaRPr lang="en-US" sz="1200" dirty="0"/>
          </a:p>
        </p:txBody>
      </p:sp>
      <p:sp>
        <p:nvSpPr>
          <p:cNvPr id="148" name="TextBox 147"/>
          <p:cNvSpPr txBox="1"/>
          <p:nvPr/>
        </p:nvSpPr>
        <p:spPr>
          <a:xfrm>
            <a:off x="4854283" y="4945681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Compute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984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Adapter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 (</a:t>
            </a:r>
            <a:r>
              <a:rPr lang="en-US" sz="1800" dirty="0" err="1" smtClean="0">
                <a:latin typeface="Consolas"/>
                <a:cs typeface="Consolas"/>
              </a:rPr>
              <a:t>struct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 smtClean="0">
                <a:latin typeface="Consolas"/>
                <a:cs typeface="Consolas"/>
              </a:rPr>
              <a:t>DeviceAdapterFoo</a:t>
            </a:r>
            <a:r>
              <a:rPr lang="en-US" sz="1800" dirty="0" smtClean="0">
                <a:latin typeface="Consolas"/>
                <a:cs typeface="Consolas"/>
              </a:rPr>
              <a:t> {  };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Execution Array Manager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Schedule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Scan</a:t>
            </a:r>
          </a:p>
          <a:p>
            <a:r>
              <a:rPr lang="en-US" dirty="0" smtClean="0"/>
              <a:t>Sort</a:t>
            </a:r>
          </a:p>
          <a:p>
            <a:r>
              <a:rPr lang="en-US" dirty="0" smtClean="0"/>
              <a:t>Other Support algorithms</a:t>
            </a:r>
          </a:p>
          <a:p>
            <a:pPr lvl="1"/>
            <a:r>
              <a:rPr lang="en-US" dirty="0" smtClean="0"/>
              <a:t>Stream compact, copy, parallel find, unique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2568422" y="1999348"/>
            <a:ext cx="5371886" cy="986844"/>
            <a:chOff x="1752600" y="1828800"/>
            <a:chExt cx="5371886" cy="986844"/>
          </a:xfrm>
        </p:grpSpPr>
        <p:grpSp>
          <p:nvGrpSpPr>
            <p:cNvPr id="59" name="Group 58"/>
            <p:cNvGrpSpPr/>
            <p:nvPr/>
          </p:nvGrpSpPr>
          <p:grpSpPr>
            <a:xfrm>
              <a:off x="1752600" y="1828800"/>
              <a:ext cx="2247686" cy="986844"/>
              <a:chOff x="1752600" y="1908756"/>
              <a:chExt cx="2247686" cy="986844"/>
            </a:xfrm>
          </p:grpSpPr>
          <p:sp>
            <p:nvSpPr>
              <p:cNvPr id="4" name="Rounded Rectangle 3"/>
              <p:cNvSpPr/>
              <p:nvPr/>
            </p:nvSpPr>
            <p:spPr bwMode="auto">
              <a:xfrm>
                <a:off x="1752600" y="1908756"/>
                <a:ext cx="2247686" cy="986844"/>
              </a:xfrm>
              <a:prstGeom prst="round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Control Environment</a:t>
                </a: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1843516" y="2487452"/>
                <a:ext cx="2065855" cy="114300"/>
                <a:chOff x="1828281" y="2571750"/>
                <a:chExt cx="2065855" cy="114300"/>
              </a:xfrm>
              <a:solidFill>
                <a:schemeClr val="bg1">
                  <a:alpha val="25000"/>
                </a:schemeClr>
              </a:solidFill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1828281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945402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055469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2172590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286890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2404011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514077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631198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745498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2862619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972686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089807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204107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3321228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431294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548415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3662715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779836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4876800" y="1828800"/>
              <a:ext cx="2247686" cy="986844"/>
              <a:chOff x="4876800" y="1908756"/>
              <a:chExt cx="2247686" cy="986844"/>
            </a:xfrm>
          </p:grpSpPr>
          <p:sp>
            <p:nvSpPr>
              <p:cNvPr id="39" name="Rounded Rectangle 38"/>
              <p:cNvSpPr/>
              <p:nvPr/>
            </p:nvSpPr>
            <p:spPr bwMode="auto">
              <a:xfrm>
                <a:off x="4876800" y="1908756"/>
                <a:ext cx="2247686" cy="986844"/>
              </a:xfrm>
              <a:prstGeom prst="round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Execution Environment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4967716" y="2487452"/>
                <a:ext cx="2065855" cy="114300"/>
                <a:chOff x="1828281" y="2571750"/>
                <a:chExt cx="2065855" cy="114300"/>
              </a:xfrm>
              <a:solidFill>
                <a:schemeClr val="bg1">
                  <a:alpha val="25000"/>
                </a:schemeClr>
              </a:solidFill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1828281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1945402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055469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172590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286890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404011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514077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631198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2745498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2862619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2972686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3089807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3204107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3321228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3431294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548415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662715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3779836" y="2571750"/>
                  <a:ext cx="114300" cy="1143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4" name="Straight Arrow Connector 63"/>
            <p:cNvCxnSpPr>
              <a:stCxn id="23" idx="3"/>
              <a:endCxn id="41" idx="1"/>
            </p:cNvCxnSpPr>
            <p:nvPr/>
          </p:nvCxnSpPr>
          <p:spPr>
            <a:xfrm>
              <a:off x="3909371" y="2464646"/>
              <a:ext cx="105834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1913257" y="4599708"/>
            <a:ext cx="6682216" cy="311486"/>
            <a:chOff x="1581257" y="4260514"/>
            <a:chExt cx="6682216" cy="311486"/>
          </a:xfrm>
        </p:grpSpPr>
        <p:grpSp>
          <p:nvGrpSpPr>
            <p:cNvPr id="105" name="Group 104"/>
            <p:cNvGrpSpPr/>
            <p:nvPr/>
          </p:nvGrpSpPr>
          <p:grpSpPr>
            <a:xfrm>
              <a:off x="1581257" y="4267200"/>
              <a:ext cx="3048000" cy="304800"/>
              <a:chOff x="1581257" y="4267200"/>
              <a:chExt cx="3048000" cy="304800"/>
            </a:xfrm>
          </p:grpSpPr>
          <p:sp>
            <p:nvSpPr>
              <p:cNvPr id="94" name="Rectangle 93"/>
              <p:cNvSpPr>
                <a:spLocks noChangeAspect="1"/>
              </p:cNvSpPr>
              <p:nvPr/>
            </p:nvSpPr>
            <p:spPr>
              <a:xfrm>
                <a:off x="15812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US" dirty="0"/>
              </a:p>
            </p:txBody>
          </p:sp>
          <p:sp>
            <p:nvSpPr>
              <p:cNvPr id="95" name="Rectangle 94"/>
              <p:cNvSpPr>
                <a:spLocks noChangeAspect="1"/>
              </p:cNvSpPr>
              <p:nvPr/>
            </p:nvSpPr>
            <p:spPr>
              <a:xfrm>
                <a:off x="18860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96" name="Rectangle 95"/>
              <p:cNvSpPr>
                <a:spLocks noChangeAspect="1"/>
              </p:cNvSpPr>
              <p:nvPr/>
            </p:nvSpPr>
            <p:spPr>
              <a:xfrm>
                <a:off x="21908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97" name="Rectangle 96"/>
              <p:cNvSpPr>
                <a:spLocks noChangeAspect="1"/>
              </p:cNvSpPr>
              <p:nvPr/>
            </p:nvSpPr>
            <p:spPr>
              <a:xfrm>
                <a:off x="24956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98" name="Rectangle 97"/>
              <p:cNvSpPr>
                <a:spLocks noChangeAspect="1"/>
              </p:cNvSpPr>
              <p:nvPr/>
            </p:nvSpPr>
            <p:spPr>
              <a:xfrm>
                <a:off x="28004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99" name="Rectangle 98"/>
              <p:cNvSpPr>
                <a:spLocks noChangeAspect="1"/>
              </p:cNvSpPr>
              <p:nvPr/>
            </p:nvSpPr>
            <p:spPr>
              <a:xfrm>
                <a:off x="31052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00" name="Rectangle 99"/>
              <p:cNvSpPr>
                <a:spLocks noChangeAspect="1"/>
              </p:cNvSpPr>
              <p:nvPr/>
            </p:nvSpPr>
            <p:spPr>
              <a:xfrm>
                <a:off x="34100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01" name="Rectangle 100"/>
              <p:cNvSpPr>
                <a:spLocks noChangeAspect="1"/>
              </p:cNvSpPr>
              <p:nvPr/>
            </p:nvSpPr>
            <p:spPr>
              <a:xfrm>
                <a:off x="37148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102" name="Rectangle 101"/>
              <p:cNvSpPr>
                <a:spLocks noChangeAspect="1"/>
              </p:cNvSpPr>
              <p:nvPr/>
            </p:nvSpPr>
            <p:spPr>
              <a:xfrm>
                <a:off x="40196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03" name="Rectangle 102"/>
              <p:cNvSpPr>
                <a:spLocks noChangeAspect="1"/>
              </p:cNvSpPr>
              <p:nvPr/>
            </p:nvSpPr>
            <p:spPr>
              <a:xfrm>
                <a:off x="43244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5215473" y="4260514"/>
              <a:ext cx="3048000" cy="304800"/>
              <a:chOff x="1581257" y="4267200"/>
              <a:chExt cx="3048000" cy="304800"/>
            </a:xfrm>
          </p:grpSpPr>
          <p:sp>
            <p:nvSpPr>
              <p:cNvPr id="107" name="Rectangle 106"/>
              <p:cNvSpPr>
                <a:spLocks noChangeAspect="1"/>
              </p:cNvSpPr>
              <p:nvPr/>
            </p:nvSpPr>
            <p:spPr>
              <a:xfrm>
                <a:off x="15812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US" dirty="0"/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>
              <a:xfrm>
                <a:off x="18860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11</a:t>
                </a:r>
                <a:endParaRPr lang="en-US" dirty="0"/>
              </a:p>
            </p:txBody>
          </p:sp>
          <p:sp>
            <p:nvSpPr>
              <p:cNvPr id="109" name="Rectangle 108"/>
              <p:cNvSpPr>
                <a:spLocks noChangeAspect="1"/>
              </p:cNvSpPr>
              <p:nvPr/>
            </p:nvSpPr>
            <p:spPr>
              <a:xfrm>
                <a:off x="21908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16</a:t>
                </a:r>
                <a:endParaRPr lang="en-US" dirty="0"/>
              </a:p>
            </p:txBody>
          </p:sp>
          <p:sp>
            <p:nvSpPr>
              <p:cNvPr id="110" name="Rectangle 109"/>
              <p:cNvSpPr>
                <a:spLocks noChangeAspect="1"/>
              </p:cNvSpPr>
              <p:nvPr/>
            </p:nvSpPr>
            <p:spPr>
              <a:xfrm>
                <a:off x="24956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21</a:t>
                </a:r>
                <a:endParaRPr lang="en-US" dirty="0"/>
              </a:p>
            </p:txBody>
          </p:sp>
          <p:sp>
            <p:nvSpPr>
              <p:cNvPr id="111" name="Rectangle 110"/>
              <p:cNvSpPr>
                <a:spLocks noChangeAspect="1"/>
              </p:cNvSpPr>
              <p:nvPr/>
            </p:nvSpPr>
            <p:spPr>
              <a:xfrm>
                <a:off x="28004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24</a:t>
                </a:r>
                <a:endParaRPr lang="en-US" dirty="0"/>
              </a:p>
            </p:txBody>
          </p:sp>
          <p:sp>
            <p:nvSpPr>
              <p:cNvPr id="112" name="Rectangle 111"/>
              <p:cNvSpPr>
                <a:spLocks noChangeAspect="1"/>
              </p:cNvSpPr>
              <p:nvPr/>
            </p:nvSpPr>
            <p:spPr>
              <a:xfrm>
                <a:off x="31052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30</a:t>
                </a:r>
                <a:endParaRPr lang="en-US" dirty="0"/>
              </a:p>
            </p:txBody>
          </p:sp>
          <p:sp>
            <p:nvSpPr>
              <p:cNvPr id="113" name="Rectangle 112"/>
              <p:cNvSpPr>
                <a:spLocks noChangeAspect="1"/>
              </p:cNvSpPr>
              <p:nvPr/>
            </p:nvSpPr>
            <p:spPr>
              <a:xfrm>
                <a:off x="34100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30</a:t>
                </a:r>
                <a:endParaRPr lang="en-US" dirty="0"/>
              </a:p>
            </p:txBody>
          </p:sp>
          <p:sp>
            <p:nvSpPr>
              <p:cNvPr id="114" name="Rectangle 113"/>
              <p:cNvSpPr>
                <a:spLocks noChangeAspect="1"/>
              </p:cNvSpPr>
              <p:nvPr/>
            </p:nvSpPr>
            <p:spPr>
              <a:xfrm>
                <a:off x="37148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37</a:t>
                </a:r>
                <a:endParaRPr lang="en-US" dirty="0"/>
              </a:p>
            </p:txBody>
          </p:sp>
          <p:sp>
            <p:nvSpPr>
              <p:cNvPr id="115" name="Rectangle 114"/>
              <p:cNvSpPr>
                <a:spLocks noChangeAspect="1"/>
              </p:cNvSpPr>
              <p:nvPr/>
            </p:nvSpPr>
            <p:spPr>
              <a:xfrm>
                <a:off x="40196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41</a:t>
                </a:r>
                <a:endParaRPr lang="en-US" dirty="0"/>
              </a:p>
            </p:txBody>
          </p:sp>
          <p:sp>
            <p:nvSpPr>
              <p:cNvPr id="116" name="Rectangle 115"/>
              <p:cNvSpPr>
                <a:spLocks noChangeAspect="1"/>
              </p:cNvSpPr>
              <p:nvPr/>
            </p:nvSpPr>
            <p:spPr>
              <a:xfrm>
                <a:off x="43244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41</a:t>
                </a:r>
                <a:endParaRPr lang="en-US" dirty="0"/>
              </a:p>
            </p:txBody>
          </p:sp>
        </p:grpSp>
        <p:cxnSp>
          <p:nvCxnSpPr>
            <p:cNvPr id="118" name="Straight Arrow Connector 117"/>
            <p:cNvCxnSpPr>
              <a:stCxn id="103" idx="3"/>
              <a:endCxn id="107" idx="1"/>
            </p:cNvCxnSpPr>
            <p:nvPr/>
          </p:nvCxnSpPr>
          <p:spPr>
            <a:xfrm flipV="1">
              <a:off x="4629257" y="4412914"/>
              <a:ext cx="586216" cy="66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913257" y="5063594"/>
            <a:ext cx="6682216" cy="311486"/>
            <a:chOff x="1581257" y="4260514"/>
            <a:chExt cx="6682216" cy="311486"/>
          </a:xfrm>
        </p:grpSpPr>
        <p:grpSp>
          <p:nvGrpSpPr>
            <p:cNvPr id="122" name="Group 121"/>
            <p:cNvGrpSpPr/>
            <p:nvPr/>
          </p:nvGrpSpPr>
          <p:grpSpPr>
            <a:xfrm>
              <a:off x="1581257" y="4267200"/>
              <a:ext cx="3048000" cy="304800"/>
              <a:chOff x="1581257" y="4267200"/>
              <a:chExt cx="3048000" cy="304800"/>
            </a:xfrm>
          </p:grpSpPr>
          <p:sp>
            <p:nvSpPr>
              <p:cNvPr id="135" name="Rectangle 134"/>
              <p:cNvSpPr>
                <a:spLocks noChangeAspect="1"/>
              </p:cNvSpPr>
              <p:nvPr/>
            </p:nvSpPr>
            <p:spPr>
              <a:xfrm>
                <a:off x="15812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US" dirty="0"/>
              </a:p>
            </p:txBody>
          </p:sp>
          <p:sp>
            <p:nvSpPr>
              <p:cNvPr id="136" name="Rectangle 135"/>
              <p:cNvSpPr>
                <a:spLocks noChangeAspect="1"/>
              </p:cNvSpPr>
              <p:nvPr/>
            </p:nvSpPr>
            <p:spPr>
              <a:xfrm>
                <a:off x="18860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37" name="Rectangle 136"/>
              <p:cNvSpPr>
                <a:spLocks noChangeAspect="1"/>
              </p:cNvSpPr>
              <p:nvPr/>
            </p:nvSpPr>
            <p:spPr>
              <a:xfrm>
                <a:off x="21908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38" name="Rectangle 137"/>
              <p:cNvSpPr>
                <a:spLocks noChangeAspect="1"/>
              </p:cNvSpPr>
              <p:nvPr/>
            </p:nvSpPr>
            <p:spPr>
              <a:xfrm>
                <a:off x="24956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39" name="Rectangle 138"/>
              <p:cNvSpPr>
                <a:spLocks noChangeAspect="1"/>
              </p:cNvSpPr>
              <p:nvPr/>
            </p:nvSpPr>
            <p:spPr>
              <a:xfrm>
                <a:off x="28004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40" name="Rectangle 139"/>
              <p:cNvSpPr>
                <a:spLocks noChangeAspect="1"/>
              </p:cNvSpPr>
              <p:nvPr/>
            </p:nvSpPr>
            <p:spPr>
              <a:xfrm>
                <a:off x="31052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41" name="Rectangle 140"/>
              <p:cNvSpPr>
                <a:spLocks noChangeAspect="1"/>
              </p:cNvSpPr>
              <p:nvPr/>
            </p:nvSpPr>
            <p:spPr>
              <a:xfrm>
                <a:off x="34100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42" name="Rectangle 141"/>
              <p:cNvSpPr>
                <a:spLocks noChangeAspect="1"/>
              </p:cNvSpPr>
              <p:nvPr/>
            </p:nvSpPr>
            <p:spPr>
              <a:xfrm>
                <a:off x="37148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143" name="Rectangle 142"/>
              <p:cNvSpPr>
                <a:spLocks noChangeAspect="1"/>
              </p:cNvSpPr>
              <p:nvPr/>
            </p:nvSpPr>
            <p:spPr>
              <a:xfrm>
                <a:off x="40196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44" name="Rectangle 143"/>
              <p:cNvSpPr>
                <a:spLocks noChangeAspect="1"/>
              </p:cNvSpPr>
              <p:nvPr/>
            </p:nvSpPr>
            <p:spPr>
              <a:xfrm>
                <a:off x="43244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215473" y="4260514"/>
              <a:ext cx="3048000" cy="304800"/>
              <a:chOff x="1581257" y="4267200"/>
              <a:chExt cx="3048000" cy="304800"/>
            </a:xfrm>
          </p:grpSpPr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5812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8860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27" name="Rectangle 126"/>
              <p:cNvSpPr>
                <a:spLocks noChangeAspect="1"/>
              </p:cNvSpPr>
              <p:nvPr/>
            </p:nvSpPr>
            <p:spPr>
              <a:xfrm>
                <a:off x="21908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28" name="Rectangle 127"/>
              <p:cNvSpPr>
                <a:spLocks noChangeAspect="1"/>
              </p:cNvSpPr>
              <p:nvPr/>
            </p:nvSpPr>
            <p:spPr>
              <a:xfrm>
                <a:off x="24956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29" name="Rectangle 128"/>
              <p:cNvSpPr>
                <a:spLocks noChangeAspect="1"/>
              </p:cNvSpPr>
              <p:nvPr/>
            </p:nvSpPr>
            <p:spPr>
              <a:xfrm>
                <a:off x="28004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30" name="Rectangle 129"/>
              <p:cNvSpPr>
                <a:spLocks noChangeAspect="1"/>
              </p:cNvSpPr>
              <p:nvPr/>
            </p:nvSpPr>
            <p:spPr>
              <a:xfrm>
                <a:off x="31052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31" name="Rectangle 130"/>
              <p:cNvSpPr>
                <a:spLocks noChangeAspect="1"/>
              </p:cNvSpPr>
              <p:nvPr/>
            </p:nvSpPr>
            <p:spPr>
              <a:xfrm>
                <a:off x="34100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32" name="Rectangle 131"/>
              <p:cNvSpPr>
                <a:spLocks noChangeAspect="1"/>
              </p:cNvSpPr>
              <p:nvPr/>
            </p:nvSpPr>
            <p:spPr>
              <a:xfrm>
                <a:off x="37148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33" name="Rectangle 132"/>
              <p:cNvSpPr>
                <a:spLocks noChangeAspect="1"/>
              </p:cNvSpPr>
              <p:nvPr/>
            </p:nvSpPr>
            <p:spPr>
              <a:xfrm>
                <a:off x="40196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134" name="Rectangle 133"/>
              <p:cNvSpPr>
                <a:spLocks noChangeAspect="1"/>
              </p:cNvSpPr>
              <p:nvPr/>
            </p:nvSpPr>
            <p:spPr>
              <a:xfrm>
                <a:off x="4324457" y="4267200"/>
                <a:ext cx="304800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US" dirty="0"/>
              </a:p>
            </p:txBody>
          </p:sp>
        </p:grpSp>
        <p:cxnSp>
          <p:nvCxnSpPr>
            <p:cNvPr id="124" name="Straight Arrow Connector 123"/>
            <p:cNvCxnSpPr>
              <a:stCxn id="144" idx="3"/>
              <a:endCxn id="125" idx="1"/>
            </p:cNvCxnSpPr>
            <p:nvPr/>
          </p:nvCxnSpPr>
          <p:spPr>
            <a:xfrm flipV="1">
              <a:off x="4629257" y="4412914"/>
              <a:ext cx="586216" cy="66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/>
          <p:cNvSpPr txBox="1"/>
          <p:nvPr/>
        </p:nvSpPr>
        <p:spPr>
          <a:xfrm>
            <a:off x="4910789" y="2380864"/>
            <a:ext cx="705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Transfer</a:t>
            </a:r>
            <a:endParaRPr lang="en-US" sz="1200" dirty="0"/>
          </a:p>
        </p:txBody>
      </p:sp>
      <p:grpSp>
        <p:nvGrpSpPr>
          <p:cNvPr id="5" name="Group 4"/>
          <p:cNvGrpSpPr/>
          <p:nvPr/>
        </p:nvGrpSpPr>
        <p:grpSpPr>
          <a:xfrm>
            <a:off x="1895266" y="3312095"/>
            <a:ext cx="3693582" cy="969816"/>
            <a:chOff x="3407574" y="3312095"/>
            <a:chExt cx="3693582" cy="969816"/>
          </a:xfrm>
        </p:grpSpPr>
        <p:sp>
          <p:nvSpPr>
            <p:cNvPr id="67" name="Rounded Rectangle 66"/>
            <p:cNvSpPr/>
            <p:nvPr/>
          </p:nvSpPr>
          <p:spPr>
            <a:xfrm>
              <a:off x="3407574" y="3603040"/>
              <a:ext cx="1052946" cy="3879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functor</a:t>
              </a:r>
              <a:endParaRPr lang="en-US" sz="1400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5228958" y="3312095"/>
              <a:ext cx="1872198" cy="969816"/>
              <a:chOff x="3994265" y="3041073"/>
              <a:chExt cx="1872198" cy="969816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3994265" y="3041073"/>
                <a:ext cx="1052946" cy="38792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worklet</a:t>
                </a:r>
                <a:endParaRPr lang="en-US" sz="1400" dirty="0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111301" y="3124200"/>
                <a:ext cx="1052946" cy="38792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worklet</a:t>
                </a:r>
                <a:endParaRPr lang="en-US" sz="1400" dirty="0"/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4228337" y="3207327"/>
                <a:ext cx="1052946" cy="38792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worklet</a:t>
                </a:r>
                <a:endParaRPr lang="en-US" sz="1400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4345373" y="3290454"/>
                <a:ext cx="1052946" cy="38792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worklet</a:t>
                </a:r>
                <a:endParaRPr lang="en-US" sz="1400" dirty="0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4462409" y="3373581"/>
                <a:ext cx="1052946" cy="38792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worklet</a:t>
                </a:r>
                <a:endParaRPr lang="en-US" sz="1400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4579445" y="3456708"/>
                <a:ext cx="1052946" cy="38792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worklet</a:t>
                </a:r>
                <a:endParaRPr lang="en-US" sz="1400" dirty="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4696481" y="3539835"/>
                <a:ext cx="1052946" cy="38792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worklet</a:t>
                </a:r>
                <a:endParaRPr lang="en-US" sz="1400" dirty="0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4813517" y="3622962"/>
                <a:ext cx="1052946" cy="38792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f</a:t>
                </a:r>
                <a:r>
                  <a:rPr lang="en-US" sz="1400" dirty="0" err="1" smtClean="0"/>
                  <a:t>unctor</a:t>
                </a:r>
                <a:endParaRPr lang="en-US" sz="1400" dirty="0"/>
              </a:p>
            </p:txBody>
          </p:sp>
        </p:grpSp>
        <p:cxnSp>
          <p:nvCxnSpPr>
            <p:cNvPr id="78" name="Straight Arrow Connector 77"/>
            <p:cNvCxnSpPr>
              <a:stCxn id="67" idx="3"/>
              <a:endCxn id="68" idx="1"/>
            </p:cNvCxnSpPr>
            <p:nvPr/>
          </p:nvCxnSpPr>
          <p:spPr>
            <a:xfrm flipV="1">
              <a:off x="4460520" y="3506059"/>
              <a:ext cx="768438" cy="290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7" idx="3"/>
              <a:endCxn id="69" idx="1"/>
            </p:cNvCxnSpPr>
            <p:nvPr/>
          </p:nvCxnSpPr>
          <p:spPr>
            <a:xfrm flipV="1">
              <a:off x="4460520" y="3589186"/>
              <a:ext cx="885474" cy="2078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67" idx="3"/>
              <a:endCxn id="70" idx="1"/>
            </p:cNvCxnSpPr>
            <p:nvPr/>
          </p:nvCxnSpPr>
          <p:spPr>
            <a:xfrm flipV="1">
              <a:off x="4460520" y="3672313"/>
              <a:ext cx="1002510" cy="1246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7" idx="3"/>
              <a:endCxn id="71" idx="1"/>
            </p:cNvCxnSpPr>
            <p:nvPr/>
          </p:nvCxnSpPr>
          <p:spPr>
            <a:xfrm flipV="1">
              <a:off x="4460520" y="3755440"/>
              <a:ext cx="1119546" cy="4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67" idx="3"/>
              <a:endCxn id="72" idx="1"/>
            </p:cNvCxnSpPr>
            <p:nvPr/>
          </p:nvCxnSpPr>
          <p:spPr>
            <a:xfrm>
              <a:off x="4460520" y="3797004"/>
              <a:ext cx="1236582" cy="415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67" idx="3"/>
              <a:endCxn id="73" idx="1"/>
            </p:cNvCxnSpPr>
            <p:nvPr/>
          </p:nvCxnSpPr>
          <p:spPr>
            <a:xfrm>
              <a:off x="4460520" y="3797004"/>
              <a:ext cx="1353618" cy="1246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67" idx="3"/>
              <a:endCxn id="74" idx="1"/>
            </p:cNvCxnSpPr>
            <p:nvPr/>
          </p:nvCxnSpPr>
          <p:spPr>
            <a:xfrm>
              <a:off x="4460520" y="3797004"/>
              <a:ext cx="1470654" cy="2078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67" idx="3"/>
              <a:endCxn id="75" idx="1"/>
            </p:cNvCxnSpPr>
            <p:nvPr/>
          </p:nvCxnSpPr>
          <p:spPr>
            <a:xfrm>
              <a:off x="4460520" y="3797004"/>
              <a:ext cx="1587690" cy="2909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4445243" y="3312187"/>
              <a:ext cx="751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Schedule</a:t>
              </a:r>
              <a:endParaRPr lang="en-US" sz="1200" dirty="0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4854897" y="446120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Compute</a:t>
            </a:r>
            <a:endParaRPr lang="en-US" sz="1200" dirty="0"/>
          </a:p>
        </p:txBody>
      </p:sp>
      <p:sp>
        <p:nvSpPr>
          <p:cNvPr id="148" name="TextBox 147"/>
          <p:cNvSpPr txBox="1"/>
          <p:nvPr/>
        </p:nvSpPr>
        <p:spPr>
          <a:xfrm>
            <a:off x="4854283" y="4945681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Compute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486400" y="3200400"/>
            <a:ext cx="3690321" cy="76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dirty="0" smtClean="0"/>
              <a:t>thrust has nice 1D array index map</a:t>
            </a:r>
            <a:endParaRPr lang="en-US" dirty="0"/>
          </a:p>
          <a:p>
            <a:pPr>
              <a:spcAft>
                <a:spcPts val="900"/>
              </a:spcAft>
            </a:pPr>
            <a:r>
              <a:rPr lang="en-US" dirty="0" smtClean="0"/>
              <a:t>could really use a 3D array index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8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ndia_CorpPresentation_Template1">
  <a:themeElements>
    <a:clrScheme name="SandiaDark2012">
      <a:dk1>
        <a:sysClr val="windowText" lastClr="000000"/>
      </a:dk1>
      <a:lt1>
        <a:sysClr val="window" lastClr="FFFFFF"/>
      </a:lt1>
      <a:dk2>
        <a:srgbClr val="464646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063E8F"/>
      </a:accent5>
      <a:accent6>
        <a:srgbClr val="620A00"/>
      </a:accent6>
      <a:hlink>
        <a:srgbClr val="37A6D2"/>
      </a:hlink>
      <a:folHlink>
        <a:srgbClr val="B71A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Sandia_CorpPresentation_Template1.thmx</Template>
  <TotalTime>4652</TotalTime>
  <Words>3851</Words>
  <Application>Microsoft Macintosh PowerPoint</Application>
  <PresentationFormat>On-screen Show (4:3)</PresentationFormat>
  <Paragraphs>977</Paragraphs>
  <Slides>51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Sandia_CorpPresentation_Template1</vt:lpstr>
      <vt:lpstr>VTK-m Overview</vt:lpstr>
      <vt:lpstr>VTK-m Combining Dax, PISTON, EAVL</vt:lpstr>
      <vt:lpstr>VTK-m Framework</vt:lpstr>
      <vt:lpstr>VTK-m Framework</vt:lpstr>
      <vt:lpstr>VTK-m Framework</vt:lpstr>
      <vt:lpstr>VTK-m Framework</vt:lpstr>
      <vt:lpstr>VTK-m Framework</vt:lpstr>
      <vt:lpstr>Device Adapter Contents</vt:lpstr>
      <vt:lpstr>Device Adapter Contents</vt:lpstr>
      <vt:lpstr>Array Handle</vt:lpstr>
      <vt:lpstr>Array Handle Storage</vt:lpstr>
      <vt:lpstr>Array Handle Storage</vt:lpstr>
      <vt:lpstr>Array Handle Storage</vt:lpstr>
      <vt:lpstr>Fancy Array Handles</vt:lpstr>
      <vt:lpstr>Array Handle Resource Management</vt:lpstr>
      <vt:lpstr>Array Handle Resource Management</vt:lpstr>
      <vt:lpstr>Array Handle Resource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Dispatcher Invoke Operations</vt:lpstr>
      <vt:lpstr>Dispatcher Invoke Operations</vt:lpstr>
      <vt:lpstr>Dispatcher Invoke Operations</vt:lpstr>
      <vt:lpstr>Dispatcher Invoke Operations</vt:lpstr>
      <vt:lpstr>Dispatcher Invoke Operations</vt:lpstr>
      <vt:lpstr>Dispatcher Invoke Operations</vt:lpstr>
      <vt:lpstr>Dispatcher Invoke Operations</vt:lpstr>
      <vt:lpstr>Dispatcher Invoke Operations</vt:lpstr>
      <vt:lpstr>Dispatcher Invoke Operations</vt:lpstr>
      <vt:lpstr>Dispatcher Invoke Operations</vt:lpstr>
      <vt:lpstr>Dispatcher Invoke Operations</vt:lpstr>
      <vt:lpstr>Dispatcher Invoke Operations</vt:lpstr>
      <vt:lpstr>Reporting Errors in Worklets</vt:lpstr>
      <vt:lpstr>How interop worked in Dax</vt:lpstr>
      <vt:lpstr>Explicit Connectivity Data Set</vt:lpstr>
      <vt:lpstr>Explicit Connectivity Data Set</vt:lpstr>
      <vt:lpstr>Explicit Connectivity Open Questions</vt:lpstr>
      <vt:lpstr>Explicit Connectivity Open Questions</vt:lpstr>
      <vt:lpstr>Other Questions</vt:lpstr>
    </vt:vector>
  </TitlesOfParts>
  <Company>Sandia National Labs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Vittitow, Michael P</dc:creator>
  <cp:lastModifiedBy>Kenneth Moreland</cp:lastModifiedBy>
  <cp:revision>78</cp:revision>
  <dcterms:created xsi:type="dcterms:W3CDTF">2011-10-03T16:15:05Z</dcterms:created>
  <dcterms:modified xsi:type="dcterms:W3CDTF">2015-02-27T22:31:47Z</dcterms:modified>
</cp:coreProperties>
</file>