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"/>
  </p:notesMasterIdLst>
  <p:handoutMasterIdLst>
    <p:handoutMasterId r:id="rId4"/>
  </p:handoutMasterIdLst>
  <p:sldIdLst>
    <p:sldId id="760" r:id="rId2"/>
  </p:sldIdLst>
  <p:sldSz cx="43891200" cy="43891200"/>
  <p:notesSz cx="6992938" cy="92789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800" i="1" kern="1200">
        <a:solidFill>
          <a:schemeClr val="bg1"/>
        </a:solidFill>
        <a:latin typeface="Arial Rounded MT Bold" pitchFamily="34" charset="0"/>
        <a:ea typeface="+mn-ea"/>
        <a:cs typeface="+mn-cs"/>
      </a:defRPr>
    </a:lvl1pPr>
    <a:lvl2pPr marL="2090044" algn="l" rtl="0" eaLnBrk="0" fontAlgn="base" hangingPunct="0">
      <a:spcBef>
        <a:spcPct val="0"/>
      </a:spcBef>
      <a:spcAft>
        <a:spcPct val="0"/>
      </a:spcAft>
      <a:defRPr sz="12800" i="1" kern="1200">
        <a:solidFill>
          <a:schemeClr val="bg1"/>
        </a:solidFill>
        <a:latin typeface="Arial Rounded MT Bold" pitchFamily="34" charset="0"/>
        <a:ea typeface="+mn-ea"/>
        <a:cs typeface="+mn-cs"/>
      </a:defRPr>
    </a:lvl2pPr>
    <a:lvl3pPr marL="4180088" algn="l" rtl="0" eaLnBrk="0" fontAlgn="base" hangingPunct="0">
      <a:spcBef>
        <a:spcPct val="0"/>
      </a:spcBef>
      <a:spcAft>
        <a:spcPct val="0"/>
      </a:spcAft>
      <a:defRPr sz="12800" i="1" kern="1200">
        <a:solidFill>
          <a:schemeClr val="bg1"/>
        </a:solidFill>
        <a:latin typeface="Arial Rounded MT Bold" pitchFamily="34" charset="0"/>
        <a:ea typeface="+mn-ea"/>
        <a:cs typeface="+mn-cs"/>
      </a:defRPr>
    </a:lvl3pPr>
    <a:lvl4pPr marL="6270132" algn="l" rtl="0" eaLnBrk="0" fontAlgn="base" hangingPunct="0">
      <a:spcBef>
        <a:spcPct val="0"/>
      </a:spcBef>
      <a:spcAft>
        <a:spcPct val="0"/>
      </a:spcAft>
      <a:defRPr sz="12800" i="1" kern="1200">
        <a:solidFill>
          <a:schemeClr val="bg1"/>
        </a:solidFill>
        <a:latin typeface="Arial Rounded MT Bold" pitchFamily="34" charset="0"/>
        <a:ea typeface="+mn-ea"/>
        <a:cs typeface="+mn-cs"/>
      </a:defRPr>
    </a:lvl4pPr>
    <a:lvl5pPr marL="8360176" algn="l" rtl="0" eaLnBrk="0" fontAlgn="base" hangingPunct="0">
      <a:spcBef>
        <a:spcPct val="0"/>
      </a:spcBef>
      <a:spcAft>
        <a:spcPct val="0"/>
      </a:spcAft>
      <a:defRPr sz="12800" i="1" kern="1200">
        <a:solidFill>
          <a:schemeClr val="bg1"/>
        </a:solidFill>
        <a:latin typeface="Arial Rounded MT Bold" pitchFamily="34" charset="0"/>
        <a:ea typeface="+mn-ea"/>
        <a:cs typeface="+mn-cs"/>
      </a:defRPr>
    </a:lvl5pPr>
    <a:lvl6pPr marL="10450220" algn="l" defTabSz="4180088" rtl="0" eaLnBrk="1" latinLnBrk="0" hangingPunct="1">
      <a:defRPr sz="12800" i="1" kern="1200">
        <a:solidFill>
          <a:schemeClr val="bg1"/>
        </a:solidFill>
        <a:latin typeface="Arial Rounded MT Bold" pitchFamily="34" charset="0"/>
        <a:ea typeface="+mn-ea"/>
        <a:cs typeface="+mn-cs"/>
      </a:defRPr>
    </a:lvl6pPr>
    <a:lvl7pPr marL="12540264" algn="l" defTabSz="4180088" rtl="0" eaLnBrk="1" latinLnBrk="0" hangingPunct="1">
      <a:defRPr sz="12800" i="1" kern="1200">
        <a:solidFill>
          <a:schemeClr val="bg1"/>
        </a:solidFill>
        <a:latin typeface="Arial Rounded MT Bold" pitchFamily="34" charset="0"/>
        <a:ea typeface="+mn-ea"/>
        <a:cs typeface="+mn-cs"/>
      </a:defRPr>
    </a:lvl7pPr>
    <a:lvl8pPr marL="14630309" algn="l" defTabSz="4180088" rtl="0" eaLnBrk="1" latinLnBrk="0" hangingPunct="1">
      <a:defRPr sz="12800" i="1" kern="1200">
        <a:solidFill>
          <a:schemeClr val="bg1"/>
        </a:solidFill>
        <a:latin typeface="Arial Rounded MT Bold" pitchFamily="34" charset="0"/>
        <a:ea typeface="+mn-ea"/>
        <a:cs typeface="+mn-cs"/>
      </a:defRPr>
    </a:lvl8pPr>
    <a:lvl9pPr marL="16720353" algn="l" defTabSz="4180088" rtl="0" eaLnBrk="1" latinLnBrk="0" hangingPunct="1">
      <a:defRPr sz="12800" i="1" kern="1200">
        <a:solidFill>
          <a:schemeClr val="bg1"/>
        </a:solidFill>
        <a:latin typeface="Arial Rounded MT Bold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CCECFF"/>
    <a:srgbClr val="339966"/>
    <a:srgbClr val="CC0099"/>
    <a:srgbClr val="CCFFCC"/>
    <a:srgbClr val="99FFCC"/>
    <a:srgbClr val="0033CC"/>
    <a:srgbClr val="274B81"/>
    <a:srgbClr val="00666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453" autoAdjust="0"/>
    <p:restoredTop sz="86404" autoAdjust="0"/>
  </p:normalViewPr>
  <p:slideViewPr>
    <p:cSldViewPr>
      <p:cViewPr varScale="1">
        <p:scale>
          <a:sx n="13" d="100"/>
          <a:sy n="13" d="100"/>
        </p:scale>
        <p:origin x="1925" y="178"/>
      </p:cViewPr>
      <p:guideLst>
        <p:guide orient="horz" pos="13824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406" y="-90"/>
      </p:cViewPr>
      <p:guideLst>
        <p:guide orient="horz" pos="2922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543675" y="8874125"/>
            <a:ext cx="377825" cy="315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16" tIns="45201" rIns="92016" bIns="45201" anchor="ctr">
            <a:spAutoFit/>
          </a:bodyPr>
          <a:lstStyle/>
          <a:p>
            <a:pPr algn="r" defTabSz="930275">
              <a:defRPr/>
            </a:pPr>
            <a:fld id="{9322FECB-9D83-4054-AB34-D4631B7A1B57}" type="slidenum">
              <a:rPr lang="en-US" sz="1400" i="0">
                <a:solidFill>
                  <a:schemeClr val="tx1"/>
                </a:solidFill>
                <a:latin typeface="Helvetica"/>
              </a:rPr>
              <a:pPr algn="r" defTabSz="930275">
                <a:defRPr/>
              </a:pPr>
              <a:t>‹#›</a:t>
            </a:fld>
            <a:endParaRPr lang="en-US" sz="1400" i="0">
              <a:solidFill>
                <a:schemeClr val="tx1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04536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9212" cy="417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016" tIns="45201" rIns="92016" bIns="452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63713" y="703263"/>
            <a:ext cx="3465512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543675" y="8874125"/>
            <a:ext cx="377825" cy="315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16" tIns="45201" rIns="92016" bIns="45201" anchor="ctr">
            <a:spAutoFit/>
          </a:bodyPr>
          <a:lstStyle/>
          <a:p>
            <a:pPr algn="r" defTabSz="930275">
              <a:defRPr/>
            </a:pPr>
            <a:fld id="{3F53B795-C458-4105-A22C-BCF35ABE1A38}" type="slidenum">
              <a:rPr lang="en-US" sz="1400" i="0">
                <a:solidFill>
                  <a:schemeClr val="tx1"/>
                </a:solidFill>
                <a:latin typeface="Helvetica"/>
              </a:rPr>
              <a:pPr algn="r" defTabSz="930275">
                <a:defRPr/>
              </a:pPr>
              <a:t>‹#›</a:t>
            </a:fld>
            <a:endParaRPr lang="en-US" sz="1400" i="0">
              <a:solidFill>
                <a:schemeClr val="tx1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75772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Helvetica"/>
        <a:ea typeface="+mn-ea"/>
        <a:cs typeface="+mn-cs"/>
      </a:defRPr>
    </a:lvl1pPr>
    <a:lvl2pPr marL="2090044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Helvetica"/>
        <a:ea typeface="+mn-ea"/>
        <a:cs typeface="+mn-cs"/>
      </a:defRPr>
    </a:lvl2pPr>
    <a:lvl3pPr marL="4180088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Helvetica"/>
        <a:ea typeface="+mn-ea"/>
        <a:cs typeface="+mn-cs"/>
      </a:defRPr>
    </a:lvl3pPr>
    <a:lvl4pPr marL="6270132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Helvetica"/>
        <a:ea typeface="+mn-ea"/>
        <a:cs typeface="+mn-cs"/>
      </a:defRPr>
    </a:lvl4pPr>
    <a:lvl5pPr marL="8360176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Helvetica"/>
        <a:ea typeface="+mn-ea"/>
        <a:cs typeface="+mn-cs"/>
      </a:defRPr>
    </a:lvl5pPr>
    <a:lvl6pPr marL="10450220" algn="l" defTabSz="418008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30309" algn="l" defTabSz="418008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20353" algn="l" defTabSz="418008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>
              <a:defRPr>
                <a:solidFill>
                  <a:schemeClr val="accent4">
                    <a:lumMod val="75000"/>
                  </a:schemeClr>
                </a:solidFill>
                <a:effectLst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None/>
              <a:defRPr>
                <a:solidFill>
                  <a:schemeClr val="accent4">
                    <a:lumMod val="50000"/>
                  </a:schemeClr>
                </a:solidFill>
              </a:defRPr>
            </a:lvl1pPr>
            <a:lvl2pPr>
              <a:buNone/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buNone/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buNone/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buNone/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757688"/>
            <a:ext cx="9875520" cy="37449760"/>
          </a:xfrm>
        </p:spPr>
        <p:txBody>
          <a:bodyPr vert="eaVert"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>
              <a:defRPr>
                <a:solidFill>
                  <a:schemeClr val="accent4">
                    <a:lumMod val="75000"/>
                  </a:schemeClr>
                </a:solidFill>
                <a:effectLst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757688"/>
            <a:ext cx="28895040" cy="37449760"/>
          </a:xfrm>
        </p:spPr>
        <p:txBody>
          <a:bodyPr vert="eaVert"/>
          <a:lstStyle>
            <a:lvl1pPr>
              <a:buNone/>
              <a:defRPr>
                <a:solidFill>
                  <a:schemeClr val="accent4">
                    <a:lumMod val="50000"/>
                  </a:schemeClr>
                </a:solidFill>
              </a:defRPr>
            </a:lvl1pPr>
            <a:lvl2pPr>
              <a:buNone/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buNone/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buNone/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buNone/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975360"/>
            <a:ext cx="39502080" cy="438912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7" name="Picture 14" descr="os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10241" y="40471388"/>
            <a:ext cx="6179817" cy="293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SDAV_logo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97280" y="40657703"/>
            <a:ext cx="11338560" cy="275569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2194560" y="5364480"/>
            <a:ext cx="3950208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0" y="3901440"/>
            <a:ext cx="34015680" cy="1170432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1900" b="1" cap="none" baseline="0">
                <a:ln w="6350"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0" y="16049833"/>
            <a:ext cx="34015680" cy="9662156"/>
          </a:xfrm>
        </p:spPr>
        <p:txBody>
          <a:bodyPr anchor="t"/>
          <a:lstStyle>
            <a:lvl1pPr marL="334407" indent="0" algn="l">
              <a:buNone/>
              <a:defRPr sz="9100">
                <a:solidFill>
                  <a:schemeClr val="accent4">
                    <a:lumMod val="50000"/>
                  </a:schemeClr>
                </a:solidFill>
              </a:defRPr>
            </a:lvl1pPr>
            <a:lvl2pPr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039040" y="41066726"/>
            <a:ext cx="3657600" cy="23368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7" name="Picture 14" descr="os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10241" y="40471388"/>
            <a:ext cx="6179817" cy="293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SDAV_logo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97280" y="40657703"/>
            <a:ext cx="11338560" cy="275569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10241285"/>
            <a:ext cx="19385280" cy="28966163"/>
          </a:xfrm>
        </p:spPr>
        <p:txBody>
          <a:bodyPr/>
          <a:lstStyle>
            <a:lvl1pPr>
              <a:defRPr sz="119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10241285"/>
            <a:ext cx="19385280" cy="28966163"/>
          </a:xfrm>
        </p:spPr>
        <p:txBody>
          <a:bodyPr/>
          <a:lstStyle>
            <a:lvl1pPr>
              <a:defRPr sz="119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8" name="Picture 14" descr="os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10241" y="40471388"/>
            <a:ext cx="6179817" cy="293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DAV_logo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97280" y="40657703"/>
            <a:ext cx="11338560" cy="275569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194560" y="7802880"/>
            <a:ext cx="3950208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747520"/>
            <a:ext cx="39502080" cy="73152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9824722"/>
            <a:ext cx="19392903" cy="4805677"/>
          </a:xfrm>
        </p:spPr>
        <p:txBody>
          <a:bodyPr anchor="ctr"/>
          <a:lstStyle>
            <a:lvl1pPr marL="0" indent="0">
              <a:buNone/>
              <a:defRPr sz="11000" b="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>
              <a:buNone/>
              <a:defRPr sz="9100" b="1"/>
            </a:lvl2pPr>
            <a:lvl3pPr>
              <a:buNone/>
              <a:defRPr sz="8200" b="1"/>
            </a:lvl3pPr>
            <a:lvl4pPr>
              <a:buNone/>
              <a:defRPr sz="7300" b="1"/>
            </a:lvl4pPr>
            <a:lvl5pPr>
              <a:buNone/>
              <a:defRPr sz="73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2296123" y="9824722"/>
            <a:ext cx="19400520" cy="4805677"/>
          </a:xfrm>
        </p:spPr>
        <p:txBody>
          <a:bodyPr anchor="ctr"/>
          <a:lstStyle>
            <a:lvl1pPr marL="0" indent="0">
              <a:buNone/>
              <a:defRPr sz="11000" b="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>
              <a:buNone/>
              <a:defRPr sz="9100" b="1"/>
            </a:lvl2pPr>
            <a:lvl3pPr>
              <a:buNone/>
              <a:defRPr sz="8200" b="1"/>
            </a:lvl3pPr>
            <a:lvl4pPr>
              <a:buNone/>
              <a:defRPr sz="7300" b="1"/>
            </a:lvl4pPr>
            <a:lvl5pPr>
              <a:buNone/>
              <a:defRPr sz="73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194560" y="15118085"/>
            <a:ext cx="19392903" cy="24089363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5118085"/>
            <a:ext cx="19400520" cy="24089363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0" name="Picture 14" descr="os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10241" y="40471388"/>
            <a:ext cx="6179817" cy="293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SDAV_logo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97280" y="40657703"/>
            <a:ext cx="11338560" cy="2755699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194560" y="7802880"/>
            <a:ext cx="3950208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975360"/>
            <a:ext cx="39502080" cy="4389120"/>
          </a:xfr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>
              <a:defRPr>
                <a:solidFill>
                  <a:schemeClr val="accent4">
                    <a:lumMod val="75000"/>
                  </a:schemeClr>
                </a:solidFill>
                <a:effectLst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6" name="Picture 14" descr="os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10241" y="40471388"/>
            <a:ext cx="6179817" cy="293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DAV_logo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97280" y="40657703"/>
            <a:ext cx="11338560" cy="275569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194560" y="5364480"/>
            <a:ext cx="3950208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5" name="Picture 14" descr="os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10241" y="40471388"/>
            <a:ext cx="6179817" cy="293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DAV_logo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97280" y="40657703"/>
            <a:ext cx="11338560" cy="27556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747520"/>
            <a:ext cx="14439903" cy="743712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10100" b="1">
                <a:ln w="6350"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194563" y="9753605"/>
            <a:ext cx="14439903" cy="29453843"/>
          </a:xfrm>
        </p:spPr>
        <p:txBody>
          <a:bodyPr/>
          <a:lstStyle>
            <a:lvl1pPr marL="0" indent="0">
              <a:buNone/>
              <a:defRPr sz="6400">
                <a:solidFill>
                  <a:schemeClr val="accent4">
                    <a:lumMod val="50000"/>
                  </a:schemeClr>
                </a:solidFill>
              </a:defRPr>
            </a:lvl1pPr>
            <a:lvl2pPr>
              <a:buNone/>
              <a:defRPr sz="5500"/>
            </a:lvl2pPr>
            <a:lvl3pPr>
              <a:buNone/>
              <a:defRPr sz="4600"/>
            </a:lvl3pPr>
            <a:lvl4pPr>
              <a:buNone/>
              <a:defRPr sz="4100"/>
            </a:lvl4pPr>
            <a:lvl5pPr>
              <a:buNone/>
              <a:defRPr sz="41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160240" y="1747524"/>
            <a:ext cx="24536400" cy="37459924"/>
          </a:xfrm>
        </p:spPr>
        <p:txBody>
          <a:bodyPr/>
          <a:lstStyle>
            <a:lvl1pPr>
              <a:buFontTx/>
              <a:buNone/>
              <a:defRPr sz="11900">
                <a:solidFill>
                  <a:schemeClr val="accent4">
                    <a:lumMod val="50000"/>
                  </a:schemeClr>
                </a:solidFill>
              </a:defRPr>
            </a:lvl1pPr>
            <a:lvl2pPr>
              <a:buFontTx/>
              <a:buNone/>
              <a:defRPr sz="11000">
                <a:solidFill>
                  <a:schemeClr val="accent4">
                    <a:lumMod val="50000"/>
                  </a:schemeClr>
                </a:solidFill>
              </a:defRPr>
            </a:lvl2pPr>
            <a:lvl3pPr>
              <a:buFontTx/>
              <a:buNone/>
              <a:defRPr sz="10100">
                <a:solidFill>
                  <a:schemeClr val="accent4">
                    <a:lumMod val="50000"/>
                  </a:schemeClr>
                </a:solidFill>
              </a:defRPr>
            </a:lvl3pPr>
            <a:lvl4pPr>
              <a:buFontTx/>
              <a:buNone/>
              <a:defRPr sz="9100">
                <a:solidFill>
                  <a:schemeClr val="accent4">
                    <a:lumMod val="50000"/>
                  </a:schemeClr>
                </a:solidFill>
              </a:defRPr>
            </a:lvl4pPr>
            <a:lvl5pPr>
              <a:buFontTx/>
              <a:buNone/>
              <a:defRPr sz="8200"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8" name="Picture 14" descr="os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10241" y="40471388"/>
            <a:ext cx="6179817" cy="293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DAV_logo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97280" y="40657703"/>
            <a:ext cx="11338560" cy="275569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194560" y="9265920"/>
            <a:ext cx="1426464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8240" y="3901440"/>
            <a:ext cx="26334720" cy="3342643"/>
          </a:xfrm>
        </p:spPr>
        <p:txBody>
          <a:bodyPr lIns="209004" rIns="209004" bIns="0" anchor="b">
            <a:sp3d prstMaterial="softEdge"/>
          </a:bodyPr>
          <a:lstStyle>
            <a:lvl1pPr algn="ctr">
              <a:buNone/>
              <a:defRPr sz="9100" b="1">
                <a:solidFill>
                  <a:schemeClr val="accent4">
                    <a:lumMod val="75000"/>
                  </a:schemeClr>
                </a:solidFill>
                <a:effectLst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240" y="7467437"/>
            <a:ext cx="26334720" cy="3394253"/>
          </a:xfrm>
        </p:spPr>
        <p:txBody>
          <a:bodyPr lIns="209004" tIns="209004" rIns="209004" anchor="t"/>
          <a:lstStyle>
            <a:lvl1pPr marL="0" indent="0" algn="ctr">
              <a:buNone/>
              <a:defRPr sz="6400">
                <a:solidFill>
                  <a:schemeClr val="accent4">
                    <a:lumMod val="50000"/>
                  </a:schemeClr>
                </a:solidFill>
              </a:defRPr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8" name="Picture 14" descr="os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10241" y="40471388"/>
            <a:ext cx="6179817" cy="293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DAV_logo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97280" y="40657703"/>
            <a:ext cx="11338560" cy="275569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12435840" y="7315200"/>
            <a:ext cx="1865376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0000">
              <a:srgbClr val="CCECFF"/>
            </a:gs>
            <a:gs pos="100000">
              <a:srgbClr val="99CCFF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194560" y="1757683"/>
            <a:ext cx="39502080" cy="7315200"/>
          </a:xfrm>
          <a:prstGeom prst="rect">
            <a:avLst/>
          </a:prstGeom>
        </p:spPr>
        <p:txBody>
          <a:bodyPr vert="horz" lIns="418009" tIns="209004" rIns="418009" bIns="209004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194560" y="10241280"/>
            <a:ext cx="39502080" cy="30138624"/>
          </a:xfrm>
          <a:prstGeom prst="rect">
            <a:avLst/>
          </a:prstGeom>
        </p:spPr>
        <p:txBody>
          <a:bodyPr vert="horz" lIns="418009" tIns="209004" rIns="418009" bIns="209004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2194560" y="41066726"/>
            <a:ext cx="10241280" cy="2336800"/>
          </a:xfrm>
          <a:prstGeom prst="rect">
            <a:avLst/>
          </a:prstGeom>
        </p:spPr>
        <p:txBody>
          <a:bodyPr vert="horz" lIns="418009" tIns="209004" rIns="418009" bIns="209004" anchor="b"/>
          <a:lstStyle>
            <a:lvl1pPr algn="l" eaLnBrk="1" latinLnBrk="0" hangingPunct="1">
              <a:defRPr kumimoji="0" sz="5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7/13/2015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996160" y="41066726"/>
            <a:ext cx="13898880" cy="2336800"/>
          </a:xfrm>
          <a:prstGeom prst="rect">
            <a:avLst/>
          </a:prstGeom>
        </p:spPr>
        <p:txBody>
          <a:bodyPr vert="horz" lIns="418009" tIns="209004" rIns="418009" bIns="209004" anchor="b"/>
          <a:lstStyle>
            <a:lvl1pPr algn="ctr" eaLnBrk="1" latinLnBrk="0" hangingPunct="1">
              <a:defRPr kumimoji="0" sz="5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38039040" y="41066726"/>
            <a:ext cx="3657600" cy="2336800"/>
          </a:xfrm>
          <a:prstGeom prst="rect">
            <a:avLst/>
          </a:prstGeom>
        </p:spPr>
        <p:txBody>
          <a:bodyPr vert="horz" lIns="0" tIns="209004" rIns="0" bIns="209004" anchor="b"/>
          <a:lstStyle>
            <a:lvl1pPr algn="r" eaLnBrk="1" latinLnBrk="0" hangingPunct="1">
              <a:defRPr kumimoji="0" sz="5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latinLnBrk="0" hangingPunct="1">
        <a:spcBef>
          <a:spcPct val="0"/>
        </a:spcBef>
        <a:buNone/>
        <a:defRPr kumimoji="0" sz="18700" b="1" kern="1200" cap="none" baseline="0">
          <a:ln w="6350">
            <a:noFill/>
          </a:ln>
          <a:solidFill>
            <a:schemeClr val="accent4">
              <a:lumMod val="75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508053" indent="-188104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None/>
        <a:defRPr kumimoji="0" sz="1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3971084" indent="-1295827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None/>
        <a:defRPr kumimoji="0" sz="11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5183309" indent="-1045022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None/>
        <a:defRPr kumimoji="0" sz="101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6186530" indent="-836018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None/>
        <a:defRPr kumimoji="0" sz="91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7064349" indent="-836018" algn="l" rtl="0" eaLnBrk="1" latinLnBrk="0" hangingPunct="1">
        <a:spcBef>
          <a:spcPct val="20000"/>
        </a:spcBef>
        <a:buClr>
          <a:schemeClr val="tx1"/>
        </a:buClr>
        <a:buFont typeface="Wingdings 2"/>
        <a:buNone/>
        <a:defRPr kumimoji="0" sz="91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8067570" indent="-836018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8987190" indent="-836018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9906809" indent="-836018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0826428" indent="-836018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6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.vtk.org/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gitlab.kitware.com/vtk/vtk-m" TargetMode="Externa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40325040"/>
            <a:ext cx="43891200" cy="3566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43891200" cy="173736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DAV_logo_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5840" y="40850573"/>
            <a:ext cx="14172965" cy="2583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DOE_SC_Horizont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7841" y="40873680"/>
            <a:ext cx="14248019" cy="24688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97280" y="548640"/>
            <a:ext cx="42062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68473">
              <a:lnSpc>
                <a:spcPct val="80000"/>
              </a:lnSpc>
            </a:pPr>
            <a:r>
              <a:rPr lang="en-US" sz="5400" b="1" i="0" dirty="0" smtClean="0">
                <a:solidFill>
                  <a:schemeClr val="tx1"/>
                </a:solidFill>
                <a:latin typeface="Arial" charset="0"/>
              </a:rPr>
              <a:t>The Scalable Data Management, Analysis, and Visualization Institute   http://sdav-scidac.org</a:t>
            </a:r>
            <a:endParaRPr lang="en-US" sz="5400" i="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40050720"/>
            <a:ext cx="43891200" cy="2743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371600" y="1920242"/>
            <a:ext cx="413308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VTK-m: Accelerating the Visualization Toolkit for Multi-core and Many-core Architectures</a:t>
            </a:r>
            <a:endParaRPr lang="en-US" sz="8000" b="1" i="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" y="5943600"/>
            <a:ext cx="20147280" cy="2376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Ken Moreland, Sandia National Laboratory</a:t>
            </a:r>
          </a:p>
          <a:p>
            <a:pPr algn="ctr"/>
            <a:r>
              <a:rPr lang="en-US" sz="4800" i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Robert Maynard and Berk Geveci, </a:t>
            </a:r>
            <a:r>
              <a:rPr lang="en-US" sz="4800" i="0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Kitware</a:t>
            </a:r>
            <a:endParaRPr lang="en-US" sz="4800" i="0" dirty="0" smtClean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800" i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Jeremy Meredith and Dave Pugmire, Oak Ridge National Laboratory</a:t>
            </a:r>
            <a:endParaRPr lang="en-US" sz="4800" i="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8610600"/>
            <a:ext cx="12237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VTK-m Goals</a:t>
            </a:r>
            <a:endParaRPr lang="en-US" sz="6000" b="1" i="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" y="9677400"/>
            <a:ext cx="140817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single place for the visualization community to collaborate, contribute, and leverage massively threaded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algorithms</a:t>
            </a:r>
            <a:endParaRPr lang="en-US" sz="3600" i="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Reduce the challenges of writing highly concurrent algorithms by using data parallel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algorithms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Make it easier for simulation codes to take advantage these parallel visualization and analysis tasks on a wide range of current and next-generation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hardware</a:t>
            </a:r>
            <a:endParaRPr lang="en-US" sz="3600" i="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Unify efforts in this area from Sandia (</a:t>
            </a:r>
            <a:r>
              <a:rPr lang="en-US" sz="3600" i="0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Dax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), Oak Ridge (EAVL), and Los Alamos (PISTON)</a:t>
            </a:r>
            <a:endParaRPr lang="en-US" sz="3600" i="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0" y="9311640"/>
            <a:ext cx="0" cy="2962656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260800" y="9311640"/>
            <a:ext cx="0" cy="2962656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18680" y="5943600"/>
            <a:ext cx="23972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Christopher Sewell, </a:t>
            </a:r>
            <a:r>
              <a:rPr lang="en-US" sz="4800" i="0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Li-ta</a:t>
            </a:r>
            <a:r>
              <a:rPr lang="en-US" sz="4800" i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Lo, and James Ahrens, Los Alamos National Laboratory</a:t>
            </a:r>
          </a:p>
          <a:p>
            <a:pPr algn="ctr"/>
            <a:r>
              <a:rPr lang="en-US" sz="4800" i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Hank Childs and Matt Larsen, University of Oregon</a:t>
            </a:r>
          </a:p>
          <a:p>
            <a:pPr algn="ctr"/>
            <a:r>
              <a:rPr lang="en-US" sz="4800" i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Kwan-Liu Ma and Hendrik </a:t>
            </a:r>
            <a:r>
              <a:rPr lang="en-US" sz="4800" i="0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Schroots</a:t>
            </a:r>
            <a:r>
              <a:rPr lang="en-US" sz="4800" i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University of California at Davis</a:t>
            </a:r>
            <a:endParaRPr lang="en-US" sz="4800" i="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21082337"/>
            <a:ext cx="12237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VTK-m Status</a:t>
            </a:r>
            <a:endParaRPr lang="en-US" sz="6000" b="1" i="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 l="25000" t="24857" r="2857" b="22571"/>
          <a:stretch>
            <a:fillRect/>
          </a:stretch>
        </p:blipFill>
        <p:spPr bwMode="auto">
          <a:xfrm>
            <a:off x="1661159" y="14706600"/>
            <a:ext cx="11369041" cy="51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457200" y="22147709"/>
            <a:ext cx="1408176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Project infrastructure</a:t>
            </a:r>
          </a:p>
          <a:p>
            <a:pPr marL="2661544" lvl="1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Code repository: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5"/>
              </a:rPr>
              <a:t>https://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5"/>
              </a:rPr>
              <a:t>gitlab.kitware.com/vtk/vtk-m</a:t>
            </a:r>
            <a:endParaRPr lang="en-US" sz="3600" i="0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661544" lvl="1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Project webpage: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6"/>
              </a:rPr>
              <a:t>http://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6"/>
              </a:rPr>
              <a:t>m.vtk.org</a:t>
            </a:r>
            <a:endParaRPr lang="en-US" sz="3600" i="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Features</a:t>
            </a:r>
            <a:endParaRPr lang="en-US" sz="3600" i="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661544" lvl="1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Core Types</a:t>
            </a:r>
          </a:p>
          <a:p>
            <a:pPr marL="2661544" lvl="1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Statically Typed Arrays</a:t>
            </a:r>
          </a:p>
          <a:p>
            <a:pPr marL="2661544" lvl="1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Dynamically Typed Arrays</a:t>
            </a:r>
          </a:p>
          <a:p>
            <a:pPr marL="2661544" lvl="1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Device Interface (Serial,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CUDA, TBB; </a:t>
            </a:r>
            <a:r>
              <a:rPr lang="en-US" sz="3600" i="0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OpenMP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 progress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3600" i="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661544" lvl="1" indent="-571500">
              <a:buFont typeface="Arial" panose="020B0604020202020204" pitchFamily="34" charset="0"/>
              <a:buChar char="•"/>
            </a:pP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Field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and Topology </a:t>
            </a:r>
            <a:r>
              <a:rPr lang="en-US" sz="3600" i="0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Worklet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Dispatcher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Data Model</a:t>
            </a:r>
          </a:p>
          <a:p>
            <a:pPr marL="2661544" lvl="1" indent="-571500">
              <a:buFont typeface="Arial" panose="020B0604020202020204" pitchFamily="34" charset="0"/>
              <a:buChar char="•"/>
            </a:pP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Allows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clients to construct data sets from cell and point arrangements that exactly match their original data</a:t>
            </a:r>
          </a:p>
          <a:p>
            <a:pPr marL="2661544" lvl="1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 effect, this allows for hybrid and novel mesh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types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Filters</a:t>
            </a:r>
          </a:p>
          <a:p>
            <a:pPr marL="2661544" lvl="1" indent="-571500">
              <a:buFont typeface="Arial" panose="020B0604020202020204" pitchFamily="34" charset="0"/>
              <a:buChar char="•"/>
            </a:pPr>
            <a:r>
              <a:rPr lang="en-US" sz="3600" i="0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Isosurface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for structured grids</a:t>
            </a:r>
          </a:p>
          <a:p>
            <a:pPr marL="2661544" lvl="1" indent="-571500">
              <a:buFont typeface="Arial" panose="020B0604020202020204" pitchFamily="34" charset="0"/>
              <a:buChar char="•"/>
            </a:pP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Statistical filters (histograms, moments, etc.)</a:t>
            </a:r>
          </a:p>
          <a:p>
            <a:pPr marL="2661544" lvl="1" indent="-571500">
              <a:buFont typeface="Arial" panose="020B0604020202020204" pitchFamily="34" charset="0"/>
              <a:buChar char="•"/>
            </a:pP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 development: stream lines, stream surfaces, </a:t>
            </a:r>
            <a:r>
              <a:rPr lang="en-US" sz="3600" i="0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tetrahedralization</a:t>
            </a:r>
            <a:endParaRPr lang="en-US" sz="3600" i="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l="30476" t="41619" r="13809" b="24095"/>
          <a:stretch/>
        </p:blipFill>
        <p:spPr>
          <a:xfrm>
            <a:off x="8077082" y="32613600"/>
            <a:ext cx="6103620" cy="23475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9282" y="35456324"/>
            <a:ext cx="8437595" cy="41334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" y="32641238"/>
            <a:ext cx="7214375" cy="2890867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15011400" y="8610600"/>
            <a:ext cx="12237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Cosmology Applications</a:t>
            </a:r>
            <a:endParaRPr lang="en-US" sz="6000" b="1" i="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5011400" y="9677400"/>
            <a:ext cx="1408176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Halo finding and halo center finding algorithms were written using PISTON, one of VTK-m’s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constituent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projects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 Titan, this enabled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centers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 be found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GPU ~50x faster than using the pre-existing algorithms on the CPU (with one rank per node)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work allowed halo analysis to be completed on all time steps of a very large 8192</a:t>
            </a:r>
            <a:r>
              <a:rPr lang="en-US" sz="3600" i="0" baseline="300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particle data set across 16,384 nodes on Titan for which analysis using the existing CPU algorithms was not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feasible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portability of VTK-m allowed us to run the same code on an Intel Xeon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Phi</a:t>
            </a:r>
            <a:endParaRPr lang="en-US" sz="3600" i="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the first time that the c-M relation has been measured from a single simulation volume over such an extended mass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 appear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Astrophysical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Journal: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“The Q Continuum Simulation: Harnessing the Power of GPU Accelerated Supercomputers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”.</a:t>
            </a:r>
            <a:endParaRPr lang="en-US" sz="3600" i="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i="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i="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7" name="Picture 2"/>
          <p:cNvPicPr>
            <a:picLocks noChangeAspect="1" noChangeArrowheads="1"/>
          </p:cNvPicPr>
          <p:nvPr/>
        </p:nvPicPr>
        <p:blipFill>
          <a:blip r:embed="rId10" cstate="print"/>
          <a:srcRect l="10714" t="23461" r="42143" b="22571"/>
          <a:stretch>
            <a:fillRect/>
          </a:stretch>
        </p:blipFill>
        <p:spPr bwMode="auto">
          <a:xfrm>
            <a:off x="15087600" y="18745200"/>
            <a:ext cx="7543823" cy="53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23" y="19660857"/>
            <a:ext cx="62331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Concentration-mass relation over the full mass range covered by the Q Continuum simulation at redshift z = 0 (points with error bars) and the predictions from various groups. The yellow shaded region shows the intrinsic scatter. All predictions and the simulation results are well within that scatter.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881927" y="35037868"/>
            <a:ext cx="6233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VTK-m Data Model</a:t>
            </a:r>
            <a:endParaRPr lang="en-US" sz="2800" dirty="0"/>
          </a:p>
        </p:txBody>
      </p:sp>
      <p:sp>
        <p:nvSpPr>
          <p:cNvPr id="160" name="TextBox 159"/>
          <p:cNvSpPr txBox="1"/>
          <p:nvPr/>
        </p:nvSpPr>
        <p:spPr>
          <a:xfrm>
            <a:off x="8168663" y="35029185"/>
            <a:ext cx="6233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Functional programming paradigm</a:t>
            </a:r>
            <a:endParaRPr lang="en-US" sz="2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2895601" y="39496498"/>
            <a:ext cx="1021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VTK-m </a:t>
            </a:r>
            <a:r>
              <a:rPr lang="en-US" sz="2800" dirty="0" err="1" smtClean="0"/>
              <a:t>Isosurface</a:t>
            </a:r>
            <a:r>
              <a:rPr lang="en-US" sz="2800" dirty="0" smtClean="0"/>
              <a:t> </a:t>
            </a:r>
            <a:r>
              <a:rPr lang="en-US" sz="2800" dirty="0" smtClean="0"/>
              <a:t>Performance (preliminary results)</a:t>
            </a:r>
            <a:endParaRPr lang="en-US" sz="2800" dirty="0"/>
          </a:p>
        </p:txBody>
      </p:sp>
      <p:sp>
        <p:nvSpPr>
          <p:cNvPr id="162" name="TextBox 161"/>
          <p:cNvSpPr txBox="1"/>
          <p:nvPr/>
        </p:nvSpPr>
        <p:spPr>
          <a:xfrm>
            <a:off x="15163800" y="24505443"/>
            <a:ext cx="12237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In-situ Applications</a:t>
            </a:r>
            <a:endParaRPr lang="en-US" sz="6000" b="1" i="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5163800" y="25611713"/>
            <a:ext cx="14081760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Tightly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oupled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n-situ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EAVL, one of VTK-m’s constituent projects</a:t>
            </a:r>
          </a:p>
          <a:p>
            <a:pPr marL="2661544" lvl="1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Efficient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in-situ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visualization and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analysis</a:t>
            </a:r>
          </a:p>
          <a:p>
            <a:pPr marL="4751588" lvl="2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ight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weight, zero-dependency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library</a:t>
            </a:r>
          </a:p>
          <a:p>
            <a:pPr marL="4751588" lvl="2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ero-copy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references to host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simulation </a:t>
            </a:r>
          </a:p>
          <a:p>
            <a:pPr marL="4751588" lvl="2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eterogeneous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memory support for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accelerators</a:t>
            </a:r>
          </a:p>
          <a:p>
            <a:pPr marL="4751588" lvl="2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lexible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data model supports non-physical data types</a:t>
            </a:r>
          </a:p>
          <a:p>
            <a:pPr marL="2661544" lvl="1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Example: scientific and performance visualization, tightly coupled EAVL with </a:t>
            </a:r>
            <a:r>
              <a:rPr lang="en-US" sz="3600" i="0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SciDAC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i="0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Xolotl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plasma surface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simulation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Loosely coupled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in-situ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EAVL</a:t>
            </a:r>
          </a:p>
          <a:p>
            <a:pPr marL="2661544" lvl="1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Application de-coupled from visualization using ADIOS and Data Spaces</a:t>
            </a:r>
          </a:p>
          <a:p>
            <a:pPr marL="2661544" lvl="1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EAVL plug-in reads data from staging nodes</a:t>
            </a:r>
          </a:p>
          <a:p>
            <a:pPr marL="2661544" lvl="1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System nodes running EAVL perform visualization operations and rendering</a:t>
            </a:r>
          </a:p>
          <a:p>
            <a:pPr marL="2661544" lvl="1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Example: field and particle data, EAVL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in-situ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with XGC </a:t>
            </a:r>
            <a:r>
              <a:rPr lang="en-US" sz="3600" i="0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SciDAC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simulation via ADIOS and Data Spaces</a:t>
            </a:r>
          </a:p>
          <a:p>
            <a:pPr marL="2661544" lvl="1" indent="-571500">
              <a:buFont typeface="Arial" panose="020B0604020202020204" pitchFamily="34" charset="0"/>
              <a:buChar char="•"/>
            </a:pPr>
            <a:endParaRPr lang="en-US" sz="3600" i="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4" name="Picture 3" descr="C:\Users\js9\Desktop\Dropbox (Personal)\temp\Brian_TS18_D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880" y="36953434"/>
            <a:ext cx="2011777" cy="201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164" descr="C:\Users\js9\Desktop\Dropbox (ORNL)\exavis\XGC-particles\output_1_EAVL_rank6.png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26945" y="36953434"/>
            <a:ext cx="1733792" cy="173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4" descr="C:\Users\js9\Desktop\Dropbox (ORNL)\exavis\XGC-particles\w0Threshold - Copy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26938" y="36953434"/>
            <a:ext cx="2169726" cy="173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 descr="C:\Users\js9\Pictures\Picture1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1017" y="36953434"/>
            <a:ext cx="2441966" cy="244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TextBox 167"/>
          <p:cNvSpPr txBox="1"/>
          <p:nvPr/>
        </p:nvSpPr>
        <p:spPr>
          <a:xfrm>
            <a:off x="15080089" y="39024580"/>
            <a:ext cx="434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EAVL in-situ with </a:t>
            </a:r>
            <a:r>
              <a:rPr lang="en-US" sz="2800" dirty="0" err="1" smtClean="0"/>
              <a:t>Xolotl</a:t>
            </a:r>
            <a:endParaRPr lang="en-US" sz="2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1717000" y="39329380"/>
            <a:ext cx="434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EAVL in-situ with XGC</a:t>
            </a:r>
            <a:endParaRPr lang="en-US" sz="2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29596080" y="8610600"/>
            <a:ext cx="12237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Hardware-Agnostic Ray Tracing</a:t>
            </a:r>
            <a:endParaRPr lang="en-US" sz="6000" b="1" i="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9565600" y="9677400"/>
            <a:ext cx="1408176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VTK-m's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hardware-agnostic approach gives comparable performance to hardware-specific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approaches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Since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VTK-m is implemented in a hardware-agnostic way, we wanted to understand the corresponding sacrifice in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performance</a:t>
            </a:r>
            <a:endParaRPr lang="en-US" sz="3600" i="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We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implemented a ray-traced renderer, which is computationally intensive and uses many unstructured memory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accesses</a:t>
            </a:r>
            <a:endParaRPr lang="en-US" sz="3600" i="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We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then compared VTK-m's performance to NVIDIA's </a:t>
            </a:r>
            <a:r>
              <a:rPr lang="en-US" sz="3600" i="0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OptiX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and Intel's </a:t>
            </a:r>
            <a:r>
              <a:rPr lang="en-US" sz="3600" i="0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Embree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two "guaranteed not to exceed" ray-tracing standards that are developed by teams of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professionals</a:t>
            </a:r>
            <a:endParaRPr lang="en-US" sz="3600" i="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Our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study found that VTK-m performance was always within a factor of two of industry standards, and even outperformed them in some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cases</a:t>
            </a:r>
            <a:endParaRPr lang="en-US" sz="3600" i="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We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concluded that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VTK-m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hardware-agnostic approach is viable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-our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single implementation performed comparably to multiple hardware-specific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implementations</a:t>
            </a:r>
            <a:endParaRPr lang="en-US" sz="3600" i="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i="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i="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9489400" y="25755600"/>
            <a:ext cx="1447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Advanced Visualization Usability Study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9565600" y="26849487"/>
            <a:ext cx="140817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Implementation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 both ray-casting and cell projection volume rendering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algorithms using </a:t>
            </a:r>
            <a:r>
              <a:rPr lang="en-US" sz="3600" i="0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Dax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one of VTK-m’s constituent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projects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3600" i="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Complied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 CUDA, </a:t>
            </a:r>
            <a:r>
              <a:rPr lang="en-US" sz="3600" i="0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OpenMP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and Intel’s Thread Building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Blocks </a:t>
            </a:r>
            <a:endParaRPr lang="en-US" sz="3600" i="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Comparative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performance study on NVIDIA Titan X GPU, Intel Xeon, and Intel Xeon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Phi</a:t>
            </a:r>
            <a:endParaRPr lang="en-US" sz="3600" i="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VTK-m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implementation in progress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i="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i="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818" y="18150840"/>
            <a:ext cx="9356382" cy="714756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9662881" y="18776841"/>
            <a:ext cx="39844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Ray-traced rendering of 6.2M triangles generated from SPECFEM3D.  The data represents wave speed perturbations measured by seismograms and was provided by Oak Ridge National Laboratory.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3979" y="30860234"/>
            <a:ext cx="7316221" cy="548716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9565600" y="36347400"/>
            <a:ext cx="1447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Acknowledgement</a:t>
            </a:r>
            <a:endParaRPr lang="en-US" sz="6000" b="1" i="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565600" y="37261800"/>
            <a:ext cx="14081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material is based upon work supported by the U.S. Department of Energy, Office of Science, Office of Advanced Scientific Computing Research, Scientific Discovery through Advanced Computing (</a:t>
            </a:r>
            <a:r>
              <a:rPr lang="en-US" sz="3600" i="0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SciDAC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program under the Institute </a:t>
            </a:r>
            <a:r>
              <a:rPr lang="en-US" sz="3600" i="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 Scalable Data Management, Analysis and </a:t>
            </a:r>
            <a:r>
              <a:rPr lang="en-US" sz="3600" i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Visualization (SDAV).</a:t>
            </a:r>
            <a:endParaRPr lang="en-US" sz="3600" i="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912700" y="31664970"/>
            <a:ext cx="57488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Volume rendering of type </a:t>
            </a:r>
            <a:r>
              <a:rPr lang="en-US" sz="2800" dirty="0" err="1"/>
              <a:t>Ia</a:t>
            </a:r>
            <a:r>
              <a:rPr lang="en-US" sz="2800" dirty="0"/>
              <a:t> supernova simulation data set using ray-casting. Cell projection implementation using data parallel primitives renders comparable image in near sub-second times.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9354800" y="415290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0" dirty="0" smtClean="0"/>
              <a:t>LA-UR-15-25242</a:t>
            </a:r>
            <a:endParaRPr lang="en-US" sz="4800" i="0" dirty="0"/>
          </a:p>
        </p:txBody>
      </p:sp>
      <p:sp>
        <p:nvSpPr>
          <p:cNvPr id="47" name="TextBox 46"/>
          <p:cNvSpPr txBox="1"/>
          <p:nvPr/>
        </p:nvSpPr>
        <p:spPr>
          <a:xfrm>
            <a:off x="1143000" y="19888200"/>
            <a:ext cx="12771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VTK-m infrastructure and use cases, with contributions from </a:t>
            </a:r>
            <a:r>
              <a:rPr lang="en-US" sz="2800" dirty="0" err="1" smtClean="0"/>
              <a:t>Dax</a:t>
            </a:r>
            <a:r>
              <a:rPr lang="en-US" sz="2800" dirty="0" smtClean="0"/>
              <a:t>, EAVL, and PISTON predecessor projects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10843</TotalTime>
  <Pages>1</Pages>
  <Words>869</Words>
  <Application>Microsoft Office PowerPoint</Application>
  <PresentationFormat>Custom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Rounded MT Bold</vt:lpstr>
      <vt:lpstr>Helvetica</vt:lpstr>
      <vt:lpstr>Wingdings</vt:lpstr>
      <vt:lpstr>Wingdings 2</vt:lpstr>
      <vt:lpstr>Wingdings 3</vt:lpstr>
      <vt:lpstr>Apex</vt:lpstr>
      <vt:lpstr>PowerPoint Presentation</vt:lpstr>
    </vt:vector>
  </TitlesOfParts>
  <Company>your institution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</dc:title>
  <dc:creator>your name</dc:creator>
  <cp:lastModifiedBy>Sewell, Christopher Meyer</cp:lastModifiedBy>
  <cp:revision>365</cp:revision>
  <cp:lastPrinted>1999-08-03T15:46:08Z</cp:lastPrinted>
  <dcterms:created xsi:type="dcterms:W3CDTF">1997-07-29T09:57:40Z</dcterms:created>
  <dcterms:modified xsi:type="dcterms:W3CDTF">2015-07-13T22:53:14Z</dcterms:modified>
</cp:coreProperties>
</file>