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4/9/2018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4/9/2018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4/9/2018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4/9/2018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4/9/2018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DAA Part B</a:t>
            </a:r>
          </a:p>
        </p:txBody>
      </p:sp>
      <p:sp>
        <p:nvSpPr>
          <p:cNvPr id="2" name="Title 1"/>
          <p:cNvSpPr>
            <a:spLocks noGrp="1"/>
          </p:cNvSpPr>
          <p:nvPr>
            <p:ph type="ctrTitle"/>
          </p:nvPr>
        </p:nvSpPr>
        <p:spPr/>
        <p:txBody>
          <a:bodyPr/>
          <a:lstStyle/>
          <a:p>
            <a:r>
              <a:rPr lang="en-IN" dirty="0"/>
              <a:t>Travelling Salesman Problem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TSP</a:t>
            </a:r>
          </a:p>
        </p:txBody>
      </p:sp>
      <p:sp>
        <p:nvSpPr>
          <p:cNvPr id="3" name="Content Placeholder 2"/>
          <p:cNvSpPr>
            <a:spLocks noGrp="1"/>
          </p:cNvSpPr>
          <p:nvPr>
            <p:ph sz="quarter" idx="1"/>
          </p:nvPr>
        </p:nvSpPr>
        <p:spPr/>
        <p:txBody>
          <a:bodyPr/>
          <a:lstStyle/>
          <a:p>
            <a:r>
              <a:rPr lang="en-IN" dirty="0"/>
              <a:t>Given a set of cities and distance between every pair of cities, the problem is to find the shortest possible route that visits every city exactly once and returns to the starting point.</a:t>
            </a:r>
          </a:p>
          <a:p>
            <a:r>
              <a:rPr lang="en-IN" dirty="0"/>
              <a:t>In other words, given a graph G, the TSP problem seeks to find a minimum weight Hamiltonian Cycle in the graph 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Applied</a:t>
            </a:r>
          </a:p>
        </p:txBody>
      </p:sp>
      <p:sp>
        <p:nvSpPr>
          <p:cNvPr id="3" name="Content Placeholder 2"/>
          <p:cNvSpPr>
            <a:spLocks noGrp="1"/>
          </p:cNvSpPr>
          <p:nvPr>
            <p:ph sz="quarter" idx="1"/>
          </p:nvPr>
        </p:nvSpPr>
        <p:spPr/>
        <p:txBody>
          <a:bodyPr/>
          <a:lstStyle/>
          <a:p>
            <a:r>
              <a:rPr lang="en-IN" dirty="0"/>
              <a:t>Brute Force</a:t>
            </a:r>
          </a:p>
          <a:p>
            <a:r>
              <a:rPr lang="en-IN" dirty="0"/>
              <a:t>Nearest Neighbour</a:t>
            </a:r>
          </a:p>
          <a:p>
            <a:r>
              <a:rPr lang="en-IN" dirty="0"/>
              <a:t>Branch and Bound</a:t>
            </a:r>
          </a:p>
          <a:p>
            <a:r>
              <a:rPr lang="en-IN" dirty="0"/>
              <a:t>Dynamic Programming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Brute Force Algorithm</a:t>
            </a:r>
          </a:p>
        </p:txBody>
      </p:sp>
      <p:sp>
        <p:nvSpPr>
          <p:cNvPr id="3" name="Content Placeholder 2"/>
          <p:cNvSpPr>
            <a:spLocks noGrp="1"/>
          </p:cNvSpPr>
          <p:nvPr>
            <p:ph sz="quarter" idx="1"/>
          </p:nvPr>
        </p:nvSpPr>
        <p:spPr/>
        <p:txBody>
          <a:bodyPr/>
          <a:lstStyle/>
          <a:p>
            <a:r>
              <a:rPr lang="en-IN" dirty="0"/>
              <a:t>In this method, given a source vertex we generate all possible permutations of paths from that source vertex.</a:t>
            </a:r>
          </a:p>
          <a:p>
            <a:r>
              <a:rPr lang="en-IN" dirty="0"/>
              <a:t>The minimum distance path of all these paths becomes the TSP solution.</a:t>
            </a:r>
          </a:p>
          <a:p>
            <a:r>
              <a:rPr lang="en-IN" dirty="0"/>
              <a:t>Since, all permutations have to be generated ,it takes (n-1)! Time to complete, </a:t>
            </a:r>
            <a:r>
              <a:rPr lang="en-IN" dirty="0" err="1"/>
              <a:t>ie</a:t>
            </a:r>
            <a:r>
              <a:rPr lang="en-IN" dirty="0"/>
              <a:t>; time complexity is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Nearest Neighbour</a:t>
            </a:r>
          </a:p>
        </p:txBody>
      </p:sp>
      <p:sp>
        <p:nvSpPr>
          <p:cNvPr id="3" name="Content Placeholder 2"/>
          <p:cNvSpPr>
            <a:spLocks noGrp="1"/>
          </p:cNvSpPr>
          <p:nvPr>
            <p:ph sz="quarter" idx="1"/>
          </p:nvPr>
        </p:nvSpPr>
        <p:spPr/>
        <p:txBody>
          <a:bodyPr>
            <a:normAutofit/>
          </a:bodyPr>
          <a:lstStyle/>
          <a:p>
            <a:r>
              <a:rPr lang="en-IN" sz="2400" dirty="0"/>
              <a:t>This is a greedy based algorithm which serves as a reasonable approximation to the solution to TSP</a:t>
            </a:r>
          </a:p>
          <a:p>
            <a:r>
              <a:rPr lang="en-IN" sz="2400" dirty="0"/>
              <a:t>In this algorithm, given the source vertex, we first find its nearest neighbour.</a:t>
            </a:r>
          </a:p>
          <a:p>
            <a:r>
              <a:rPr lang="en-IN" sz="2400" dirty="0"/>
              <a:t>Then, taking the above found vertex, we find its nearest neighbour and repeat the above process till there are no unvisited cities.</a:t>
            </a:r>
          </a:p>
          <a:p>
            <a:r>
              <a:rPr lang="en-IN" sz="2400" dirty="0"/>
              <a:t>Finally, we add the distance, from the last city visited to the initial source.</a:t>
            </a:r>
          </a:p>
          <a:p>
            <a:r>
              <a:rPr lang="en-IN" sz="2400" dirty="0"/>
              <a:t>The efficiency class of this technique is O(n2),since we iterate through the entire vertex set for each vertex.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Branch and Bound</a:t>
            </a:r>
          </a:p>
        </p:txBody>
      </p:sp>
      <p:sp>
        <p:nvSpPr>
          <p:cNvPr id="3" name="Content Placeholder 2"/>
          <p:cNvSpPr>
            <a:spLocks noGrp="1"/>
          </p:cNvSpPr>
          <p:nvPr>
            <p:ph sz="quarter" idx="1"/>
          </p:nvPr>
        </p:nvSpPr>
        <p:spPr/>
        <p:txBody>
          <a:bodyPr>
            <a:noAutofit/>
          </a:bodyPr>
          <a:lstStyle/>
          <a:p>
            <a:r>
              <a:rPr lang="en-IN" sz="2400" dirty="0"/>
              <a:t>This can be considered as a minimization Branch and Bound problem.</a:t>
            </a:r>
          </a:p>
          <a:p>
            <a:r>
              <a:rPr lang="en-IN" sz="2400" dirty="0"/>
              <a:t>Initially, we consider Cost of a tour T = (1/2) * ∑ (Sum of cost of two edges adjacent to u and in the tour T) where u ∈ V</a:t>
            </a:r>
          </a:p>
          <a:p>
            <a:r>
              <a:rPr lang="en-IN" sz="2400" dirty="0"/>
              <a:t>Then  considering each particular combination, we calculate the lower bound in each case with the help of the above formula, whilst fixing the edges involved in the combination.</a:t>
            </a:r>
          </a:p>
          <a:p>
            <a:r>
              <a:rPr lang="en-IN" sz="2400" dirty="0"/>
              <a:t>We then proceed to find the minimum of all these lower bounds and proceed along that path, rejecting others.</a:t>
            </a:r>
          </a:p>
          <a:p>
            <a:r>
              <a:rPr lang="en-IN" sz="2400" dirty="0"/>
              <a:t>The worst case efficiency in the case of Branch and Bound is O(n!) , although in most cases, it takes much lesser time than that.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Dynamic Programming</a:t>
            </a:r>
          </a:p>
        </p:txBody>
      </p:sp>
      <p:sp>
        <p:nvSpPr>
          <p:cNvPr id="3" name="Content Placeholder 2"/>
          <p:cNvSpPr>
            <a:spLocks noGrp="1"/>
          </p:cNvSpPr>
          <p:nvPr>
            <p:ph sz="quarter" idx="1"/>
          </p:nvPr>
        </p:nvSpPr>
        <p:spPr/>
        <p:txBody>
          <a:bodyPr/>
          <a:lstStyle/>
          <a:p>
            <a:r>
              <a:rPr lang="en-IN" dirty="0"/>
              <a:t>Dynamic Programming for tsp is implemented by using “BIT Mask”.</a:t>
            </a:r>
          </a:p>
          <a:p>
            <a:r>
              <a:rPr lang="en-IN" dirty="0"/>
              <a:t>Mask is a ‘n’ bit string which will be 1 if the city is visited. For example: 0011 represents that cities A and B have been visited.</a:t>
            </a:r>
          </a:p>
          <a:p>
            <a:r>
              <a:rPr lang="en-IN" dirty="0" err="1"/>
              <a:t>Pos</a:t>
            </a:r>
            <a:r>
              <a:rPr lang="en-IN" dirty="0"/>
              <a:t> represents the next city to be visited. The overlapping sub problems occur when the city to be visited and the set of </a:t>
            </a:r>
            <a:r>
              <a:rPr lang="en-IN" dirty="0" err="1"/>
              <a:t>visted</a:t>
            </a:r>
            <a:r>
              <a:rPr lang="en-IN" dirty="0"/>
              <a:t> cities are the same. So we consider a 2-d </a:t>
            </a:r>
            <a:r>
              <a:rPr lang="en-IN" dirty="0" err="1"/>
              <a:t>dp</a:t>
            </a:r>
            <a:r>
              <a:rPr lang="en-IN" dirty="0"/>
              <a:t> array </a:t>
            </a:r>
            <a:r>
              <a:rPr lang="en-IN" dirty="0" err="1"/>
              <a:t>dp</a:t>
            </a:r>
            <a:r>
              <a:rPr lang="en-IN" dirty="0"/>
              <a:t>[2^n][n] representing the </a:t>
            </a:r>
            <a:r>
              <a:rPr lang="en-IN" dirty="0" err="1"/>
              <a:t>dp</a:t>
            </a:r>
            <a:r>
              <a:rPr lang="en-IN" dirty="0"/>
              <a:t> states. Hence memorization can be applied here.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a:t>
            </a:r>
          </a:p>
        </p:txBody>
      </p:sp>
      <p:graphicFrame>
        <p:nvGraphicFramePr>
          <p:cNvPr id="4" name="Content Placeholder 3"/>
          <p:cNvGraphicFramePr>
            <a:graphicFrameLocks noGrp="1"/>
          </p:cNvGraphicFramePr>
          <p:nvPr>
            <p:ph sz="quarter" idx="1"/>
          </p:nvPr>
        </p:nvGraphicFramePr>
        <p:xfrm>
          <a:off x="457200" y="1219200"/>
          <a:ext cx="8229600" cy="551184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31285">
                <a:tc>
                  <a:txBody>
                    <a:bodyPr/>
                    <a:lstStyle/>
                    <a:p>
                      <a:r>
                        <a:rPr lang="en-IN" dirty="0"/>
                        <a:t>Brute</a:t>
                      </a:r>
                      <a:r>
                        <a:rPr lang="en-IN" baseline="0" dirty="0"/>
                        <a:t> Force</a:t>
                      </a:r>
                      <a:endParaRPr lang="en-IN" dirty="0"/>
                    </a:p>
                  </a:txBody>
                  <a:tcPr/>
                </a:tc>
                <a:tc>
                  <a:txBody>
                    <a:bodyPr/>
                    <a:lstStyle/>
                    <a:p>
                      <a:r>
                        <a:rPr lang="en-IN" dirty="0"/>
                        <a:t>Nearest Neighbour</a:t>
                      </a:r>
                    </a:p>
                  </a:txBody>
                  <a:tcPr/>
                </a:tc>
                <a:tc>
                  <a:txBody>
                    <a:bodyPr/>
                    <a:lstStyle/>
                    <a:p>
                      <a:r>
                        <a:rPr lang="en-IN" dirty="0"/>
                        <a:t>Branch and Bound</a:t>
                      </a:r>
                    </a:p>
                  </a:txBody>
                  <a:tcPr/>
                </a:tc>
                <a:tc>
                  <a:txBody>
                    <a:bodyPr/>
                    <a:lstStyle/>
                    <a:p>
                      <a:r>
                        <a:rPr lang="en-IN" dirty="0"/>
                        <a:t>Dynamic Programming</a:t>
                      </a:r>
                    </a:p>
                  </a:txBody>
                  <a:tcPr/>
                </a:tc>
                <a:extLst>
                  <a:ext uri="{0D108BD9-81ED-4DB2-BD59-A6C34878D82A}">
                    <a16:rowId xmlns:a16="http://schemas.microsoft.com/office/drawing/2014/main" val="10000"/>
                  </a:ext>
                </a:extLst>
              </a:tr>
              <a:tr h="4378915">
                <a:tc>
                  <a:txBody>
                    <a:bodyPr/>
                    <a:lstStyle/>
                    <a:p>
                      <a:r>
                        <a:rPr lang="en-IN" dirty="0"/>
                        <a:t>The efficiency is of the order of O(n!) since all possible permutations have to be generated.</a:t>
                      </a:r>
                    </a:p>
                  </a:txBody>
                  <a:tcPr/>
                </a:tc>
                <a:tc>
                  <a:txBody>
                    <a:bodyPr/>
                    <a:lstStyle/>
                    <a:p>
                      <a:r>
                        <a:rPr lang="en-IN" dirty="0"/>
                        <a:t>This is a greedy</a:t>
                      </a:r>
                      <a:r>
                        <a:rPr lang="en-IN" baseline="0" dirty="0"/>
                        <a:t> technique and is also an approximation technique. However, the efficiency is of the order of O(n</a:t>
                      </a:r>
                      <a:r>
                        <a:rPr lang="en-IN" baseline="30000" dirty="0"/>
                        <a:t>2</a:t>
                      </a:r>
                      <a:r>
                        <a:rPr lang="en-IN" baseline="0" dirty="0"/>
                        <a:t>) since for every vertex, we iterate through the vertex set to find the nearest neighbour.</a:t>
                      </a:r>
                      <a:endParaRPr lang="en-IN" dirty="0"/>
                    </a:p>
                  </a:txBody>
                  <a:tcPr/>
                </a:tc>
                <a:tc>
                  <a:txBody>
                    <a:bodyPr/>
                    <a:lstStyle/>
                    <a:p>
                      <a:r>
                        <a:rPr lang="en-IN" dirty="0"/>
                        <a:t>This is a minimization problem wherein lower bound is used to prune</a:t>
                      </a:r>
                      <a:r>
                        <a:rPr lang="en-IN" baseline="0" dirty="0"/>
                        <a:t> out nodes. In the worst case, the complexity is of the order of O(n!), when we aren’t able to remove any nodes, however, in most cases, the time required falls below this</a:t>
                      </a:r>
                      <a:endParaRPr lang="en-IN" dirty="0"/>
                    </a:p>
                  </a:txBody>
                  <a:tcPr/>
                </a:tc>
                <a:tc>
                  <a:txBody>
                    <a:bodyPr/>
                    <a:lstStyle/>
                    <a:p>
                      <a:r>
                        <a:rPr lang="en-IN" dirty="0"/>
                        <a:t>O(n</a:t>
                      </a:r>
                      <a:r>
                        <a:rPr lang="en-IN" baseline="30000" dirty="0"/>
                        <a:t>2</a:t>
                      </a:r>
                      <a:r>
                        <a:rPr lang="en-IN" dirty="0"/>
                        <a:t>*2</a:t>
                      </a:r>
                      <a:r>
                        <a:rPr lang="en-IN" baseline="30000" dirty="0"/>
                        <a:t>n</a:t>
                      </a:r>
                      <a:r>
                        <a:rPr lang="en-IN" baseline="0" dirty="0"/>
                        <a:t>)</a:t>
                      </a: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TSP</a:t>
            </a:r>
          </a:p>
        </p:txBody>
      </p:sp>
      <p:sp>
        <p:nvSpPr>
          <p:cNvPr id="3" name="Content Placeholder 2"/>
          <p:cNvSpPr>
            <a:spLocks noGrp="1"/>
          </p:cNvSpPr>
          <p:nvPr>
            <p:ph sz="quarter" idx="1"/>
          </p:nvPr>
        </p:nvSpPr>
        <p:spPr/>
        <p:txBody>
          <a:bodyPr/>
          <a:lstStyle/>
          <a:p>
            <a:r>
              <a:rPr lang="en-IN" dirty="0"/>
              <a:t>In determining optimum flight paths spanning across several cities.</a:t>
            </a:r>
          </a:p>
          <a:p>
            <a:r>
              <a:rPr lang="en-IN" dirty="0"/>
              <a:t>In planning a delivery route for a shipping service such as Amazon etc., to determine the optimum route.</a:t>
            </a:r>
          </a:p>
          <a:p>
            <a:pPr>
              <a:buNone/>
            </a:pPr>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55</TotalTime>
  <Words>638</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Georgia</vt:lpstr>
      <vt:lpstr>Wingdings</vt:lpstr>
      <vt:lpstr>Wingdings 2</vt:lpstr>
      <vt:lpstr>Civic</vt:lpstr>
      <vt:lpstr>Travelling Salesman Problem</vt:lpstr>
      <vt:lpstr>What is TSP</vt:lpstr>
      <vt:lpstr>Algorithms Applied</vt:lpstr>
      <vt:lpstr>Brute Force Algorithm</vt:lpstr>
      <vt:lpstr>Nearest Neighbour</vt:lpstr>
      <vt:lpstr>Branch and Bound</vt:lpstr>
      <vt:lpstr>Dynamic Programming</vt:lpstr>
      <vt:lpstr>Comparison</vt:lpstr>
      <vt:lpstr>Applications of TSP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dc:title>
  <dc:creator>Tanmay</dc:creator>
  <cp:lastModifiedBy>yatish hr</cp:lastModifiedBy>
  <cp:revision>5</cp:revision>
  <dcterms:created xsi:type="dcterms:W3CDTF">2006-08-16T00:00:00Z</dcterms:created>
  <dcterms:modified xsi:type="dcterms:W3CDTF">2018-04-09T08:55:46Z</dcterms:modified>
</cp:coreProperties>
</file>