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8"/>
  </p:notesMasterIdLst>
  <p:sldIdLst>
    <p:sldId id="278" r:id="rId5"/>
    <p:sldId id="279" r:id="rId6"/>
    <p:sldId id="280" r:id="rId7"/>
    <p:sldId id="281" r:id="rId8"/>
    <p:sldId id="282" r:id="rId9"/>
    <p:sldId id="294" r:id="rId10"/>
    <p:sldId id="288" r:id="rId11"/>
    <p:sldId id="290" r:id="rId12"/>
    <p:sldId id="289" r:id="rId13"/>
    <p:sldId id="283" r:id="rId14"/>
    <p:sldId id="292" r:id="rId15"/>
    <p:sldId id="293"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D38747-4367-4BD2-8D51-C97E202738E2}" type="datetime1">
              <a:rPr lang="en-US" smtClean="0"/>
              <a:t>4/30/2022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245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67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FF70A8-1D13-4657-95F0-A9EA54967B8D}"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216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EB90AC-71BD-4C7F-8ACA-7B3F18292E63}"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0472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6638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079DC3-C9B5-499E-9140-0DC28B7074E2}"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10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BB33EA-E472-4D22-9C03-A9C14AA21CED}" type="datetime1">
              <a:rPr lang="en-US" smtClean="0"/>
              <a:t>4/30/2022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79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ED0CC-082F-4160-86E5-0D6041F1277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30602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3ED0CC-082F-4160-86E5-0D6041F1277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46845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608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40445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373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49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872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971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335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8608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3ED0CC-082F-4160-86E5-0D6041F12778}" type="datetime1">
              <a:rPr lang="en-US" smtClean="0"/>
              <a:t>4/30/2022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95629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24331472_BLOCKCHAIN_IN_EDUCATION_INTRODUCTION_AND_CRITICAL_REVIEW_OF_THE_STATE_OF_THE_ART" TargetMode="External"/><Relationship Id="rId2" Type="http://schemas.openxmlformats.org/officeDocument/2006/relationships/hyperlink" Target="https://doi.org/10.1787/589b283f-en" TargetMode="External"/><Relationship Id="rId1" Type="http://schemas.openxmlformats.org/officeDocument/2006/relationships/slideLayout" Target="../slideLayouts/slideLayout2.xml"/><Relationship Id="rId4" Type="http://schemas.openxmlformats.org/officeDocument/2006/relationships/hyperlink" Target="https://www.youtube.com/watch?v=cEo_XwOpao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685808" y="130629"/>
            <a:ext cx="4963886" cy="3963399"/>
          </a:xfrm>
        </p:spPr>
        <p:txBody>
          <a:bodyPr>
            <a:normAutofit/>
          </a:bodyPr>
          <a:lstStyle/>
          <a:p>
            <a:pPr algn="ctr"/>
            <a:r>
              <a:rPr lang="en-US" sz="4000" dirty="0">
                <a:solidFill>
                  <a:schemeClr val="tx2"/>
                </a:solidFill>
                <a:latin typeface="Amasis MT Pro Black" panose="020B0604020202020204" pitchFamily="18" charset="0"/>
              </a:rPr>
              <a:t>Using Block Chain in the Education Sector for Trusted Credentials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244987" y="5428594"/>
            <a:ext cx="3485072" cy="1026544"/>
          </a:xfrm>
        </p:spPr>
        <p:txBody>
          <a:bodyPr>
            <a:normAutofit/>
          </a:bodyPr>
          <a:lstStyle/>
          <a:p>
            <a:pPr algn="l"/>
            <a:r>
              <a:rPr lang="en-US" sz="1600" dirty="0">
                <a:solidFill>
                  <a:schemeClr val="tx2"/>
                </a:solidFill>
                <a:latin typeface="Arial" panose="020B0604020202020204" pitchFamily="34" charset="0"/>
                <a:cs typeface="Arial" panose="020B0604020202020204" pitchFamily="34" charset="0"/>
              </a:rPr>
              <a:t>Kathryn </a:t>
            </a:r>
            <a:r>
              <a:rPr lang="en-US" sz="1600" dirty="0" err="1">
                <a:solidFill>
                  <a:schemeClr val="tx2"/>
                </a:solidFill>
                <a:latin typeface="Arial" panose="020B0604020202020204" pitchFamily="34" charset="0"/>
                <a:cs typeface="Arial" panose="020B0604020202020204" pitchFamily="34" charset="0"/>
              </a:rPr>
              <a:t>Linderberg</a:t>
            </a:r>
            <a:endParaRPr lang="en-US" sz="1600" dirty="0">
              <a:solidFill>
                <a:schemeClr val="tx2"/>
              </a:solidFill>
              <a:latin typeface="Arial" panose="020B0604020202020204" pitchFamily="34" charset="0"/>
              <a:cs typeface="Arial" panose="020B0604020202020204" pitchFamily="34" charset="0"/>
            </a:endParaRPr>
          </a:p>
          <a:p>
            <a:pPr algn="l"/>
            <a:r>
              <a:rPr lang="en-US" sz="1600" dirty="0">
                <a:solidFill>
                  <a:schemeClr val="tx2"/>
                </a:solidFill>
                <a:latin typeface="Arial" panose="020B0604020202020204" pitchFamily="34" charset="0"/>
                <a:cs typeface="Arial" panose="020B0604020202020204" pitchFamily="34" charset="0"/>
              </a:rPr>
              <a:t>Student ID: </a:t>
            </a:r>
            <a:r>
              <a:rPr lang="en-AU" sz="1600"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12194396 </a:t>
            </a:r>
            <a:endParaRPr lang="en-US" sz="16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4BA0-8F0F-4C4B-B3C6-D727AD1AED6F}"/>
              </a:ext>
            </a:extLst>
          </p:cNvPr>
          <p:cNvSpPr>
            <a:spLocks noGrp="1"/>
          </p:cNvSpPr>
          <p:nvPr>
            <p:ph type="title"/>
          </p:nvPr>
        </p:nvSpPr>
        <p:spPr>
          <a:xfrm>
            <a:off x="1355675" y="460713"/>
            <a:ext cx="8761413" cy="1345786"/>
          </a:xfrm>
        </p:spPr>
        <p:txBody>
          <a:bodyPr/>
          <a:lstStyle/>
          <a:p>
            <a:r>
              <a:rPr lang="en-AU" dirty="0" err="1"/>
              <a:t>Blockcerts</a:t>
            </a:r>
            <a:r>
              <a:rPr lang="en-AU" dirty="0"/>
              <a:t> – Can you match the component with the description??</a:t>
            </a:r>
          </a:p>
        </p:txBody>
      </p:sp>
      <p:sp>
        <p:nvSpPr>
          <p:cNvPr id="3" name="Content Placeholder 2">
            <a:extLst>
              <a:ext uri="{FF2B5EF4-FFF2-40B4-BE49-F238E27FC236}">
                <a16:creationId xmlns:a16="http://schemas.microsoft.com/office/drawing/2014/main" id="{32338169-5E11-4B29-B530-E31694977EA3}"/>
              </a:ext>
            </a:extLst>
          </p:cNvPr>
          <p:cNvSpPr>
            <a:spLocks noGrp="1"/>
          </p:cNvSpPr>
          <p:nvPr>
            <p:ph idx="1"/>
          </p:nvPr>
        </p:nvSpPr>
        <p:spPr>
          <a:xfrm>
            <a:off x="913795" y="2935722"/>
            <a:ext cx="3359625" cy="3255571"/>
          </a:xfrm>
        </p:spPr>
        <p:txBody>
          <a:bodyPr>
            <a:normAutofit fontScale="92500" lnSpcReduction="10000"/>
          </a:bodyPr>
          <a:lstStyle/>
          <a:p>
            <a:r>
              <a:rPr lang="en-AU" sz="3600" dirty="0"/>
              <a:t>  Issuer</a:t>
            </a:r>
          </a:p>
          <a:p>
            <a:pPr marL="0" indent="0">
              <a:buNone/>
            </a:pPr>
            <a:endParaRPr lang="en-AU" sz="1200" dirty="0"/>
          </a:p>
          <a:p>
            <a:r>
              <a:rPr lang="en-AU" sz="3600" dirty="0"/>
              <a:t>  Certificates</a:t>
            </a:r>
          </a:p>
          <a:p>
            <a:pPr marL="0" indent="0">
              <a:buNone/>
            </a:pPr>
            <a:endParaRPr lang="en-AU" sz="1300" dirty="0"/>
          </a:p>
          <a:p>
            <a:r>
              <a:rPr lang="en-AU" sz="3600" dirty="0"/>
              <a:t>  Verifier</a:t>
            </a:r>
          </a:p>
          <a:p>
            <a:pPr marL="0" indent="0">
              <a:buNone/>
            </a:pPr>
            <a:endParaRPr lang="en-AU" sz="1300" dirty="0"/>
          </a:p>
          <a:p>
            <a:r>
              <a:rPr lang="en-AU" sz="3600" dirty="0"/>
              <a:t>  Wallet</a:t>
            </a:r>
          </a:p>
        </p:txBody>
      </p:sp>
      <p:graphicFrame>
        <p:nvGraphicFramePr>
          <p:cNvPr id="4" name="Table 4">
            <a:extLst>
              <a:ext uri="{FF2B5EF4-FFF2-40B4-BE49-F238E27FC236}">
                <a16:creationId xmlns:a16="http://schemas.microsoft.com/office/drawing/2014/main" id="{868B84B4-CD34-4F6C-ABBE-DC5A64ED4467}"/>
              </a:ext>
            </a:extLst>
          </p:cNvPr>
          <p:cNvGraphicFramePr>
            <a:graphicFrameLocks noGrp="1"/>
          </p:cNvGraphicFramePr>
          <p:nvPr>
            <p:extLst>
              <p:ext uri="{D42A27DB-BD31-4B8C-83A1-F6EECF244321}">
                <p14:modId xmlns:p14="http://schemas.microsoft.com/office/powerpoint/2010/main" val="2551878998"/>
              </p:ext>
            </p:extLst>
          </p:nvPr>
        </p:nvGraphicFramePr>
        <p:xfrm>
          <a:off x="4683967" y="2487844"/>
          <a:ext cx="7211526" cy="4236487"/>
        </p:xfrm>
        <a:graphic>
          <a:graphicData uri="http://schemas.openxmlformats.org/drawingml/2006/table">
            <a:tbl>
              <a:tblPr firstRow="1" bandRow="1">
                <a:tableStyleId>{5C22544A-7EE6-4342-B048-85BDC9FD1C3A}</a:tableStyleId>
              </a:tblPr>
              <a:tblGrid>
                <a:gridCol w="7211526">
                  <a:extLst>
                    <a:ext uri="{9D8B030D-6E8A-4147-A177-3AD203B41FA5}">
                      <a16:colId xmlns:a16="http://schemas.microsoft.com/office/drawing/2014/main" val="4186672379"/>
                    </a:ext>
                  </a:extLst>
                </a:gridCol>
              </a:tblGrid>
              <a:tr h="670327">
                <a:tc>
                  <a:txBody>
                    <a:bodyPr/>
                    <a:lstStyle/>
                    <a:p>
                      <a:r>
                        <a:rPr lang="en-AU" sz="1800" dirty="0">
                          <a:solidFill>
                            <a:schemeClr val="tx2"/>
                          </a:solidFill>
                          <a:effectLst>
                            <a:outerShdw blurRad="50800" dist="38100" dir="13500000" algn="br" rotWithShape="0">
                              <a:prstClr val="black">
                                <a:alpha val="40000"/>
                              </a:prstClr>
                            </a:outerShdw>
                          </a:effectLst>
                        </a:rPr>
                        <a:t>An individual or third party that authenticates the elements of the certificate e.g. has not altered or tampered with, is from the official organisation and that the certificate corresponds with information of the student</a:t>
                      </a:r>
                      <a:br>
                        <a:rPr lang="en-AU" sz="1800" dirty="0">
                          <a:solidFill>
                            <a:schemeClr val="tx2"/>
                          </a:solidFill>
                          <a:effectLst>
                            <a:outerShdw blurRad="50800" dist="38100" dir="13500000" algn="br" rotWithShape="0">
                              <a:prstClr val="black">
                                <a:alpha val="40000"/>
                              </a:prstClr>
                            </a:outerShdw>
                          </a:effectLst>
                        </a:rPr>
                      </a:br>
                      <a:endParaRPr lang="en-AU" dirty="0"/>
                    </a:p>
                  </a:txBody>
                  <a:tcPr/>
                </a:tc>
                <a:extLst>
                  <a:ext uri="{0D108BD9-81ED-4DB2-BD59-A6C34878D82A}">
                    <a16:rowId xmlns:a16="http://schemas.microsoft.com/office/drawing/2014/main" val="87844248"/>
                  </a:ext>
                </a:extLst>
              </a:tr>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effectLst>
                            <a:outerShdw blurRad="50800" dist="38100" dir="13500000" algn="br" rotWithShape="0">
                              <a:prstClr val="black">
                                <a:alpha val="40000"/>
                              </a:prstClr>
                            </a:outerShdw>
                          </a:effectLst>
                        </a:rPr>
                        <a:t>Where the certificate is stored for each student, that is also able to be shared with others e.g. teachers.</a:t>
                      </a:r>
                    </a:p>
                    <a:p>
                      <a:endParaRPr lang="en-AU" dirty="0"/>
                    </a:p>
                  </a:txBody>
                  <a:tcPr/>
                </a:tc>
                <a:extLst>
                  <a:ext uri="{0D108BD9-81ED-4DB2-BD59-A6C34878D82A}">
                    <a16:rowId xmlns:a16="http://schemas.microsoft.com/office/drawing/2014/main" val="1694736976"/>
                  </a:ext>
                </a:extLst>
              </a:tr>
              <a:tr h="670327">
                <a:tc>
                  <a:txBody>
                    <a:bodyPr/>
                    <a:lstStyle/>
                    <a:p>
                      <a:r>
                        <a:rPr lang="en-AU" sz="1800" dirty="0">
                          <a:solidFill>
                            <a:schemeClr val="tx2"/>
                          </a:solidFill>
                          <a:effectLst>
                            <a:outerShdw blurRad="50800" dist="38100" dir="13500000" algn="br" rotWithShape="0">
                              <a:prstClr val="black">
                                <a:alpha val="40000"/>
                              </a:prstClr>
                            </a:outerShdw>
                          </a:effectLst>
                        </a:rPr>
                        <a:t>the individual or organisation that creates the digital certificate</a:t>
                      </a:r>
                      <a:endParaRPr lang="en-AU" dirty="0"/>
                    </a:p>
                  </a:txBody>
                  <a:tcPr/>
                </a:tc>
                <a:extLst>
                  <a:ext uri="{0D108BD9-81ED-4DB2-BD59-A6C34878D82A}">
                    <a16:rowId xmlns:a16="http://schemas.microsoft.com/office/drawing/2014/main" val="3582161815"/>
                  </a:ext>
                </a:extLst>
              </a:tr>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effectLst>
                            <a:outerShdw blurRad="50800" dist="38100" dir="13500000" algn="br" rotWithShape="0">
                              <a:prstClr val="black">
                                <a:alpha val="40000"/>
                              </a:prstClr>
                            </a:outerShdw>
                          </a:effectLst>
                        </a:rPr>
                        <a:t>Information that includes the students skills, achievements and characteristics of each student, which is stored in chains of block.</a:t>
                      </a:r>
                    </a:p>
                    <a:p>
                      <a:endParaRPr lang="en-AU" dirty="0"/>
                    </a:p>
                  </a:txBody>
                  <a:tcPr/>
                </a:tc>
                <a:extLst>
                  <a:ext uri="{0D108BD9-81ED-4DB2-BD59-A6C34878D82A}">
                    <a16:rowId xmlns:a16="http://schemas.microsoft.com/office/drawing/2014/main" val="2641172424"/>
                  </a:ext>
                </a:extLst>
              </a:tr>
            </a:tbl>
          </a:graphicData>
        </a:graphic>
      </p:graphicFrame>
    </p:spTree>
    <p:extLst>
      <p:ext uri="{BB962C8B-B14F-4D97-AF65-F5344CB8AC3E}">
        <p14:creationId xmlns:p14="http://schemas.microsoft.com/office/powerpoint/2010/main" val="419093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4BA0-8F0F-4C4B-B3C6-D727AD1AED6F}"/>
              </a:ext>
            </a:extLst>
          </p:cNvPr>
          <p:cNvSpPr>
            <a:spLocks noGrp="1"/>
          </p:cNvSpPr>
          <p:nvPr>
            <p:ph type="title"/>
          </p:nvPr>
        </p:nvSpPr>
        <p:spPr/>
        <p:txBody>
          <a:bodyPr/>
          <a:lstStyle/>
          <a:p>
            <a:r>
              <a:rPr lang="en-AU" dirty="0" err="1"/>
              <a:t>Blockcerts</a:t>
            </a:r>
            <a:r>
              <a:rPr lang="en-AU" dirty="0"/>
              <a:t> have 4 basic components</a:t>
            </a:r>
          </a:p>
        </p:txBody>
      </p:sp>
      <p:sp>
        <p:nvSpPr>
          <p:cNvPr id="3" name="Content Placeholder 2">
            <a:extLst>
              <a:ext uri="{FF2B5EF4-FFF2-40B4-BE49-F238E27FC236}">
                <a16:creationId xmlns:a16="http://schemas.microsoft.com/office/drawing/2014/main" id="{32338169-5E11-4B29-B530-E31694977EA3}"/>
              </a:ext>
            </a:extLst>
          </p:cNvPr>
          <p:cNvSpPr>
            <a:spLocks noGrp="1"/>
          </p:cNvSpPr>
          <p:nvPr>
            <p:ph idx="1"/>
          </p:nvPr>
        </p:nvSpPr>
        <p:spPr>
          <a:xfrm>
            <a:off x="913795" y="2935722"/>
            <a:ext cx="3359625" cy="3255571"/>
          </a:xfrm>
        </p:spPr>
        <p:txBody>
          <a:bodyPr>
            <a:normAutofit fontScale="92500" lnSpcReduction="10000"/>
          </a:bodyPr>
          <a:lstStyle/>
          <a:p>
            <a:r>
              <a:rPr lang="en-AU" sz="3600" dirty="0"/>
              <a:t>  Issuer</a:t>
            </a:r>
          </a:p>
          <a:p>
            <a:pPr marL="0" indent="0">
              <a:buNone/>
            </a:pPr>
            <a:endParaRPr lang="en-AU" sz="1200" dirty="0"/>
          </a:p>
          <a:p>
            <a:r>
              <a:rPr lang="en-AU" sz="3600" dirty="0"/>
              <a:t>  Certificates</a:t>
            </a:r>
          </a:p>
          <a:p>
            <a:pPr marL="0" indent="0">
              <a:buNone/>
            </a:pPr>
            <a:endParaRPr lang="en-AU" sz="1300" dirty="0"/>
          </a:p>
          <a:p>
            <a:r>
              <a:rPr lang="en-AU" sz="3600" dirty="0"/>
              <a:t>  Verifier</a:t>
            </a:r>
          </a:p>
          <a:p>
            <a:pPr marL="0" indent="0">
              <a:buNone/>
            </a:pPr>
            <a:endParaRPr lang="en-AU" sz="1300" dirty="0"/>
          </a:p>
          <a:p>
            <a:r>
              <a:rPr lang="en-AU" sz="3600" dirty="0"/>
              <a:t>  Wallet</a:t>
            </a:r>
          </a:p>
        </p:txBody>
      </p:sp>
      <p:graphicFrame>
        <p:nvGraphicFramePr>
          <p:cNvPr id="4" name="Table 4">
            <a:extLst>
              <a:ext uri="{FF2B5EF4-FFF2-40B4-BE49-F238E27FC236}">
                <a16:creationId xmlns:a16="http://schemas.microsoft.com/office/drawing/2014/main" id="{868B84B4-CD34-4F6C-ABBE-DC5A64ED4467}"/>
              </a:ext>
            </a:extLst>
          </p:cNvPr>
          <p:cNvGraphicFramePr>
            <a:graphicFrameLocks noGrp="1"/>
          </p:cNvGraphicFramePr>
          <p:nvPr/>
        </p:nvGraphicFramePr>
        <p:xfrm>
          <a:off x="4683967" y="2487844"/>
          <a:ext cx="7211526" cy="4236487"/>
        </p:xfrm>
        <a:graphic>
          <a:graphicData uri="http://schemas.openxmlformats.org/drawingml/2006/table">
            <a:tbl>
              <a:tblPr firstRow="1" bandRow="1">
                <a:tableStyleId>{5C22544A-7EE6-4342-B048-85BDC9FD1C3A}</a:tableStyleId>
              </a:tblPr>
              <a:tblGrid>
                <a:gridCol w="7211526">
                  <a:extLst>
                    <a:ext uri="{9D8B030D-6E8A-4147-A177-3AD203B41FA5}">
                      <a16:colId xmlns:a16="http://schemas.microsoft.com/office/drawing/2014/main" val="4186672379"/>
                    </a:ext>
                  </a:extLst>
                </a:gridCol>
              </a:tblGrid>
              <a:tr h="670327">
                <a:tc>
                  <a:txBody>
                    <a:bodyPr/>
                    <a:lstStyle/>
                    <a:p>
                      <a:r>
                        <a:rPr lang="en-AU" sz="1800" dirty="0">
                          <a:solidFill>
                            <a:schemeClr val="tx2"/>
                          </a:solidFill>
                          <a:effectLst>
                            <a:outerShdw blurRad="50800" dist="38100" dir="13500000" algn="br" rotWithShape="0">
                              <a:prstClr val="black">
                                <a:alpha val="40000"/>
                              </a:prstClr>
                            </a:outerShdw>
                          </a:effectLst>
                        </a:rPr>
                        <a:t>An individual or third party that authenticates the elements of the certificate e.g. has not altered or tampered with, is from the official organisation and that the certificate corresponds with information of the student</a:t>
                      </a:r>
                      <a:br>
                        <a:rPr lang="en-AU" sz="1800" dirty="0">
                          <a:solidFill>
                            <a:schemeClr val="tx2"/>
                          </a:solidFill>
                          <a:effectLst>
                            <a:outerShdw blurRad="50800" dist="38100" dir="13500000" algn="br" rotWithShape="0">
                              <a:prstClr val="black">
                                <a:alpha val="40000"/>
                              </a:prstClr>
                            </a:outerShdw>
                          </a:effectLst>
                        </a:rPr>
                      </a:br>
                      <a:endParaRPr lang="en-AU" dirty="0"/>
                    </a:p>
                  </a:txBody>
                  <a:tcPr/>
                </a:tc>
                <a:extLst>
                  <a:ext uri="{0D108BD9-81ED-4DB2-BD59-A6C34878D82A}">
                    <a16:rowId xmlns:a16="http://schemas.microsoft.com/office/drawing/2014/main" val="87844248"/>
                  </a:ext>
                </a:extLst>
              </a:tr>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effectLst>
                            <a:outerShdw blurRad="50800" dist="38100" dir="13500000" algn="br" rotWithShape="0">
                              <a:prstClr val="black">
                                <a:alpha val="40000"/>
                              </a:prstClr>
                            </a:outerShdw>
                          </a:effectLst>
                        </a:rPr>
                        <a:t>Where the certificate is stored for each student, that is also able to be shared with others e.g. teachers.</a:t>
                      </a:r>
                    </a:p>
                    <a:p>
                      <a:endParaRPr lang="en-AU" dirty="0"/>
                    </a:p>
                  </a:txBody>
                  <a:tcPr/>
                </a:tc>
                <a:extLst>
                  <a:ext uri="{0D108BD9-81ED-4DB2-BD59-A6C34878D82A}">
                    <a16:rowId xmlns:a16="http://schemas.microsoft.com/office/drawing/2014/main" val="1694736976"/>
                  </a:ext>
                </a:extLst>
              </a:tr>
              <a:tr h="670327">
                <a:tc>
                  <a:txBody>
                    <a:bodyPr/>
                    <a:lstStyle/>
                    <a:p>
                      <a:r>
                        <a:rPr lang="en-AU" sz="1800" dirty="0">
                          <a:solidFill>
                            <a:schemeClr val="tx2"/>
                          </a:solidFill>
                          <a:effectLst>
                            <a:outerShdw blurRad="50800" dist="38100" dir="13500000" algn="br" rotWithShape="0">
                              <a:prstClr val="black">
                                <a:alpha val="40000"/>
                              </a:prstClr>
                            </a:outerShdw>
                          </a:effectLst>
                        </a:rPr>
                        <a:t>the individual or organisation that creates the digital certificate</a:t>
                      </a:r>
                      <a:endParaRPr lang="en-AU" dirty="0"/>
                    </a:p>
                  </a:txBody>
                  <a:tcPr/>
                </a:tc>
                <a:extLst>
                  <a:ext uri="{0D108BD9-81ED-4DB2-BD59-A6C34878D82A}">
                    <a16:rowId xmlns:a16="http://schemas.microsoft.com/office/drawing/2014/main" val="3582161815"/>
                  </a:ext>
                </a:extLst>
              </a:tr>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effectLst>
                            <a:outerShdw blurRad="50800" dist="38100" dir="13500000" algn="br" rotWithShape="0">
                              <a:prstClr val="black">
                                <a:alpha val="40000"/>
                              </a:prstClr>
                            </a:outerShdw>
                          </a:effectLst>
                        </a:rPr>
                        <a:t>Information that includes the students skills, achievements and characteristics of each student, which is stored in chains of block.</a:t>
                      </a:r>
                    </a:p>
                    <a:p>
                      <a:endParaRPr lang="en-AU" dirty="0"/>
                    </a:p>
                  </a:txBody>
                  <a:tcPr/>
                </a:tc>
                <a:extLst>
                  <a:ext uri="{0D108BD9-81ED-4DB2-BD59-A6C34878D82A}">
                    <a16:rowId xmlns:a16="http://schemas.microsoft.com/office/drawing/2014/main" val="2641172424"/>
                  </a:ext>
                </a:extLst>
              </a:tr>
            </a:tbl>
          </a:graphicData>
        </a:graphic>
      </p:graphicFrame>
      <p:cxnSp>
        <p:nvCxnSpPr>
          <p:cNvPr id="6" name="Straight Arrow Connector 5">
            <a:extLst>
              <a:ext uri="{FF2B5EF4-FFF2-40B4-BE49-F238E27FC236}">
                <a16:creationId xmlns:a16="http://schemas.microsoft.com/office/drawing/2014/main" id="{9C3A5021-9AAA-4C69-9A2D-69594F6DA7E4}"/>
              </a:ext>
            </a:extLst>
          </p:cNvPr>
          <p:cNvCxnSpPr>
            <a:cxnSpLocks/>
          </p:cNvCxnSpPr>
          <p:nvPr/>
        </p:nvCxnSpPr>
        <p:spPr>
          <a:xfrm>
            <a:off x="2789853" y="3243624"/>
            <a:ext cx="2006082" cy="1981519"/>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FBDAAC-923C-4EE2-848E-2106DE0D6823}"/>
              </a:ext>
            </a:extLst>
          </p:cNvPr>
          <p:cNvCxnSpPr>
            <a:cxnSpLocks/>
          </p:cNvCxnSpPr>
          <p:nvPr/>
        </p:nvCxnSpPr>
        <p:spPr>
          <a:xfrm>
            <a:off x="4021494" y="4106307"/>
            <a:ext cx="774441" cy="2084986"/>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CFA7764-3C93-4B1A-844B-A977197A7A39}"/>
              </a:ext>
            </a:extLst>
          </p:cNvPr>
          <p:cNvCxnSpPr>
            <a:cxnSpLocks/>
          </p:cNvCxnSpPr>
          <p:nvPr/>
        </p:nvCxnSpPr>
        <p:spPr>
          <a:xfrm flipV="1">
            <a:off x="3125755" y="3217766"/>
            <a:ext cx="1558212" cy="1702426"/>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4F354B-E953-43D6-A4D6-E43AA076107C}"/>
              </a:ext>
            </a:extLst>
          </p:cNvPr>
          <p:cNvCxnSpPr>
            <a:cxnSpLocks/>
          </p:cNvCxnSpPr>
          <p:nvPr/>
        </p:nvCxnSpPr>
        <p:spPr>
          <a:xfrm flipV="1">
            <a:off x="2967135" y="4441371"/>
            <a:ext cx="1716832" cy="134150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0BB0-856D-427A-8CD3-64E20BAF0707}"/>
              </a:ext>
            </a:extLst>
          </p:cNvPr>
          <p:cNvSpPr>
            <a:spLocks noGrp="1"/>
          </p:cNvSpPr>
          <p:nvPr>
            <p:ph type="title"/>
          </p:nvPr>
        </p:nvSpPr>
        <p:spPr/>
        <p:txBody>
          <a:bodyPr/>
          <a:lstStyle/>
          <a:p>
            <a:pPr algn="ctr"/>
            <a:r>
              <a:rPr lang="en-AU" sz="6600" b="1" dirty="0"/>
              <a:t>Questions???</a:t>
            </a:r>
          </a:p>
        </p:txBody>
      </p:sp>
      <p:sp>
        <p:nvSpPr>
          <p:cNvPr id="6" name="TextBox 5">
            <a:extLst>
              <a:ext uri="{FF2B5EF4-FFF2-40B4-BE49-F238E27FC236}">
                <a16:creationId xmlns:a16="http://schemas.microsoft.com/office/drawing/2014/main" id="{469D5C2E-F45D-4999-9C1B-D9998A08D404}"/>
              </a:ext>
            </a:extLst>
          </p:cNvPr>
          <p:cNvSpPr txBox="1"/>
          <p:nvPr/>
        </p:nvSpPr>
        <p:spPr>
          <a:xfrm>
            <a:off x="1784195" y="3601844"/>
            <a:ext cx="8452625" cy="830997"/>
          </a:xfrm>
          <a:prstGeom prst="rect">
            <a:avLst/>
          </a:prstGeom>
          <a:noFill/>
        </p:spPr>
        <p:txBody>
          <a:bodyPr wrap="square" rtlCol="0">
            <a:spAutoFit/>
          </a:bodyPr>
          <a:lstStyle/>
          <a:p>
            <a:pPr algn="ctr"/>
            <a:r>
              <a:rPr lang="en-AU" sz="2400" dirty="0">
                <a:effectLst>
                  <a:outerShdw blurRad="50800" dist="38100" dir="13500000" algn="br" rotWithShape="0">
                    <a:prstClr val="black">
                      <a:alpha val="40000"/>
                    </a:prstClr>
                  </a:outerShdw>
                </a:effectLst>
              </a:rPr>
              <a:t>Thank you for listening today to my presentation on Blockchain in the education sector.</a:t>
            </a:r>
          </a:p>
        </p:txBody>
      </p:sp>
    </p:spTree>
    <p:extLst>
      <p:ext uri="{BB962C8B-B14F-4D97-AF65-F5344CB8AC3E}">
        <p14:creationId xmlns:p14="http://schemas.microsoft.com/office/powerpoint/2010/main" val="24481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FCD5-AF0A-4F39-8C15-B9D239E57AFB}"/>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A941757B-8C37-432A-9E89-0A92F1E8B3BF}"/>
              </a:ext>
            </a:extLst>
          </p:cNvPr>
          <p:cNvSpPr>
            <a:spLocks noGrp="1"/>
          </p:cNvSpPr>
          <p:nvPr>
            <p:ph idx="1"/>
          </p:nvPr>
        </p:nvSpPr>
        <p:spPr>
          <a:xfrm>
            <a:off x="646386" y="2603500"/>
            <a:ext cx="10373711" cy="3416300"/>
          </a:xfrm>
        </p:spPr>
        <p:txBody>
          <a:bodyPr>
            <a:normAutofit lnSpcReduction="10000"/>
          </a:bodyPr>
          <a:lstStyle/>
          <a:p>
            <a:r>
              <a:rPr lang="en-AU" dirty="0">
                <a:solidFill>
                  <a:schemeClr val="tx1"/>
                </a:solidFill>
                <a:cs typeface="Times New Roman" panose="02020603050405020304" pitchFamily="18" charset="0"/>
              </a:rPr>
              <a:t>OECD 2021, </a:t>
            </a:r>
            <a:r>
              <a:rPr lang="en-AU" b="0" i="1" dirty="0">
                <a:solidFill>
                  <a:schemeClr val="tx1"/>
                </a:solidFill>
                <a:effectLst/>
                <a:cs typeface="Times New Roman" panose="02020603050405020304" pitchFamily="18" charset="0"/>
              </a:rPr>
              <a:t>Pushing the Frontiers with Artificial Intelligence, Blockchain and Robots, </a:t>
            </a:r>
            <a:r>
              <a:rPr lang="en-AU" b="0" dirty="0">
                <a:solidFill>
                  <a:schemeClr val="tx1"/>
                </a:solidFill>
                <a:effectLst/>
                <a:cs typeface="Times New Roman" panose="02020603050405020304" pitchFamily="18" charset="0"/>
              </a:rPr>
              <a:t>E-Book, </a:t>
            </a:r>
            <a:r>
              <a:rPr lang="en-AU" b="0" i="0" dirty="0">
                <a:solidFill>
                  <a:schemeClr val="tx1"/>
                </a:solidFill>
                <a:effectLst/>
                <a:cs typeface="Times New Roman" panose="02020603050405020304" pitchFamily="18" charset="0"/>
              </a:rPr>
              <a:t> OECD Publishing, Paris, available at </a:t>
            </a:r>
            <a:r>
              <a:rPr lang="en-AU" b="0" i="0" u="none" strike="noStrike" dirty="0">
                <a:solidFill>
                  <a:srgbClr val="0070C0"/>
                </a:solidFill>
                <a:effectLst/>
                <a:cs typeface="Times New Roman" panose="02020603050405020304" pitchFamily="18" charset="0"/>
                <a:hlinkClick r:id="rId2">
                  <a:extLst>
                    <a:ext uri="{A12FA001-AC4F-418D-AE19-62706E023703}">
                      <ahyp:hlinkClr xmlns:ahyp="http://schemas.microsoft.com/office/drawing/2018/hyperlinkcolor" val="tx"/>
                    </a:ext>
                  </a:extLst>
                </a:hlinkClick>
              </a:rPr>
              <a:t>https://doi.org/10.1787/589b283f-en</a:t>
            </a:r>
            <a:endParaRPr lang="en-AU" b="0" i="1" dirty="0">
              <a:solidFill>
                <a:srgbClr val="0070C0"/>
              </a:solidFill>
              <a:effectLst/>
              <a:cs typeface="Times New Roman" panose="02020603050405020304" pitchFamily="18" charset="0"/>
            </a:endParaRPr>
          </a:p>
          <a:p>
            <a:endParaRPr lang="en-AU" dirty="0"/>
          </a:p>
          <a:p>
            <a:r>
              <a:rPr lang="en-AU" dirty="0"/>
              <a:t>Bartolomé, Antonio &amp; </a:t>
            </a:r>
            <a:r>
              <a:rPr lang="en-AU" dirty="0" err="1"/>
              <a:t>Torlà</a:t>
            </a:r>
            <a:r>
              <a:rPr lang="en-AU" dirty="0"/>
              <a:t>, </a:t>
            </a:r>
            <a:r>
              <a:rPr lang="en-AU" dirty="0" err="1"/>
              <a:t>Carles</a:t>
            </a:r>
            <a:r>
              <a:rPr lang="en-AU" dirty="0"/>
              <a:t> &amp; </a:t>
            </a:r>
            <a:r>
              <a:rPr lang="en-AU" dirty="0" err="1"/>
              <a:t>Castañeda</a:t>
            </a:r>
            <a:r>
              <a:rPr lang="en-AU" dirty="0"/>
              <a:t>, Linda &amp; </a:t>
            </a:r>
            <a:r>
              <a:rPr lang="en-AU" dirty="0" err="1"/>
              <a:t>Adell</a:t>
            </a:r>
            <a:r>
              <a:rPr lang="en-AU" dirty="0"/>
              <a:t>, Jordi 2017, ‘Blockchain In Education: Introduction And Critical Review Of The State Of The Art’, </a:t>
            </a:r>
            <a:r>
              <a:rPr lang="en-AU" i="1" dirty="0"/>
              <a:t>EDUTEC, </a:t>
            </a:r>
            <a:r>
              <a:rPr lang="en-AU" dirty="0"/>
              <a:t>no. 61, viewed 26/04/2022, </a:t>
            </a:r>
            <a:r>
              <a:rPr lang="en-AU" dirty="0">
                <a:solidFill>
                  <a:srgbClr val="0070C0"/>
                </a:solidFill>
                <a:hlinkClick r:id="rId3">
                  <a:extLst>
                    <a:ext uri="{A12FA001-AC4F-418D-AE19-62706E023703}">
                      <ahyp:hlinkClr xmlns:ahyp="http://schemas.microsoft.com/office/drawing/2018/hyperlinkcolor" val="tx"/>
                    </a:ext>
                  </a:extLst>
                </a:hlinkClick>
              </a:rPr>
              <a:t>https://www.researchgate.net/publication/324331472_BLOCKCHAIN_IN_EDUCATION_INTRODUCTION_AND_CRITICAL_REVIEW_OF_THE_STATE_OF_THE_ART</a:t>
            </a:r>
            <a:endParaRPr lang="en-AU" dirty="0">
              <a:solidFill>
                <a:srgbClr val="0070C0"/>
              </a:solidFill>
            </a:endParaRPr>
          </a:p>
          <a:p>
            <a:r>
              <a:rPr lang="en-AU" dirty="0"/>
              <a:t>Knowledge Innovation Centre 2017, </a:t>
            </a:r>
            <a:r>
              <a:rPr lang="en-AU" i="1" dirty="0"/>
              <a:t>Chris </a:t>
            </a:r>
            <a:r>
              <a:rPr lang="en-AU" i="1" dirty="0" err="1"/>
              <a:t>Jagers</a:t>
            </a:r>
            <a:r>
              <a:rPr lang="en-AU" i="1" dirty="0"/>
              <a:t>: </a:t>
            </a:r>
            <a:r>
              <a:rPr lang="en-AU" b="0" i="1" dirty="0">
                <a:effectLst/>
                <a:latin typeface="Century Gothic" panose="020B0502020202020204" pitchFamily="34" charset="0"/>
              </a:rPr>
              <a:t>Blockchain and </a:t>
            </a:r>
            <a:r>
              <a:rPr lang="en-AU" b="0" i="1" dirty="0" err="1">
                <a:effectLst/>
                <a:latin typeface="Century Gothic" panose="020B0502020202020204" pitchFamily="34" charset="0"/>
              </a:rPr>
              <a:t>Blockcerts</a:t>
            </a:r>
            <a:r>
              <a:rPr lang="en-AU" b="0" i="1" dirty="0">
                <a:effectLst/>
                <a:latin typeface="Century Gothic" panose="020B0502020202020204" pitchFamily="34" charset="0"/>
              </a:rPr>
              <a:t> in Education,</a:t>
            </a:r>
            <a:r>
              <a:rPr lang="en-AU" b="0" dirty="0">
                <a:effectLst/>
                <a:latin typeface="Century Gothic" panose="020B0502020202020204" pitchFamily="34" charset="0"/>
              </a:rPr>
              <a:t> video, 30</a:t>
            </a:r>
            <a:r>
              <a:rPr lang="en-AU" b="0" baseline="30000" dirty="0">
                <a:effectLst/>
                <a:latin typeface="Century Gothic" panose="020B0502020202020204" pitchFamily="34" charset="0"/>
              </a:rPr>
              <a:t>th</a:t>
            </a:r>
            <a:r>
              <a:rPr lang="en-AU" b="0" dirty="0">
                <a:effectLst/>
                <a:latin typeface="Century Gothic" panose="020B0502020202020204" pitchFamily="34" charset="0"/>
              </a:rPr>
              <a:t> Jan, viewed 27/04/2022, </a:t>
            </a:r>
            <a:r>
              <a:rPr lang="en-AU" b="0" dirty="0">
                <a:solidFill>
                  <a:srgbClr val="0070C0"/>
                </a:solidFill>
                <a:effectLst/>
                <a:latin typeface="Century Gothic" panose="020B0502020202020204" pitchFamily="34" charset="0"/>
                <a:hlinkClick r:id="rId4">
                  <a:extLst>
                    <a:ext uri="{A12FA001-AC4F-418D-AE19-62706E023703}">
                      <ahyp:hlinkClr xmlns:ahyp="http://schemas.microsoft.com/office/drawing/2018/hyperlinkcolor" val="tx"/>
                    </a:ext>
                  </a:extLst>
                </a:hlinkClick>
              </a:rPr>
              <a:t>https://www.youtube.com/watch?v=cEo_XwOpaow</a:t>
            </a:r>
            <a:r>
              <a:rPr lang="en-AU" b="0" dirty="0">
                <a:solidFill>
                  <a:srgbClr val="0070C0"/>
                </a:solidFill>
                <a:effectLst/>
                <a:latin typeface="Century Gothic" panose="020B0502020202020204" pitchFamily="34" charset="0"/>
              </a:rPr>
              <a:t> </a:t>
            </a:r>
            <a:endParaRPr lang="en-AU" b="0" i="1" dirty="0">
              <a:solidFill>
                <a:srgbClr val="0070C0"/>
              </a:solidFill>
              <a:effectLst/>
              <a:latin typeface="Century Gothic" panose="020B0502020202020204" pitchFamily="34" charset="0"/>
            </a:endParaRPr>
          </a:p>
          <a:p>
            <a:endParaRPr lang="en-AU" dirty="0"/>
          </a:p>
        </p:txBody>
      </p:sp>
    </p:spTree>
    <p:extLst>
      <p:ext uri="{BB962C8B-B14F-4D97-AF65-F5344CB8AC3E}">
        <p14:creationId xmlns:p14="http://schemas.microsoft.com/office/powerpoint/2010/main" val="427513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728350"/>
            <a:ext cx="4538124" cy="970450"/>
          </a:xfrm>
        </p:spPr>
        <p:txBody>
          <a:bodyPr anchor="b">
            <a:normAutofit fontScale="90000"/>
          </a:bodyPr>
          <a:lstStyle/>
          <a:p>
            <a:pPr algn="l"/>
            <a:r>
              <a:rPr lang="en-US" sz="4000" dirty="0"/>
              <a:t>What Is Blockchain?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257025" y="2421215"/>
            <a:ext cx="5689552" cy="1972653"/>
          </a:xfrm>
        </p:spPr>
        <p:txBody>
          <a:bodyPr anchor="t">
            <a:noAutofit/>
          </a:bodyPr>
          <a:lstStyle/>
          <a:p>
            <a:pPr marL="36900" indent="0" algn="ctr">
              <a:buSzPct val="100000"/>
              <a:buNone/>
            </a:pPr>
            <a:r>
              <a:rPr lang="en-US" sz="1800" dirty="0"/>
              <a:t>“A technology that enables anyone to validate claims about an individual or institution, including their characteristics and qualifications, and to do this instantly with a very high level of certainty” </a:t>
            </a:r>
          </a:p>
          <a:p>
            <a:pPr marL="36900" indent="0" algn="r">
              <a:buSzPct val="100000"/>
              <a:buNone/>
            </a:pPr>
            <a:r>
              <a:rPr lang="en-US" sz="1800" dirty="0" err="1"/>
              <a:t>Smolenski</a:t>
            </a:r>
            <a:r>
              <a:rPr lang="en-US" sz="1800" dirty="0"/>
              <a:t>, N, 2020</a:t>
            </a:r>
          </a:p>
        </p:txBody>
      </p:sp>
      <p:sp>
        <p:nvSpPr>
          <p:cNvPr id="6" name="TextBox 5">
            <a:extLst>
              <a:ext uri="{FF2B5EF4-FFF2-40B4-BE49-F238E27FC236}">
                <a16:creationId xmlns:a16="http://schemas.microsoft.com/office/drawing/2014/main" id="{13BB2998-DC87-4E14-8901-EB9F2DB95951}"/>
              </a:ext>
            </a:extLst>
          </p:cNvPr>
          <p:cNvSpPr txBox="1"/>
          <p:nvPr/>
        </p:nvSpPr>
        <p:spPr>
          <a:xfrm>
            <a:off x="6257025" y="4773877"/>
            <a:ext cx="5689552" cy="1477328"/>
          </a:xfrm>
          <a:prstGeom prst="rect">
            <a:avLst/>
          </a:prstGeom>
          <a:noFill/>
        </p:spPr>
        <p:txBody>
          <a:bodyPr wrap="square" rtlCol="0">
            <a:spAutoFit/>
          </a:bodyPr>
          <a:lstStyle/>
          <a:p>
            <a:pPr algn="ctr"/>
            <a:r>
              <a:rPr lang="en-AU" dirty="0">
                <a:solidFill>
                  <a:schemeClr val="tx2"/>
                </a:solidFill>
              </a:rPr>
              <a:t>A system where information is encrypted, publicly recorded and information distributed through the global decentralised network, thus making it extremely difficult, if near impossible, to change, hack or cheat that information.</a:t>
            </a:r>
          </a:p>
        </p:txBody>
      </p:sp>
    </p:spTree>
    <p:extLst>
      <p:ext uri="{BB962C8B-B14F-4D97-AF65-F5344CB8AC3E}">
        <p14:creationId xmlns:p14="http://schemas.microsoft.com/office/powerpoint/2010/main" val="32202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7" dur="1000"/>
                                        <p:tgtEl>
                                          <p:spTgt spid="2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0" dur="1000"/>
                                        <p:tgtEl>
                                          <p:spTgt spid="2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790F-80FB-48EA-81D9-0289E1742AEB}"/>
              </a:ext>
            </a:extLst>
          </p:cNvPr>
          <p:cNvSpPr>
            <a:spLocks noGrp="1"/>
          </p:cNvSpPr>
          <p:nvPr>
            <p:ph type="title"/>
          </p:nvPr>
        </p:nvSpPr>
        <p:spPr/>
        <p:txBody>
          <a:bodyPr/>
          <a:lstStyle/>
          <a:p>
            <a:r>
              <a:rPr lang="en-AU" dirty="0"/>
              <a:t>Why was this technology created?</a:t>
            </a:r>
          </a:p>
        </p:txBody>
      </p:sp>
      <p:sp>
        <p:nvSpPr>
          <p:cNvPr id="3" name="Content Placeholder 2">
            <a:extLst>
              <a:ext uri="{FF2B5EF4-FFF2-40B4-BE49-F238E27FC236}">
                <a16:creationId xmlns:a16="http://schemas.microsoft.com/office/drawing/2014/main" id="{2D37A44F-B7FE-4995-90D9-F547ABC26C86}"/>
              </a:ext>
            </a:extLst>
          </p:cNvPr>
          <p:cNvSpPr>
            <a:spLocks noGrp="1"/>
          </p:cNvSpPr>
          <p:nvPr>
            <p:ph idx="1"/>
          </p:nvPr>
        </p:nvSpPr>
        <p:spPr>
          <a:xfrm>
            <a:off x="913795" y="2765219"/>
            <a:ext cx="10353762" cy="2412423"/>
          </a:xfrm>
        </p:spPr>
        <p:txBody>
          <a:bodyPr>
            <a:normAutofit/>
          </a:bodyPr>
          <a:lstStyle/>
          <a:p>
            <a:r>
              <a:rPr lang="en-AU" dirty="0"/>
              <a:t>It was initially created in October 2008, to serve as a public transaction record (ledger) for bitcoin, a virtual currency system</a:t>
            </a:r>
          </a:p>
          <a:p>
            <a:r>
              <a:rPr lang="en-AU" dirty="0"/>
              <a:t>Allows users to perform processes, tasks or transactions </a:t>
            </a:r>
          </a:p>
          <a:p>
            <a:r>
              <a:rPr lang="en-AU" dirty="0"/>
              <a:t>Provide a trustworthy source for users</a:t>
            </a:r>
          </a:p>
          <a:p>
            <a:pPr marL="0" indent="0">
              <a:buNone/>
            </a:pPr>
            <a:endParaRPr lang="en-AU" dirty="0"/>
          </a:p>
        </p:txBody>
      </p:sp>
    </p:spTree>
    <p:extLst>
      <p:ext uri="{BB962C8B-B14F-4D97-AF65-F5344CB8AC3E}">
        <p14:creationId xmlns:p14="http://schemas.microsoft.com/office/powerpoint/2010/main" val="35792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E17A6-A088-4AD6-AED0-C4C4505236BB}"/>
              </a:ext>
            </a:extLst>
          </p:cNvPr>
          <p:cNvSpPr>
            <a:spLocks noGrp="1"/>
          </p:cNvSpPr>
          <p:nvPr>
            <p:ph idx="1"/>
          </p:nvPr>
        </p:nvSpPr>
        <p:spPr>
          <a:xfrm>
            <a:off x="1154954" y="2603499"/>
            <a:ext cx="8825659" cy="3843953"/>
          </a:xfrm>
        </p:spPr>
        <p:txBody>
          <a:bodyPr>
            <a:normAutofit fontScale="85000" lnSpcReduction="20000"/>
          </a:bodyPr>
          <a:lstStyle/>
          <a:p>
            <a:pPr marL="36900" indent="0" algn="ctr">
              <a:buNone/>
            </a:pPr>
            <a:r>
              <a:rPr lang="en-AU" sz="4600" dirty="0"/>
              <a:t>It’s now used for many different applications globally, especially in finance.</a:t>
            </a:r>
          </a:p>
          <a:p>
            <a:pPr marL="36900" indent="0" algn="ctr">
              <a:buNone/>
            </a:pPr>
            <a:endParaRPr lang="en-AU" sz="4600" dirty="0"/>
          </a:p>
          <a:p>
            <a:pPr marL="36900" indent="0" algn="ctr">
              <a:buNone/>
            </a:pPr>
            <a:r>
              <a:rPr lang="en-AU" sz="4600" dirty="0"/>
              <a:t>It has also been introduced and  implemented into many education systems worldwide.</a:t>
            </a:r>
          </a:p>
          <a:p>
            <a:pPr marL="36900" indent="0" algn="ctr">
              <a:buNone/>
            </a:pPr>
            <a:endParaRPr lang="en-AU" sz="5400" dirty="0"/>
          </a:p>
        </p:txBody>
      </p:sp>
    </p:spTree>
    <p:extLst>
      <p:ext uri="{BB962C8B-B14F-4D97-AF65-F5344CB8AC3E}">
        <p14:creationId xmlns:p14="http://schemas.microsoft.com/office/powerpoint/2010/main" val="366670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712-54EC-47F7-8993-529164028D7A}"/>
              </a:ext>
            </a:extLst>
          </p:cNvPr>
          <p:cNvSpPr>
            <a:spLocks noGrp="1"/>
          </p:cNvSpPr>
          <p:nvPr>
            <p:ph type="title"/>
          </p:nvPr>
        </p:nvSpPr>
        <p:spPr/>
        <p:txBody>
          <a:bodyPr/>
          <a:lstStyle/>
          <a:p>
            <a:r>
              <a:rPr lang="en-AU" dirty="0" err="1"/>
              <a:t>Blockcerts</a:t>
            </a:r>
            <a:endParaRPr lang="en-AU" dirty="0"/>
          </a:p>
        </p:txBody>
      </p:sp>
      <p:sp>
        <p:nvSpPr>
          <p:cNvPr id="3" name="Content Placeholder 2">
            <a:extLst>
              <a:ext uri="{FF2B5EF4-FFF2-40B4-BE49-F238E27FC236}">
                <a16:creationId xmlns:a16="http://schemas.microsoft.com/office/drawing/2014/main" id="{D51413D2-D125-4EC9-9D67-57A97CF73153}"/>
              </a:ext>
            </a:extLst>
          </p:cNvPr>
          <p:cNvSpPr>
            <a:spLocks noGrp="1"/>
          </p:cNvSpPr>
          <p:nvPr>
            <p:ph idx="1"/>
          </p:nvPr>
        </p:nvSpPr>
        <p:spPr>
          <a:xfrm>
            <a:off x="913795" y="3240232"/>
            <a:ext cx="10353762" cy="2649929"/>
          </a:xfrm>
        </p:spPr>
        <p:txBody>
          <a:bodyPr/>
          <a:lstStyle/>
          <a:p>
            <a:r>
              <a:rPr lang="en-AU" dirty="0"/>
              <a:t>A project of </a:t>
            </a:r>
            <a:r>
              <a:rPr lang="en-AU" dirty="0" err="1"/>
              <a:t>MediaLab</a:t>
            </a:r>
            <a:r>
              <a:rPr lang="en-AU" dirty="0"/>
              <a:t> from the </a:t>
            </a:r>
            <a:r>
              <a:rPr lang="en-AU" dirty="0" err="1"/>
              <a:t>Massechusetts</a:t>
            </a:r>
            <a:r>
              <a:rPr lang="en-AU" dirty="0"/>
              <a:t> Institute of Technology (MIT)</a:t>
            </a:r>
          </a:p>
          <a:p>
            <a:pPr marL="36900" indent="0">
              <a:buNone/>
            </a:pPr>
            <a:endParaRPr lang="en-AU" dirty="0"/>
          </a:p>
          <a:p>
            <a:r>
              <a:rPr lang="en-AU" dirty="0"/>
              <a:t>Created to allow Blockchain to be inserted into educational programs and student results</a:t>
            </a:r>
          </a:p>
          <a:p>
            <a:r>
              <a:rPr lang="en-AU" dirty="0"/>
              <a:t>This includes the sending of digital educational certificates, diplomas and transcripts.</a:t>
            </a:r>
          </a:p>
        </p:txBody>
      </p:sp>
    </p:spTree>
    <p:extLst>
      <p:ext uri="{BB962C8B-B14F-4D97-AF65-F5344CB8AC3E}">
        <p14:creationId xmlns:p14="http://schemas.microsoft.com/office/powerpoint/2010/main" val="17997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4BA0-8F0F-4C4B-B3C6-D727AD1AED6F}"/>
              </a:ext>
            </a:extLst>
          </p:cNvPr>
          <p:cNvSpPr>
            <a:spLocks noGrp="1"/>
          </p:cNvSpPr>
          <p:nvPr>
            <p:ph type="title"/>
          </p:nvPr>
        </p:nvSpPr>
        <p:spPr/>
        <p:txBody>
          <a:bodyPr/>
          <a:lstStyle/>
          <a:p>
            <a:r>
              <a:rPr lang="en-AU" dirty="0" err="1"/>
              <a:t>Blockcerts</a:t>
            </a:r>
            <a:r>
              <a:rPr lang="en-AU" dirty="0"/>
              <a:t> have 4 basic components</a:t>
            </a:r>
          </a:p>
        </p:txBody>
      </p:sp>
      <p:sp>
        <p:nvSpPr>
          <p:cNvPr id="3" name="Content Placeholder 2">
            <a:extLst>
              <a:ext uri="{FF2B5EF4-FFF2-40B4-BE49-F238E27FC236}">
                <a16:creationId xmlns:a16="http://schemas.microsoft.com/office/drawing/2014/main" id="{32338169-5E11-4B29-B530-E31694977EA3}"/>
              </a:ext>
            </a:extLst>
          </p:cNvPr>
          <p:cNvSpPr>
            <a:spLocks noGrp="1"/>
          </p:cNvSpPr>
          <p:nvPr>
            <p:ph idx="1"/>
          </p:nvPr>
        </p:nvSpPr>
        <p:spPr>
          <a:xfrm>
            <a:off x="913795" y="2935722"/>
            <a:ext cx="3359625" cy="3255571"/>
          </a:xfrm>
        </p:spPr>
        <p:txBody>
          <a:bodyPr>
            <a:normAutofit fontScale="92500" lnSpcReduction="10000"/>
          </a:bodyPr>
          <a:lstStyle/>
          <a:p>
            <a:r>
              <a:rPr lang="en-AU" sz="3600" dirty="0"/>
              <a:t>  Issuer</a:t>
            </a:r>
          </a:p>
          <a:p>
            <a:pPr marL="0" indent="0">
              <a:buNone/>
            </a:pPr>
            <a:endParaRPr lang="en-AU" sz="1200" dirty="0"/>
          </a:p>
          <a:p>
            <a:r>
              <a:rPr lang="en-AU" sz="3600" dirty="0"/>
              <a:t>  Certificates</a:t>
            </a:r>
          </a:p>
          <a:p>
            <a:pPr marL="0" indent="0">
              <a:buNone/>
            </a:pPr>
            <a:endParaRPr lang="en-AU" sz="1300" dirty="0"/>
          </a:p>
          <a:p>
            <a:r>
              <a:rPr lang="en-AU" sz="3600" dirty="0"/>
              <a:t>  Verifier</a:t>
            </a:r>
          </a:p>
          <a:p>
            <a:pPr marL="0" indent="0">
              <a:buNone/>
            </a:pPr>
            <a:endParaRPr lang="en-AU" sz="1300" dirty="0"/>
          </a:p>
          <a:p>
            <a:r>
              <a:rPr lang="en-AU" sz="3600" dirty="0"/>
              <a:t>  Wallet</a:t>
            </a:r>
          </a:p>
        </p:txBody>
      </p:sp>
      <p:graphicFrame>
        <p:nvGraphicFramePr>
          <p:cNvPr id="4" name="Table 4">
            <a:extLst>
              <a:ext uri="{FF2B5EF4-FFF2-40B4-BE49-F238E27FC236}">
                <a16:creationId xmlns:a16="http://schemas.microsoft.com/office/drawing/2014/main" id="{868B84B4-CD34-4F6C-ABBE-DC5A64ED4467}"/>
              </a:ext>
            </a:extLst>
          </p:cNvPr>
          <p:cNvGraphicFramePr>
            <a:graphicFrameLocks noGrp="1"/>
          </p:cNvGraphicFramePr>
          <p:nvPr>
            <p:extLst>
              <p:ext uri="{D42A27DB-BD31-4B8C-83A1-F6EECF244321}">
                <p14:modId xmlns:p14="http://schemas.microsoft.com/office/powerpoint/2010/main" val="488485154"/>
              </p:ext>
            </p:extLst>
          </p:nvPr>
        </p:nvGraphicFramePr>
        <p:xfrm>
          <a:off x="4672816" y="2755473"/>
          <a:ext cx="7211526" cy="3992414"/>
        </p:xfrm>
        <a:graphic>
          <a:graphicData uri="http://schemas.openxmlformats.org/drawingml/2006/table">
            <a:tbl>
              <a:tblPr firstRow="1" bandRow="1">
                <a:tableStyleId>{5C22544A-7EE6-4342-B048-85BDC9FD1C3A}</a:tableStyleId>
              </a:tblPr>
              <a:tblGrid>
                <a:gridCol w="7211526">
                  <a:extLst>
                    <a:ext uri="{9D8B030D-6E8A-4147-A177-3AD203B41FA5}">
                      <a16:colId xmlns:a16="http://schemas.microsoft.com/office/drawing/2014/main" val="4186672379"/>
                    </a:ext>
                  </a:extLst>
                </a:gridCol>
              </a:tblGrid>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solidFill>
                            <a:schemeClr val="tx2"/>
                          </a:solidFill>
                          <a:effectLst>
                            <a:outerShdw blurRad="50800" dist="38100" dir="13500000" algn="br" rotWithShape="0">
                              <a:prstClr val="black">
                                <a:alpha val="40000"/>
                              </a:prstClr>
                            </a:outerShdw>
                          </a:effectLst>
                        </a:rPr>
                        <a:t>The individual or organisation that creates the digital certificate</a:t>
                      </a:r>
                      <a:endParaRPr lang="en-AU" dirty="0"/>
                    </a:p>
                    <a:p>
                      <a:endParaRPr lang="en-AU" dirty="0"/>
                    </a:p>
                  </a:txBody>
                  <a:tcPr/>
                </a:tc>
                <a:extLst>
                  <a:ext uri="{0D108BD9-81ED-4DB2-BD59-A6C34878D82A}">
                    <a16:rowId xmlns:a16="http://schemas.microsoft.com/office/drawing/2014/main" val="87844248"/>
                  </a:ext>
                </a:extLst>
              </a:tr>
              <a:tr h="670327">
                <a:tc>
                  <a:txBody>
                    <a:bodyPr/>
                    <a:lstStyle/>
                    <a:p>
                      <a:r>
                        <a:rPr lang="en-AU" sz="1800" dirty="0">
                          <a:effectLst>
                            <a:outerShdw blurRad="50800" dist="38100" dir="13500000" algn="br" rotWithShape="0">
                              <a:prstClr val="black">
                                <a:alpha val="40000"/>
                              </a:prstClr>
                            </a:outerShdw>
                          </a:effectLst>
                        </a:rPr>
                        <a:t>Information that includes the students skills, achievements and characteristics of each student, which is stored in chains of block. </a:t>
                      </a:r>
                    </a:p>
                    <a:p>
                      <a:endParaRPr lang="en-AU" dirty="0"/>
                    </a:p>
                  </a:txBody>
                  <a:tcPr/>
                </a:tc>
                <a:extLst>
                  <a:ext uri="{0D108BD9-81ED-4DB2-BD59-A6C34878D82A}">
                    <a16:rowId xmlns:a16="http://schemas.microsoft.com/office/drawing/2014/main" val="1694736976"/>
                  </a:ext>
                </a:extLst>
              </a:tr>
              <a:tr h="670327">
                <a:tc>
                  <a:txBody>
                    <a:bodyPr/>
                    <a:lstStyle/>
                    <a:p>
                      <a:r>
                        <a:rPr lang="en-AU" sz="1800" dirty="0">
                          <a:solidFill>
                            <a:schemeClr val="tx2"/>
                          </a:solidFill>
                          <a:effectLst>
                            <a:outerShdw blurRad="50800" dist="38100" dir="13500000" algn="br" rotWithShape="0">
                              <a:prstClr val="black">
                                <a:alpha val="40000"/>
                              </a:prstClr>
                            </a:outerShdw>
                          </a:effectLst>
                        </a:rPr>
                        <a:t>An individual or third party that authenticates the elements of the certificate e.g. has not altered or tampered with, is from the official organisation and that the certificate corresponds with information of the student </a:t>
                      </a:r>
                    </a:p>
                    <a:p>
                      <a:endParaRPr lang="en-AU" dirty="0"/>
                    </a:p>
                  </a:txBody>
                  <a:tcPr/>
                </a:tc>
                <a:extLst>
                  <a:ext uri="{0D108BD9-81ED-4DB2-BD59-A6C34878D82A}">
                    <a16:rowId xmlns:a16="http://schemas.microsoft.com/office/drawing/2014/main" val="3582161815"/>
                  </a:ext>
                </a:extLst>
              </a:tr>
              <a:tr h="670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dirty="0">
                          <a:effectLst>
                            <a:outerShdw blurRad="50800" dist="38100" dir="13500000" algn="br" rotWithShape="0">
                              <a:prstClr val="black">
                                <a:alpha val="40000"/>
                              </a:prstClr>
                            </a:outerShdw>
                          </a:effectLst>
                        </a:rPr>
                        <a:t>Where the certificate is stored for each student, that is also able to be shared with others e.g. teachers.</a:t>
                      </a:r>
                    </a:p>
                  </a:txBody>
                  <a:tcPr/>
                </a:tc>
                <a:extLst>
                  <a:ext uri="{0D108BD9-81ED-4DB2-BD59-A6C34878D82A}">
                    <a16:rowId xmlns:a16="http://schemas.microsoft.com/office/drawing/2014/main" val="2641172424"/>
                  </a:ext>
                </a:extLst>
              </a:tr>
            </a:tbl>
          </a:graphicData>
        </a:graphic>
      </p:graphicFrame>
    </p:spTree>
    <p:extLst>
      <p:ext uri="{BB962C8B-B14F-4D97-AF65-F5344CB8AC3E}">
        <p14:creationId xmlns:p14="http://schemas.microsoft.com/office/powerpoint/2010/main" val="296818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FEA9-E0CE-4193-A416-CA23E2183FAC}"/>
              </a:ext>
            </a:extLst>
          </p:cNvPr>
          <p:cNvSpPr>
            <a:spLocks noGrp="1"/>
          </p:cNvSpPr>
          <p:nvPr>
            <p:ph type="title"/>
          </p:nvPr>
        </p:nvSpPr>
        <p:spPr/>
        <p:txBody>
          <a:bodyPr/>
          <a:lstStyle/>
          <a:p>
            <a:r>
              <a:rPr lang="en-AU" dirty="0"/>
              <a:t>Advantages</a:t>
            </a:r>
          </a:p>
        </p:txBody>
      </p:sp>
      <p:sp>
        <p:nvSpPr>
          <p:cNvPr id="3" name="Content Placeholder 2">
            <a:extLst>
              <a:ext uri="{FF2B5EF4-FFF2-40B4-BE49-F238E27FC236}">
                <a16:creationId xmlns:a16="http://schemas.microsoft.com/office/drawing/2014/main" id="{732C0BD0-C173-4B93-BF5A-06BB3921A07E}"/>
              </a:ext>
            </a:extLst>
          </p:cNvPr>
          <p:cNvSpPr>
            <a:spLocks noGrp="1"/>
          </p:cNvSpPr>
          <p:nvPr>
            <p:ph idx="1"/>
          </p:nvPr>
        </p:nvSpPr>
        <p:spPr>
          <a:xfrm>
            <a:off x="913795" y="2990847"/>
            <a:ext cx="10094631" cy="3303072"/>
          </a:xfrm>
        </p:spPr>
        <p:txBody>
          <a:bodyPr>
            <a:normAutofit/>
          </a:bodyPr>
          <a:lstStyle/>
          <a:p>
            <a:r>
              <a:rPr lang="en-AU" dirty="0"/>
              <a:t>Increased efficiency to existing processes</a:t>
            </a:r>
          </a:p>
          <a:p>
            <a:r>
              <a:rPr lang="en-AU" dirty="0"/>
              <a:t> Instant and on hand results</a:t>
            </a:r>
          </a:p>
          <a:p>
            <a:r>
              <a:rPr lang="en-AU" dirty="0"/>
              <a:t> Integration of trust and transparency for future employers</a:t>
            </a:r>
          </a:p>
          <a:p>
            <a:r>
              <a:rPr lang="en-AU" dirty="0"/>
              <a:t>Allows users to access information even if the institution no longer exists</a:t>
            </a:r>
          </a:p>
          <a:p>
            <a:r>
              <a:rPr lang="en-AU" dirty="0"/>
              <a:t>Free from censorship – not owned or controlled by any one person</a:t>
            </a:r>
          </a:p>
          <a:p>
            <a:r>
              <a:rPr lang="en-AU" dirty="0"/>
              <a:t> Higher security, so less chance of hacking or fraud.</a:t>
            </a:r>
          </a:p>
          <a:p>
            <a:endParaRPr lang="en-AU" dirty="0"/>
          </a:p>
        </p:txBody>
      </p:sp>
    </p:spTree>
    <p:extLst>
      <p:ext uri="{BB962C8B-B14F-4D97-AF65-F5344CB8AC3E}">
        <p14:creationId xmlns:p14="http://schemas.microsoft.com/office/powerpoint/2010/main" val="38689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B21B-E303-41B5-AF83-A16D7A86B2E0}"/>
              </a:ext>
            </a:extLst>
          </p:cNvPr>
          <p:cNvSpPr>
            <a:spLocks noGrp="1"/>
          </p:cNvSpPr>
          <p:nvPr>
            <p:ph type="title"/>
          </p:nvPr>
        </p:nvSpPr>
        <p:spPr/>
        <p:txBody>
          <a:bodyPr/>
          <a:lstStyle/>
          <a:p>
            <a:r>
              <a:rPr lang="en-AU" dirty="0"/>
              <a:t>Disadvantages</a:t>
            </a:r>
          </a:p>
        </p:txBody>
      </p:sp>
      <p:sp>
        <p:nvSpPr>
          <p:cNvPr id="4" name="Content Placeholder 2">
            <a:extLst>
              <a:ext uri="{FF2B5EF4-FFF2-40B4-BE49-F238E27FC236}">
                <a16:creationId xmlns:a16="http://schemas.microsoft.com/office/drawing/2014/main" id="{9FC5A42F-0408-4AB7-980B-4187D30B7BF3}"/>
              </a:ext>
            </a:extLst>
          </p:cNvPr>
          <p:cNvSpPr txBox="1">
            <a:spLocks noGrp="1"/>
          </p:cNvSpPr>
          <p:nvPr>
            <p:ph idx="1"/>
          </p:nvPr>
        </p:nvSpPr>
        <p:spPr>
          <a:xfrm>
            <a:off x="1056904" y="828676"/>
            <a:ext cx="10353675" cy="109512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endParaRPr lang="en-AU" sz="800" dirty="0"/>
          </a:p>
        </p:txBody>
      </p:sp>
      <p:sp>
        <p:nvSpPr>
          <p:cNvPr id="5" name="Content Placeholder 2">
            <a:extLst>
              <a:ext uri="{FF2B5EF4-FFF2-40B4-BE49-F238E27FC236}">
                <a16:creationId xmlns:a16="http://schemas.microsoft.com/office/drawing/2014/main" id="{64840768-0FFC-4E6C-A5E1-05633BACAB64}"/>
              </a:ext>
            </a:extLst>
          </p:cNvPr>
          <p:cNvSpPr txBox="1">
            <a:spLocks/>
          </p:cNvSpPr>
          <p:nvPr/>
        </p:nvSpPr>
        <p:spPr>
          <a:xfrm>
            <a:off x="1315948" y="3437041"/>
            <a:ext cx="10094631" cy="19662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AU" dirty="0"/>
              <a:t>Not suited to every situation</a:t>
            </a:r>
          </a:p>
          <a:p>
            <a:r>
              <a:rPr lang="en-AU" dirty="0"/>
              <a:t>Not suited to every individual – some people may struggle with the steps involved with the use of technology</a:t>
            </a:r>
          </a:p>
          <a:p>
            <a:r>
              <a:rPr lang="en-AU" dirty="0"/>
              <a:t>May not have access to use of the internet</a:t>
            </a:r>
          </a:p>
          <a:p>
            <a:r>
              <a:rPr lang="en-AU" dirty="0"/>
              <a:t>Power outages</a:t>
            </a:r>
          </a:p>
          <a:p>
            <a:pPr marL="0" indent="0">
              <a:buNone/>
            </a:pPr>
            <a:endParaRPr lang="en-AU" dirty="0"/>
          </a:p>
        </p:txBody>
      </p:sp>
    </p:spTree>
    <p:extLst>
      <p:ext uri="{BB962C8B-B14F-4D97-AF65-F5344CB8AC3E}">
        <p14:creationId xmlns:p14="http://schemas.microsoft.com/office/powerpoint/2010/main" val="40069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85FB-916D-45DD-AA7E-BE7BDAECAF14}"/>
              </a:ext>
            </a:extLst>
          </p:cNvPr>
          <p:cNvSpPr>
            <a:spLocks noGrp="1"/>
          </p:cNvSpPr>
          <p:nvPr>
            <p:ph type="title"/>
          </p:nvPr>
        </p:nvSpPr>
        <p:spPr/>
        <p:txBody>
          <a:bodyPr/>
          <a:lstStyle/>
          <a:p>
            <a:r>
              <a:rPr lang="en-AU" dirty="0"/>
              <a:t>To Summarise….</a:t>
            </a:r>
          </a:p>
        </p:txBody>
      </p:sp>
      <p:sp>
        <p:nvSpPr>
          <p:cNvPr id="3" name="Content Placeholder 2">
            <a:extLst>
              <a:ext uri="{FF2B5EF4-FFF2-40B4-BE49-F238E27FC236}">
                <a16:creationId xmlns:a16="http://schemas.microsoft.com/office/drawing/2014/main" id="{1117BD17-1B9E-42C3-B2B9-A3C951B535AD}"/>
              </a:ext>
            </a:extLst>
          </p:cNvPr>
          <p:cNvSpPr>
            <a:spLocks noGrp="1"/>
          </p:cNvSpPr>
          <p:nvPr>
            <p:ph idx="1"/>
          </p:nvPr>
        </p:nvSpPr>
        <p:spPr/>
        <p:txBody>
          <a:bodyPr anchor="ctr"/>
          <a:lstStyle/>
          <a:p>
            <a:r>
              <a:rPr lang="en-AU" dirty="0"/>
              <a:t>Although the technology, blockchain, has it’s limitations, overall it does allow the user instant access to documentation in a safe, secure environment and allows future employers and other faculty, to know that the information is legitimate and not fraudulent.</a:t>
            </a:r>
          </a:p>
          <a:p>
            <a:pPr marL="0" indent="0">
              <a:buNone/>
            </a:pPr>
            <a:endParaRPr lang="en-AU" dirty="0"/>
          </a:p>
          <a:p>
            <a:r>
              <a:rPr lang="en-AU" dirty="0"/>
              <a:t>Even if the institution or facility that the student attended is no longer around, by having this information stored as blockchain, it allows users to continue to access their information.</a:t>
            </a:r>
          </a:p>
        </p:txBody>
      </p:sp>
    </p:spTree>
    <p:extLst>
      <p:ext uri="{BB962C8B-B14F-4D97-AF65-F5344CB8AC3E}">
        <p14:creationId xmlns:p14="http://schemas.microsoft.com/office/powerpoint/2010/main" val="421123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309</TotalTime>
  <Words>873</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Amasis MT Pro Black</vt:lpstr>
      <vt:lpstr>Arial</vt:lpstr>
      <vt:lpstr>Calibri</vt:lpstr>
      <vt:lpstr>Century Gothic</vt:lpstr>
      <vt:lpstr>Wingdings 2</vt:lpstr>
      <vt:lpstr>Wingdings 3</vt:lpstr>
      <vt:lpstr>Ion Boardroom</vt:lpstr>
      <vt:lpstr>Using Block Chain in the Education Sector for Trusted Credentials</vt:lpstr>
      <vt:lpstr>What Is Blockchain?</vt:lpstr>
      <vt:lpstr>Why was this technology created?</vt:lpstr>
      <vt:lpstr>PowerPoint Presentation</vt:lpstr>
      <vt:lpstr>Blockcerts</vt:lpstr>
      <vt:lpstr>Blockcerts have 4 basic components</vt:lpstr>
      <vt:lpstr>Advantages</vt:lpstr>
      <vt:lpstr>Disadvantages</vt:lpstr>
      <vt:lpstr>To Summarise….</vt:lpstr>
      <vt:lpstr>Blockcerts – Can you match the component with the description??</vt:lpstr>
      <vt:lpstr>Blockcerts have 4 basic components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 in the Education Sector for Trusted Credentials</dc:title>
  <dc:creator>Michelle Wray</dc:creator>
  <cp:lastModifiedBy>Michelle Wray</cp:lastModifiedBy>
  <cp:revision>9</cp:revision>
  <dcterms:created xsi:type="dcterms:W3CDTF">2022-04-28T00:49:58Z</dcterms:created>
  <dcterms:modified xsi:type="dcterms:W3CDTF">2022-04-30T00:56:14Z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