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7DFD83-F6B4-4BFE-9F9F-A22D3B605B2A}">
  <a:tblStyle styleId="{F27DFD83-F6B4-4BFE-9F9F-A22D3B605B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8158e0d6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8158e0d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8158e0d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8158e0d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b9416250c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b9416250c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6faef158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6faef158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6faef158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6faef158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6faef158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6faef158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6faef158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6faef158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6faef158c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6faef158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6faef158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6faef158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6faef158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6faef158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0fa907a2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0fa907a2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6faef158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6faef158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RADAU is runge kutta method of variable order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6faef158c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6faef158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6faef158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6faef158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timescale on the left, middle in the middle, long on the right. These are all run using the maximal exercise ATP flux for purposes of making the nicest graphs.  These are really just here to demonstrate the incredible stiffness of this model. Enzymes close to steady state equilibrate VERY fast, those farther away (usually exhibiting more control)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b9416250c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b9416250c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slide just demonstrating how cool COPASI is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8158e0d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8158e0d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improved model captures some nuance lost by the overall model, and it is interesting to see the changes, but the major trends remain. Updated kinetic parameters for ALD really show here.  This is actually crucial, as it shows that relatively small updates in literature values can have order-of-magnitude influence on small parameters.  Sensitivities calculated through COPASI’s metabolic control analysis feature, plotted in excel.  When we saw this, we figured we probably wouldn’t learn much from varying the isozyme ratio.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b9416250c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1b9416250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improved model captures some nuance lost by the overall model, and it is interesting to see the changes, but the major trends remain. Updated kinetic parameters for ALD really show here.  This is actually crucial, as it shows that relatively small updates in literature values can have order-of-magnitude influence on small parameters.  Sensitivities calculated through COPASI’s metabolic control analysis feature, plotted in excel.  When we saw this, we figured we probably wouldn’t learn much from varying the isozyme ratio.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b9416250c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b9416250c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actually a visual representation of the flux control being distributed.  GAPDH’s substrates, GAP and 13BPG, undergo a drastic change in steady state concentration, and take on a very intersting shape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b9416250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b9416250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don’t do this because it is a class project and I don’t have time to run 256 runs manually in COPASI and do all that shit in minitab. Our problem here, is that from our sensitivity analysis of our actual substrates, we don’t have 10 useful ones!  Nor do we have time to run 64 fuckin runs.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b9416250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b9416250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rough and dirty graph, but in essence, we only have a handful of substrates that actually have a unique effect due to the stoichiometry of the reaction. Therefore, we don’t have 10 independent factors to assess.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b9416250c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b9416250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don’t do this because it is a class project and I don’t have time to run 256 runs manually in COPASI and do all that shit in minitab. Our problem here, is that from our sensitivity analysis of our actual substrates, we don’t have 10 useful ones!  Nor do we have time to run 64 fuckin runs.  Green values indicate ones which increased from Lambeth, red indicates decreases (all of them changed, those are the interesting ones). What is really interesting here is that this shows the role of Pi (and the secondary effect of ADP and Pi) is actually more important than initially demonstrated. This further reinforces the role of ADP specifically in helping the pathway switch control at high metabolic rates.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0fa907a2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0fa907a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28158e0d6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28158e0d6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28158e0d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28158e0d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28158e0d6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28158e0d6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20ac10ceb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20ac10ceb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8158e0d6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8158e0d6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0fa907a2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0fa907a2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0ac10ce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0ac10ce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0fa907a2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0fa907a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lphaLcParenR"/>
            </a:pPr>
            <a:r>
              <a:rPr lang="en"/>
              <a:t>Is with 40:60 ratio of glycogen phosphorylase a to phosphorylase b (normally observed isozyme ratio)</a:t>
            </a:r>
            <a:endParaRPr/>
          </a:p>
          <a:p>
            <a:pPr marL="457200" lvl="0" indent="-298450" algn="l" rtl="0">
              <a:spcBef>
                <a:spcPts val="0"/>
              </a:spcBef>
              <a:spcAft>
                <a:spcPts val="0"/>
              </a:spcAft>
              <a:buSzPts val="1100"/>
              <a:buAutoNum type="alphaLcParenR"/>
            </a:pPr>
            <a:r>
              <a:rPr lang="en"/>
              <a:t>Is with 1:99 ratio of phosphorylase a to b</a:t>
            </a:r>
            <a:endParaRPr/>
          </a:p>
          <a:p>
            <a:pPr marL="0" lvl="0" indent="0" algn="l" rtl="0">
              <a:spcBef>
                <a:spcPts val="0"/>
              </a:spcBef>
              <a:spcAft>
                <a:spcPts val="0"/>
              </a:spcAft>
              <a:buNone/>
            </a:pPr>
            <a:r>
              <a:rPr lang="en"/>
              <a:t>Generally, only enzymes far from equilibrium are important until maximal exercise, when all become important for control.  Additionally, b shows that at maximal exercise, performance is recovered.  This helps illustrate the physiologically observed mechanism by which, at maximal exercise, the system shifts to being dependent on AMP and other factors rather than phosphate.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0ac10ceb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0ac10ceb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Simulates the system with species at their maximum and minimum physiological concentrations, backsolves to determine which species has the highest effect on final product.  Key result is that ADP:Pi has the highest effect, which we expect as P is crucial, but it suggests that ADP is more important than the sensitivity analysis alone shows.   </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0fa907a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0fa907a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b9416250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b9416250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take this slide out if you want, it does literally nothing to our model, but I did at least go look.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b="1"/>
              <a:t>A computational model for glycogenolysis in skeletal muscle</a:t>
            </a:r>
            <a:endParaRPr sz="7200"/>
          </a:p>
        </p:txBody>
      </p:sp>
      <p:sp>
        <p:nvSpPr>
          <p:cNvPr id="55" name="Google Shape;55;p13"/>
          <p:cNvSpPr txBox="1">
            <a:spLocks noGrp="1"/>
          </p:cNvSpPr>
          <p:nvPr>
            <p:ph type="subTitle" idx="1"/>
          </p:nvPr>
        </p:nvSpPr>
        <p:spPr>
          <a:xfrm>
            <a:off x="311700" y="296727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1200"/>
              </a:spcBef>
              <a:spcAft>
                <a:spcPts val="0"/>
              </a:spcAft>
              <a:buNone/>
            </a:pPr>
            <a:r>
              <a:rPr lang="en" sz="3915">
                <a:solidFill>
                  <a:schemeClr val="dk1"/>
                </a:solidFill>
              </a:rPr>
              <a:t>By Melissa J. Lambeth and Martin J. Kushmerick</a:t>
            </a:r>
            <a:endParaRPr sz="3915">
              <a:solidFill>
                <a:schemeClr val="dk1"/>
              </a:solidFill>
            </a:endParaRPr>
          </a:p>
          <a:p>
            <a:pPr marL="0" lvl="0" indent="0" algn="ctr" rtl="0">
              <a:lnSpc>
                <a:spcPct val="115000"/>
              </a:lnSpc>
              <a:spcBef>
                <a:spcPts val="1200"/>
              </a:spcBef>
              <a:spcAft>
                <a:spcPts val="0"/>
              </a:spcAft>
              <a:buClr>
                <a:schemeClr val="dk1"/>
              </a:buClr>
              <a:buSzPct val="28094"/>
              <a:buFont typeface="Arial"/>
              <a:buNone/>
            </a:pPr>
            <a:r>
              <a:rPr lang="en" sz="3915">
                <a:solidFill>
                  <a:schemeClr val="dk1"/>
                </a:solidFill>
              </a:rPr>
              <a:t>Grayson Gerlich and Alexa Schwartz</a:t>
            </a:r>
            <a:endParaRPr sz="3915">
              <a:solidFill>
                <a:schemeClr val="dk1"/>
              </a:solidFill>
            </a:endParaRPr>
          </a:p>
          <a:p>
            <a:pPr marL="0" lvl="0" indent="0" algn="ctr" rtl="0">
              <a:spcBef>
                <a:spcPts val="120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Parameters</a:t>
            </a:r>
            <a:endParaRPr/>
          </a:p>
        </p:txBody>
      </p:sp>
      <p:sp>
        <p:nvSpPr>
          <p:cNvPr id="134" name="Google Shape;134;p22"/>
          <p:cNvSpPr txBox="1">
            <a:spLocks noGrp="1"/>
          </p:cNvSpPr>
          <p:nvPr>
            <p:ph type="body" idx="1"/>
          </p:nvPr>
        </p:nvSpPr>
        <p:spPr>
          <a:xfrm>
            <a:off x="203325" y="1340750"/>
            <a:ext cx="3507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Parameters used in original paper came from </a:t>
            </a:r>
            <a:r>
              <a:rPr lang="en" i="1"/>
              <a:t>in vitro</a:t>
            </a:r>
            <a:r>
              <a:rPr lang="en"/>
              <a:t> muscle cells from human, chicken, rat, rabbit, and pig.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Updated values close to original values within experimental error and sample variability</a:t>
            </a:r>
            <a:endParaRPr/>
          </a:p>
        </p:txBody>
      </p:sp>
      <p:pic>
        <p:nvPicPr>
          <p:cNvPr id="135" name="Google Shape;135;p22"/>
          <p:cNvPicPr preferRelativeResize="0"/>
          <p:nvPr/>
        </p:nvPicPr>
        <p:blipFill>
          <a:blip r:embed="rId3">
            <a:alphaModFix/>
          </a:blip>
          <a:stretch>
            <a:fillRect/>
          </a:stretch>
        </p:blipFill>
        <p:spPr>
          <a:xfrm>
            <a:off x="4352825" y="223950"/>
            <a:ext cx="4345526" cy="47556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talk about modelling…</a:t>
            </a:r>
            <a:endParaRPr/>
          </a:p>
        </p:txBody>
      </p:sp>
      <p:sp>
        <p:nvSpPr>
          <p:cNvPr id="141" name="Google Shape;141;p23"/>
          <p:cNvSpPr txBox="1"/>
          <p:nvPr/>
        </p:nvSpPr>
        <p:spPr>
          <a:xfrm>
            <a:off x="450155" y="968350"/>
            <a:ext cx="8243700" cy="2124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 sz="2100"/>
              <a:t>22 species</a:t>
            </a:r>
            <a:endParaRPr sz="2100"/>
          </a:p>
          <a:p>
            <a:pPr marL="457200" lvl="0" indent="-361950" algn="l" rtl="0">
              <a:spcBef>
                <a:spcPts val="0"/>
              </a:spcBef>
              <a:spcAft>
                <a:spcPts val="0"/>
              </a:spcAft>
              <a:buSzPts val="2100"/>
              <a:buChar char="●"/>
            </a:pPr>
            <a:r>
              <a:rPr lang="en" sz="2100">
                <a:solidFill>
                  <a:schemeClr val="dk1"/>
                </a:solidFill>
              </a:rPr>
              <a:t>96 parameters</a:t>
            </a:r>
            <a:endParaRPr sz="2100"/>
          </a:p>
          <a:p>
            <a:pPr marL="457200" lvl="0" indent="-361950" algn="l" rtl="0">
              <a:spcBef>
                <a:spcPts val="0"/>
              </a:spcBef>
              <a:spcAft>
                <a:spcPts val="0"/>
              </a:spcAft>
              <a:buSzPts val="2100"/>
              <a:buChar char="●"/>
            </a:pPr>
            <a:r>
              <a:rPr lang="en" sz="2100"/>
              <a:t>16 reactions</a:t>
            </a:r>
            <a:endParaRPr sz="2100"/>
          </a:p>
          <a:p>
            <a:pPr marL="914400" lvl="1" indent="-361950" algn="l" rtl="0">
              <a:spcBef>
                <a:spcPts val="0"/>
              </a:spcBef>
              <a:spcAft>
                <a:spcPts val="0"/>
              </a:spcAft>
              <a:buSzPts val="2100"/>
              <a:buChar char="○"/>
            </a:pPr>
            <a:r>
              <a:rPr lang="en" sz="2100"/>
              <a:t>16 ODEs</a:t>
            </a:r>
            <a:endParaRPr sz="2100"/>
          </a:p>
          <a:p>
            <a:pPr marL="914400" lvl="1" indent="-361950" algn="l" rtl="0">
              <a:spcBef>
                <a:spcPts val="0"/>
              </a:spcBef>
              <a:spcAft>
                <a:spcPts val="0"/>
              </a:spcAft>
              <a:buSzPts val="2100"/>
              <a:buChar char="○"/>
            </a:pPr>
            <a:r>
              <a:rPr lang="en" sz="2100"/>
              <a:t>22 algebraic equations</a:t>
            </a:r>
            <a:endParaRPr sz="2100"/>
          </a:p>
          <a:p>
            <a:pPr marL="457200" lvl="0" indent="-361950" algn="l" rtl="0">
              <a:spcBef>
                <a:spcPts val="0"/>
              </a:spcBef>
              <a:spcAft>
                <a:spcPts val="0"/>
              </a:spcAft>
              <a:buSzPts val="2100"/>
              <a:buChar char="●"/>
            </a:pPr>
            <a:r>
              <a:rPr lang="en" sz="2100"/>
              <a:t>Most of them look something like this…</a:t>
            </a:r>
            <a:endParaRPr sz="2100"/>
          </a:p>
        </p:txBody>
      </p:sp>
      <p:pic>
        <p:nvPicPr>
          <p:cNvPr id="142" name="Google Shape;142;p23"/>
          <p:cNvPicPr preferRelativeResize="0"/>
          <p:nvPr/>
        </p:nvPicPr>
        <p:blipFill>
          <a:blip r:embed="rId3">
            <a:alphaModFix/>
          </a:blip>
          <a:stretch>
            <a:fillRect/>
          </a:stretch>
        </p:blipFill>
        <p:spPr>
          <a:xfrm>
            <a:off x="731300" y="3027675"/>
            <a:ext cx="7448550" cy="17811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talk about modelling…</a:t>
            </a:r>
            <a:endParaRPr/>
          </a:p>
        </p:txBody>
      </p:sp>
      <p:sp>
        <p:nvSpPr>
          <p:cNvPr id="148" name="Google Shape;148;p24"/>
          <p:cNvSpPr txBox="1"/>
          <p:nvPr/>
        </p:nvSpPr>
        <p:spPr>
          <a:xfrm>
            <a:off x="450155" y="968350"/>
            <a:ext cx="8243700" cy="2124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 sz="2100"/>
              <a:t>22 species</a:t>
            </a:r>
            <a:endParaRPr sz="2100"/>
          </a:p>
          <a:p>
            <a:pPr marL="457200" lvl="0" indent="-361950" algn="l" rtl="0">
              <a:spcBef>
                <a:spcPts val="0"/>
              </a:spcBef>
              <a:spcAft>
                <a:spcPts val="0"/>
              </a:spcAft>
              <a:buSzPts val="2100"/>
              <a:buChar char="●"/>
            </a:pPr>
            <a:r>
              <a:rPr lang="en" sz="2100">
                <a:solidFill>
                  <a:schemeClr val="dk1"/>
                </a:solidFill>
              </a:rPr>
              <a:t>96 parameters</a:t>
            </a:r>
            <a:endParaRPr sz="2100"/>
          </a:p>
          <a:p>
            <a:pPr marL="457200" lvl="0" indent="-361950" algn="l" rtl="0">
              <a:spcBef>
                <a:spcPts val="0"/>
              </a:spcBef>
              <a:spcAft>
                <a:spcPts val="0"/>
              </a:spcAft>
              <a:buSzPts val="2100"/>
              <a:buChar char="●"/>
            </a:pPr>
            <a:r>
              <a:rPr lang="en" sz="2100"/>
              <a:t>16 reactions</a:t>
            </a:r>
            <a:endParaRPr sz="2100"/>
          </a:p>
          <a:p>
            <a:pPr marL="914400" lvl="1" indent="-361950" algn="l" rtl="0">
              <a:spcBef>
                <a:spcPts val="0"/>
              </a:spcBef>
              <a:spcAft>
                <a:spcPts val="0"/>
              </a:spcAft>
              <a:buSzPts val="2100"/>
              <a:buChar char="○"/>
            </a:pPr>
            <a:r>
              <a:rPr lang="en" sz="2100"/>
              <a:t>16 ODEs</a:t>
            </a:r>
            <a:endParaRPr sz="2100"/>
          </a:p>
          <a:p>
            <a:pPr marL="914400" lvl="1" indent="-361950" algn="l" rtl="0">
              <a:spcBef>
                <a:spcPts val="0"/>
              </a:spcBef>
              <a:spcAft>
                <a:spcPts val="0"/>
              </a:spcAft>
              <a:buSzPts val="2100"/>
              <a:buChar char="○"/>
            </a:pPr>
            <a:r>
              <a:rPr lang="en" sz="2100"/>
              <a:t>22 algebraic equations</a:t>
            </a:r>
            <a:endParaRPr sz="2100"/>
          </a:p>
          <a:p>
            <a:pPr marL="457200" lvl="0" indent="-361950" algn="l" rtl="0">
              <a:spcBef>
                <a:spcPts val="0"/>
              </a:spcBef>
              <a:spcAft>
                <a:spcPts val="0"/>
              </a:spcAft>
              <a:buSzPts val="2100"/>
              <a:buChar char="●"/>
            </a:pPr>
            <a:r>
              <a:rPr lang="en" sz="2100"/>
              <a:t>Most of them look something like this…</a:t>
            </a:r>
            <a:endParaRPr sz="2100"/>
          </a:p>
        </p:txBody>
      </p:sp>
      <p:pic>
        <p:nvPicPr>
          <p:cNvPr id="149" name="Google Shape;149;p24"/>
          <p:cNvPicPr preferRelativeResize="0"/>
          <p:nvPr/>
        </p:nvPicPr>
        <p:blipFill>
          <a:blip r:embed="rId3">
            <a:alphaModFix/>
          </a:blip>
          <a:stretch>
            <a:fillRect/>
          </a:stretch>
        </p:blipFill>
        <p:spPr>
          <a:xfrm>
            <a:off x="731300" y="3027675"/>
            <a:ext cx="7448550" cy="1781175"/>
          </a:xfrm>
          <a:prstGeom prst="rect">
            <a:avLst/>
          </a:prstGeom>
          <a:noFill/>
          <a:ln>
            <a:noFill/>
          </a:ln>
        </p:spPr>
      </p:pic>
      <p:sp>
        <p:nvSpPr>
          <p:cNvPr id="150" name="Google Shape;150;p24"/>
          <p:cNvSpPr txBox="1"/>
          <p:nvPr/>
        </p:nvSpPr>
        <p:spPr>
          <a:xfrm rot="-994732">
            <a:off x="2773585" y="3422288"/>
            <a:ext cx="3596828" cy="1046410"/>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dirty="0"/>
              <a:t>Okay, no problem, we got this…</a:t>
            </a:r>
            <a:endParaRPr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281225" y="0"/>
            <a:ext cx="3976946" cy="5143501"/>
          </a:xfrm>
          <a:prstGeom prst="rect">
            <a:avLst/>
          </a:prstGeom>
          <a:noFill/>
          <a:ln>
            <a:noFill/>
          </a:ln>
        </p:spPr>
      </p:pic>
      <p:pic>
        <p:nvPicPr>
          <p:cNvPr id="156" name="Google Shape;156;p25"/>
          <p:cNvPicPr preferRelativeResize="0"/>
          <p:nvPr/>
        </p:nvPicPr>
        <p:blipFill>
          <a:blip r:embed="rId4">
            <a:alphaModFix/>
          </a:blip>
          <a:stretch>
            <a:fillRect/>
          </a:stretch>
        </p:blipFill>
        <p:spPr>
          <a:xfrm>
            <a:off x="2652225" y="-7625"/>
            <a:ext cx="3976950" cy="5158742"/>
          </a:xfrm>
          <a:prstGeom prst="rect">
            <a:avLst/>
          </a:prstGeom>
          <a:noFill/>
          <a:ln>
            <a:noFill/>
          </a:ln>
        </p:spPr>
      </p:pic>
      <p:pic>
        <p:nvPicPr>
          <p:cNvPr id="157" name="Google Shape;157;p25"/>
          <p:cNvPicPr preferRelativeResize="0"/>
          <p:nvPr/>
        </p:nvPicPr>
        <p:blipFill>
          <a:blip r:embed="rId5">
            <a:alphaModFix/>
          </a:blip>
          <a:stretch>
            <a:fillRect/>
          </a:stretch>
        </p:blipFill>
        <p:spPr>
          <a:xfrm>
            <a:off x="5960125" y="0"/>
            <a:ext cx="3937146" cy="5143501"/>
          </a:xfrm>
          <a:prstGeom prst="rect">
            <a:avLst/>
          </a:prstGeom>
          <a:noFill/>
          <a:ln>
            <a:noFill/>
          </a:ln>
        </p:spPr>
      </p:pic>
      <p:sp>
        <p:nvSpPr>
          <p:cNvPr id="158" name="Google Shape;158;p25"/>
          <p:cNvSpPr txBox="1"/>
          <p:nvPr/>
        </p:nvSpPr>
        <p:spPr>
          <a:xfrm rot="-442910">
            <a:off x="2210176" y="2136501"/>
            <a:ext cx="4723650" cy="692754"/>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t>360 lines of code later…</a:t>
            </a:r>
            <a:endParaRPr sz="33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281225" y="0"/>
            <a:ext cx="3976946" cy="5143501"/>
          </a:xfrm>
          <a:prstGeom prst="rect">
            <a:avLst/>
          </a:prstGeom>
          <a:noFill/>
          <a:ln>
            <a:noFill/>
          </a:ln>
        </p:spPr>
      </p:pic>
      <p:pic>
        <p:nvPicPr>
          <p:cNvPr id="164" name="Google Shape;164;p26"/>
          <p:cNvPicPr preferRelativeResize="0"/>
          <p:nvPr/>
        </p:nvPicPr>
        <p:blipFill>
          <a:blip r:embed="rId4">
            <a:alphaModFix/>
          </a:blip>
          <a:stretch>
            <a:fillRect/>
          </a:stretch>
        </p:blipFill>
        <p:spPr>
          <a:xfrm>
            <a:off x="2652225" y="-7625"/>
            <a:ext cx="3976950" cy="5158742"/>
          </a:xfrm>
          <a:prstGeom prst="rect">
            <a:avLst/>
          </a:prstGeom>
          <a:noFill/>
          <a:ln>
            <a:noFill/>
          </a:ln>
        </p:spPr>
      </p:pic>
      <p:pic>
        <p:nvPicPr>
          <p:cNvPr id="165" name="Google Shape;165;p26"/>
          <p:cNvPicPr preferRelativeResize="0"/>
          <p:nvPr/>
        </p:nvPicPr>
        <p:blipFill>
          <a:blip r:embed="rId5">
            <a:alphaModFix/>
          </a:blip>
          <a:stretch>
            <a:fillRect/>
          </a:stretch>
        </p:blipFill>
        <p:spPr>
          <a:xfrm>
            <a:off x="5960125" y="0"/>
            <a:ext cx="3937146" cy="5143501"/>
          </a:xfrm>
          <a:prstGeom prst="rect">
            <a:avLst/>
          </a:prstGeom>
          <a:noFill/>
          <a:ln>
            <a:noFill/>
          </a:ln>
        </p:spPr>
      </p:pic>
      <p:sp>
        <p:nvSpPr>
          <p:cNvPr id="166" name="Google Shape;166;p26"/>
          <p:cNvSpPr txBox="1"/>
          <p:nvPr/>
        </p:nvSpPr>
        <p:spPr>
          <a:xfrm rot="-442910">
            <a:off x="2210176" y="2136501"/>
            <a:ext cx="4723650" cy="692754"/>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t>360 lines of code later…</a:t>
            </a:r>
            <a:endParaRPr sz="3300"/>
          </a:p>
        </p:txBody>
      </p:sp>
      <p:pic>
        <p:nvPicPr>
          <p:cNvPr id="167" name="Google Shape;167;p26"/>
          <p:cNvPicPr preferRelativeResize="0"/>
          <p:nvPr/>
        </p:nvPicPr>
        <p:blipFill>
          <a:blip r:embed="rId6">
            <a:alphaModFix/>
          </a:blip>
          <a:stretch>
            <a:fillRect/>
          </a:stretch>
        </p:blipFill>
        <p:spPr>
          <a:xfrm rot="545531">
            <a:off x="69237" y="2117137"/>
            <a:ext cx="8742825" cy="643400"/>
          </a:xfrm>
          <a:prstGeom prst="rect">
            <a:avLst/>
          </a:prstGeom>
          <a:noFill/>
          <a:ln>
            <a:noFill/>
          </a:ln>
        </p:spPr>
      </p:pic>
      <p:sp>
        <p:nvSpPr>
          <p:cNvPr id="168" name="Google Shape;168;p26"/>
          <p:cNvSpPr/>
          <p:nvPr/>
        </p:nvSpPr>
        <p:spPr>
          <a:xfrm rot="562845">
            <a:off x="5070144" y="2379554"/>
            <a:ext cx="1731962" cy="562492"/>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281225" y="0"/>
            <a:ext cx="3976946" cy="5143501"/>
          </a:xfrm>
          <a:prstGeom prst="rect">
            <a:avLst/>
          </a:prstGeom>
          <a:noFill/>
          <a:ln>
            <a:noFill/>
          </a:ln>
        </p:spPr>
      </p:pic>
      <p:pic>
        <p:nvPicPr>
          <p:cNvPr id="174" name="Google Shape;174;p27"/>
          <p:cNvPicPr preferRelativeResize="0"/>
          <p:nvPr/>
        </p:nvPicPr>
        <p:blipFill>
          <a:blip r:embed="rId4">
            <a:alphaModFix/>
          </a:blip>
          <a:stretch>
            <a:fillRect/>
          </a:stretch>
        </p:blipFill>
        <p:spPr>
          <a:xfrm>
            <a:off x="2652225" y="-7625"/>
            <a:ext cx="3976950" cy="5158742"/>
          </a:xfrm>
          <a:prstGeom prst="rect">
            <a:avLst/>
          </a:prstGeom>
          <a:noFill/>
          <a:ln>
            <a:noFill/>
          </a:ln>
        </p:spPr>
      </p:pic>
      <p:pic>
        <p:nvPicPr>
          <p:cNvPr id="175" name="Google Shape;175;p27"/>
          <p:cNvPicPr preferRelativeResize="0"/>
          <p:nvPr/>
        </p:nvPicPr>
        <p:blipFill>
          <a:blip r:embed="rId5">
            <a:alphaModFix/>
          </a:blip>
          <a:stretch>
            <a:fillRect/>
          </a:stretch>
        </p:blipFill>
        <p:spPr>
          <a:xfrm>
            <a:off x="5960125" y="0"/>
            <a:ext cx="3937146" cy="5143501"/>
          </a:xfrm>
          <a:prstGeom prst="rect">
            <a:avLst/>
          </a:prstGeom>
          <a:noFill/>
          <a:ln>
            <a:noFill/>
          </a:ln>
        </p:spPr>
      </p:pic>
      <p:sp>
        <p:nvSpPr>
          <p:cNvPr id="176" name="Google Shape;176;p27"/>
          <p:cNvSpPr txBox="1"/>
          <p:nvPr/>
        </p:nvSpPr>
        <p:spPr>
          <a:xfrm rot="-442910">
            <a:off x="2210176" y="2136501"/>
            <a:ext cx="4723650" cy="692754"/>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t>360 lines of code later…</a:t>
            </a:r>
            <a:endParaRPr sz="3300"/>
          </a:p>
        </p:txBody>
      </p:sp>
      <p:pic>
        <p:nvPicPr>
          <p:cNvPr id="177" name="Google Shape;177;p27"/>
          <p:cNvPicPr preferRelativeResize="0"/>
          <p:nvPr/>
        </p:nvPicPr>
        <p:blipFill>
          <a:blip r:embed="rId6">
            <a:alphaModFix/>
          </a:blip>
          <a:stretch>
            <a:fillRect/>
          </a:stretch>
        </p:blipFill>
        <p:spPr>
          <a:xfrm rot="545531">
            <a:off x="69237" y="2117137"/>
            <a:ext cx="8742825" cy="643400"/>
          </a:xfrm>
          <a:prstGeom prst="rect">
            <a:avLst/>
          </a:prstGeom>
          <a:noFill/>
          <a:ln>
            <a:noFill/>
          </a:ln>
        </p:spPr>
      </p:pic>
      <p:sp>
        <p:nvSpPr>
          <p:cNvPr id="178" name="Google Shape;178;p27"/>
          <p:cNvSpPr/>
          <p:nvPr/>
        </p:nvSpPr>
        <p:spPr>
          <a:xfrm rot="562845">
            <a:off x="5070144" y="2379554"/>
            <a:ext cx="1731962" cy="562492"/>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27"/>
          <p:cNvPicPr preferRelativeResize="0"/>
          <p:nvPr/>
        </p:nvPicPr>
        <p:blipFill>
          <a:blip r:embed="rId7">
            <a:alphaModFix/>
          </a:blip>
          <a:stretch>
            <a:fillRect/>
          </a:stretch>
        </p:blipFill>
        <p:spPr>
          <a:xfrm rot="-666762">
            <a:off x="113125" y="1965119"/>
            <a:ext cx="9144000" cy="1302564"/>
          </a:xfrm>
          <a:prstGeom prst="rect">
            <a:avLst/>
          </a:prstGeom>
          <a:noFill/>
          <a:ln>
            <a:noFill/>
          </a:ln>
        </p:spPr>
      </p:pic>
      <p:sp>
        <p:nvSpPr>
          <p:cNvPr id="180" name="Google Shape;180;p27"/>
          <p:cNvSpPr/>
          <p:nvPr/>
        </p:nvSpPr>
        <p:spPr>
          <a:xfrm rot="-674568">
            <a:off x="1557607" y="2323966"/>
            <a:ext cx="3665237" cy="22975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8"/>
          <p:cNvPicPr preferRelativeResize="0"/>
          <p:nvPr/>
        </p:nvPicPr>
        <p:blipFill>
          <a:blip r:embed="rId3">
            <a:alphaModFix/>
          </a:blip>
          <a:stretch>
            <a:fillRect/>
          </a:stretch>
        </p:blipFill>
        <p:spPr>
          <a:xfrm>
            <a:off x="-281225" y="0"/>
            <a:ext cx="3976946" cy="5143501"/>
          </a:xfrm>
          <a:prstGeom prst="rect">
            <a:avLst/>
          </a:prstGeom>
          <a:noFill/>
          <a:ln>
            <a:noFill/>
          </a:ln>
        </p:spPr>
      </p:pic>
      <p:pic>
        <p:nvPicPr>
          <p:cNvPr id="186" name="Google Shape;186;p28"/>
          <p:cNvPicPr preferRelativeResize="0"/>
          <p:nvPr/>
        </p:nvPicPr>
        <p:blipFill>
          <a:blip r:embed="rId4">
            <a:alphaModFix/>
          </a:blip>
          <a:stretch>
            <a:fillRect/>
          </a:stretch>
        </p:blipFill>
        <p:spPr>
          <a:xfrm>
            <a:off x="2652225" y="-7625"/>
            <a:ext cx="3976950" cy="5158742"/>
          </a:xfrm>
          <a:prstGeom prst="rect">
            <a:avLst/>
          </a:prstGeom>
          <a:noFill/>
          <a:ln>
            <a:noFill/>
          </a:ln>
        </p:spPr>
      </p:pic>
      <p:pic>
        <p:nvPicPr>
          <p:cNvPr id="187" name="Google Shape;187;p28"/>
          <p:cNvPicPr preferRelativeResize="0"/>
          <p:nvPr/>
        </p:nvPicPr>
        <p:blipFill>
          <a:blip r:embed="rId5">
            <a:alphaModFix/>
          </a:blip>
          <a:stretch>
            <a:fillRect/>
          </a:stretch>
        </p:blipFill>
        <p:spPr>
          <a:xfrm>
            <a:off x="5960125" y="0"/>
            <a:ext cx="3937146" cy="5143501"/>
          </a:xfrm>
          <a:prstGeom prst="rect">
            <a:avLst/>
          </a:prstGeom>
          <a:noFill/>
          <a:ln>
            <a:noFill/>
          </a:ln>
        </p:spPr>
      </p:pic>
      <p:sp>
        <p:nvSpPr>
          <p:cNvPr id="188" name="Google Shape;188;p28"/>
          <p:cNvSpPr txBox="1"/>
          <p:nvPr/>
        </p:nvSpPr>
        <p:spPr>
          <a:xfrm rot="-442910">
            <a:off x="2210176" y="2136501"/>
            <a:ext cx="4723650" cy="692754"/>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t>360 lines of code later…</a:t>
            </a:r>
            <a:endParaRPr sz="3300"/>
          </a:p>
        </p:txBody>
      </p:sp>
      <p:pic>
        <p:nvPicPr>
          <p:cNvPr id="189" name="Google Shape;189;p28"/>
          <p:cNvPicPr preferRelativeResize="0"/>
          <p:nvPr/>
        </p:nvPicPr>
        <p:blipFill>
          <a:blip r:embed="rId6">
            <a:alphaModFix/>
          </a:blip>
          <a:stretch>
            <a:fillRect/>
          </a:stretch>
        </p:blipFill>
        <p:spPr>
          <a:xfrm rot="545531">
            <a:off x="69237" y="2117137"/>
            <a:ext cx="8742825" cy="643400"/>
          </a:xfrm>
          <a:prstGeom prst="rect">
            <a:avLst/>
          </a:prstGeom>
          <a:noFill/>
          <a:ln>
            <a:noFill/>
          </a:ln>
        </p:spPr>
      </p:pic>
      <p:sp>
        <p:nvSpPr>
          <p:cNvPr id="190" name="Google Shape;190;p28"/>
          <p:cNvSpPr/>
          <p:nvPr/>
        </p:nvSpPr>
        <p:spPr>
          <a:xfrm rot="562845">
            <a:off x="5070144" y="2379554"/>
            <a:ext cx="1731962" cy="562492"/>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28"/>
          <p:cNvPicPr preferRelativeResize="0"/>
          <p:nvPr/>
        </p:nvPicPr>
        <p:blipFill>
          <a:blip r:embed="rId7">
            <a:alphaModFix/>
          </a:blip>
          <a:stretch>
            <a:fillRect/>
          </a:stretch>
        </p:blipFill>
        <p:spPr>
          <a:xfrm rot="-666762">
            <a:off x="113125" y="1965119"/>
            <a:ext cx="9144000" cy="1302564"/>
          </a:xfrm>
          <a:prstGeom prst="rect">
            <a:avLst/>
          </a:prstGeom>
          <a:noFill/>
          <a:ln>
            <a:noFill/>
          </a:ln>
        </p:spPr>
      </p:pic>
      <p:sp>
        <p:nvSpPr>
          <p:cNvPr id="192" name="Google Shape;192;p28"/>
          <p:cNvSpPr/>
          <p:nvPr/>
        </p:nvSpPr>
        <p:spPr>
          <a:xfrm rot="-674568">
            <a:off x="1557607" y="2323966"/>
            <a:ext cx="3665237" cy="22975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28"/>
          <p:cNvPicPr preferRelativeResize="0"/>
          <p:nvPr/>
        </p:nvPicPr>
        <p:blipFill>
          <a:blip r:embed="rId8">
            <a:alphaModFix/>
          </a:blip>
          <a:stretch>
            <a:fillRect/>
          </a:stretch>
        </p:blipFill>
        <p:spPr>
          <a:xfrm rot="297665">
            <a:off x="2397563" y="654250"/>
            <a:ext cx="4486274" cy="3924299"/>
          </a:xfrm>
          <a:prstGeom prst="rect">
            <a:avLst/>
          </a:prstGeom>
          <a:noFill/>
          <a:ln>
            <a:noFill/>
          </a:ln>
        </p:spPr>
      </p:pic>
      <p:sp>
        <p:nvSpPr>
          <p:cNvPr id="194" name="Google Shape;194;p28"/>
          <p:cNvSpPr txBox="1"/>
          <p:nvPr/>
        </p:nvSpPr>
        <p:spPr>
          <a:xfrm rot="270788">
            <a:off x="3332995" y="2204364"/>
            <a:ext cx="2615410" cy="6157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5 minutes of simulation time…</a:t>
            </a:r>
            <a:endParaRPr>
              <a:solidFill>
                <a:srgbClr val="FF0000"/>
              </a:solidFill>
            </a:endParaRPr>
          </a:p>
          <a:p>
            <a:pPr marL="0" lvl="0" indent="0" algn="l" rtl="0">
              <a:spcBef>
                <a:spcPts val="0"/>
              </a:spcBef>
              <a:spcAft>
                <a:spcPts val="0"/>
              </a:spcAft>
              <a:buNone/>
            </a:pPr>
            <a:r>
              <a:rPr lang="en">
                <a:solidFill>
                  <a:srgbClr val="FF0000"/>
                </a:solidFill>
              </a:rPr>
              <a:t>3 milliseconds of simulation</a:t>
            </a:r>
            <a:endParaRPr>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9"/>
          <p:cNvPicPr preferRelativeResize="0"/>
          <p:nvPr/>
        </p:nvPicPr>
        <p:blipFill>
          <a:blip r:embed="rId3">
            <a:alphaModFix/>
          </a:blip>
          <a:stretch>
            <a:fillRect/>
          </a:stretch>
        </p:blipFill>
        <p:spPr>
          <a:xfrm>
            <a:off x="-281225" y="0"/>
            <a:ext cx="3976946" cy="5143501"/>
          </a:xfrm>
          <a:prstGeom prst="rect">
            <a:avLst/>
          </a:prstGeom>
          <a:noFill/>
          <a:ln>
            <a:noFill/>
          </a:ln>
        </p:spPr>
      </p:pic>
      <p:pic>
        <p:nvPicPr>
          <p:cNvPr id="200" name="Google Shape;200;p29"/>
          <p:cNvPicPr preferRelativeResize="0"/>
          <p:nvPr/>
        </p:nvPicPr>
        <p:blipFill>
          <a:blip r:embed="rId4">
            <a:alphaModFix/>
          </a:blip>
          <a:stretch>
            <a:fillRect/>
          </a:stretch>
        </p:blipFill>
        <p:spPr>
          <a:xfrm>
            <a:off x="2652225" y="-7625"/>
            <a:ext cx="3976950" cy="5158742"/>
          </a:xfrm>
          <a:prstGeom prst="rect">
            <a:avLst/>
          </a:prstGeom>
          <a:noFill/>
          <a:ln>
            <a:noFill/>
          </a:ln>
        </p:spPr>
      </p:pic>
      <p:pic>
        <p:nvPicPr>
          <p:cNvPr id="201" name="Google Shape;201;p29"/>
          <p:cNvPicPr preferRelativeResize="0"/>
          <p:nvPr/>
        </p:nvPicPr>
        <p:blipFill>
          <a:blip r:embed="rId5">
            <a:alphaModFix/>
          </a:blip>
          <a:stretch>
            <a:fillRect/>
          </a:stretch>
        </p:blipFill>
        <p:spPr>
          <a:xfrm>
            <a:off x="5960125" y="0"/>
            <a:ext cx="3937146" cy="5143501"/>
          </a:xfrm>
          <a:prstGeom prst="rect">
            <a:avLst/>
          </a:prstGeom>
          <a:noFill/>
          <a:ln>
            <a:noFill/>
          </a:ln>
        </p:spPr>
      </p:pic>
      <p:sp>
        <p:nvSpPr>
          <p:cNvPr id="202" name="Google Shape;202;p29"/>
          <p:cNvSpPr txBox="1"/>
          <p:nvPr/>
        </p:nvSpPr>
        <p:spPr>
          <a:xfrm rot="-442910">
            <a:off x="2210176" y="2136501"/>
            <a:ext cx="4723650" cy="692754"/>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t>360 lines of code later…</a:t>
            </a:r>
            <a:endParaRPr sz="3300"/>
          </a:p>
        </p:txBody>
      </p:sp>
      <p:pic>
        <p:nvPicPr>
          <p:cNvPr id="203" name="Google Shape;203;p29"/>
          <p:cNvPicPr preferRelativeResize="0"/>
          <p:nvPr/>
        </p:nvPicPr>
        <p:blipFill>
          <a:blip r:embed="rId6">
            <a:alphaModFix/>
          </a:blip>
          <a:stretch>
            <a:fillRect/>
          </a:stretch>
        </p:blipFill>
        <p:spPr>
          <a:xfrm rot="545531">
            <a:off x="69237" y="2117137"/>
            <a:ext cx="8742825" cy="643400"/>
          </a:xfrm>
          <a:prstGeom prst="rect">
            <a:avLst/>
          </a:prstGeom>
          <a:noFill/>
          <a:ln>
            <a:noFill/>
          </a:ln>
        </p:spPr>
      </p:pic>
      <p:sp>
        <p:nvSpPr>
          <p:cNvPr id="204" name="Google Shape;204;p29"/>
          <p:cNvSpPr/>
          <p:nvPr/>
        </p:nvSpPr>
        <p:spPr>
          <a:xfrm rot="562845">
            <a:off x="5070144" y="2379554"/>
            <a:ext cx="1731962" cy="562492"/>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 name="Google Shape;205;p29"/>
          <p:cNvPicPr preferRelativeResize="0"/>
          <p:nvPr/>
        </p:nvPicPr>
        <p:blipFill>
          <a:blip r:embed="rId7">
            <a:alphaModFix/>
          </a:blip>
          <a:stretch>
            <a:fillRect/>
          </a:stretch>
        </p:blipFill>
        <p:spPr>
          <a:xfrm rot="-666762">
            <a:off x="113125" y="1965119"/>
            <a:ext cx="9144000" cy="1302564"/>
          </a:xfrm>
          <a:prstGeom prst="rect">
            <a:avLst/>
          </a:prstGeom>
          <a:noFill/>
          <a:ln>
            <a:noFill/>
          </a:ln>
        </p:spPr>
      </p:pic>
      <p:sp>
        <p:nvSpPr>
          <p:cNvPr id="206" name="Google Shape;206;p29"/>
          <p:cNvSpPr/>
          <p:nvPr/>
        </p:nvSpPr>
        <p:spPr>
          <a:xfrm rot="-674568">
            <a:off x="1557607" y="2323966"/>
            <a:ext cx="3665237" cy="22975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29"/>
          <p:cNvPicPr preferRelativeResize="0"/>
          <p:nvPr/>
        </p:nvPicPr>
        <p:blipFill>
          <a:blip r:embed="rId8">
            <a:alphaModFix/>
          </a:blip>
          <a:stretch>
            <a:fillRect/>
          </a:stretch>
        </p:blipFill>
        <p:spPr>
          <a:xfrm rot="297665">
            <a:off x="2397563" y="654250"/>
            <a:ext cx="4486274" cy="3924299"/>
          </a:xfrm>
          <a:prstGeom prst="rect">
            <a:avLst/>
          </a:prstGeom>
          <a:noFill/>
          <a:ln>
            <a:noFill/>
          </a:ln>
        </p:spPr>
      </p:pic>
      <p:sp>
        <p:nvSpPr>
          <p:cNvPr id="208" name="Google Shape;208;p29"/>
          <p:cNvSpPr txBox="1"/>
          <p:nvPr/>
        </p:nvSpPr>
        <p:spPr>
          <a:xfrm rot="270788">
            <a:off x="3332995" y="2204364"/>
            <a:ext cx="2615410" cy="6157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5 minutes of simulation time…</a:t>
            </a:r>
            <a:endParaRPr>
              <a:solidFill>
                <a:srgbClr val="FF0000"/>
              </a:solidFill>
            </a:endParaRPr>
          </a:p>
          <a:p>
            <a:pPr marL="0" lvl="0" indent="0" algn="l" rtl="0">
              <a:spcBef>
                <a:spcPts val="0"/>
              </a:spcBef>
              <a:spcAft>
                <a:spcPts val="0"/>
              </a:spcAft>
              <a:buNone/>
            </a:pPr>
            <a:r>
              <a:rPr lang="en">
                <a:solidFill>
                  <a:srgbClr val="FF0000"/>
                </a:solidFill>
              </a:rPr>
              <a:t>3 milliseconds of simulation</a:t>
            </a:r>
            <a:endParaRPr>
              <a:solidFill>
                <a:srgbClr val="FF0000"/>
              </a:solidFill>
            </a:endParaRPr>
          </a:p>
        </p:txBody>
      </p:sp>
      <p:pic>
        <p:nvPicPr>
          <p:cNvPr id="209" name="Google Shape;209;p29"/>
          <p:cNvPicPr preferRelativeResize="0"/>
          <p:nvPr/>
        </p:nvPicPr>
        <p:blipFill rotWithShape="1">
          <a:blip r:embed="rId9">
            <a:alphaModFix/>
          </a:blip>
          <a:srcRect t="8265"/>
          <a:stretch/>
        </p:blipFill>
        <p:spPr>
          <a:xfrm>
            <a:off x="224925" y="1563303"/>
            <a:ext cx="8694128" cy="2016875"/>
          </a:xfrm>
          <a:prstGeom prst="rect">
            <a:avLst/>
          </a:prstGeom>
          <a:noFill/>
          <a:ln>
            <a:noFill/>
          </a:ln>
        </p:spPr>
      </p:pic>
      <p:pic>
        <p:nvPicPr>
          <p:cNvPr id="210" name="Google Shape;210;p29"/>
          <p:cNvPicPr preferRelativeResize="0"/>
          <p:nvPr/>
        </p:nvPicPr>
        <p:blipFill>
          <a:blip r:embed="rId10">
            <a:alphaModFix/>
          </a:blip>
          <a:stretch>
            <a:fillRect/>
          </a:stretch>
        </p:blipFill>
        <p:spPr>
          <a:xfrm>
            <a:off x="3532450" y="1656050"/>
            <a:ext cx="1976600" cy="209582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 jokes aside, why isn’t Matlab working?</a:t>
            </a:r>
            <a:endParaRPr/>
          </a:p>
        </p:txBody>
      </p:sp>
      <p:sp>
        <p:nvSpPr>
          <p:cNvPr id="216" name="Google Shape;216;p30"/>
          <p:cNvSpPr txBox="1">
            <a:spLocks noGrp="1"/>
          </p:cNvSpPr>
          <p:nvPr>
            <p:ph type="body" idx="1"/>
          </p:nvPr>
        </p:nvSpPr>
        <p:spPr>
          <a:xfrm>
            <a:off x="311700" y="1691175"/>
            <a:ext cx="8520600" cy="2330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This model is a perfect storm for stumping Matlab’s ODE solvers for two main reasons:</a:t>
            </a:r>
            <a:endParaRPr/>
          </a:p>
          <a:p>
            <a:pPr marL="457200" lvl="0" indent="-342900" algn="l" rtl="0">
              <a:spcBef>
                <a:spcPts val="1200"/>
              </a:spcBef>
              <a:spcAft>
                <a:spcPts val="0"/>
              </a:spcAft>
              <a:buSzPts val="1800"/>
              <a:buChar char="●"/>
            </a:pPr>
            <a:r>
              <a:rPr lang="en"/>
              <a:t>Incredibly stiff early dynamics (4 orders of magnitude timescale differences)</a:t>
            </a:r>
            <a:endParaRPr/>
          </a:p>
          <a:p>
            <a:pPr marL="914400" lvl="1" indent="-317500" algn="l" rtl="0">
              <a:spcBef>
                <a:spcPts val="0"/>
              </a:spcBef>
              <a:spcAft>
                <a:spcPts val="0"/>
              </a:spcAft>
              <a:buSzPts val="1400"/>
              <a:buChar char="○"/>
            </a:pPr>
            <a:r>
              <a:rPr lang="en"/>
              <a:t>3 orders of magnitude difference between physiological Vmax values</a:t>
            </a:r>
            <a:endParaRPr/>
          </a:p>
          <a:p>
            <a:pPr marL="914400" lvl="1" indent="-317500" algn="l" rtl="0">
              <a:spcBef>
                <a:spcPts val="0"/>
              </a:spcBef>
              <a:spcAft>
                <a:spcPts val="0"/>
              </a:spcAft>
              <a:buSzPts val="1400"/>
              <a:buChar char="○"/>
            </a:pPr>
            <a:r>
              <a:rPr lang="en"/>
              <a:t>Haldane relation can generate obscenely small Vmax</a:t>
            </a:r>
            <a:r>
              <a:rPr lang="en" baseline="-25000"/>
              <a:t>reverse </a:t>
            </a:r>
            <a:r>
              <a:rPr lang="en"/>
              <a:t>values</a:t>
            </a:r>
            <a:endParaRPr/>
          </a:p>
          <a:p>
            <a:pPr marL="0" lvl="0" indent="0" algn="l" rtl="0">
              <a:lnSpc>
                <a:spcPct val="100000"/>
              </a:lnSpc>
              <a:spcBef>
                <a:spcPts val="1200"/>
              </a:spcBef>
              <a:spcAft>
                <a:spcPts val="0"/>
              </a:spcAft>
              <a:buNone/>
            </a:pPr>
            <a:endParaRPr sz="502"/>
          </a:p>
          <a:p>
            <a:pPr marL="457200" lvl="0" indent="-342900" algn="l" rtl="0">
              <a:spcBef>
                <a:spcPts val="0"/>
              </a:spcBef>
              <a:spcAft>
                <a:spcPts val="0"/>
              </a:spcAft>
              <a:buSzPts val="1800"/>
              <a:buChar char="●"/>
            </a:pPr>
            <a:r>
              <a:rPr lang="en"/>
              <a:t>8 orders of magnitude difference in initial conditions</a:t>
            </a:r>
            <a:endParaRPr/>
          </a:p>
          <a:p>
            <a:pPr marL="914400" lvl="1" indent="-317500" algn="l" rtl="0">
              <a:spcBef>
                <a:spcPts val="0"/>
              </a:spcBef>
              <a:spcAft>
                <a:spcPts val="0"/>
              </a:spcAft>
              <a:buSzPts val="1400"/>
              <a:buChar char="○"/>
            </a:pPr>
            <a:r>
              <a:rPr lang="en"/>
              <a:t>The relative tolerance (RelTol) of most matlab ODE solvers is only 1e-4!</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Possible solutions</a:t>
            </a:r>
            <a:endParaRPr/>
          </a:p>
        </p:txBody>
      </p:sp>
      <p:sp>
        <p:nvSpPr>
          <p:cNvPr id="222" name="Google Shape;222;p31"/>
          <p:cNvSpPr txBox="1">
            <a:spLocks noGrp="1"/>
          </p:cNvSpPr>
          <p:nvPr>
            <p:ph type="body" idx="1"/>
          </p:nvPr>
        </p:nvSpPr>
        <p:spPr>
          <a:xfrm>
            <a:off x="311700" y="1225675"/>
            <a:ext cx="8520600" cy="368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 a stiffer solver</a:t>
            </a:r>
            <a:endParaRPr/>
          </a:p>
          <a:p>
            <a:pPr marL="914400" lvl="1" indent="-317500" algn="l" rtl="0">
              <a:spcBef>
                <a:spcPts val="0"/>
              </a:spcBef>
              <a:spcAft>
                <a:spcPts val="0"/>
              </a:spcAft>
              <a:buSzPts val="1400"/>
              <a:buChar char="○"/>
            </a:pPr>
            <a:r>
              <a:rPr lang="en"/>
              <a:t>Gets too caught up in early dynamics, and there’s no way to do fixed-interval integration in Matlab to avoid this</a:t>
            </a:r>
            <a:endParaRPr/>
          </a:p>
          <a:p>
            <a:pPr marL="457200" lvl="0" indent="-342900" algn="l" rtl="0">
              <a:spcBef>
                <a:spcPts val="0"/>
              </a:spcBef>
              <a:spcAft>
                <a:spcPts val="0"/>
              </a:spcAft>
              <a:buSzPts val="1800"/>
              <a:buChar char="●"/>
            </a:pPr>
            <a:r>
              <a:rPr lang="en"/>
              <a:t>Use a supercomputer</a:t>
            </a:r>
            <a:endParaRPr/>
          </a:p>
          <a:p>
            <a:pPr marL="914400" lvl="1" indent="-317500" algn="l" rtl="0">
              <a:spcBef>
                <a:spcPts val="0"/>
              </a:spcBef>
              <a:spcAft>
                <a:spcPts val="0"/>
              </a:spcAft>
              <a:buSzPts val="1400"/>
              <a:buChar char="○"/>
            </a:pPr>
            <a:r>
              <a:rPr lang="en"/>
              <a:t>Because of variable interdependencies, Matlab ODE solvers cannot effectively run in parallel</a:t>
            </a:r>
            <a:endParaRPr/>
          </a:p>
          <a:p>
            <a:pPr marL="457200" lvl="0" indent="-342900" algn="l" rtl="0">
              <a:spcBef>
                <a:spcPts val="0"/>
              </a:spcBef>
              <a:spcAft>
                <a:spcPts val="0"/>
              </a:spcAft>
              <a:buSzPts val="1800"/>
              <a:buChar char="●"/>
            </a:pPr>
            <a:r>
              <a:rPr lang="en"/>
              <a:t>Simplify the system</a:t>
            </a:r>
            <a:endParaRPr/>
          </a:p>
          <a:p>
            <a:pPr marL="914400" lvl="1" indent="-317500" algn="l" rtl="0">
              <a:spcBef>
                <a:spcPts val="0"/>
              </a:spcBef>
              <a:spcAft>
                <a:spcPts val="0"/>
              </a:spcAft>
              <a:buSzPts val="1400"/>
              <a:buChar char="○"/>
            </a:pPr>
            <a:r>
              <a:rPr lang="en"/>
              <a:t>The strength of Lambeth and Kushmerick’s model is its comprehensiveness, we’d be compromising on our goals with timescale or steady state approximations</a:t>
            </a:r>
            <a:endParaRPr/>
          </a:p>
          <a:p>
            <a:pPr marL="457200" lvl="0" indent="-342900" algn="l" rtl="0">
              <a:spcBef>
                <a:spcPts val="0"/>
              </a:spcBef>
              <a:spcAft>
                <a:spcPts val="0"/>
              </a:spcAft>
              <a:buSzPts val="1800"/>
              <a:buChar char="●"/>
            </a:pPr>
            <a:r>
              <a:rPr lang="en"/>
              <a:t>Split the model and solve separately</a:t>
            </a:r>
            <a:endParaRPr/>
          </a:p>
          <a:p>
            <a:pPr marL="914400" lvl="1" indent="-317500" algn="l" rtl="0">
              <a:spcBef>
                <a:spcPts val="0"/>
              </a:spcBef>
              <a:spcAft>
                <a:spcPts val="0"/>
              </a:spcAft>
              <a:buSzPts val="1400"/>
              <a:buChar char="○"/>
            </a:pPr>
            <a:r>
              <a:rPr lang="en"/>
              <a:t>Not an option due to aforementioned interdependencies</a:t>
            </a:r>
            <a:endParaRPr/>
          </a:p>
          <a:p>
            <a:pPr marL="457200" lvl="0" indent="-342900" algn="l" rtl="0">
              <a:spcBef>
                <a:spcPts val="0"/>
              </a:spcBef>
              <a:spcAft>
                <a:spcPts val="0"/>
              </a:spcAft>
              <a:buSzPts val="1800"/>
              <a:buChar char="●"/>
            </a:pPr>
            <a:r>
              <a:rPr lang="en"/>
              <a:t>Use the right software for this task</a:t>
            </a:r>
            <a:endParaRPr/>
          </a:p>
          <a:p>
            <a:pPr marL="914400" lvl="1" indent="-317500" algn="l" rtl="0">
              <a:spcBef>
                <a:spcPts val="0"/>
              </a:spcBef>
              <a:spcAft>
                <a:spcPts val="0"/>
              </a:spcAft>
              <a:buSzPts val="1400"/>
              <a:buChar char="○"/>
            </a:pPr>
            <a:r>
              <a:rPr lang="en"/>
              <a:t>Oh hey, you might be onto something…</a:t>
            </a:r>
            <a:endParaRPr/>
          </a:p>
        </p:txBody>
      </p:sp>
      <p:grpSp>
        <p:nvGrpSpPr>
          <p:cNvPr id="223" name="Google Shape;223;p31"/>
          <p:cNvGrpSpPr/>
          <p:nvPr/>
        </p:nvGrpSpPr>
        <p:grpSpPr>
          <a:xfrm>
            <a:off x="471525" y="1387050"/>
            <a:ext cx="174000" cy="174000"/>
            <a:chOff x="6431225" y="777075"/>
            <a:chExt cx="174000" cy="174000"/>
          </a:xfrm>
        </p:grpSpPr>
        <p:cxnSp>
          <p:nvCxnSpPr>
            <p:cNvPr id="224" name="Google Shape;224;p31"/>
            <p:cNvCxnSpPr/>
            <p:nvPr/>
          </p:nvCxnSpPr>
          <p:spPr>
            <a:xfrm>
              <a:off x="6431225" y="777075"/>
              <a:ext cx="174000" cy="174000"/>
            </a:xfrm>
            <a:prstGeom prst="straightConnector1">
              <a:avLst/>
            </a:prstGeom>
            <a:noFill/>
            <a:ln w="38100" cap="flat" cmpd="sng">
              <a:solidFill>
                <a:srgbClr val="CC0000"/>
              </a:solidFill>
              <a:prstDash val="solid"/>
              <a:round/>
              <a:headEnd type="none" w="med" len="med"/>
              <a:tailEnd type="none" w="med" len="med"/>
            </a:ln>
          </p:spPr>
        </p:cxnSp>
        <p:cxnSp>
          <p:nvCxnSpPr>
            <p:cNvPr id="225" name="Google Shape;225;p31"/>
            <p:cNvCxnSpPr/>
            <p:nvPr/>
          </p:nvCxnSpPr>
          <p:spPr>
            <a:xfrm flipH="1">
              <a:off x="6438275" y="784125"/>
              <a:ext cx="159900" cy="159900"/>
            </a:xfrm>
            <a:prstGeom prst="straightConnector1">
              <a:avLst/>
            </a:prstGeom>
            <a:noFill/>
            <a:ln w="38100" cap="flat" cmpd="sng">
              <a:solidFill>
                <a:srgbClr val="CC0000"/>
              </a:solidFill>
              <a:prstDash val="solid"/>
              <a:round/>
              <a:headEnd type="none" w="med" len="med"/>
              <a:tailEnd type="none" w="med" len="med"/>
            </a:ln>
          </p:spPr>
        </p:cxnSp>
      </p:grpSp>
      <p:grpSp>
        <p:nvGrpSpPr>
          <p:cNvPr id="226" name="Google Shape;226;p31"/>
          <p:cNvGrpSpPr/>
          <p:nvPr/>
        </p:nvGrpSpPr>
        <p:grpSpPr>
          <a:xfrm>
            <a:off x="471525" y="2203600"/>
            <a:ext cx="174000" cy="174000"/>
            <a:chOff x="6431225" y="777075"/>
            <a:chExt cx="174000" cy="174000"/>
          </a:xfrm>
        </p:grpSpPr>
        <p:cxnSp>
          <p:nvCxnSpPr>
            <p:cNvPr id="227" name="Google Shape;227;p31"/>
            <p:cNvCxnSpPr/>
            <p:nvPr/>
          </p:nvCxnSpPr>
          <p:spPr>
            <a:xfrm>
              <a:off x="6431225" y="777075"/>
              <a:ext cx="174000" cy="174000"/>
            </a:xfrm>
            <a:prstGeom prst="straightConnector1">
              <a:avLst/>
            </a:prstGeom>
            <a:noFill/>
            <a:ln w="38100" cap="flat" cmpd="sng">
              <a:solidFill>
                <a:srgbClr val="CC0000"/>
              </a:solidFill>
              <a:prstDash val="solid"/>
              <a:round/>
              <a:headEnd type="none" w="med" len="med"/>
              <a:tailEnd type="none" w="med" len="med"/>
            </a:ln>
          </p:spPr>
        </p:cxnSp>
        <p:cxnSp>
          <p:nvCxnSpPr>
            <p:cNvPr id="228" name="Google Shape;228;p31"/>
            <p:cNvCxnSpPr/>
            <p:nvPr/>
          </p:nvCxnSpPr>
          <p:spPr>
            <a:xfrm flipH="1">
              <a:off x="6438275" y="784125"/>
              <a:ext cx="159900" cy="159900"/>
            </a:xfrm>
            <a:prstGeom prst="straightConnector1">
              <a:avLst/>
            </a:prstGeom>
            <a:noFill/>
            <a:ln w="38100" cap="flat" cmpd="sng">
              <a:solidFill>
                <a:srgbClr val="CC0000"/>
              </a:solidFill>
              <a:prstDash val="solid"/>
              <a:round/>
              <a:headEnd type="none" w="med" len="med"/>
              <a:tailEnd type="none" w="med" len="med"/>
            </a:ln>
          </p:spPr>
        </p:cxnSp>
      </p:grpSp>
      <p:grpSp>
        <p:nvGrpSpPr>
          <p:cNvPr id="229" name="Google Shape;229;p31"/>
          <p:cNvGrpSpPr/>
          <p:nvPr/>
        </p:nvGrpSpPr>
        <p:grpSpPr>
          <a:xfrm>
            <a:off x="471525" y="2761875"/>
            <a:ext cx="174000" cy="174000"/>
            <a:chOff x="6431225" y="777075"/>
            <a:chExt cx="174000" cy="174000"/>
          </a:xfrm>
        </p:grpSpPr>
        <p:cxnSp>
          <p:nvCxnSpPr>
            <p:cNvPr id="230" name="Google Shape;230;p31"/>
            <p:cNvCxnSpPr/>
            <p:nvPr/>
          </p:nvCxnSpPr>
          <p:spPr>
            <a:xfrm>
              <a:off x="6431225" y="777075"/>
              <a:ext cx="174000" cy="174000"/>
            </a:xfrm>
            <a:prstGeom prst="straightConnector1">
              <a:avLst/>
            </a:prstGeom>
            <a:noFill/>
            <a:ln w="38100" cap="flat" cmpd="sng">
              <a:solidFill>
                <a:srgbClr val="CC0000"/>
              </a:solidFill>
              <a:prstDash val="solid"/>
              <a:round/>
              <a:headEnd type="none" w="med" len="med"/>
              <a:tailEnd type="none" w="med" len="med"/>
            </a:ln>
          </p:spPr>
        </p:cxnSp>
        <p:cxnSp>
          <p:nvCxnSpPr>
            <p:cNvPr id="231" name="Google Shape;231;p31"/>
            <p:cNvCxnSpPr/>
            <p:nvPr/>
          </p:nvCxnSpPr>
          <p:spPr>
            <a:xfrm flipH="1">
              <a:off x="6438275" y="784125"/>
              <a:ext cx="159900" cy="159900"/>
            </a:xfrm>
            <a:prstGeom prst="straightConnector1">
              <a:avLst/>
            </a:prstGeom>
            <a:noFill/>
            <a:ln w="38100" cap="flat" cmpd="sng">
              <a:solidFill>
                <a:srgbClr val="CC0000"/>
              </a:solidFill>
              <a:prstDash val="solid"/>
              <a:round/>
              <a:headEnd type="none" w="med" len="med"/>
              <a:tailEnd type="none" w="med" len="med"/>
            </a:ln>
          </p:spPr>
        </p:cxnSp>
      </p:grpSp>
      <p:grpSp>
        <p:nvGrpSpPr>
          <p:cNvPr id="232" name="Google Shape;232;p31"/>
          <p:cNvGrpSpPr/>
          <p:nvPr/>
        </p:nvGrpSpPr>
        <p:grpSpPr>
          <a:xfrm>
            <a:off x="471525" y="3997925"/>
            <a:ext cx="303300" cy="281400"/>
            <a:chOff x="6142600" y="702975"/>
            <a:chExt cx="303300" cy="281400"/>
          </a:xfrm>
        </p:grpSpPr>
        <p:cxnSp>
          <p:nvCxnSpPr>
            <p:cNvPr id="233" name="Google Shape;233;p31"/>
            <p:cNvCxnSpPr/>
            <p:nvPr/>
          </p:nvCxnSpPr>
          <p:spPr>
            <a:xfrm>
              <a:off x="6142600" y="888075"/>
              <a:ext cx="81300" cy="96300"/>
            </a:xfrm>
            <a:prstGeom prst="straightConnector1">
              <a:avLst/>
            </a:prstGeom>
            <a:noFill/>
            <a:ln w="38100" cap="flat" cmpd="sng">
              <a:solidFill>
                <a:srgbClr val="6AA84F"/>
              </a:solidFill>
              <a:prstDash val="solid"/>
              <a:round/>
              <a:headEnd type="none" w="med" len="med"/>
              <a:tailEnd type="none" w="med" len="med"/>
            </a:ln>
          </p:spPr>
        </p:cxnSp>
        <p:cxnSp>
          <p:nvCxnSpPr>
            <p:cNvPr id="234" name="Google Shape;234;p31"/>
            <p:cNvCxnSpPr/>
            <p:nvPr/>
          </p:nvCxnSpPr>
          <p:spPr>
            <a:xfrm rot="10800000" flipH="1">
              <a:off x="6228400" y="702975"/>
              <a:ext cx="217500" cy="270900"/>
            </a:xfrm>
            <a:prstGeom prst="straightConnector1">
              <a:avLst/>
            </a:prstGeom>
            <a:noFill/>
            <a:ln w="38100" cap="flat" cmpd="sng">
              <a:solidFill>
                <a:srgbClr val="6AA84F"/>
              </a:solidFill>
              <a:prstDash val="solid"/>
              <a:round/>
              <a:headEnd type="none" w="med" len="med"/>
              <a:tailEnd type="none" w="med" len="med"/>
            </a:ln>
          </p:spPr>
        </p:cxnSp>
      </p:grpSp>
      <p:grpSp>
        <p:nvGrpSpPr>
          <p:cNvPr id="235" name="Google Shape;235;p31"/>
          <p:cNvGrpSpPr/>
          <p:nvPr/>
        </p:nvGrpSpPr>
        <p:grpSpPr>
          <a:xfrm>
            <a:off x="471525" y="3535275"/>
            <a:ext cx="174000" cy="174000"/>
            <a:chOff x="6431225" y="777075"/>
            <a:chExt cx="174000" cy="174000"/>
          </a:xfrm>
        </p:grpSpPr>
        <p:cxnSp>
          <p:nvCxnSpPr>
            <p:cNvPr id="236" name="Google Shape;236;p31"/>
            <p:cNvCxnSpPr/>
            <p:nvPr/>
          </p:nvCxnSpPr>
          <p:spPr>
            <a:xfrm>
              <a:off x="6431225" y="777075"/>
              <a:ext cx="174000" cy="174000"/>
            </a:xfrm>
            <a:prstGeom prst="straightConnector1">
              <a:avLst/>
            </a:prstGeom>
            <a:noFill/>
            <a:ln w="38100" cap="flat" cmpd="sng">
              <a:solidFill>
                <a:srgbClr val="CC0000"/>
              </a:solidFill>
              <a:prstDash val="solid"/>
              <a:round/>
              <a:headEnd type="none" w="med" len="med"/>
              <a:tailEnd type="none" w="med" len="med"/>
            </a:ln>
          </p:spPr>
        </p:cxnSp>
        <p:cxnSp>
          <p:nvCxnSpPr>
            <p:cNvPr id="237" name="Google Shape;237;p31"/>
            <p:cNvCxnSpPr/>
            <p:nvPr/>
          </p:nvCxnSpPr>
          <p:spPr>
            <a:xfrm flipH="1">
              <a:off x="6438275" y="784125"/>
              <a:ext cx="159900" cy="159900"/>
            </a:xfrm>
            <a:prstGeom prst="straightConnector1">
              <a:avLst/>
            </a:prstGeom>
            <a:noFill/>
            <a:ln w="38100" cap="flat" cmpd="sng">
              <a:solidFill>
                <a:srgbClr val="CC0000"/>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t>Glycolysis and Glycogenolysis</a:t>
            </a:r>
            <a:endParaRPr sz="3020"/>
          </a:p>
        </p:txBody>
      </p:sp>
      <p:pic>
        <p:nvPicPr>
          <p:cNvPr id="61" name="Google Shape;61;p14" descr="10 steps of glycolysis | Study biology, Biology classroom, Photosynthesis  worksheet"/>
          <p:cNvPicPr preferRelativeResize="0"/>
          <p:nvPr/>
        </p:nvPicPr>
        <p:blipFill rotWithShape="1">
          <a:blip r:embed="rId3">
            <a:alphaModFix/>
          </a:blip>
          <a:srcRect l="5195" t="16799" r="5231" b="14434"/>
          <a:stretch/>
        </p:blipFill>
        <p:spPr>
          <a:xfrm>
            <a:off x="4393900" y="1459700"/>
            <a:ext cx="4487625" cy="2584076"/>
          </a:xfrm>
          <a:prstGeom prst="rect">
            <a:avLst/>
          </a:prstGeom>
          <a:noFill/>
          <a:ln>
            <a:noFill/>
          </a:ln>
        </p:spPr>
      </p:pic>
      <p:sp>
        <p:nvSpPr>
          <p:cNvPr id="62" name="Google Shape;62;p14"/>
          <p:cNvSpPr txBox="1"/>
          <p:nvPr/>
        </p:nvSpPr>
        <p:spPr>
          <a:xfrm>
            <a:off x="549825" y="1422800"/>
            <a:ext cx="36048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Char char="●"/>
            </a:pPr>
            <a:r>
              <a:rPr lang="en" sz="1700">
                <a:solidFill>
                  <a:schemeClr val="dk1"/>
                </a:solidFill>
              </a:rPr>
              <a:t>ATP is generated through aerobic respiration starting with glycolysis</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 mammalian muscle cells, ATP is used for muscular contractions.</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Glycogenolysis = breakdown of glycogen into glucose</a:t>
            </a:r>
            <a:endParaRPr sz="1700">
              <a:solidFill>
                <a:schemeClr val="dk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311700" y="519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Enter the hero…</a:t>
            </a:r>
            <a:endParaRPr/>
          </a:p>
        </p:txBody>
      </p:sp>
      <p:pic>
        <p:nvPicPr>
          <p:cNvPr id="243" name="Google Shape;243;p32"/>
          <p:cNvPicPr preferRelativeResize="0"/>
          <p:nvPr/>
        </p:nvPicPr>
        <p:blipFill>
          <a:blip r:embed="rId3">
            <a:alphaModFix/>
          </a:blip>
          <a:stretch>
            <a:fillRect/>
          </a:stretch>
        </p:blipFill>
        <p:spPr>
          <a:xfrm>
            <a:off x="8197100" y="4139475"/>
            <a:ext cx="946900" cy="1004025"/>
          </a:xfrm>
          <a:prstGeom prst="rect">
            <a:avLst/>
          </a:prstGeom>
          <a:noFill/>
          <a:ln>
            <a:noFill/>
          </a:ln>
        </p:spPr>
      </p:pic>
      <p:pic>
        <p:nvPicPr>
          <p:cNvPr id="244" name="Google Shape;244;p32"/>
          <p:cNvPicPr preferRelativeResize="0"/>
          <p:nvPr/>
        </p:nvPicPr>
        <p:blipFill>
          <a:blip r:embed="rId4">
            <a:alphaModFix/>
          </a:blip>
          <a:stretch>
            <a:fillRect/>
          </a:stretch>
        </p:blipFill>
        <p:spPr>
          <a:xfrm>
            <a:off x="2929750" y="242875"/>
            <a:ext cx="3186117" cy="1004025"/>
          </a:xfrm>
          <a:prstGeom prst="rect">
            <a:avLst/>
          </a:prstGeom>
          <a:noFill/>
          <a:ln>
            <a:noFill/>
          </a:ln>
        </p:spPr>
      </p:pic>
      <p:sp>
        <p:nvSpPr>
          <p:cNvPr id="245" name="Google Shape;245;p32"/>
          <p:cNvSpPr txBox="1"/>
          <p:nvPr/>
        </p:nvSpPr>
        <p:spPr>
          <a:xfrm>
            <a:off x="6958850" y="4464600"/>
            <a:ext cx="1380300" cy="523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100"/>
              <a:t>You’ll get ‘em next time Matlab…</a:t>
            </a:r>
            <a:endParaRPr sz="1100"/>
          </a:p>
        </p:txBody>
      </p:sp>
      <p:sp>
        <p:nvSpPr>
          <p:cNvPr id="246" name="Google Shape;246;p32"/>
          <p:cNvSpPr txBox="1">
            <a:spLocks noGrp="1"/>
          </p:cNvSpPr>
          <p:nvPr>
            <p:ph type="body" idx="1"/>
          </p:nvPr>
        </p:nvSpPr>
        <p:spPr>
          <a:xfrm>
            <a:off x="311700" y="1808775"/>
            <a:ext cx="8520600" cy="233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Robust fixed-interval LSODA integration</a:t>
            </a:r>
            <a:endParaRPr/>
          </a:p>
          <a:p>
            <a:pPr marL="914400" lvl="1" indent="-317500" algn="l" rtl="0">
              <a:spcBef>
                <a:spcPts val="0"/>
              </a:spcBef>
              <a:spcAft>
                <a:spcPts val="0"/>
              </a:spcAft>
              <a:buSzPts val="1400"/>
              <a:buChar char="○"/>
            </a:pPr>
            <a:r>
              <a:rPr lang="en"/>
              <a:t>Hybrid stiff/non-stiff system which switches stiffness automatically</a:t>
            </a:r>
            <a:endParaRPr/>
          </a:p>
          <a:p>
            <a:pPr marL="914400" lvl="1" indent="-317500" algn="l" rtl="0">
              <a:spcBef>
                <a:spcPts val="0"/>
              </a:spcBef>
              <a:spcAft>
                <a:spcPts val="0"/>
              </a:spcAft>
              <a:buSzPts val="1400"/>
              <a:buChar char="○"/>
            </a:pPr>
            <a:r>
              <a:rPr lang="en"/>
              <a:t>Can also use the RADAU method used by Lambeth and Kushmerick for nearly identical results, just orders of magnitude slower</a:t>
            </a:r>
            <a:endParaRPr/>
          </a:p>
          <a:p>
            <a:pPr marL="457200" lvl="0" indent="-342900" algn="l" rtl="0">
              <a:spcBef>
                <a:spcPts val="0"/>
              </a:spcBef>
              <a:spcAft>
                <a:spcPts val="0"/>
              </a:spcAft>
              <a:buSzPts val="1800"/>
              <a:buChar char="●"/>
            </a:pPr>
            <a:r>
              <a:rPr lang="en"/>
              <a:t>Built-in tools for sensitivity analysis</a:t>
            </a:r>
            <a:endParaRPr/>
          </a:p>
          <a:p>
            <a:pPr marL="457200" lvl="0" indent="-342900" algn="l" rtl="0">
              <a:spcBef>
                <a:spcPts val="0"/>
              </a:spcBef>
              <a:spcAft>
                <a:spcPts val="0"/>
              </a:spcAft>
              <a:buSzPts val="1800"/>
              <a:buChar char="●"/>
            </a:pPr>
            <a:r>
              <a:rPr lang="en"/>
              <a:t>Actually, you know, built for systems biology…</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see some actual model dynamics, totally unexplored by Lambeth and Kushmerick!</a:t>
            </a:r>
            <a:endParaRPr/>
          </a:p>
        </p:txBody>
      </p:sp>
      <p:sp>
        <p:nvSpPr>
          <p:cNvPr id="252" name="Google Shape;252;p33"/>
          <p:cNvSpPr txBox="1">
            <a:spLocks noGrp="1"/>
          </p:cNvSpPr>
          <p:nvPr>
            <p:ph type="body" idx="1"/>
          </p:nvPr>
        </p:nvSpPr>
        <p:spPr>
          <a:xfrm>
            <a:off x="311700" y="1594425"/>
            <a:ext cx="8520600" cy="317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Stats for nerds:</a:t>
            </a:r>
            <a:endParaRPr/>
          </a:p>
          <a:p>
            <a:pPr marL="457200" lvl="0" indent="-342900" algn="l" rtl="0">
              <a:spcBef>
                <a:spcPts val="1200"/>
              </a:spcBef>
              <a:spcAft>
                <a:spcPts val="0"/>
              </a:spcAft>
              <a:buSzPts val="1800"/>
              <a:buChar char="●"/>
            </a:pPr>
            <a:r>
              <a:rPr lang="en"/>
              <a:t>Simulated each with 2400 intervals on different timescales</a:t>
            </a:r>
            <a:endParaRPr/>
          </a:p>
          <a:p>
            <a:pPr marL="457200" lvl="0" indent="-342900" algn="l" rtl="0">
              <a:spcBef>
                <a:spcPts val="0"/>
              </a:spcBef>
              <a:spcAft>
                <a:spcPts val="0"/>
              </a:spcAft>
              <a:buSzPts val="1800"/>
              <a:buChar char="●"/>
            </a:pPr>
            <a:r>
              <a:rPr lang="en"/>
              <a:t>LSODA: &lt;10 seconds (i7-6600U @2.6 GHz, 2 cores)</a:t>
            </a:r>
            <a:endParaRPr/>
          </a:p>
          <a:p>
            <a:pPr marL="457200" lvl="0" indent="-342900" algn="l" rtl="0">
              <a:spcBef>
                <a:spcPts val="0"/>
              </a:spcBef>
              <a:spcAft>
                <a:spcPts val="0"/>
              </a:spcAft>
              <a:buSzPts val="1800"/>
              <a:buChar char="●"/>
            </a:pPr>
            <a:r>
              <a:rPr lang="en"/>
              <a:t>RADAU (used by Lambeth and Kushmerick): at </a:t>
            </a:r>
            <a:r>
              <a:rPr lang="en" i="1"/>
              <a:t>least</a:t>
            </a:r>
            <a:r>
              <a:rPr lang="en"/>
              <a:t> 20 minutes (i7-6600U @2.6 GHz, 2 cores)</a:t>
            </a:r>
            <a:endParaRPr/>
          </a:p>
          <a:p>
            <a:pPr marL="457200" lvl="0" indent="-342900" algn="l" rtl="0">
              <a:spcBef>
                <a:spcPts val="0"/>
              </a:spcBef>
              <a:spcAft>
                <a:spcPts val="0"/>
              </a:spcAft>
              <a:buSzPts val="1800"/>
              <a:buChar char="●"/>
            </a:pPr>
            <a:r>
              <a:rPr lang="en"/>
              <a:t>ode23 in Matlab, barely running the short timescale: 35 hours (Ryzen 7 5800 @3.4 GHz, 6 cores, used 30.8 gb of my 32 gb of RAM)</a:t>
            </a:r>
            <a:endParaRPr/>
          </a:p>
          <a:p>
            <a:pPr marL="914400" lvl="1" indent="-317500" algn="l" rtl="0">
              <a:spcBef>
                <a:spcPts val="0"/>
              </a:spcBef>
              <a:spcAft>
                <a:spcPts val="0"/>
              </a:spcAft>
              <a:buSzPts val="1400"/>
              <a:buChar char="○"/>
            </a:pPr>
            <a:r>
              <a:rPr lang="en"/>
              <a:t>Don’t get me started on ode15s</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4"/>
          <p:cNvPicPr preferRelativeResize="0"/>
          <p:nvPr/>
        </p:nvPicPr>
        <p:blipFill>
          <a:blip r:embed="rId3">
            <a:alphaModFix/>
          </a:blip>
          <a:stretch>
            <a:fillRect/>
          </a:stretch>
        </p:blipFill>
        <p:spPr>
          <a:xfrm>
            <a:off x="152400" y="0"/>
            <a:ext cx="2954453" cy="5143499"/>
          </a:xfrm>
          <a:prstGeom prst="rect">
            <a:avLst/>
          </a:prstGeom>
          <a:noFill/>
          <a:ln>
            <a:noFill/>
          </a:ln>
        </p:spPr>
      </p:pic>
      <p:pic>
        <p:nvPicPr>
          <p:cNvPr id="258" name="Google Shape;258;p34"/>
          <p:cNvPicPr preferRelativeResize="0"/>
          <p:nvPr/>
        </p:nvPicPr>
        <p:blipFill>
          <a:blip r:embed="rId4">
            <a:alphaModFix/>
          </a:blip>
          <a:stretch>
            <a:fillRect/>
          </a:stretch>
        </p:blipFill>
        <p:spPr>
          <a:xfrm>
            <a:off x="3106850" y="0"/>
            <a:ext cx="2954450" cy="5143494"/>
          </a:xfrm>
          <a:prstGeom prst="rect">
            <a:avLst/>
          </a:prstGeom>
          <a:noFill/>
          <a:ln>
            <a:noFill/>
          </a:ln>
        </p:spPr>
      </p:pic>
      <p:pic>
        <p:nvPicPr>
          <p:cNvPr id="259" name="Google Shape;259;p34"/>
          <p:cNvPicPr preferRelativeResize="0"/>
          <p:nvPr/>
        </p:nvPicPr>
        <p:blipFill>
          <a:blip r:embed="rId5">
            <a:alphaModFix/>
          </a:blip>
          <a:stretch>
            <a:fillRect/>
          </a:stretch>
        </p:blipFill>
        <p:spPr>
          <a:xfrm>
            <a:off x="6061300" y="0"/>
            <a:ext cx="2954450" cy="514349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311700" y="70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Thanks COPASI!</a:t>
            </a:r>
            <a:endParaRPr/>
          </a:p>
        </p:txBody>
      </p:sp>
      <p:pic>
        <p:nvPicPr>
          <p:cNvPr id="265" name="Google Shape;265;p35"/>
          <p:cNvPicPr preferRelativeResize="0"/>
          <p:nvPr/>
        </p:nvPicPr>
        <p:blipFill>
          <a:blip r:embed="rId3">
            <a:alphaModFix/>
          </a:blip>
          <a:stretch>
            <a:fillRect/>
          </a:stretch>
        </p:blipFill>
        <p:spPr>
          <a:xfrm>
            <a:off x="152400" y="1550575"/>
            <a:ext cx="8839201" cy="2806211"/>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311700" y="274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Sensitivity Analysis Comparison</a:t>
            </a:r>
            <a:endParaRPr/>
          </a:p>
        </p:txBody>
      </p:sp>
      <p:pic>
        <p:nvPicPr>
          <p:cNvPr id="271" name="Google Shape;271;p36"/>
          <p:cNvPicPr preferRelativeResize="0"/>
          <p:nvPr/>
        </p:nvPicPr>
        <p:blipFill>
          <a:blip r:embed="rId3">
            <a:alphaModFix/>
          </a:blip>
          <a:stretch>
            <a:fillRect/>
          </a:stretch>
        </p:blipFill>
        <p:spPr>
          <a:xfrm>
            <a:off x="108298" y="1699350"/>
            <a:ext cx="2852600" cy="2487826"/>
          </a:xfrm>
          <a:prstGeom prst="rect">
            <a:avLst/>
          </a:prstGeom>
          <a:noFill/>
          <a:ln>
            <a:noFill/>
          </a:ln>
        </p:spPr>
      </p:pic>
      <p:pic>
        <p:nvPicPr>
          <p:cNvPr id="272" name="Google Shape;272;p36"/>
          <p:cNvPicPr preferRelativeResize="0"/>
          <p:nvPr/>
        </p:nvPicPr>
        <p:blipFill>
          <a:blip r:embed="rId4">
            <a:alphaModFix/>
          </a:blip>
          <a:stretch>
            <a:fillRect/>
          </a:stretch>
        </p:blipFill>
        <p:spPr>
          <a:xfrm>
            <a:off x="3113298" y="999900"/>
            <a:ext cx="5878303" cy="3636771"/>
          </a:xfrm>
          <a:prstGeom prst="rect">
            <a:avLst/>
          </a:prstGeom>
          <a:noFill/>
          <a:ln>
            <a:noFill/>
          </a:ln>
        </p:spPr>
      </p:pic>
      <p:sp>
        <p:nvSpPr>
          <p:cNvPr id="273" name="Google Shape;273;p36"/>
          <p:cNvSpPr/>
          <p:nvPr/>
        </p:nvSpPr>
        <p:spPr>
          <a:xfrm rot="2700000">
            <a:off x="5208736" y="3791630"/>
            <a:ext cx="452690" cy="871014"/>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11700" y="274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Sensitivity Analysis Comparison</a:t>
            </a:r>
            <a:endParaRPr/>
          </a:p>
        </p:txBody>
      </p:sp>
      <p:pic>
        <p:nvPicPr>
          <p:cNvPr id="279" name="Google Shape;279;p37"/>
          <p:cNvPicPr preferRelativeResize="0"/>
          <p:nvPr/>
        </p:nvPicPr>
        <p:blipFill>
          <a:blip r:embed="rId3">
            <a:alphaModFix/>
          </a:blip>
          <a:stretch>
            <a:fillRect/>
          </a:stretch>
        </p:blipFill>
        <p:spPr>
          <a:xfrm>
            <a:off x="108298" y="1699350"/>
            <a:ext cx="2852600" cy="2487826"/>
          </a:xfrm>
          <a:prstGeom prst="rect">
            <a:avLst/>
          </a:prstGeom>
          <a:noFill/>
          <a:ln>
            <a:noFill/>
          </a:ln>
        </p:spPr>
      </p:pic>
      <p:pic>
        <p:nvPicPr>
          <p:cNvPr id="280" name="Google Shape;280;p37"/>
          <p:cNvPicPr preferRelativeResize="0"/>
          <p:nvPr/>
        </p:nvPicPr>
        <p:blipFill>
          <a:blip r:embed="rId4">
            <a:alphaModFix/>
          </a:blip>
          <a:stretch>
            <a:fillRect/>
          </a:stretch>
        </p:blipFill>
        <p:spPr>
          <a:xfrm>
            <a:off x="3113298" y="999900"/>
            <a:ext cx="5878303" cy="3636771"/>
          </a:xfrm>
          <a:prstGeom prst="rect">
            <a:avLst/>
          </a:prstGeom>
          <a:noFill/>
          <a:ln>
            <a:noFill/>
          </a:ln>
        </p:spPr>
      </p:pic>
      <p:sp>
        <p:nvSpPr>
          <p:cNvPr id="281" name="Google Shape;281;p37"/>
          <p:cNvSpPr/>
          <p:nvPr/>
        </p:nvSpPr>
        <p:spPr>
          <a:xfrm rot="2700000">
            <a:off x="5874786" y="3880430"/>
            <a:ext cx="452690" cy="871014"/>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8"/>
          <p:cNvPicPr preferRelativeResize="0"/>
          <p:nvPr/>
        </p:nvPicPr>
        <p:blipFill>
          <a:blip r:embed="rId3">
            <a:alphaModFix/>
          </a:blip>
          <a:stretch>
            <a:fillRect/>
          </a:stretch>
        </p:blipFill>
        <p:spPr>
          <a:xfrm>
            <a:off x="3075600" y="0"/>
            <a:ext cx="2954450" cy="5143499"/>
          </a:xfrm>
          <a:prstGeom prst="rect">
            <a:avLst/>
          </a:prstGeom>
          <a:noFill/>
          <a:ln>
            <a:noFill/>
          </a:ln>
        </p:spPr>
      </p:pic>
      <p:pic>
        <p:nvPicPr>
          <p:cNvPr id="287" name="Google Shape;287;p38"/>
          <p:cNvPicPr preferRelativeResize="0"/>
          <p:nvPr/>
        </p:nvPicPr>
        <p:blipFill>
          <a:blip r:embed="rId4">
            <a:alphaModFix/>
          </a:blip>
          <a:stretch>
            <a:fillRect/>
          </a:stretch>
        </p:blipFill>
        <p:spPr>
          <a:xfrm>
            <a:off x="121150" y="13"/>
            <a:ext cx="2954450" cy="5143476"/>
          </a:xfrm>
          <a:prstGeom prst="rect">
            <a:avLst/>
          </a:prstGeom>
          <a:noFill/>
          <a:ln>
            <a:noFill/>
          </a:ln>
        </p:spPr>
      </p:pic>
      <p:pic>
        <p:nvPicPr>
          <p:cNvPr id="288" name="Google Shape;288;p38"/>
          <p:cNvPicPr preferRelativeResize="0"/>
          <p:nvPr/>
        </p:nvPicPr>
        <p:blipFill>
          <a:blip r:embed="rId5">
            <a:alphaModFix/>
          </a:blip>
          <a:stretch>
            <a:fillRect/>
          </a:stretch>
        </p:blipFill>
        <p:spPr>
          <a:xfrm>
            <a:off x="6030050" y="0"/>
            <a:ext cx="2954450" cy="5143496"/>
          </a:xfrm>
          <a:prstGeom prst="rect">
            <a:avLst/>
          </a:prstGeom>
          <a:noFill/>
          <a:ln>
            <a:noFill/>
          </a:ln>
        </p:spPr>
      </p:pic>
      <p:sp>
        <p:nvSpPr>
          <p:cNvPr id="289" name="Google Shape;289;p38"/>
          <p:cNvSpPr/>
          <p:nvPr/>
        </p:nvSpPr>
        <p:spPr>
          <a:xfrm>
            <a:off x="377425" y="2383025"/>
            <a:ext cx="518100" cy="518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3297700" y="2383025"/>
            <a:ext cx="518100" cy="518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6217975" y="2383025"/>
            <a:ext cx="518100" cy="518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txBox="1"/>
          <p:nvPr/>
        </p:nvSpPr>
        <p:spPr>
          <a:xfrm>
            <a:off x="1614950" y="3143125"/>
            <a:ext cx="4262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 GAP</a:t>
            </a: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0000FF"/>
                </a:solidFill>
              </a:rPr>
              <a:t>13BPG</a:t>
            </a:r>
            <a:endParaRPr>
              <a:solidFill>
                <a:srgbClr val="0000FF"/>
              </a:solidFill>
            </a:endParaRPr>
          </a:p>
        </p:txBody>
      </p:sp>
      <p:sp>
        <p:nvSpPr>
          <p:cNvPr id="293" name="Google Shape;293;p38"/>
          <p:cNvSpPr txBox="1"/>
          <p:nvPr/>
        </p:nvSpPr>
        <p:spPr>
          <a:xfrm>
            <a:off x="1056150" y="3446200"/>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GAPDH</a:t>
            </a:r>
            <a:endParaRPr/>
          </a:p>
        </p:txBody>
      </p:sp>
      <p:cxnSp>
        <p:nvCxnSpPr>
          <p:cNvPr id="294" name="Google Shape;294;p38"/>
          <p:cNvCxnSpPr/>
          <p:nvPr/>
        </p:nvCxnSpPr>
        <p:spPr>
          <a:xfrm>
            <a:off x="1897600" y="3505750"/>
            <a:ext cx="0" cy="28110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38"/>
          <p:cNvCxnSpPr/>
          <p:nvPr/>
        </p:nvCxnSpPr>
        <p:spPr>
          <a:xfrm rot="10800000">
            <a:off x="1990775" y="3492400"/>
            <a:ext cx="0" cy="307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Fractional Factorial Design Analysis</a:t>
            </a:r>
            <a:endParaRPr/>
          </a:p>
        </p:txBody>
      </p:sp>
      <p:sp>
        <p:nvSpPr>
          <p:cNvPr id="301" name="Google Shape;301;p39"/>
          <p:cNvSpPr txBox="1">
            <a:spLocks noGrp="1"/>
          </p:cNvSpPr>
          <p:nvPr>
            <p:ph type="body" idx="1"/>
          </p:nvPr>
        </p:nvSpPr>
        <p:spPr>
          <a:xfrm>
            <a:off x="311700" y="1315250"/>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rgbClr val="000000"/>
              </a:buClr>
              <a:buSzPts val="1800"/>
              <a:buChar char="●"/>
            </a:pPr>
            <a:r>
              <a:rPr lang="en"/>
              <a:t>8 factors, so a normal 2-level factorial design would take 2</a:t>
            </a:r>
            <a:r>
              <a:rPr lang="en" baseline="30000"/>
              <a:t>8</a:t>
            </a:r>
            <a:r>
              <a:rPr lang="en"/>
              <a:t> (256) runs to assay each minimum and maximum concentration effect. If COPASI is so fast, why not do this?</a:t>
            </a:r>
            <a:endParaRPr/>
          </a:p>
          <a:p>
            <a:pPr marL="9144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Clr>
                <a:srgbClr val="000000"/>
              </a:buClr>
              <a:buSzPts val="1400"/>
              <a:buChar char="●"/>
            </a:pPr>
            <a:r>
              <a:rPr lang="en"/>
              <a:t>Let’s talk FFD resolution for a moment</a:t>
            </a:r>
            <a:endParaRPr/>
          </a:p>
          <a:p>
            <a:pPr marL="914400" lvl="1" indent="-317500" algn="l" rtl="0">
              <a:lnSpc>
                <a:spcPct val="100000"/>
              </a:lnSpc>
              <a:spcBef>
                <a:spcPts val="0"/>
              </a:spcBef>
              <a:spcAft>
                <a:spcPts val="0"/>
              </a:spcAft>
              <a:buClr>
                <a:srgbClr val="000000"/>
              </a:buClr>
              <a:buSzPts val="1400"/>
              <a:buChar char="○"/>
            </a:pPr>
            <a:r>
              <a:rPr lang="en"/>
              <a:t>Resolution defines the ability of the analysis to tease out confounding effects</a:t>
            </a:r>
            <a:endParaRPr/>
          </a:p>
          <a:p>
            <a:pPr marL="914400" lvl="1" indent="-317500" algn="l" rtl="0">
              <a:lnSpc>
                <a:spcPct val="100000"/>
              </a:lnSpc>
              <a:spcBef>
                <a:spcPts val="0"/>
              </a:spcBef>
              <a:spcAft>
                <a:spcPts val="0"/>
              </a:spcAft>
              <a:buClr>
                <a:srgbClr val="000000"/>
              </a:buClr>
              <a:buSzPts val="1400"/>
              <a:buChar char="○"/>
            </a:pPr>
            <a:r>
              <a:rPr lang="en"/>
              <a:t>Resolutions below III and above V are generally considered useless</a:t>
            </a:r>
            <a:endParaRPr/>
          </a:p>
          <a:p>
            <a:pPr marL="914400" lvl="1" indent="-317500" algn="l" rtl="0">
              <a:lnSpc>
                <a:spcPct val="100000"/>
              </a:lnSpc>
              <a:spcBef>
                <a:spcPts val="0"/>
              </a:spcBef>
              <a:spcAft>
                <a:spcPts val="0"/>
              </a:spcAft>
              <a:buClr>
                <a:srgbClr val="000000"/>
              </a:buClr>
              <a:buSzPts val="1400"/>
              <a:buChar char="○"/>
            </a:pPr>
            <a:r>
              <a:rPr lang="en"/>
              <a:t>So we want resolutions IV or V</a:t>
            </a:r>
            <a:endParaRPr/>
          </a:p>
          <a:p>
            <a:pPr marL="9144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Clr>
                <a:srgbClr val="000000"/>
              </a:buClr>
              <a:buSzPts val="1400"/>
              <a:buChar char="●"/>
            </a:pPr>
            <a:r>
              <a:rPr lang="en"/>
              <a:t>How to get there?</a:t>
            </a:r>
            <a:endParaRPr/>
          </a:p>
          <a:p>
            <a:pPr marL="914400" lvl="1" indent="-317500" algn="l" rtl="0">
              <a:lnSpc>
                <a:spcPct val="100000"/>
              </a:lnSpc>
              <a:spcBef>
                <a:spcPts val="0"/>
              </a:spcBef>
              <a:spcAft>
                <a:spcPts val="0"/>
              </a:spcAft>
              <a:buClr>
                <a:srgbClr val="000000"/>
              </a:buClr>
              <a:buSzPts val="1400"/>
              <a:buChar char="○"/>
            </a:pPr>
            <a:r>
              <a:rPr lang="en"/>
              <a:t>With 8 factors, we can run a 2</a:t>
            </a:r>
            <a:r>
              <a:rPr lang="en" baseline="30000"/>
              <a:t>8-4</a:t>
            </a:r>
            <a:r>
              <a:rPr lang="en"/>
              <a:t>, resolution IV, FFD (min 16 runs)</a:t>
            </a:r>
            <a:endParaRPr/>
          </a:p>
          <a:p>
            <a:pPr marL="914400" lvl="1" indent="-317500" algn="l" rtl="0">
              <a:lnSpc>
                <a:spcPct val="100000"/>
              </a:lnSpc>
              <a:spcBef>
                <a:spcPts val="0"/>
              </a:spcBef>
              <a:spcAft>
                <a:spcPts val="0"/>
              </a:spcAft>
              <a:buClr>
                <a:srgbClr val="000000"/>
              </a:buClr>
              <a:buSzPts val="1400"/>
              <a:buChar char="○"/>
            </a:pPr>
            <a:r>
              <a:rPr lang="en"/>
              <a:t>With 10 factors, we could run a 2</a:t>
            </a:r>
            <a:r>
              <a:rPr lang="en" baseline="30000"/>
              <a:t>10-4</a:t>
            </a:r>
            <a:r>
              <a:rPr lang="en"/>
              <a:t>, resolution V, FFD (min 64 runs)</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Fractional Factorial Design Analysis</a:t>
            </a:r>
            <a:endParaRPr/>
          </a:p>
        </p:txBody>
      </p:sp>
      <p:pic>
        <p:nvPicPr>
          <p:cNvPr id="307" name="Google Shape;307;p40"/>
          <p:cNvPicPr preferRelativeResize="0"/>
          <p:nvPr/>
        </p:nvPicPr>
        <p:blipFill>
          <a:blip r:embed="rId3">
            <a:alphaModFix/>
          </a:blip>
          <a:stretch>
            <a:fillRect/>
          </a:stretch>
        </p:blipFill>
        <p:spPr>
          <a:xfrm>
            <a:off x="613025" y="1399100"/>
            <a:ext cx="7782700" cy="309312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Fractional Factorial Design Analysis - 2</a:t>
            </a:r>
            <a:r>
              <a:rPr lang="en" baseline="30000"/>
              <a:t>8-4</a:t>
            </a:r>
            <a:r>
              <a:rPr lang="en"/>
              <a:t> res. IV</a:t>
            </a:r>
            <a:endParaRPr/>
          </a:p>
        </p:txBody>
      </p:sp>
      <p:graphicFrame>
        <p:nvGraphicFramePr>
          <p:cNvPr id="313" name="Google Shape;313;p41"/>
          <p:cNvGraphicFramePr/>
          <p:nvPr/>
        </p:nvGraphicFramePr>
        <p:xfrm>
          <a:off x="952500" y="2801425"/>
          <a:ext cx="7239000" cy="1584840"/>
        </p:xfrm>
        <a:graphic>
          <a:graphicData uri="http://schemas.openxmlformats.org/drawingml/2006/table">
            <a:tbl>
              <a:tblPr>
                <a:noFill/>
                <a:tableStyleId>{F27DFD83-F6B4-4BFE-9F9F-A22D3B605B2A}</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en" b="1"/>
                        <a:t>ADP</a:t>
                      </a:r>
                      <a:endParaRPr b="1"/>
                    </a:p>
                  </a:txBody>
                  <a:tcPr marL="91425" marR="91425" marT="91425" marB="91425"/>
                </a:tc>
                <a:tc>
                  <a:txBody>
                    <a:bodyPr/>
                    <a:lstStyle/>
                    <a:p>
                      <a:pPr marL="0" lvl="0" indent="0" algn="ctr" rtl="0">
                        <a:spcBef>
                          <a:spcPts val="0"/>
                        </a:spcBef>
                        <a:spcAft>
                          <a:spcPts val="0"/>
                        </a:spcAft>
                        <a:buNone/>
                      </a:pPr>
                      <a:r>
                        <a:rPr lang="en" b="1"/>
                        <a:t>Pi</a:t>
                      </a:r>
                      <a:endParaRPr b="1"/>
                    </a:p>
                  </a:txBody>
                  <a:tcPr marL="91425" marR="91425" marT="91425" marB="91425"/>
                </a:tc>
                <a:tc>
                  <a:txBody>
                    <a:bodyPr/>
                    <a:lstStyle/>
                    <a:p>
                      <a:pPr marL="0" lvl="0" indent="0" algn="ctr" rtl="0">
                        <a:spcBef>
                          <a:spcPts val="0"/>
                        </a:spcBef>
                        <a:spcAft>
                          <a:spcPts val="0"/>
                        </a:spcAft>
                        <a:buNone/>
                      </a:pPr>
                      <a:r>
                        <a:rPr lang="en" b="1"/>
                        <a:t>PCr</a:t>
                      </a:r>
                      <a:endParaRPr b="1"/>
                    </a:p>
                  </a:txBody>
                  <a:tcPr marL="91425" marR="91425" marT="91425" marB="91425"/>
                </a:tc>
                <a:tc>
                  <a:txBody>
                    <a:bodyPr/>
                    <a:lstStyle/>
                    <a:p>
                      <a:pPr marL="0" lvl="0" indent="0" algn="ctr" rtl="0">
                        <a:spcBef>
                          <a:spcPts val="0"/>
                        </a:spcBef>
                        <a:spcAft>
                          <a:spcPts val="0"/>
                        </a:spcAft>
                        <a:buNone/>
                      </a:pPr>
                      <a:r>
                        <a:rPr lang="en" b="1"/>
                        <a:t>LAC</a:t>
                      </a:r>
                      <a:endParaRPr b="1"/>
                    </a:p>
                  </a:txBody>
                  <a:tcPr marL="91425" marR="91425" marT="91425" marB="91425"/>
                </a:tc>
                <a:tc>
                  <a:txBody>
                    <a:bodyPr/>
                    <a:lstStyle/>
                    <a:p>
                      <a:pPr marL="0" lvl="0" indent="0" algn="ctr" rtl="0">
                        <a:spcBef>
                          <a:spcPts val="0"/>
                        </a:spcBef>
                        <a:spcAft>
                          <a:spcPts val="0"/>
                        </a:spcAft>
                        <a:buNone/>
                      </a:pPr>
                      <a:r>
                        <a:rPr lang="en" b="1"/>
                        <a:t>AMP</a:t>
                      </a:r>
                      <a:endParaRPr b="1"/>
                    </a:p>
                  </a:txBody>
                  <a:tcPr marL="91425" marR="91425" marT="91425" marB="91425"/>
                </a:tc>
                <a:tc>
                  <a:txBody>
                    <a:bodyPr/>
                    <a:lstStyle/>
                    <a:p>
                      <a:pPr marL="0" lvl="0" indent="0" algn="ctr" rtl="0">
                        <a:spcBef>
                          <a:spcPts val="0"/>
                        </a:spcBef>
                        <a:spcAft>
                          <a:spcPts val="0"/>
                        </a:spcAft>
                        <a:buNone/>
                      </a:pPr>
                      <a:r>
                        <a:rPr lang="en" b="1"/>
                        <a:t>G6P</a:t>
                      </a:r>
                      <a:endParaRPr b="1"/>
                    </a:p>
                  </a:txBody>
                  <a:tcPr marL="91425" marR="91425" marT="91425" marB="91425"/>
                </a:tc>
                <a:tc>
                  <a:txBody>
                    <a:bodyPr/>
                    <a:lstStyle/>
                    <a:p>
                      <a:pPr marL="0" lvl="0" indent="0" algn="ctr" rtl="0">
                        <a:spcBef>
                          <a:spcPts val="0"/>
                        </a:spcBef>
                        <a:spcAft>
                          <a:spcPts val="0"/>
                        </a:spcAft>
                        <a:buNone/>
                      </a:pPr>
                      <a:r>
                        <a:rPr lang="en" b="1"/>
                        <a:t>NADH</a:t>
                      </a:r>
                      <a:endParaRPr b="1"/>
                    </a:p>
                  </a:txBody>
                  <a:tcPr marL="91425" marR="91425" marT="91425" marB="91425"/>
                </a:tc>
                <a:tc>
                  <a:txBody>
                    <a:bodyPr/>
                    <a:lstStyle/>
                    <a:p>
                      <a:pPr marL="0" lvl="0" indent="0" algn="ctr" rtl="0">
                        <a:spcBef>
                          <a:spcPts val="0"/>
                        </a:spcBef>
                        <a:spcAft>
                          <a:spcPts val="0"/>
                        </a:spcAft>
                        <a:buNone/>
                      </a:pPr>
                      <a:r>
                        <a:rPr lang="en" b="1"/>
                        <a:t>GLY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1.61e-4</a:t>
                      </a:r>
                      <a:endParaRPr/>
                    </a:p>
                  </a:txBody>
                  <a:tcPr marL="91425" marR="91425" marT="91425" marB="91425"/>
                </a:tc>
                <a:tc>
                  <a:txBody>
                    <a:bodyPr/>
                    <a:lstStyle/>
                    <a:p>
                      <a:pPr marL="0" lvl="0" indent="0" algn="l" rtl="0">
                        <a:spcBef>
                          <a:spcPts val="0"/>
                        </a:spcBef>
                        <a:spcAft>
                          <a:spcPts val="0"/>
                        </a:spcAft>
                        <a:buNone/>
                      </a:pPr>
                      <a:r>
                        <a:rPr lang="en"/>
                        <a:t>1.11e-6</a:t>
                      </a:r>
                      <a:endParaRPr/>
                    </a:p>
                  </a:txBody>
                  <a:tcPr marL="91425" marR="91425" marT="91425" marB="91425">
                    <a:solidFill>
                      <a:srgbClr val="93C47D"/>
                    </a:solidFill>
                  </a:tcPr>
                </a:tc>
                <a:tc>
                  <a:txBody>
                    <a:bodyPr/>
                    <a:lstStyle/>
                    <a:p>
                      <a:pPr marL="0" lvl="0" indent="0" algn="l" rtl="0">
                        <a:spcBef>
                          <a:spcPts val="0"/>
                        </a:spcBef>
                        <a:spcAft>
                          <a:spcPts val="0"/>
                        </a:spcAft>
                        <a:buNone/>
                      </a:pPr>
                      <a:r>
                        <a:rPr lang="en"/>
                        <a:t>3.94e-6</a:t>
                      </a:r>
                      <a:endParaRPr/>
                    </a:p>
                  </a:txBody>
                  <a:tcPr marL="91425" marR="91425" marT="91425" marB="91425"/>
                </a:tc>
                <a:tc>
                  <a:txBody>
                    <a:bodyPr/>
                    <a:lstStyle/>
                    <a:p>
                      <a:pPr marL="0" lvl="0" indent="0" algn="l" rtl="0">
                        <a:spcBef>
                          <a:spcPts val="0"/>
                        </a:spcBef>
                        <a:spcAft>
                          <a:spcPts val="0"/>
                        </a:spcAft>
                        <a:buNone/>
                      </a:pPr>
                      <a:r>
                        <a:rPr lang="en"/>
                        <a:t>4.02e-6</a:t>
                      </a:r>
                      <a:endParaRPr/>
                    </a:p>
                  </a:txBody>
                  <a:tcPr marL="91425" marR="91425" marT="91425" marB="91425"/>
                </a:tc>
                <a:tc>
                  <a:txBody>
                    <a:bodyPr/>
                    <a:lstStyle/>
                    <a:p>
                      <a:pPr marL="0" lvl="0" indent="0" algn="l" rtl="0">
                        <a:spcBef>
                          <a:spcPts val="0"/>
                        </a:spcBef>
                        <a:spcAft>
                          <a:spcPts val="0"/>
                        </a:spcAft>
                        <a:buNone/>
                      </a:pPr>
                      <a:r>
                        <a:rPr lang="en"/>
                        <a:t>1.86e-5</a:t>
                      </a:r>
                      <a:endParaRPr/>
                    </a:p>
                  </a:txBody>
                  <a:tcPr marL="91425" marR="91425" marT="91425" marB="91425"/>
                </a:tc>
                <a:tc>
                  <a:txBody>
                    <a:bodyPr/>
                    <a:lstStyle/>
                    <a:p>
                      <a:pPr marL="0" lvl="0" indent="0" algn="l" rtl="0">
                        <a:spcBef>
                          <a:spcPts val="0"/>
                        </a:spcBef>
                        <a:spcAft>
                          <a:spcPts val="0"/>
                        </a:spcAft>
                        <a:buNone/>
                      </a:pPr>
                      <a:r>
                        <a:rPr lang="en"/>
                        <a:t>3.50e-6</a:t>
                      </a:r>
                      <a:endParaRPr/>
                    </a:p>
                  </a:txBody>
                  <a:tcPr marL="91425" marR="91425" marT="91425" marB="91425">
                    <a:solidFill>
                      <a:srgbClr val="93C47D"/>
                    </a:solidFill>
                  </a:tcPr>
                </a:tc>
                <a:tc>
                  <a:txBody>
                    <a:bodyPr/>
                    <a:lstStyle/>
                    <a:p>
                      <a:pPr marL="0" lvl="0" indent="0" algn="l" rtl="0">
                        <a:spcBef>
                          <a:spcPts val="0"/>
                        </a:spcBef>
                        <a:spcAft>
                          <a:spcPts val="0"/>
                        </a:spcAft>
                        <a:buNone/>
                      </a:pPr>
                      <a:r>
                        <a:rPr lang="en"/>
                        <a:t>1.55e-6</a:t>
                      </a:r>
                      <a:endParaRPr/>
                    </a:p>
                  </a:txBody>
                  <a:tcPr marL="91425" marR="91425" marT="91425" marB="91425">
                    <a:solidFill>
                      <a:srgbClr val="E06666"/>
                    </a:solidFill>
                  </a:tcPr>
                </a:tc>
                <a:tc>
                  <a:txBody>
                    <a:bodyPr/>
                    <a:lstStyle/>
                    <a:p>
                      <a:pPr marL="0" lvl="0" indent="0" algn="l" rtl="0">
                        <a:spcBef>
                          <a:spcPts val="0"/>
                        </a:spcBef>
                        <a:spcAft>
                          <a:spcPts val="0"/>
                        </a:spcAft>
                        <a:buNone/>
                      </a:pPr>
                      <a:r>
                        <a:rPr lang="en"/>
                        <a:t>4.76e-6</a:t>
                      </a:r>
                      <a:endParaRPr/>
                    </a:p>
                  </a:txBody>
                  <a:tcPr marL="91425" marR="91425" marT="91425" marB="91425">
                    <a:solidFill>
                      <a:srgbClr val="E06666"/>
                    </a:solidFill>
                  </a:tcPr>
                </a:tc>
                <a:extLst>
                  <a:ext uri="{0D108BD9-81ED-4DB2-BD59-A6C34878D82A}">
                    <a16:rowId xmlns:a16="http://schemas.microsoft.com/office/drawing/2014/main" val="10001"/>
                  </a:ext>
                </a:extLst>
              </a:tr>
              <a:tr h="381000">
                <a:tc gridSpan="2">
                  <a:txBody>
                    <a:bodyPr/>
                    <a:lstStyle/>
                    <a:p>
                      <a:pPr marL="0" lvl="0" indent="0" algn="ctr" rtl="0">
                        <a:spcBef>
                          <a:spcPts val="0"/>
                        </a:spcBef>
                        <a:spcAft>
                          <a:spcPts val="0"/>
                        </a:spcAft>
                        <a:buNone/>
                      </a:pPr>
                      <a:r>
                        <a:rPr lang="en" b="1"/>
                        <a:t>ADP:Pi</a:t>
                      </a:r>
                      <a:endParaRPr b="1"/>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b="1"/>
                        <a:t>PCr:LAC</a:t>
                      </a:r>
                      <a:endParaRPr b="1"/>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b="1"/>
                        <a:t>AMP:G6P</a:t>
                      </a:r>
                      <a:endParaRPr b="1"/>
                    </a:p>
                  </a:txBody>
                  <a:tcPr marL="91425" marR="91425" marT="91425" marB="91425"/>
                </a:tc>
                <a:tc hMerge="1">
                  <a:txBody>
                    <a:bodyPr/>
                    <a:lstStyle/>
                    <a:p>
                      <a:endParaRPr lang="en-US"/>
                    </a:p>
                  </a:txBody>
                  <a:tcPr/>
                </a:tc>
                <a:tc gridSpan="2">
                  <a:txBody>
                    <a:bodyPr/>
                    <a:lstStyle/>
                    <a:p>
                      <a:pPr marL="0" lvl="0" indent="0" algn="ctr" rtl="0">
                        <a:spcBef>
                          <a:spcPts val="0"/>
                        </a:spcBef>
                        <a:spcAft>
                          <a:spcPts val="0"/>
                        </a:spcAft>
                        <a:buNone/>
                      </a:pPr>
                      <a:r>
                        <a:rPr lang="en" b="1"/>
                        <a:t>NADH:GLY</a:t>
                      </a:r>
                      <a:endParaRPr b="1"/>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a:t>6.9e-4</a:t>
                      </a:r>
                      <a:endParaRPr/>
                    </a:p>
                  </a:txBody>
                  <a:tcPr marL="91425" marR="91425" marT="91425" marB="91425">
                    <a:solidFill>
                      <a:srgbClr val="93C47D"/>
                    </a:solidFill>
                  </a:tcPr>
                </a:tc>
                <a:tc hMerge="1">
                  <a:txBody>
                    <a:bodyPr/>
                    <a:lstStyle/>
                    <a:p>
                      <a:endParaRPr lang="en-US"/>
                    </a:p>
                  </a:txBody>
                  <a:tcPr/>
                </a:tc>
                <a:tc gridSpan="2">
                  <a:txBody>
                    <a:bodyPr/>
                    <a:lstStyle/>
                    <a:p>
                      <a:pPr marL="0" lvl="0" indent="0" algn="l" rtl="0">
                        <a:spcBef>
                          <a:spcPts val="0"/>
                        </a:spcBef>
                        <a:spcAft>
                          <a:spcPts val="0"/>
                        </a:spcAft>
                        <a:buNone/>
                      </a:pPr>
                      <a:r>
                        <a:rPr lang="en"/>
                        <a:t>3.8e-6</a:t>
                      </a:r>
                      <a:endParaRPr/>
                    </a:p>
                  </a:txBody>
                  <a:tcPr marL="91425" marR="91425" marT="91425" marB="91425">
                    <a:solidFill>
                      <a:srgbClr val="93C47D"/>
                    </a:solidFill>
                  </a:tcPr>
                </a:tc>
                <a:tc hMerge="1">
                  <a:txBody>
                    <a:bodyPr/>
                    <a:lstStyle/>
                    <a:p>
                      <a:endParaRPr lang="en-US"/>
                    </a:p>
                  </a:txBody>
                  <a:tcPr/>
                </a:tc>
                <a:tc gridSpan="2">
                  <a:txBody>
                    <a:bodyPr/>
                    <a:lstStyle/>
                    <a:p>
                      <a:pPr marL="0" lvl="0" indent="0" algn="l" rtl="0">
                        <a:spcBef>
                          <a:spcPts val="0"/>
                        </a:spcBef>
                        <a:spcAft>
                          <a:spcPts val="0"/>
                        </a:spcAft>
                        <a:buNone/>
                      </a:pPr>
                      <a:r>
                        <a:rPr lang="en"/>
                        <a:t>1.2e-6</a:t>
                      </a:r>
                      <a:endParaRPr/>
                    </a:p>
                  </a:txBody>
                  <a:tcPr marL="91425" marR="91425" marT="91425" marB="91425"/>
                </a:tc>
                <a:tc hMerge="1">
                  <a:txBody>
                    <a:bodyPr/>
                    <a:lstStyle/>
                    <a:p>
                      <a:endParaRPr lang="en-US"/>
                    </a:p>
                  </a:txBody>
                  <a:tcPr/>
                </a:tc>
                <a:tc gridSpan="2">
                  <a:txBody>
                    <a:bodyPr/>
                    <a:lstStyle/>
                    <a:p>
                      <a:pPr marL="0" lvl="0" indent="0" algn="l" rtl="0">
                        <a:spcBef>
                          <a:spcPts val="0"/>
                        </a:spcBef>
                        <a:spcAft>
                          <a:spcPts val="0"/>
                        </a:spcAft>
                        <a:buNone/>
                      </a:pPr>
                      <a:r>
                        <a:rPr lang="en"/>
                        <a:t>9.2e-7</a:t>
                      </a:r>
                      <a:endParaRPr/>
                    </a:p>
                  </a:txBody>
                  <a:tcPr marL="91425" marR="91425" marT="91425" marB="91425">
                    <a:solidFill>
                      <a:srgbClr val="E06666"/>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14" name="Google Shape;314;p41"/>
          <p:cNvSpPr txBox="1">
            <a:spLocks noGrp="1"/>
          </p:cNvSpPr>
          <p:nvPr>
            <p:ph type="body" idx="1"/>
          </p:nvPr>
        </p:nvSpPr>
        <p:spPr>
          <a:xfrm>
            <a:off x="311700" y="1387225"/>
            <a:ext cx="8520600" cy="317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runs done manually in COPASI using published min/max concentrations</a:t>
            </a:r>
            <a:endParaRPr/>
          </a:p>
          <a:p>
            <a:pPr marL="457200" lvl="0" indent="-342900" algn="l" rtl="0">
              <a:spcBef>
                <a:spcPts val="0"/>
              </a:spcBef>
              <a:spcAft>
                <a:spcPts val="0"/>
              </a:spcAft>
              <a:buSzPts val="1800"/>
              <a:buChar char="●"/>
            </a:pPr>
            <a:r>
              <a:rPr lang="en"/>
              <a:t>Data compiled and analyzed using Minitab with automatic principle fraction generation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t>Gaps in Modeling</a:t>
            </a:r>
            <a:endParaRPr sz="3020"/>
          </a:p>
        </p:txBody>
      </p:sp>
      <p:sp>
        <p:nvSpPr>
          <p:cNvPr id="68" name="Google Shape;68;p15"/>
          <p:cNvSpPr txBox="1"/>
          <p:nvPr/>
        </p:nvSpPr>
        <p:spPr>
          <a:xfrm>
            <a:off x="474175" y="1054625"/>
            <a:ext cx="7894200" cy="439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a:solidFill>
                  <a:schemeClr val="dk1"/>
                </a:solidFill>
              </a:rPr>
              <a:t>Due to complications previous work done to model glycolysis in muscle from 1968.</a:t>
            </a:r>
            <a:endParaRPr sz="1600">
              <a:solidFill>
                <a:schemeClr val="dk1"/>
              </a:solidFill>
            </a:endParaRPr>
          </a:p>
          <a:p>
            <a:pPr marL="0" lvl="0" indent="0" algn="l" rtl="0">
              <a:lnSpc>
                <a:spcPct val="115000"/>
              </a:lnSpc>
              <a:spcBef>
                <a:spcPts val="1200"/>
              </a:spcBef>
              <a:spcAft>
                <a:spcPts val="0"/>
              </a:spcAft>
              <a:buNone/>
            </a:pPr>
            <a:endParaRPr sz="1600">
              <a:solidFill>
                <a:schemeClr val="dk1"/>
              </a:solidFill>
            </a:endParaRPr>
          </a:p>
          <a:p>
            <a:pPr marL="0" lvl="0" indent="0" algn="l" rtl="0">
              <a:lnSpc>
                <a:spcPct val="115000"/>
              </a:lnSpc>
              <a:spcBef>
                <a:spcPts val="1200"/>
              </a:spcBef>
              <a:spcAft>
                <a:spcPts val="0"/>
              </a:spcAft>
              <a:buNone/>
            </a:pPr>
            <a:endParaRPr sz="1600">
              <a:solidFill>
                <a:schemeClr val="dk1"/>
              </a:solidFill>
            </a:endParaRPr>
          </a:p>
          <a:p>
            <a:pPr marL="0" lvl="0" indent="0" algn="l" rtl="0">
              <a:lnSpc>
                <a:spcPct val="115000"/>
              </a:lnSpc>
              <a:spcBef>
                <a:spcPts val="1200"/>
              </a:spcBef>
              <a:spcAft>
                <a:spcPts val="0"/>
              </a:spcAft>
              <a:buNone/>
            </a:pP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Key issues: </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1) Dynamic flux of ATP</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2) Variability caused by muscle properties and intensity of contractions </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3) Uncertainty in enzyme kinetics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rPr>
              <a:t>4) Disagreement within the research community regarding flux control mechanisms.</a:t>
            </a:r>
            <a:endParaRPr sz="1600">
              <a:solidFill>
                <a:schemeClr val="dk1"/>
              </a:solidFill>
            </a:endParaRPr>
          </a:p>
          <a:p>
            <a:pPr marL="0" lvl="0" indent="0" algn="l" rtl="0">
              <a:spcBef>
                <a:spcPts val="1200"/>
              </a:spcBef>
              <a:spcAft>
                <a:spcPts val="0"/>
              </a:spcAft>
              <a:buNone/>
            </a:pPr>
            <a:endParaRPr sz="1800"/>
          </a:p>
        </p:txBody>
      </p:sp>
      <p:pic>
        <p:nvPicPr>
          <p:cNvPr id="69" name="Google Shape;69;p15" descr="Muscle Fiber Contraction and Relaxation | Anatomy and Physiology I"/>
          <p:cNvPicPr preferRelativeResize="0"/>
          <p:nvPr/>
        </p:nvPicPr>
        <p:blipFill>
          <a:blip r:embed="rId3">
            <a:alphaModFix/>
          </a:blip>
          <a:stretch>
            <a:fillRect/>
          </a:stretch>
        </p:blipFill>
        <p:spPr>
          <a:xfrm>
            <a:off x="2781450" y="1670200"/>
            <a:ext cx="6006576" cy="20647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320" name="Google Shape;320;p42"/>
          <p:cNvSpPr txBox="1">
            <a:spLocks noGrp="1"/>
          </p:cNvSpPr>
          <p:nvPr>
            <p:ph type="body" idx="1"/>
          </p:nvPr>
        </p:nvSpPr>
        <p:spPr>
          <a:xfrm>
            <a:off x="311700" y="1416800"/>
            <a:ext cx="8520600" cy="317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is still a large gap in the literature for </a:t>
            </a:r>
            <a:r>
              <a:rPr lang="en" i="1"/>
              <a:t>in vivo,</a:t>
            </a:r>
            <a:r>
              <a:rPr lang="en"/>
              <a:t> human enzyme parameters</a:t>
            </a:r>
            <a:endParaRPr/>
          </a:p>
          <a:p>
            <a:pPr marL="457200" lvl="0" indent="-342900" algn="l" rtl="0">
              <a:spcBef>
                <a:spcPts val="0"/>
              </a:spcBef>
              <a:spcAft>
                <a:spcPts val="0"/>
              </a:spcAft>
              <a:buSzPts val="1800"/>
              <a:buChar char="●"/>
            </a:pPr>
            <a:r>
              <a:rPr lang="en"/>
              <a:t>Full reversibility adds clear advantages, but the true value of the increased computational complexity is unknown</a:t>
            </a:r>
            <a:endParaRPr/>
          </a:p>
          <a:p>
            <a:pPr marL="457200" lvl="0" indent="-342900" algn="l" rtl="0">
              <a:spcBef>
                <a:spcPts val="0"/>
              </a:spcBef>
              <a:spcAft>
                <a:spcPts val="0"/>
              </a:spcAft>
              <a:buSzPts val="1800"/>
              <a:buChar char="●"/>
            </a:pPr>
            <a:r>
              <a:rPr lang="en"/>
              <a:t>Our method doesn’t account for variability in parameters due to physiological differences</a:t>
            </a:r>
            <a:endParaRPr/>
          </a:p>
          <a:p>
            <a:pPr marL="457200" lvl="0" indent="-342900" algn="l" rtl="0">
              <a:spcBef>
                <a:spcPts val="0"/>
              </a:spcBef>
              <a:spcAft>
                <a:spcPts val="0"/>
              </a:spcAft>
              <a:buSzPts val="1800"/>
              <a:buChar char="●"/>
            </a:pPr>
            <a:r>
              <a:rPr lang="en"/>
              <a:t>Wide difference in behavior from low exercise -&gt; max exercise suggests the need for intermediary steps</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Ideas for Future Work</a:t>
            </a:r>
            <a:endParaRPr/>
          </a:p>
        </p:txBody>
      </p:sp>
      <p:sp>
        <p:nvSpPr>
          <p:cNvPr id="326" name="Google Shape;326;p43"/>
          <p:cNvSpPr txBox="1">
            <a:spLocks noGrp="1"/>
          </p:cNvSpPr>
          <p:nvPr>
            <p:ph type="body" idx="1"/>
          </p:nvPr>
        </p:nvSpPr>
        <p:spPr>
          <a:xfrm>
            <a:off x="356100" y="1781550"/>
            <a:ext cx="8520600" cy="23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Focus on specific pathologies by varying parameters, or by attempting to work backward from pathological steady states</a:t>
            </a:r>
            <a:endParaRPr/>
          </a:p>
          <a:p>
            <a:pPr marL="457200" lvl="0" indent="-342900" algn="l" rtl="0">
              <a:spcBef>
                <a:spcPts val="0"/>
              </a:spcBef>
              <a:spcAft>
                <a:spcPts val="0"/>
              </a:spcAft>
              <a:buSzPts val="1800"/>
              <a:buChar char="●"/>
            </a:pPr>
            <a:r>
              <a:rPr lang="en"/>
              <a:t>Assume variation in observed parameters and automate a series of simulations to explore these spaces to look for highly variable outcomes</a:t>
            </a:r>
            <a:endParaRPr/>
          </a:p>
          <a:p>
            <a:pPr marL="457200" lvl="0" indent="-342900" algn="l" rtl="0">
              <a:spcBef>
                <a:spcPts val="0"/>
              </a:spcBef>
              <a:spcAft>
                <a:spcPts val="0"/>
              </a:spcAft>
              <a:buSzPts val="1800"/>
              <a:buChar char="●"/>
            </a:pPr>
            <a:r>
              <a:rPr lang="en"/>
              <a:t>Create a simple model of biological lactate efflux to better assay total system flux</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332" name="Google Shape;332;p44"/>
          <p:cNvSpPr txBox="1">
            <a:spLocks noGrp="1"/>
          </p:cNvSpPr>
          <p:nvPr>
            <p:ph type="body" idx="1"/>
          </p:nvPr>
        </p:nvSpPr>
        <p:spPr>
          <a:xfrm>
            <a:off x="311700" y="1594425"/>
            <a:ext cx="8520600" cy="3497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Our work updated the Lambeth and Kushmerick model to reflect modern experimental results and practices, demonstrating the importance of these updates through order-of-magnitude differences in sensitivity</a:t>
            </a:r>
            <a:endParaRPr/>
          </a:p>
          <a:p>
            <a:pPr marL="457200" lvl="0" indent="-342900" algn="l" rtl="0">
              <a:spcBef>
                <a:spcPts val="0"/>
              </a:spcBef>
              <a:spcAft>
                <a:spcPts val="0"/>
              </a:spcAft>
              <a:buSzPts val="1800"/>
              <a:buChar char="●"/>
            </a:pPr>
            <a:r>
              <a:rPr lang="en"/>
              <a:t>We further confirmed the importance of ADP as a driver of control-switching at high metabolic rates</a:t>
            </a:r>
            <a:endParaRPr/>
          </a:p>
          <a:p>
            <a:pPr marL="457200" lvl="0" indent="-342900" algn="l" rtl="0">
              <a:spcBef>
                <a:spcPts val="0"/>
              </a:spcBef>
              <a:spcAft>
                <a:spcPts val="0"/>
              </a:spcAft>
              <a:buSzPts val="1800"/>
              <a:buChar char="●"/>
            </a:pPr>
            <a:r>
              <a:rPr lang="en"/>
              <a:t>Using modern computational methods, this model is two orders of magnitude more efficient</a:t>
            </a:r>
            <a:endParaRPr/>
          </a:p>
          <a:p>
            <a:pPr marL="914400" lvl="1" indent="-317500" algn="l" rtl="0">
              <a:spcBef>
                <a:spcPts val="0"/>
              </a:spcBef>
              <a:spcAft>
                <a:spcPts val="0"/>
              </a:spcAft>
              <a:buSzPts val="1400"/>
              <a:buChar char="○"/>
            </a:pPr>
            <a:r>
              <a:rPr lang="en"/>
              <a:t>Matlab is not my friend</a:t>
            </a:r>
            <a:endParaRPr/>
          </a:p>
          <a:p>
            <a:pPr marL="45720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title"/>
          </p:nvPr>
        </p:nvSpPr>
        <p:spPr>
          <a:xfrm>
            <a:off x="311700" y="644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
        <p:nvSpPr>
          <p:cNvPr id="338" name="Google Shape;338;p45"/>
          <p:cNvSpPr txBox="1">
            <a:spLocks noGrp="1"/>
          </p:cNvSpPr>
          <p:nvPr>
            <p:ph type="body" idx="1"/>
          </p:nvPr>
        </p:nvSpPr>
        <p:spPr>
          <a:xfrm>
            <a:off x="311700" y="13517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All figures and tables that aren’t ours are from the original source:</a:t>
            </a:r>
            <a:endParaRPr/>
          </a:p>
          <a:p>
            <a:pPr marL="0" lvl="0" indent="0" algn="l" rtl="0">
              <a:spcBef>
                <a:spcPts val="1200"/>
              </a:spcBef>
              <a:spcAft>
                <a:spcPts val="0"/>
              </a:spcAft>
              <a:buNone/>
            </a:pPr>
            <a:r>
              <a:rPr lang="en"/>
              <a:t>Lambeth, M.J., Kushmerick, M.J. A Computational Model for Glycogenolysis in Skeletal Muscle. Annals of Biomedical Engineering 30, 808–827 (2002).</a:t>
            </a:r>
            <a:endParaRPr/>
          </a:p>
          <a:p>
            <a:pPr marL="0" lvl="0" indent="0" algn="l" rtl="0">
              <a:spcBef>
                <a:spcPts val="1200"/>
              </a:spcBef>
              <a:spcAft>
                <a:spcPts val="0"/>
              </a:spcAft>
              <a:buNone/>
            </a:pPr>
            <a:endParaRPr/>
          </a:p>
          <a:p>
            <a:pPr marL="0" lvl="0" indent="0" algn="l" rtl="0">
              <a:spcBef>
                <a:spcPts val="1200"/>
              </a:spcBef>
              <a:spcAft>
                <a:spcPts val="1200"/>
              </a:spcAft>
              <a:buNone/>
            </a:pPr>
            <a:r>
              <a:rPr lang="en" sz="2400">
                <a:solidFill>
                  <a:schemeClr val="dk1"/>
                </a:solidFill>
              </a:rPr>
              <a:t>It would be our pleasure to take any questions!</a:t>
            </a:r>
            <a:endParaRPr sz="2400">
              <a:solidFill>
                <a:schemeClr val="dk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44" name="Google Shape;34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Clr>
                <a:schemeClr val="dk1"/>
              </a:buClr>
              <a:buSzPct val="91666"/>
              <a:buFont typeface="Arial"/>
              <a:buNone/>
            </a:pPr>
            <a:r>
              <a:rPr lang="en" sz="1200">
                <a:solidFill>
                  <a:schemeClr val="dk1"/>
                </a:solidFill>
              </a:rPr>
              <a:t>1.	Lambeth, Melissa. Kushmerick, Martin. “A Computational Model for Glycogenolysis in Skeletal Muscle”. </a:t>
            </a:r>
            <a:r>
              <a:rPr lang="en" sz="1200" i="1">
                <a:solidFill>
                  <a:schemeClr val="dk1"/>
                </a:solidFill>
              </a:rPr>
              <a:t>Annals of Biomedical Engineering</a:t>
            </a:r>
            <a:r>
              <a:rPr lang="en" sz="1200">
                <a:solidFill>
                  <a:schemeClr val="dk1"/>
                </a:solidFill>
              </a:rPr>
              <a:t>. </a:t>
            </a:r>
            <a:r>
              <a:rPr lang="en" sz="1200" b="1">
                <a:solidFill>
                  <a:schemeClr val="dk1"/>
                </a:solidFill>
              </a:rPr>
              <a:t>30</a:t>
            </a:r>
            <a:r>
              <a:rPr lang="en" sz="1200">
                <a:solidFill>
                  <a:schemeClr val="dk1"/>
                </a:solidFill>
              </a:rPr>
              <a:t>. 808-827. (2002)</a:t>
            </a:r>
            <a:endParaRPr sz="12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rPr>
              <a:t>2.	Rush, James. Spriet, Lawrence. “Skeletal muscle glycogen phosphorylase a kinetics: effects of adenine nucleotides and caffeine”. </a:t>
            </a:r>
            <a:r>
              <a:rPr lang="en" sz="1200" i="1">
                <a:solidFill>
                  <a:schemeClr val="dk1"/>
                </a:solidFill>
              </a:rPr>
              <a:t>J Appl Physiol</a:t>
            </a:r>
            <a:r>
              <a:rPr lang="en" sz="1200">
                <a:solidFill>
                  <a:schemeClr val="dk1"/>
                </a:solidFill>
              </a:rPr>
              <a:t>. </a:t>
            </a:r>
            <a:r>
              <a:rPr lang="en" sz="1200" b="1">
                <a:solidFill>
                  <a:schemeClr val="dk1"/>
                </a:solidFill>
              </a:rPr>
              <a:t>91</a:t>
            </a:r>
            <a:r>
              <a:rPr lang="en" sz="1200">
                <a:solidFill>
                  <a:schemeClr val="dk1"/>
                </a:solidFill>
              </a:rPr>
              <a:t>. 2071-2078. (2001)</a:t>
            </a:r>
            <a:endParaRPr sz="12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rPr>
              <a:t>3.	Nikos G Oikonomakos, Vicky T Skamnaki, Erzsébet Ösz, László Szilágyi, László Somsák, Tibor Docsa, Béla Tóth, Pál Gergely. “Kinetic and Crystallographic Studies of Glucopyranosylidene Spirothiohydantoin Binding to Glycogen Phosphorylase b”. </a:t>
            </a:r>
            <a:r>
              <a:rPr lang="en" sz="1200" i="1">
                <a:solidFill>
                  <a:schemeClr val="dk1"/>
                </a:solidFill>
              </a:rPr>
              <a:t>Bioorganic &amp; Medicinal Chemistry</a:t>
            </a:r>
            <a:r>
              <a:rPr lang="en" sz="1200">
                <a:solidFill>
                  <a:schemeClr val="dk1"/>
                </a:solidFill>
              </a:rPr>
              <a:t>.</a:t>
            </a:r>
            <a:r>
              <a:rPr lang="en" sz="1200" b="1">
                <a:solidFill>
                  <a:schemeClr val="dk1"/>
                </a:solidFill>
              </a:rPr>
              <a:t>10</a:t>
            </a:r>
            <a:r>
              <a:rPr lang="en" sz="1200">
                <a:solidFill>
                  <a:schemeClr val="dk1"/>
                </a:solidFill>
              </a:rPr>
              <a:t>. 261-268. (2002)</a:t>
            </a:r>
            <a:endParaRPr sz="12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rPr>
              <a:t>4.	Wiśniewski JR, Gizak A, Rakus D. “Integrating Proteomics and Enzyme Kinetics Reveals Tissue-Specific Types of the Glycolytic and Gluconeogenic Pathways”. </a:t>
            </a:r>
            <a:r>
              <a:rPr lang="en" sz="1200" i="1">
                <a:solidFill>
                  <a:schemeClr val="dk1"/>
                </a:solidFill>
              </a:rPr>
              <a:t>J Proteome Res</a:t>
            </a:r>
            <a:r>
              <a:rPr lang="en" sz="1200">
                <a:solidFill>
                  <a:schemeClr val="dk1"/>
                </a:solidFill>
              </a:rPr>
              <a:t>.</a:t>
            </a:r>
            <a:r>
              <a:rPr lang="en" sz="1200" b="1">
                <a:solidFill>
                  <a:schemeClr val="dk1"/>
                </a:solidFill>
              </a:rPr>
              <a:t>14</a:t>
            </a:r>
            <a:r>
              <a:rPr lang="en" sz="1200">
                <a:solidFill>
                  <a:schemeClr val="dk1"/>
                </a:solidFill>
              </a:rPr>
              <a:t>. 3263-3273. (2015)</a:t>
            </a:r>
            <a:endParaRPr sz="12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rPr>
              <a:t>5.	Eagles, Peter. Iqbal, Muzaffar. “A Comparative Study of Adolase from Human Muscle and Liver” </a:t>
            </a:r>
            <a:r>
              <a:rPr lang="en" sz="1200" i="1">
                <a:solidFill>
                  <a:schemeClr val="dk1"/>
                </a:solidFill>
              </a:rPr>
              <a:t>Biochem J.</a:t>
            </a:r>
            <a:r>
              <a:rPr lang="en" sz="1200">
                <a:solidFill>
                  <a:schemeClr val="dk1"/>
                </a:solidFill>
              </a:rPr>
              <a:t> </a:t>
            </a:r>
            <a:r>
              <a:rPr lang="en" sz="1200" b="1">
                <a:solidFill>
                  <a:schemeClr val="dk1"/>
                </a:solidFill>
              </a:rPr>
              <a:t>133</a:t>
            </a:r>
            <a:r>
              <a:rPr lang="en" sz="1200">
                <a:solidFill>
                  <a:schemeClr val="dk1"/>
                </a:solidFill>
              </a:rPr>
              <a:t>. 429-439. (1973).</a:t>
            </a:r>
            <a:endParaRPr sz="12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rPr>
              <a:t>6.	Dabrowska A, Kamrowska I, Baranowski T. Purification, crystallization and properties of triosephosphate isomerase from human skeletal muscle. </a:t>
            </a:r>
            <a:r>
              <a:rPr lang="en" sz="1200" i="1">
                <a:solidFill>
                  <a:schemeClr val="dk1"/>
                </a:solidFill>
              </a:rPr>
              <a:t>Acta Biochim Pol</a:t>
            </a:r>
            <a:r>
              <a:rPr lang="en" sz="1200">
                <a:solidFill>
                  <a:schemeClr val="dk1"/>
                </a:solidFill>
              </a:rPr>
              <a:t>. </a:t>
            </a:r>
            <a:r>
              <a:rPr lang="en" sz="1200" b="1">
                <a:solidFill>
                  <a:schemeClr val="dk1"/>
                </a:solidFill>
              </a:rPr>
              <a:t>25</a:t>
            </a:r>
            <a:r>
              <a:rPr lang="en" sz="1200">
                <a:solidFill>
                  <a:schemeClr val="dk1"/>
                </a:solidFill>
              </a:rPr>
              <a:t>. 247-256. (1978)</a:t>
            </a:r>
            <a:endParaRPr sz="12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rPr>
              <a:t>7.	Lee, C. Nicholson, G. O’Sullivan, W. “Some Properties of Human Skeletal Muscle Creatine Kinase” </a:t>
            </a:r>
            <a:r>
              <a:rPr lang="en" sz="1200" i="1">
                <a:solidFill>
                  <a:schemeClr val="dk1"/>
                </a:solidFill>
              </a:rPr>
              <a:t>Aust J Biol Sci</a:t>
            </a:r>
            <a:r>
              <a:rPr lang="en" sz="1200">
                <a:solidFill>
                  <a:schemeClr val="dk1"/>
                </a:solidFill>
              </a:rPr>
              <a:t>. </a:t>
            </a:r>
            <a:r>
              <a:rPr lang="en" sz="1200" b="1">
                <a:solidFill>
                  <a:schemeClr val="dk1"/>
                </a:solidFill>
              </a:rPr>
              <a:t>30</a:t>
            </a:r>
            <a:r>
              <a:rPr lang="en" sz="1200">
                <a:solidFill>
                  <a:schemeClr val="dk1"/>
                </a:solidFill>
              </a:rPr>
              <a:t>. 507-517. (1977).</a:t>
            </a:r>
            <a:endParaRPr sz="1200">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t>Review of Model</a:t>
            </a:r>
            <a:endParaRPr sz="3020"/>
          </a:p>
        </p:txBody>
      </p:sp>
      <p:pic>
        <p:nvPicPr>
          <p:cNvPr id="75" name="Google Shape;75;p16"/>
          <p:cNvPicPr preferRelativeResize="0"/>
          <p:nvPr/>
        </p:nvPicPr>
        <p:blipFill>
          <a:blip r:embed="rId3">
            <a:alphaModFix/>
          </a:blip>
          <a:stretch>
            <a:fillRect/>
          </a:stretch>
        </p:blipFill>
        <p:spPr>
          <a:xfrm>
            <a:off x="152400" y="1170125"/>
            <a:ext cx="2447925" cy="3667125"/>
          </a:xfrm>
          <a:prstGeom prst="rect">
            <a:avLst/>
          </a:prstGeom>
          <a:noFill/>
          <a:ln>
            <a:noFill/>
          </a:ln>
        </p:spPr>
      </p:pic>
      <p:sp>
        <p:nvSpPr>
          <p:cNvPr id="76" name="Google Shape;76;p16"/>
          <p:cNvSpPr txBox="1">
            <a:spLocks noGrp="1"/>
          </p:cNvSpPr>
          <p:nvPr>
            <p:ph type="body" idx="1"/>
          </p:nvPr>
        </p:nvSpPr>
        <p:spPr>
          <a:xfrm>
            <a:off x="3247925" y="737725"/>
            <a:ext cx="5622300" cy="3416400"/>
          </a:xfrm>
          <a:prstGeom prst="rect">
            <a:avLst/>
          </a:prstGeom>
        </p:spPr>
        <p:txBody>
          <a:bodyPr spcFirstLastPara="1" wrap="square" lIns="91425" tIns="91425" rIns="91425" bIns="91425" anchor="t" anchorCtr="0">
            <a:normAutofit/>
          </a:bodyPr>
          <a:lstStyle/>
          <a:p>
            <a:pPr marL="457200" lvl="0" indent="-349250" algn="l" rtl="0">
              <a:lnSpc>
                <a:spcPct val="95000"/>
              </a:lnSpc>
              <a:spcBef>
                <a:spcPts val="0"/>
              </a:spcBef>
              <a:spcAft>
                <a:spcPts val="0"/>
              </a:spcAft>
              <a:buClr>
                <a:srgbClr val="000000"/>
              </a:buClr>
              <a:buSzPts val="1900"/>
              <a:buChar char="●"/>
            </a:pPr>
            <a:r>
              <a:rPr lang="en" sz="1900">
                <a:solidFill>
                  <a:srgbClr val="000000"/>
                </a:solidFill>
              </a:rPr>
              <a:t>The model uses Michaelis-Menten kinetics - absence of external regulators</a:t>
            </a:r>
            <a:endParaRPr sz="1900">
              <a:solidFill>
                <a:srgbClr val="000000"/>
              </a:solidFill>
            </a:endParaRPr>
          </a:p>
          <a:p>
            <a:pPr marL="457200" lvl="0" indent="0" algn="l" rtl="0">
              <a:lnSpc>
                <a:spcPct val="95000"/>
              </a:lnSpc>
              <a:spcBef>
                <a:spcPts val="1200"/>
              </a:spcBef>
              <a:spcAft>
                <a:spcPts val="0"/>
              </a:spcAft>
              <a:buNone/>
            </a:pPr>
            <a:endParaRPr sz="1900">
              <a:solidFill>
                <a:srgbClr val="000000"/>
              </a:solidFill>
            </a:endParaRPr>
          </a:p>
          <a:p>
            <a:pPr marL="457200" lvl="0" indent="-349250" algn="l" rtl="0">
              <a:lnSpc>
                <a:spcPct val="95000"/>
              </a:lnSpc>
              <a:spcBef>
                <a:spcPts val="1200"/>
              </a:spcBef>
              <a:spcAft>
                <a:spcPts val="0"/>
              </a:spcAft>
              <a:buClr>
                <a:srgbClr val="000000"/>
              </a:buClr>
              <a:buSzPts val="1900"/>
              <a:buChar char="●"/>
            </a:pPr>
            <a:r>
              <a:rPr lang="en" sz="1900">
                <a:solidFill>
                  <a:srgbClr val="000000"/>
                </a:solidFill>
              </a:rPr>
              <a:t>Creatine kinase (CK), adenylate kinase (ADK), and ATPase are introduced to describe the conditions in skeletal muscle</a:t>
            </a:r>
            <a:endParaRPr sz="1900">
              <a:solidFill>
                <a:srgbClr val="000000"/>
              </a:solidFill>
            </a:endParaRPr>
          </a:p>
          <a:p>
            <a:pPr marL="457200" lvl="0" indent="0" algn="l" rtl="0">
              <a:lnSpc>
                <a:spcPct val="95000"/>
              </a:lnSpc>
              <a:spcBef>
                <a:spcPts val="1200"/>
              </a:spcBef>
              <a:spcAft>
                <a:spcPts val="0"/>
              </a:spcAft>
              <a:buNone/>
            </a:pPr>
            <a:endParaRPr sz="1900">
              <a:solidFill>
                <a:srgbClr val="000000"/>
              </a:solidFill>
            </a:endParaRPr>
          </a:p>
          <a:p>
            <a:pPr marL="457200" lvl="0" indent="-349250" algn="l" rtl="0">
              <a:lnSpc>
                <a:spcPct val="95000"/>
              </a:lnSpc>
              <a:spcBef>
                <a:spcPts val="1200"/>
              </a:spcBef>
              <a:spcAft>
                <a:spcPts val="0"/>
              </a:spcAft>
              <a:buClr>
                <a:srgbClr val="000000"/>
              </a:buClr>
              <a:buSzPts val="1900"/>
              <a:buChar char="●"/>
            </a:pPr>
            <a:r>
              <a:rPr lang="en" sz="1900">
                <a:solidFill>
                  <a:srgbClr val="000000"/>
                </a:solidFill>
              </a:rPr>
              <a:t>Haldane relation can describe reverse reactions</a:t>
            </a:r>
            <a:endParaRPr sz="1900">
              <a:solidFill>
                <a:srgbClr val="000000"/>
              </a:solidFill>
            </a:endParaRPr>
          </a:p>
          <a:p>
            <a:pPr marL="457200" lvl="0" indent="0" algn="l" rtl="0">
              <a:lnSpc>
                <a:spcPct val="95000"/>
              </a:lnSpc>
              <a:spcBef>
                <a:spcPts val="1200"/>
              </a:spcBef>
              <a:spcAft>
                <a:spcPts val="1200"/>
              </a:spcAft>
              <a:buNone/>
            </a:pPr>
            <a:endParaRPr sz="1900">
              <a:solidFill>
                <a:srgbClr val="000000"/>
              </a:solidFill>
            </a:endParaRPr>
          </a:p>
        </p:txBody>
      </p:sp>
      <p:pic>
        <p:nvPicPr>
          <p:cNvPr id="77" name="Google Shape;77;p16"/>
          <p:cNvPicPr preferRelativeResize="0"/>
          <p:nvPr/>
        </p:nvPicPr>
        <p:blipFill>
          <a:blip r:embed="rId4">
            <a:alphaModFix/>
          </a:blip>
          <a:stretch>
            <a:fillRect/>
          </a:stretch>
        </p:blipFill>
        <p:spPr>
          <a:xfrm>
            <a:off x="3437700" y="3637100"/>
            <a:ext cx="4610100" cy="12001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3020"/>
              <a:t>Modelling Different Exercise States</a:t>
            </a:r>
            <a:endParaRPr sz="3020"/>
          </a:p>
        </p:txBody>
      </p:sp>
      <p:sp>
        <p:nvSpPr>
          <p:cNvPr id="83" name="Google Shape;83;p17"/>
          <p:cNvSpPr txBox="1"/>
          <p:nvPr/>
        </p:nvSpPr>
        <p:spPr>
          <a:xfrm>
            <a:off x="363325" y="1424175"/>
            <a:ext cx="4713600" cy="30939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 sz="2100"/>
              <a:t>The simulation was run under three conditions</a:t>
            </a:r>
            <a:endParaRPr sz="2100"/>
          </a:p>
          <a:p>
            <a:pPr marL="914400" lvl="1" indent="-361950" algn="l" rtl="0">
              <a:spcBef>
                <a:spcPts val="0"/>
              </a:spcBef>
              <a:spcAft>
                <a:spcPts val="0"/>
              </a:spcAft>
              <a:buSzPts val="2100"/>
              <a:buChar char="○"/>
            </a:pPr>
            <a:r>
              <a:rPr lang="en" sz="2100"/>
              <a:t>Resting (low ATP flux)</a:t>
            </a:r>
            <a:endParaRPr sz="2100"/>
          </a:p>
          <a:p>
            <a:pPr marL="914400" lvl="1" indent="-361950" algn="l" rtl="0">
              <a:spcBef>
                <a:spcPts val="0"/>
              </a:spcBef>
              <a:spcAft>
                <a:spcPts val="0"/>
              </a:spcAft>
              <a:buSzPts val="2100"/>
              <a:buChar char="○"/>
            </a:pPr>
            <a:r>
              <a:rPr lang="en" sz="2100"/>
              <a:t>Moderate exercise (moderate ATP flux)</a:t>
            </a:r>
            <a:endParaRPr sz="2100"/>
          </a:p>
          <a:p>
            <a:pPr marL="914400" lvl="1" indent="-361950" algn="l" rtl="0">
              <a:spcBef>
                <a:spcPts val="0"/>
              </a:spcBef>
              <a:spcAft>
                <a:spcPts val="0"/>
              </a:spcAft>
              <a:buSzPts val="2100"/>
              <a:buChar char="○"/>
            </a:pPr>
            <a:r>
              <a:rPr lang="en" sz="2100"/>
              <a:t>Maximal exercise (high ATP flux)</a:t>
            </a:r>
            <a:endParaRPr sz="2100"/>
          </a:p>
          <a:p>
            <a:pPr marL="457200" lvl="0" indent="-361950" algn="l" rtl="0">
              <a:spcBef>
                <a:spcPts val="0"/>
              </a:spcBef>
              <a:spcAft>
                <a:spcPts val="0"/>
              </a:spcAft>
              <a:buSzPts val="2100"/>
              <a:buChar char="●"/>
            </a:pPr>
            <a:r>
              <a:rPr lang="en" sz="2100"/>
              <a:t>Reflects broad range of physiological ATP fluxes</a:t>
            </a:r>
            <a:endParaRPr sz="2100"/>
          </a:p>
        </p:txBody>
      </p:sp>
      <p:pic>
        <p:nvPicPr>
          <p:cNvPr id="84" name="Google Shape;84;p17"/>
          <p:cNvPicPr preferRelativeResize="0"/>
          <p:nvPr/>
        </p:nvPicPr>
        <p:blipFill>
          <a:blip r:embed="rId3">
            <a:alphaModFix/>
          </a:blip>
          <a:stretch>
            <a:fillRect/>
          </a:stretch>
        </p:blipFill>
        <p:spPr>
          <a:xfrm>
            <a:off x="5111250" y="1424175"/>
            <a:ext cx="3762275" cy="321732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t>Sensitivity Analysis</a:t>
            </a:r>
            <a:endParaRPr sz="3000"/>
          </a:p>
        </p:txBody>
      </p:sp>
      <p:sp>
        <p:nvSpPr>
          <p:cNvPr id="90" name="Google Shape;90;p18"/>
          <p:cNvSpPr txBox="1"/>
          <p:nvPr/>
        </p:nvSpPr>
        <p:spPr>
          <a:xfrm>
            <a:off x="416125" y="1057300"/>
            <a:ext cx="84834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1% perturbations in each V</a:t>
            </a:r>
            <a:r>
              <a:rPr lang="en" baseline="-25000"/>
              <a:t>max</a:t>
            </a:r>
            <a:r>
              <a:rPr lang="en"/>
              <a:t> and initial concentration </a:t>
            </a:r>
            <a:r>
              <a:rPr lang="en" i="1"/>
              <a:t>except </a:t>
            </a:r>
            <a:r>
              <a:rPr lang="en"/>
              <a:t>for ATPase which exerts 95% control</a:t>
            </a:r>
            <a:endParaRPr/>
          </a:p>
          <a:p>
            <a:pPr marL="457200" lvl="0" indent="-317500" algn="l" rtl="0">
              <a:spcBef>
                <a:spcPts val="0"/>
              </a:spcBef>
              <a:spcAft>
                <a:spcPts val="0"/>
              </a:spcAft>
              <a:buSzPts val="1400"/>
              <a:buChar char="●"/>
            </a:pPr>
            <a:r>
              <a:rPr lang="en"/>
              <a:t>Performed for rest, moderate exercise, and maximal exercise conditions</a:t>
            </a:r>
            <a:endParaRPr/>
          </a:p>
        </p:txBody>
      </p:sp>
      <p:pic>
        <p:nvPicPr>
          <p:cNvPr id="91" name="Google Shape;91;p18"/>
          <p:cNvPicPr preferRelativeResize="0"/>
          <p:nvPr/>
        </p:nvPicPr>
        <p:blipFill>
          <a:blip r:embed="rId3">
            <a:alphaModFix/>
          </a:blip>
          <a:stretch>
            <a:fillRect/>
          </a:stretch>
        </p:blipFill>
        <p:spPr>
          <a:xfrm>
            <a:off x="1076238" y="1928175"/>
            <a:ext cx="3382678" cy="2950101"/>
          </a:xfrm>
          <a:prstGeom prst="rect">
            <a:avLst/>
          </a:prstGeom>
          <a:noFill/>
          <a:ln>
            <a:noFill/>
          </a:ln>
        </p:spPr>
      </p:pic>
      <p:pic>
        <p:nvPicPr>
          <p:cNvPr id="92" name="Google Shape;92;p18"/>
          <p:cNvPicPr preferRelativeResize="0"/>
          <p:nvPr/>
        </p:nvPicPr>
        <p:blipFill>
          <a:blip r:embed="rId4">
            <a:alphaModFix/>
          </a:blip>
          <a:stretch>
            <a:fillRect/>
          </a:stretch>
        </p:blipFill>
        <p:spPr>
          <a:xfrm>
            <a:off x="4685088" y="1951574"/>
            <a:ext cx="3382674" cy="2903302"/>
          </a:xfrm>
          <a:prstGeom prst="rect">
            <a:avLst/>
          </a:prstGeom>
          <a:noFill/>
          <a:ln>
            <a:noFill/>
          </a:ln>
        </p:spPr>
      </p:pic>
      <p:sp>
        <p:nvSpPr>
          <p:cNvPr id="93" name="Google Shape;93;p18"/>
          <p:cNvSpPr txBox="1"/>
          <p:nvPr/>
        </p:nvSpPr>
        <p:spPr>
          <a:xfrm>
            <a:off x="5076900" y="2987575"/>
            <a:ext cx="2664300" cy="831300"/>
          </a:xfrm>
          <a:prstGeom prst="rect">
            <a:avLst/>
          </a:prstGeom>
          <a:solidFill>
            <a:srgbClr val="6AA84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Resting GP isozyme ratio data that isn’t relevant to our goals, so we did not repeat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3311700" cy="116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Fractional Factorial Design Analysis</a:t>
            </a:r>
            <a:endParaRPr/>
          </a:p>
        </p:txBody>
      </p:sp>
      <p:sp>
        <p:nvSpPr>
          <p:cNvPr id="99" name="Google Shape;99;p19"/>
          <p:cNvSpPr txBox="1"/>
          <p:nvPr/>
        </p:nvSpPr>
        <p:spPr>
          <a:xfrm>
            <a:off x="260025" y="1468500"/>
            <a:ext cx="3096600" cy="30939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 sz="2100"/>
              <a:t>Seeks to determine the effect of larger perturbations</a:t>
            </a:r>
            <a:br>
              <a:rPr lang="en" sz="2100"/>
            </a:br>
            <a:endParaRPr sz="2100"/>
          </a:p>
          <a:p>
            <a:pPr marL="457200" lvl="0" indent="-361950" algn="l" rtl="0">
              <a:spcBef>
                <a:spcPts val="0"/>
              </a:spcBef>
              <a:spcAft>
                <a:spcPts val="0"/>
              </a:spcAft>
              <a:buSzPts val="2100"/>
              <a:buChar char="●"/>
            </a:pPr>
            <a:r>
              <a:rPr lang="en" sz="2100"/>
              <a:t>Particularly useful in muscles, which experience fluxes far outside the 1% perturbation range</a:t>
            </a:r>
            <a:endParaRPr sz="2100"/>
          </a:p>
        </p:txBody>
      </p:sp>
      <p:pic>
        <p:nvPicPr>
          <p:cNvPr id="100" name="Google Shape;100;p19"/>
          <p:cNvPicPr preferRelativeResize="0"/>
          <p:nvPr/>
        </p:nvPicPr>
        <p:blipFill>
          <a:blip r:embed="rId3">
            <a:alphaModFix/>
          </a:blip>
          <a:stretch>
            <a:fillRect/>
          </a:stretch>
        </p:blipFill>
        <p:spPr>
          <a:xfrm>
            <a:off x="3590095" y="211600"/>
            <a:ext cx="5493450" cy="47203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t>Our Research Goals</a:t>
            </a:r>
            <a:endParaRPr sz="3020"/>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Main Goals</a:t>
            </a:r>
            <a:endParaRPr/>
          </a:p>
          <a:p>
            <a:pPr marL="457200" lvl="0" indent="0" algn="l" rtl="0">
              <a:spcBef>
                <a:spcPts val="1200"/>
              </a:spcBef>
              <a:spcAft>
                <a:spcPts val="0"/>
              </a:spcAft>
              <a:buNone/>
            </a:pPr>
            <a:r>
              <a:rPr lang="en" sz="1200">
                <a:solidFill>
                  <a:schemeClr val="dk1"/>
                </a:solidFill>
              </a:rPr>
              <a:t>The authors identify that using kinetic values from </a:t>
            </a:r>
            <a:r>
              <a:rPr lang="en" sz="1200" i="1">
                <a:solidFill>
                  <a:schemeClr val="dk1"/>
                </a:solidFill>
              </a:rPr>
              <a:t>in vitro</a:t>
            </a:r>
            <a:r>
              <a:rPr lang="en" sz="1200">
                <a:solidFill>
                  <a:schemeClr val="dk1"/>
                </a:solidFill>
              </a:rPr>
              <a:t> experiments is not ideal, and modeling should be done with </a:t>
            </a:r>
            <a:r>
              <a:rPr lang="en" sz="1200" i="1">
                <a:solidFill>
                  <a:schemeClr val="dk1"/>
                </a:solidFill>
              </a:rPr>
              <a:t>in vivo</a:t>
            </a:r>
            <a:r>
              <a:rPr lang="en" sz="1200">
                <a:solidFill>
                  <a:schemeClr val="dk1"/>
                </a:solidFill>
              </a:rPr>
              <a:t> values when experimentally available. Working to recreate the results of this paper, then replace those values with </a:t>
            </a:r>
            <a:r>
              <a:rPr lang="en" sz="1200" i="1">
                <a:solidFill>
                  <a:schemeClr val="dk1"/>
                </a:solidFill>
              </a:rPr>
              <a:t>in vivo</a:t>
            </a:r>
            <a:r>
              <a:rPr lang="en" sz="1200">
                <a:solidFill>
                  <a:schemeClr val="dk1"/>
                </a:solidFill>
              </a:rPr>
              <a:t> experimental data is a possible future analysis.  </a:t>
            </a:r>
            <a:endParaRPr sz="1200">
              <a:solidFill>
                <a:schemeClr val="dk1"/>
              </a:solidFill>
            </a:endParaRPr>
          </a:p>
          <a:p>
            <a:pPr marL="457200" lvl="0" indent="0" algn="l" rtl="0">
              <a:spcBef>
                <a:spcPts val="1200"/>
              </a:spcBef>
              <a:spcAft>
                <a:spcPts val="0"/>
              </a:spcAft>
              <a:buNone/>
            </a:pPr>
            <a:r>
              <a:rPr lang="en" sz="1200">
                <a:solidFill>
                  <a:schemeClr val="dk1"/>
                </a:solidFill>
              </a:rPr>
              <a:t>The fractional factorial analysis should be detailed better to allow multifactor effects to be considered. As it stands, the analysis is likely missing the value of AMP and other factors at maximal exercise levels.</a:t>
            </a:r>
            <a:endParaRPr sz="1300">
              <a:solidFill>
                <a:schemeClr val="dk1"/>
              </a:solidFill>
            </a:endParaRPr>
          </a:p>
          <a:p>
            <a:pPr marL="0" lvl="0" indent="0" algn="l" rtl="0">
              <a:spcBef>
                <a:spcPts val="1200"/>
              </a:spcBef>
              <a:spcAft>
                <a:spcPts val="0"/>
              </a:spcAft>
              <a:buNone/>
            </a:pPr>
            <a:r>
              <a:rPr lang="en" sz="1500">
                <a:solidFill>
                  <a:srgbClr val="696969"/>
                </a:solidFill>
              </a:rPr>
              <a:t>Possible Expansions</a:t>
            </a:r>
            <a:endParaRPr sz="1500">
              <a:solidFill>
                <a:srgbClr val="696969"/>
              </a:solidFill>
            </a:endParaRPr>
          </a:p>
          <a:p>
            <a:pPr marL="457200" lvl="0" indent="0" algn="l" rtl="0">
              <a:spcBef>
                <a:spcPts val="1200"/>
              </a:spcBef>
              <a:spcAft>
                <a:spcPts val="0"/>
              </a:spcAft>
              <a:buNone/>
            </a:pPr>
            <a:r>
              <a:rPr lang="en" sz="1200">
                <a:solidFill>
                  <a:schemeClr val="dk1"/>
                </a:solidFill>
              </a:rPr>
              <a:t>The authors simplify an equation for bi-bi reactions due to a lack of information on random binding patterns at the time of publication. It is likely that this simplification has been sufficiently investigated in the past two decades.</a:t>
            </a:r>
            <a:endParaRPr sz="1100">
              <a:solidFill>
                <a:schemeClr val="dk1"/>
              </a:solidFill>
            </a:endParaRPr>
          </a:p>
          <a:p>
            <a:pPr marL="457200" lvl="0" indent="0" algn="l" rtl="0">
              <a:spcBef>
                <a:spcPts val="1200"/>
              </a:spcBef>
              <a:spcAft>
                <a:spcPts val="1200"/>
              </a:spcAft>
              <a:buNone/>
            </a:pPr>
            <a:r>
              <a:rPr lang="en" sz="1200">
                <a:solidFill>
                  <a:schemeClr val="dk1"/>
                </a:solidFill>
              </a:rPr>
              <a:t>Creating even a simplified model of biological lactate flux (with </a:t>
            </a:r>
            <a:r>
              <a:rPr lang="en" sz="1200" i="1">
                <a:solidFill>
                  <a:schemeClr val="dk1"/>
                </a:solidFill>
              </a:rPr>
              <a:t>in vitro</a:t>
            </a:r>
            <a:r>
              <a:rPr lang="en" sz="1200">
                <a:solidFill>
                  <a:schemeClr val="dk1"/>
                </a:solidFill>
              </a:rPr>
              <a:t> data) would significantly improve the diagnostic quality of the model.</a:t>
            </a:r>
            <a:endParaRPr sz="1200">
              <a:solidFill>
                <a:schemeClr val="dk1"/>
              </a:solidFill>
            </a:endParaRPr>
          </a:p>
        </p:txBody>
      </p:sp>
      <p:sp>
        <p:nvSpPr>
          <p:cNvPr id="107" name="Google Shape;107;p20"/>
          <p:cNvSpPr/>
          <p:nvPr/>
        </p:nvSpPr>
        <p:spPr>
          <a:xfrm>
            <a:off x="384825" y="1872375"/>
            <a:ext cx="258900" cy="2589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84825" y="2571750"/>
            <a:ext cx="258900" cy="2589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84825" y="3530825"/>
            <a:ext cx="258900" cy="2589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84825" y="4127275"/>
            <a:ext cx="258900" cy="2589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20"/>
          <p:cNvGrpSpPr/>
          <p:nvPr/>
        </p:nvGrpSpPr>
        <p:grpSpPr>
          <a:xfrm>
            <a:off x="429250" y="1768725"/>
            <a:ext cx="303300" cy="281400"/>
            <a:chOff x="6142600" y="702975"/>
            <a:chExt cx="303300" cy="281400"/>
          </a:xfrm>
        </p:grpSpPr>
        <p:cxnSp>
          <p:nvCxnSpPr>
            <p:cNvPr id="112" name="Google Shape;112;p20"/>
            <p:cNvCxnSpPr/>
            <p:nvPr/>
          </p:nvCxnSpPr>
          <p:spPr>
            <a:xfrm>
              <a:off x="6142600" y="888075"/>
              <a:ext cx="81300" cy="96300"/>
            </a:xfrm>
            <a:prstGeom prst="straightConnector1">
              <a:avLst/>
            </a:prstGeom>
            <a:noFill/>
            <a:ln w="38100" cap="flat" cmpd="sng">
              <a:solidFill>
                <a:srgbClr val="6AA84F"/>
              </a:solidFill>
              <a:prstDash val="solid"/>
              <a:round/>
              <a:headEnd type="none" w="med" len="med"/>
              <a:tailEnd type="none" w="med" len="med"/>
            </a:ln>
          </p:spPr>
        </p:cxnSp>
        <p:cxnSp>
          <p:nvCxnSpPr>
            <p:cNvPr id="113" name="Google Shape;113;p20"/>
            <p:cNvCxnSpPr/>
            <p:nvPr/>
          </p:nvCxnSpPr>
          <p:spPr>
            <a:xfrm rot="10800000" flipH="1">
              <a:off x="6228400" y="702975"/>
              <a:ext cx="217500" cy="270900"/>
            </a:xfrm>
            <a:prstGeom prst="straightConnector1">
              <a:avLst/>
            </a:prstGeom>
            <a:noFill/>
            <a:ln w="38100" cap="flat" cmpd="sng">
              <a:solidFill>
                <a:srgbClr val="6AA84F"/>
              </a:solidFill>
              <a:prstDash val="solid"/>
              <a:round/>
              <a:headEnd type="none" w="med" len="med"/>
              <a:tailEnd type="none" w="med" len="med"/>
            </a:ln>
          </p:spPr>
        </p:cxnSp>
      </p:grpSp>
      <p:grpSp>
        <p:nvGrpSpPr>
          <p:cNvPr id="114" name="Google Shape;114;p20"/>
          <p:cNvGrpSpPr/>
          <p:nvPr/>
        </p:nvGrpSpPr>
        <p:grpSpPr>
          <a:xfrm>
            <a:off x="429250" y="2479100"/>
            <a:ext cx="303300" cy="281400"/>
            <a:chOff x="6142600" y="702975"/>
            <a:chExt cx="303300" cy="281400"/>
          </a:xfrm>
        </p:grpSpPr>
        <p:cxnSp>
          <p:nvCxnSpPr>
            <p:cNvPr id="115" name="Google Shape;115;p20"/>
            <p:cNvCxnSpPr/>
            <p:nvPr/>
          </p:nvCxnSpPr>
          <p:spPr>
            <a:xfrm>
              <a:off x="6142600" y="888075"/>
              <a:ext cx="81300" cy="96300"/>
            </a:xfrm>
            <a:prstGeom prst="straightConnector1">
              <a:avLst/>
            </a:prstGeom>
            <a:noFill/>
            <a:ln w="38100" cap="flat" cmpd="sng">
              <a:solidFill>
                <a:srgbClr val="6AA84F"/>
              </a:solidFill>
              <a:prstDash val="solid"/>
              <a:round/>
              <a:headEnd type="none" w="med" len="med"/>
              <a:tailEnd type="none" w="med" len="med"/>
            </a:ln>
          </p:spPr>
        </p:cxnSp>
        <p:cxnSp>
          <p:nvCxnSpPr>
            <p:cNvPr id="116" name="Google Shape;116;p20"/>
            <p:cNvCxnSpPr/>
            <p:nvPr/>
          </p:nvCxnSpPr>
          <p:spPr>
            <a:xfrm rot="10800000" flipH="1">
              <a:off x="6228400" y="702975"/>
              <a:ext cx="217500" cy="270900"/>
            </a:xfrm>
            <a:prstGeom prst="straightConnector1">
              <a:avLst/>
            </a:prstGeom>
            <a:noFill/>
            <a:ln w="38100" cap="flat" cmpd="sng">
              <a:solidFill>
                <a:srgbClr val="6AA84F"/>
              </a:solidFill>
              <a:prstDash val="solid"/>
              <a:round/>
              <a:headEnd type="none" w="med" len="med"/>
              <a:tailEnd type="none" w="med" len="med"/>
            </a:ln>
          </p:spPr>
        </p:cxnSp>
      </p:grpSp>
      <p:grpSp>
        <p:nvGrpSpPr>
          <p:cNvPr id="117" name="Google Shape;117;p20"/>
          <p:cNvGrpSpPr/>
          <p:nvPr/>
        </p:nvGrpSpPr>
        <p:grpSpPr>
          <a:xfrm>
            <a:off x="429250" y="3452975"/>
            <a:ext cx="303300" cy="281400"/>
            <a:chOff x="6142600" y="702975"/>
            <a:chExt cx="303300" cy="281400"/>
          </a:xfrm>
        </p:grpSpPr>
        <p:cxnSp>
          <p:nvCxnSpPr>
            <p:cNvPr id="118" name="Google Shape;118;p20"/>
            <p:cNvCxnSpPr/>
            <p:nvPr/>
          </p:nvCxnSpPr>
          <p:spPr>
            <a:xfrm>
              <a:off x="6142600" y="888075"/>
              <a:ext cx="81300" cy="96300"/>
            </a:xfrm>
            <a:prstGeom prst="straightConnector1">
              <a:avLst/>
            </a:prstGeom>
            <a:noFill/>
            <a:ln w="38100" cap="flat" cmpd="sng">
              <a:solidFill>
                <a:srgbClr val="6AA84F"/>
              </a:solidFill>
              <a:prstDash val="solid"/>
              <a:round/>
              <a:headEnd type="none" w="med" len="med"/>
              <a:tailEnd type="none" w="med" len="med"/>
            </a:ln>
          </p:spPr>
        </p:cxnSp>
        <p:cxnSp>
          <p:nvCxnSpPr>
            <p:cNvPr id="119" name="Google Shape;119;p20"/>
            <p:cNvCxnSpPr/>
            <p:nvPr/>
          </p:nvCxnSpPr>
          <p:spPr>
            <a:xfrm rot="10800000" flipH="1">
              <a:off x="6228400" y="702975"/>
              <a:ext cx="217500" cy="270900"/>
            </a:xfrm>
            <a:prstGeom prst="straightConnector1">
              <a:avLst/>
            </a:prstGeom>
            <a:noFill/>
            <a:ln w="38100" cap="flat" cmpd="sng">
              <a:solidFill>
                <a:srgbClr val="6AA84F"/>
              </a:solidFill>
              <a:prstDash val="solid"/>
              <a:round/>
              <a:headEnd type="none" w="med" len="med"/>
              <a:tailEnd type="none" w="med" len="med"/>
            </a:ln>
          </p:spPr>
        </p:cxnSp>
      </p:grpSp>
      <p:grpSp>
        <p:nvGrpSpPr>
          <p:cNvPr id="120" name="Google Shape;120;p20"/>
          <p:cNvGrpSpPr/>
          <p:nvPr/>
        </p:nvGrpSpPr>
        <p:grpSpPr>
          <a:xfrm>
            <a:off x="427275" y="4169725"/>
            <a:ext cx="174000" cy="174000"/>
            <a:chOff x="6431225" y="777075"/>
            <a:chExt cx="174000" cy="174000"/>
          </a:xfrm>
        </p:grpSpPr>
        <p:cxnSp>
          <p:nvCxnSpPr>
            <p:cNvPr id="121" name="Google Shape;121;p20"/>
            <p:cNvCxnSpPr/>
            <p:nvPr/>
          </p:nvCxnSpPr>
          <p:spPr>
            <a:xfrm>
              <a:off x="6431225" y="777075"/>
              <a:ext cx="174000" cy="174000"/>
            </a:xfrm>
            <a:prstGeom prst="straightConnector1">
              <a:avLst/>
            </a:prstGeom>
            <a:noFill/>
            <a:ln w="38100" cap="flat" cmpd="sng">
              <a:solidFill>
                <a:srgbClr val="CC0000"/>
              </a:solidFill>
              <a:prstDash val="solid"/>
              <a:round/>
              <a:headEnd type="none" w="med" len="med"/>
              <a:tailEnd type="none" w="med" len="med"/>
            </a:ln>
          </p:spPr>
        </p:cxnSp>
        <p:cxnSp>
          <p:nvCxnSpPr>
            <p:cNvPr id="122" name="Google Shape;122;p20"/>
            <p:cNvCxnSpPr/>
            <p:nvPr/>
          </p:nvCxnSpPr>
          <p:spPr>
            <a:xfrm flipH="1">
              <a:off x="6438275" y="784125"/>
              <a:ext cx="159900" cy="159900"/>
            </a:xfrm>
            <a:prstGeom prst="straightConnector1">
              <a:avLst/>
            </a:prstGeom>
            <a:noFill/>
            <a:ln w="38100" cap="flat" cmpd="sng">
              <a:solidFill>
                <a:srgbClr val="CC0000"/>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Quick Note on Bi-Bi reactions</a:t>
            </a:r>
            <a:endParaRPr/>
          </a:p>
        </p:txBody>
      </p:sp>
      <p:sp>
        <p:nvSpPr>
          <p:cNvPr id="128" name="Google Shape;128;p21"/>
          <p:cNvSpPr txBox="1">
            <a:spLocks noGrp="1"/>
          </p:cNvSpPr>
          <p:nvPr>
            <p:ph type="body" idx="1"/>
          </p:nvPr>
        </p:nvSpPr>
        <p:spPr>
          <a:xfrm>
            <a:off x="311700" y="1729725"/>
            <a:ext cx="8520600" cy="227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Since Lambeth and Kushmerick’s work, a couple of these equations have been updated:</a:t>
            </a:r>
            <a:endParaRPr/>
          </a:p>
          <a:p>
            <a:pPr marL="914400" lvl="1" indent="-317500" algn="l" rtl="0">
              <a:spcBef>
                <a:spcPts val="0"/>
              </a:spcBef>
              <a:spcAft>
                <a:spcPts val="0"/>
              </a:spcAft>
              <a:buSzPts val="1400"/>
              <a:buChar char="○"/>
            </a:pPr>
            <a:r>
              <a:rPr lang="en"/>
              <a:t>Pyruvate Kinase: Rapid-equilibrium random bi-bi reaction model is more accurate, but there is still a lack of binding constants in the gluconeogenesis direction to accurately characterize this, model unchanged</a:t>
            </a:r>
            <a:endParaRPr/>
          </a:p>
          <a:p>
            <a:pPr marL="914400" lvl="1" indent="-317500" algn="l" rtl="0">
              <a:spcBef>
                <a:spcPts val="0"/>
              </a:spcBef>
              <a:spcAft>
                <a:spcPts val="0"/>
              </a:spcAft>
              <a:buSzPts val="1400"/>
              <a:buChar char="○"/>
            </a:pPr>
            <a:r>
              <a:rPr lang="en"/>
              <a:t>Phosphoglycerate Kinase: Rapid-equilibrium ordered bi-bi reaction is accurate, model unchanged</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2092</Words>
  <Application>Microsoft Office PowerPoint</Application>
  <PresentationFormat>On-screen Show (16:9)</PresentationFormat>
  <Paragraphs>199</Paragraphs>
  <Slides>34</Slides>
  <Notes>34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Arial</vt:lpstr>
      <vt:lpstr>Simple Light</vt:lpstr>
      <vt:lpstr>A computational model for glycogenolysis in skeletal muscle</vt:lpstr>
      <vt:lpstr>Glycolysis and Glycogenolysis</vt:lpstr>
      <vt:lpstr>Gaps in Modeling</vt:lpstr>
      <vt:lpstr>Review of Model</vt:lpstr>
      <vt:lpstr>Modelling Different Exercise States</vt:lpstr>
      <vt:lpstr>Sensitivity Analysis</vt:lpstr>
      <vt:lpstr>Fractional Factorial Design Analysis</vt:lpstr>
      <vt:lpstr>Our Research Goals</vt:lpstr>
      <vt:lpstr>A Quick Note on Bi-Bi reactions</vt:lpstr>
      <vt:lpstr>Parameters</vt:lpstr>
      <vt:lpstr>Let’s talk about modelling…</vt:lpstr>
      <vt:lpstr>Let’s talk about modelling…</vt:lpstr>
      <vt:lpstr>PowerPoint Presentation</vt:lpstr>
      <vt:lpstr>PowerPoint Presentation</vt:lpstr>
      <vt:lpstr>PowerPoint Presentation</vt:lpstr>
      <vt:lpstr>PowerPoint Presentation</vt:lpstr>
      <vt:lpstr>PowerPoint Presentation</vt:lpstr>
      <vt:lpstr>So, jokes aside, why isn’t Matlab working?</vt:lpstr>
      <vt:lpstr>Possible solutions</vt:lpstr>
      <vt:lpstr>Enter the hero…</vt:lpstr>
      <vt:lpstr>Lets see some actual model dynamics, totally unexplored by Lambeth and Kushmerick!</vt:lpstr>
      <vt:lpstr>PowerPoint Presentation</vt:lpstr>
      <vt:lpstr>Thanks COPASI!</vt:lpstr>
      <vt:lpstr>Sensitivity Analysis Comparison</vt:lpstr>
      <vt:lpstr>Sensitivity Analysis Comparison</vt:lpstr>
      <vt:lpstr>PowerPoint Presentation</vt:lpstr>
      <vt:lpstr>Fractional Factorial Design Analysis</vt:lpstr>
      <vt:lpstr>Fractional Factorial Design Analysis</vt:lpstr>
      <vt:lpstr>Fractional Factorial Design Analysis - 28-4 res. IV</vt:lpstr>
      <vt:lpstr>Limitations</vt:lpstr>
      <vt:lpstr>Ideas for Future Work</vt:lpstr>
      <vt:lpstr>Conclusions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computational model for glycogenolysis in skeletal muscle</dc:title>
  <cp:lastModifiedBy>Grayson Gerlich</cp:lastModifiedBy>
  <cp:revision>1</cp:revision>
  <dcterms:modified xsi:type="dcterms:W3CDTF">2022-05-06T20:02:47Z</dcterms:modified>
</cp:coreProperties>
</file>