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1" r:id="rId2"/>
    <p:sldId id="263" r:id="rId3"/>
    <p:sldId id="269" r:id="rId4"/>
    <p:sldId id="266" r:id="rId5"/>
    <p:sldId id="289" r:id="rId6"/>
    <p:sldId id="290" r:id="rId7"/>
    <p:sldId id="285" r:id="rId8"/>
    <p:sldId id="294" r:id="rId9"/>
    <p:sldId id="323" r:id="rId10"/>
    <p:sldId id="324" r:id="rId11"/>
    <p:sldId id="295" r:id="rId12"/>
    <p:sldId id="296" r:id="rId13"/>
    <p:sldId id="297" r:id="rId14"/>
    <p:sldId id="298" r:id="rId15"/>
    <p:sldId id="299" r:id="rId16"/>
    <p:sldId id="301" r:id="rId17"/>
    <p:sldId id="302" r:id="rId18"/>
    <p:sldId id="303" r:id="rId19"/>
    <p:sldId id="308" r:id="rId20"/>
    <p:sldId id="310" r:id="rId21"/>
    <p:sldId id="311" r:id="rId22"/>
    <p:sldId id="312" r:id="rId23"/>
    <p:sldId id="320" r:id="rId24"/>
    <p:sldId id="325" r:id="rId25"/>
    <p:sldId id="313" r:id="rId26"/>
    <p:sldId id="314" r:id="rId27"/>
    <p:sldId id="315" r:id="rId28"/>
    <p:sldId id="316" r:id="rId29"/>
    <p:sldId id="317" r:id="rId30"/>
    <p:sldId id="322" r:id="rId31"/>
    <p:sldId id="326" r:id="rId32"/>
    <p:sldId id="321" r:id="rId33"/>
    <p:sldId id="319" r:id="rId34"/>
    <p:sldId id="283" r:id="rId35"/>
    <p:sldId id="318"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49C"/>
    <a:srgbClr val="799FDD"/>
    <a:srgbClr val="F7F7F7"/>
    <a:srgbClr val="356ECB"/>
    <a:srgbClr val="3366CC"/>
    <a:srgbClr val="3870CC"/>
    <a:srgbClr val="CAD9F2"/>
    <a:srgbClr val="2E61B4"/>
    <a:srgbClr val="326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35" autoAdjust="0"/>
    <p:restoredTop sz="89322" autoAdjust="0"/>
  </p:normalViewPr>
  <p:slideViewPr>
    <p:cSldViewPr snapToGrid="0">
      <p:cViewPr varScale="1">
        <p:scale>
          <a:sx n="64" d="100"/>
          <a:sy n="64" d="100"/>
        </p:scale>
        <p:origin x="612"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6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4A5A61-AAD3-4CF2-90C7-329A1B345CAC}" type="datetimeFigureOut">
              <a:rPr lang="zh-CN" altLang="en-US" smtClean="0"/>
              <a:t>2017/5/26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689B65-070D-4501-88C7-890DF9FA7EAF}" type="slidenum">
              <a:rPr lang="zh-CN" altLang="en-US" smtClean="0"/>
              <a:t>‹#›</a:t>
            </a:fld>
            <a:endParaRPr lang="zh-CN" altLang="en-US"/>
          </a:p>
        </p:txBody>
      </p:sp>
    </p:spTree>
    <p:extLst>
      <p:ext uri="{BB962C8B-B14F-4D97-AF65-F5344CB8AC3E}">
        <p14:creationId xmlns:p14="http://schemas.microsoft.com/office/powerpoint/2010/main" val="1355632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CD276-1D5E-41A4-AC6F-632B05EF884A}" type="datetimeFigureOut">
              <a:rPr lang="zh-CN" altLang="en-US" smtClean="0"/>
              <a:t>2017/5/26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64B60-77B3-408D-B23A-196D6A6E892B}" type="slidenum">
              <a:rPr lang="zh-CN" altLang="en-US" smtClean="0"/>
              <a:t>‹#›</a:t>
            </a:fld>
            <a:endParaRPr lang="zh-CN" altLang="en-US"/>
          </a:p>
        </p:txBody>
      </p:sp>
    </p:spTree>
    <p:extLst>
      <p:ext uri="{BB962C8B-B14F-4D97-AF65-F5344CB8AC3E}">
        <p14:creationId xmlns:p14="http://schemas.microsoft.com/office/powerpoint/2010/main" val="611358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464B60-77B3-408D-B23A-196D6A6E892B}" type="slidenum">
              <a:rPr lang="zh-CN" altLang="en-US" smtClean="0"/>
              <a:t>13</a:t>
            </a:fld>
            <a:endParaRPr lang="zh-CN" altLang="en-US"/>
          </a:p>
        </p:txBody>
      </p:sp>
    </p:spTree>
    <p:extLst>
      <p:ext uri="{BB962C8B-B14F-4D97-AF65-F5344CB8AC3E}">
        <p14:creationId xmlns:p14="http://schemas.microsoft.com/office/powerpoint/2010/main" val="418381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464B60-77B3-408D-B23A-196D6A6E892B}" type="slidenum">
              <a:rPr lang="zh-CN" altLang="en-US" smtClean="0"/>
              <a:t>17</a:t>
            </a:fld>
            <a:endParaRPr lang="zh-CN" altLang="en-US"/>
          </a:p>
        </p:txBody>
      </p:sp>
    </p:spTree>
    <p:extLst>
      <p:ext uri="{BB962C8B-B14F-4D97-AF65-F5344CB8AC3E}">
        <p14:creationId xmlns:p14="http://schemas.microsoft.com/office/powerpoint/2010/main" val="123381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28549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82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28549C"/>
        </a:solidFill>
        <a:effectLst/>
      </p:bgPr>
    </p:bg>
    <p:spTree>
      <p:nvGrpSpPr>
        <p:cNvPr id="1" name=""/>
        <p:cNvGrpSpPr/>
        <p:nvPr/>
      </p:nvGrpSpPr>
      <p:grpSpPr>
        <a:xfrm>
          <a:off x="0" y="0"/>
          <a:ext cx="0" cy="0"/>
          <a:chOff x="0" y="0"/>
          <a:chExt cx="0" cy="0"/>
        </a:xfrm>
      </p:grpSpPr>
      <p:sp>
        <p:nvSpPr>
          <p:cNvPr id="55" name="文本框 54"/>
          <p:cNvSpPr txBox="1"/>
          <p:nvPr userDrawn="1"/>
        </p:nvSpPr>
        <p:spPr>
          <a:xfrm>
            <a:off x="131199" y="300303"/>
            <a:ext cx="398599"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56" name="直接连接符 55"/>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5" name="文本框 64"/>
          <p:cNvSpPr txBox="1"/>
          <p:nvPr userDrawn="1"/>
        </p:nvSpPr>
        <p:spPr>
          <a:xfrm>
            <a:off x="657892" y="204657"/>
            <a:ext cx="3057247" cy="584775"/>
          </a:xfrm>
          <a:prstGeom prst="rect">
            <a:avLst/>
          </a:prstGeom>
          <a:noFill/>
        </p:spPr>
        <p:txBody>
          <a:bodyPr wrap="non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项目简介与分工</a:t>
            </a:r>
          </a:p>
        </p:txBody>
      </p:sp>
      <p:sp>
        <p:nvSpPr>
          <p:cNvPr id="66" name="文本框 65"/>
          <p:cNvSpPr txBox="1"/>
          <p:nvPr userDrawn="1"/>
        </p:nvSpPr>
        <p:spPr>
          <a:xfrm>
            <a:off x="648747" y="748760"/>
            <a:ext cx="1342034"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Intro</a:t>
            </a:r>
            <a:r>
              <a:rPr lang="en-US" altLang="zh-CN" sz="1000" baseline="0" dirty="0">
                <a:solidFill>
                  <a:schemeClr val="bg1"/>
                </a:solidFill>
                <a:latin typeface="微软雅黑" panose="020B0503020204020204" pitchFamily="34" charset="-122"/>
                <a:ea typeface="微软雅黑" panose="020B0503020204020204" pitchFamily="34" charset="-122"/>
              </a:rPr>
              <a:t> And Dispatch</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76" name="直接连接符 75"/>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76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28549C"/>
        </a:solidFill>
        <a:effectLst/>
      </p:bgPr>
    </p:bg>
    <p:spTree>
      <p:nvGrpSpPr>
        <p:cNvPr id="1" name=""/>
        <p:cNvGrpSpPr/>
        <p:nvPr/>
      </p:nvGrpSpPr>
      <p:grpSpPr>
        <a:xfrm>
          <a:off x="0" y="0"/>
          <a:ext cx="0" cy="0"/>
          <a:chOff x="0" y="0"/>
          <a:chExt cx="0" cy="0"/>
        </a:xfrm>
      </p:grpSpPr>
      <p:sp>
        <p:nvSpPr>
          <p:cNvPr id="81" name="文本框 80"/>
          <p:cNvSpPr txBox="1"/>
          <p:nvPr userDrawn="1"/>
        </p:nvSpPr>
        <p:spPr>
          <a:xfrm>
            <a:off x="131199" y="300303"/>
            <a:ext cx="398599"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02" name="文本框 101"/>
          <p:cNvSpPr txBox="1"/>
          <p:nvPr userDrawn="1"/>
        </p:nvSpPr>
        <p:spPr>
          <a:xfrm>
            <a:off x="657892" y="204657"/>
            <a:ext cx="3057247" cy="584775"/>
          </a:xfrm>
          <a:prstGeom prst="rect">
            <a:avLst/>
          </a:prstGeom>
          <a:noFill/>
        </p:spPr>
        <p:txBody>
          <a:bodyPr wrap="non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单闭环系统设计</a:t>
            </a:r>
          </a:p>
        </p:txBody>
      </p:sp>
      <p:sp>
        <p:nvSpPr>
          <p:cNvPr id="107" name="文本框 106"/>
          <p:cNvSpPr txBox="1"/>
          <p:nvPr userDrawn="1"/>
        </p:nvSpPr>
        <p:spPr>
          <a:xfrm>
            <a:off x="648747" y="748760"/>
            <a:ext cx="663964"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DESIGN</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08" name="直接连接符 10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95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28549C"/>
        </a:solidFill>
        <a:effectLst/>
      </p:bgPr>
    </p:bg>
    <p:spTree>
      <p:nvGrpSpPr>
        <p:cNvPr id="1" name=""/>
        <p:cNvGrpSpPr/>
        <p:nvPr/>
      </p:nvGrpSpPr>
      <p:grpSpPr>
        <a:xfrm>
          <a:off x="0" y="0"/>
          <a:ext cx="0" cy="0"/>
          <a:chOff x="0" y="0"/>
          <a:chExt cx="0" cy="0"/>
        </a:xfrm>
      </p:grpSpPr>
      <p:sp>
        <p:nvSpPr>
          <p:cNvPr id="22" name="文本框 21"/>
          <p:cNvSpPr txBox="1"/>
          <p:nvPr userDrawn="1"/>
        </p:nvSpPr>
        <p:spPr>
          <a:xfrm>
            <a:off x="131199" y="300303"/>
            <a:ext cx="398599"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3" name="直接连接符 22"/>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6" name="文本框 25"/>
          <p:cNvSpPr txBox="1"/>
          <p:nvPr userDrawn="1"/>
        </p:nvSpPr>
        <p:spPr>
          <a:xfrm>
            <a:off x="657892" y="204657"/>
            <a:ext cx="3057247" cy="584775"/>
          </a:xfrm>
          <a:prstGeom prst="rect">
            <a:avLst/>
          </a:prstGeom>
          <a:noFill/>
        </p:spPr>
        <p:txBody>
          <a:bodyPr wrap="non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双闭环系统设计</a:t>
            </a:r>
          </a:p>
        </p:txBody>
      </p:sp>
      <p:sp>
        <p:nvSpPr>
          <p:cNvPr id="27" name="文本框 26"/>
          <p:cNvSpPr txBox="1"/>
          <p:nvPr userDrawn="1"/>
        </p:nvSpPr>
        <p:spPr>
          <a:xfrm>
            <a:off x="648747" y="748760"/>
            <a:ext cx="1237839"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NEXT</a:t>
            </a:r>
            <a:r>
              <a:rPr lang="en-US" altLang="zh-CN" sz="1000" baseline="0" dirty="0">
                <a:solidFill>
                  <a:schemeClr val="bg1"/>
                </a:solidFill>
                <a:latin typeface="微软雅黑" panose="020B0503020204020204" pitchFamily="34" charset="-122"/>
                <a:ea typeface="微软雅黑" panose="020B0503020204020204" pitchFamily="34" charset="-122"/>
              </a:rPr>
              <a:t> MEASURES</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50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28549C"/>
        </a:solidFill>
        <a:effectLst/>
      </p:bgPr>
    </p:bg>
    <p:spTree>
      <p:nvGrpSpPr>
        <p:cNvPr id="1" name=""/>
        <p:cNvGrpSpPr/>
        <p:nvPr/>
      </p:nvGrpSpPr>
      <p:grpSpPr>
        <a:xfrm>
          <a:off x="0" y="0"/>
          <a:ext cx="0" cy="0"/>
          <a:chOff x="0" y="0"/>
          <a:chExt cx="0" cy="0"/>
        </a:xfrm>
      </p:grpSpPr>
      <p:sp>
        <p:nvSpPr>
          <p:cNvPr id="7" name="文本框 6"/>
          <p:cNvSpPr txBox="1"/>
          <p:nvPr userDrawn="1"/>
        </p:nvSpPr>
        <p:spPr>
          <a:xfrm>
            <a:off x="131199" y="300303"/>
            <a:ext cx="398599"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657892" y="204657"/>
            <a:ext cx="2236510" cy="584775"/>
          </a:xfrm>
          <a:prstGeom prst="rect">
            <a:avLst/>
          </a:prstGeom>
          <a:noFill/>
        </p:spPr>
        <p:txBody>
          <a:bodyPr wrap="non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问题及总结</a:t>
            </a:r>
          </a:p>
        </p:txBody>
      </p:sp>
      <p:sp>
        <p:nvSpPr>
          <p:cNvPr id="13" name="文本框 12"/>
          <p:cNvSpPr txBox="1"/>
          <p:nvPr userDrawn="1"/>
        </p:nvSpPr>
        <p:spPr>
          <a:xfrm>
            <a:off x="1434547" y="789432"/>
            <a:ext cx="683200"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Q</a:t>
            </a:r>
            <a:r>
              <a:rPr lang="en-US" altLang="zh-CN" sz="1000" baseline="0" dirty="0">
                <a:solidFill>
                  <a:schemeClr val="bg1"/>
                </a:solidFill>
                <a:latin typeface="微软雅黑" panose="020B0503020204020204" pitchFamily="34" charset="-122"/>
                <a:ea typeface="微软雅黑" panose="020B0503020204020204" pitchFamily="34" charset="-122"/>
              </a:rPr>
              <a:t> and C</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6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rgbClr val="28549C"/>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2824223" y="509319"/>
            <a:ext cx="5590572" cy="650890"/>
            <a:chOff x="2824223" y="509319"/>
            <a:chExt cx="5590572" cy="650890"/>
          </a:xfrm>
        </p:grpSpPr>
        <p:sp>
          <p:nvSpPr>
            <p:cNvPr id="3" name="矩形 2"/>
            <p:cNvSpPr/>
            <p:nvPr userDrawn="1"/>
          </p:nvSpPr>
          <p:spPr>
            <a:xfrm>
              <a:off x="3634756" y="517559"/>
              <a:ext cx="4108707" cy="619500"/>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2824223" y="509319"/>
              <a:ext cx="502294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3509122" y="1160209"/>
              <a:ext cx="490567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userDrawn="1"/>
        </p:nvSpPr>
        <p:spPr>
          <a:xfrm>
            <a:off x="3752191" y="540709"/>
            <a:ext cx="3852337"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PPT</a:t>
            </a:r>
            <a:r>
              <a:rPr lang="zh-CN" altLang="en-US" sz="3200" b="1" dirty="0">
                <a:solidFill>
                  <a:schemeClr val="bg1"/>
                </a:solidFill>
                <a:latin typeface="微软雅黑" panose="020B0503020204020204" pitchFamily="34" charset="-122"/>
                <a:ea typeface="微软雅黑" panose="020B0503020204020204" pitchFamily="34" charset="-122"/>
              </a:rPr>
              <a:t>用到的主要元素</a:t>
            </a:r>
          </a:p>
        </p:txBody>
      </p:sp>
    </p:spTree>
    <p:extLst>
      <p:ext uri="{BB962C8B-B14F-4D97-AF65-F5344CB8AC3E}">
        <p14:creationId xmlns:p14="http://schemas.microsoft.com/office/powerpoint/2010/main" val="345442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rgbClr val="28549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7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CBF75-3C09-4567-B5B1-55F4EAC6B7EC}" type="datetimeFigureOut">
              <a:rPr lang="zh-CN" altLang="en-US" smtClean="0"/>
              <a:t>2017/5/26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8BBE-9593-4D92-B676-0712D29C3347}" type="slidenum">
              <a:rPr lang="zh-CN" altLang="en-US" smtClean="0"/>
              <a:t>‹#›</a:t>
            </a:fld>
            <a:endParaRPr lang="zh-CN" altLang="en-US"/>
          </a:p>
        </p:txBody>
      </p:sp>
    </p:spTree>
    <p:extLst>
      <p:ext uri="{BB962C8B-B14F-4D97-AF65-F5344CB8AC3E}">
        <p14:creationId xmlns:p14="http://schemas.microsoft.com/office/powerpoint/2010/main" val="138322448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40.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1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549C"/>
        </a:solidFill>
        <a:effectLst/>
      </p:bgPr>
    </p:bg>
    <p:spTree>
      <p:nvGrpSpPr>
        <p:cNvPr id="1" name=""/>
        <p:cNvGrpSpPr/>
        <p:nvPr/>
      </p:nvGrpSpPr>
      <p:grpSpPr>
        <a:xfrm>
          <a:off x="0" y="0"/>
          <a:ext cx="0" cy="0"/>
          <a:chOff x="0" y="0"/>
          <a:chExt cx="0" cy="0"/>
        </a:xfrm>
      </p:grpSpPr>
      <p:grpSp>
        <p:nvGrpSpPr>
          <p:cNvPr id="190" name="组合 189"/>
          <p:cNvGrpSpPr/>
          <p:nvPr/>
        </p:nvGrpSpPr>
        <p:grpSpPr>
          <a:xfrm rot="2517222">
            <a:off x="-1646687" y="3477506"/>
            <a:ext cx="5227003" cy="4042367"/>
            <a:chOff x="3204345" y="1148987"/>
            <a:chExt cx="5227003" cy="4042367"/>
          </a:xfrm>
        </p:grpSpPr>
        <p:grpSp>
          <p:nvGrpSpPr>
            <p:cNvPr id="114" name="组合 113"/>
            <p:cNvGrpSpPr/>
            <p:nvPr/>
          </p:nvGrpSpPr>
          <p:grpSpPr>
            <a:xfrm>
              <a:off x="3941860" y="1686047"/>
              <a:ext cx="3240000" cy="3240000"/>
              <a:chOff x="4458000" y="1715032"/>
              <a:chExt cx="3240000" cy="3240000"/>
            </a:xfrm>
          </p:grpSpPr>
          <p:sp>
            <p:nvSpPr>
              <p:cNvPr id="115" name="椭圆 114"/>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5422292" y="2072905"/>
              <a:ext cx="279136" cy="279136"/>
              <a:chOff x="6915602" y="1431728"/>
              <a:chExt cx="301944" cy="301944"/>
            </a:xfrm>
          </p:grpSpPr>
          <p:sp>
            <p:nvSpPr>
              <p:cNvPr id="119" name="椭圆 11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21" name="直接连接符 120"/>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5422292" y="4260054"/>
              <a:ext cx="279136" cy="279136"/>
              <a:chOff x="6915602" y="1431728"/>
              <a:chExt cx="301944" cy="301944"/>
            </a:xfrm>
          </p:grpSpPr>
          <p:sp>
            <p:nvSpPr>
              <p:cNvPr id="123" name="椭圆 122"/>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p:nvGrpSpPr>
          <p:grpSpPr>
            <a:xfrm>
              <a:off x="4612292" y="2545470"/>
              <a:ext cx="279136" cy="279136"/>
              <a:chOff x="6915602" y="1431728"/>
              <a:chExt cx="301944" cy="301944"/>
            </a:xfrm>
          </p:grpSpPr>
          <p:sp>
            <p:nvSpPr>
              <p:cNvPr id="126" name="椭圆 12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p:nvGrpSpPr>
          <p:grpSpPr>
            <a:xfrm>
              <a:off x="4612292" y="3787489"/>
              <a:ext cx="279136" cy="279136"/>
              <a:chOff x="6915602" y="1431728"/>
              <a:chExt cx="301944" cy="301944"/>
            </a:xfrm>
          </p:grpSpPr>
          <p:sp>
            <p:nvSpPr>
              <p:cNvPr id="129" name="椭圆 12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0" name="椭圆 12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1" name="组合 130"/>
            <p:cNvGrpSpPr/>
            <p:nvPr/>
          </p:nvGrpSpPr>
          <p:grpSpPr>
            <a:xfrm>
              <a:off x="6236828" y="2545470"/>
              <a:ext cx="279136" cy="279136"/>
              <a:chOff x="6915602" y="1431728"/>
              <a:chExt cx="301944" cy="301944"/>
            </a:xfrm>
          </p:grpSpPr>
          <p:sp>
            <p:nvSpPr>
              <p:cNvPr id="132" name="椭圆 13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3" name="椭圆 13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4" name="组合 133"/>
            <p:cNvGrpSpPr/>
            <p:nvPr/>
          </p:nvGrpSpPr>
          <p:grpSpPr>
            <a:xfrm>
              <a:off x="6236828" y="3787489"/>
              <a:ext cx="279136" cy="279136"/>
              <a:chOff x="6915602" y="1431728"/>
              <a:chExt cx="301944" cy="301944"/>
            </a:xfrm>
          </p:grpSpPr>
          <p:sp>
            <p:nvSpPr>
              <p:cNvPr id="135" name="椭圆 134"/>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7" name="组合 136"/>
            <p:cNvGrpSpPr/>
            <p:nvPr/>
          </p:nvGrpSpPr>
          <p:grpSpPr>
            <a:xfrm>
              <a:off x="3779520" y="1629602"/>
              <a:ext cx="3616960" cy="3561752"/>
              <a:chOff x="3779520" y="1629602"/>
              <a:chExt cx="3616960" cy="3561752"/>
            </a:xfrm>
          </p:grpSpPr>
          <p:cxnSp>
            <p:nvCxnSpPr>
              <p:cNvPr id="138" name="直接连接符 137"/>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p:nvGrpSpPr>
          <p:grpSpPr>
            <a:xfrm rot="16200000">
              <a:off x="3861896" y="1506940"/>
              <a:ext cx="3616960" cy="3561752"/>
              <a:chOff x="3779520" y="1629602"/>
              <a:chExt cx="3616960" cy="3561752"/>
            </a:xfrm>
          </p:grpSpPr>
          <p:cxnSp>
            <p:nvCxnSpPr>
              <p:cNvPr id="141" name="直接连接符 140"/>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6397877" y="1380037"/>
              <a:ext cx="2033471" cy="2033471"/>
              <a:chOff x="8272465" y="1479335"/>
              <a:chExt cx="1613197" cy="1613197"/>
            </a:xfrm>
          </p:grpSpPr>
          <p:grpSp>
            <p:nvGrpSpPr>
              <p:cNvPr id="144" name="组合 143"/>
              <p:cNvGrpSpPr/>
              <p:nvPr userDrawn="1"/>
            </p:nvGrpSpPr>
            <p:grpSpPr>
              <a:xfrm>
                <a:off x="8272465" y="1479335"/>
                <a:ext cx="1613197" cy="1613197"/>
                <a:chOff x="4458000" y="1715032"/>
                <a:chExt cx="3240000" cy="3240000"/>
              </a:xfrm>
            </p:grpSpPr>
            <p:sp>
              <p:nvSpPr>
                <p:cNvPr id="164" name="椭圆 163"/>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6" name="椭圆 165"/>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5" name="组合 144"/>
              <p:cNvGrpSpPr/>
              <p:nvPr userDrawn="1"/>
            </p:nvGrpSpPr>
            <p:grpSpPr>
              <a:xfrm>
                <a:off x="8586067" y="1720236"/>
                <a:ext cx="985998" cy="1093816"/>
                <a:chOff x="8582069" y="1755978"/>
                <a:chExt cx="985998" cy="1093816"/>
              </a:xfrm>
            </p:grpSpPr>
            <p:grpSp>
              <p:nvGrpSpPr>
                <p:cNvPr id="146" name="组合 145"/>
                <p:cNvGrpSpPr/>
                <p:nvPr userDrawn="1"/>
              </p:nvGrpSpPr>
              <p:grpSpPr>
                <a:xfrm>
                  <a:off x="8998754" y="1755978"/>
                  <a:ext cx="192184" cy="192184"/>
                  <a:chOff x="8860143" y="2545060"/>
                  <a:chExt cx="139804" cy="139804"/>
                </a:xfrm>
              </p:grpSpPr>
              <p:sp>
                <p:nvSpPr>
                  <p:cNvPr id="162" name="椭圆 16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7" name="组合 146"/>
                <p:cNvGrpSpPr/>
                <p:nvPr userDrawn="1"/>
              </p:nvGrpSpPr>
              <p:grpSpPr>
                <a:xfrm>
                  <a:off x="8582069" y="2049911"/>
                  <a:ext cx="192184" cy="192184"/>
                  <a:chOff x="8860143" y="2545060"/>
                  <a:chExt cx="139804" cy="139804"/>
                </a:xfrm>
              </p:grpSpPr>
              <p:sp>
                <p:nvSpPr>
                  <p:cNvPr id="160" name="椭圆 159"/>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8582069" y="2441991"/>
                  <a:ext cx="192184" cy="192184"/>
                  <a:chOff x="8860143" y="2545060"/>
                  <a:chExt cx="139804" cy="139804"/>
                </a:xfrm>
              </p:grpSpPr>
              <p:sp>
                <p:nvSpPr>
                  <p:cNvPr id="158" name="椭圆 157"/>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9021276" y="2652765"/>
                  <a:ext cx="197029" cy="197029"/>
                  <a:chOff x="8858380" y="2543297"/>
                  <a:chExt cx="143329" cy="143329"/>
                </a:xfrm>
              </p:grpSpPr>
              <p:sp>
                <p:nvSpPr>
                  <p:cNvPr id="156" name="椭圆 155"/>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9375883" y="2049911"/>
                  <a:ext cx="192184" cy="192184"/>
                  <a:chOff x="8860143" y="2545060"/>
                  <a:chExt cx="139804" cy="139804"/>
                </a:xfrm>
              </p:grpSpPr>
              <p:sp>
                <p:nvSpPr>
                  <p:cNvPr id="154" name="椭圆 153"/>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9375883" y="2414592"/>
                  <a:ext cx="192184" cy="192184"/>
                  <a:chOff x="8860143" y="2545060"/>
                  <a:chExt cx="139804" cy="139804"/>
                </a:xfrm>
              </p:grpSpPr>
              <p:sp>
                <p:nvSpPr>
                  <p:cNvPr id="152" name="椭圆 15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3" name="椭圆 15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67" name="组合 166"/>
            <p:cNvGrpSpPr/>
            <p:nvPr/>
          </p:nvGrpSpPr>
          <p:grpSpPr>
            <a:xfrm>
              <a:off x="3290189" y="1148987"/>
              <a:ext cx="1209969" cy="1209969"/>
              <a:chOff x="3290189" y="1148987"/>
              <a:chExt cx="1209969" cy="1209969"/>
            </a:xfrm>
          </p:grpSpPr>
          <p:grpSp>
            <p:nvGrpSpPr>
              <p:cNvPr id="168" name="组合 167"/>
              <p:cNvGrpSpPr/>
              <p:nvPr userDrawn="1"/>
            </p:nvGrpSpPr>
            <p:grpSpPr>
              <a:xfrm>
                <a:off x="3290189" y="1148987"/>
                <a:ext cx="1209969" cy="1209969"/>
                <a:chOff x="4458000" y="1715032"/>
                <a:chExt cx="3240000" cy="3240000"/>
              </a:xfrm>
            </p:grpSpPr>
            <p:sp>
              <p:nvSpPr>
                <p:cNvPr id="187" name="椭圆 186"/>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9" name="椭圆 188"/>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9" name="组合 168"/>
              <p:cNvGrpSpPr/>
              <p:nvPr userDrawn="1"/>
            </p:nvGrpSpPr>
            <p:grpSpPr>
              <a:xfrm>
                <a:off x="3838358" y="1330096"/>
                <a:ext cx="143299" cy="143299"/>
                <a:chOff x="8860553" y="2545471"/>
                <a:chExt cx="138982" cy="138982"/>
              </a:xfrm>
            </p:grpSpPr>
            <p:sp>
              <p:nvSpPr>
                <p:cNvPr id="185" name="椭圆 184"/>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0" name="组合 169"/>
              <p:cNvGrpSpPr/>
              <p:nvPr userDrawn="1"/>
            </p:nvGrpSpPr>
            <p:grpSpPr>
              <a:xfrm>
                <a:off x="3525826" y="1550558"/>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525826" y="1844636"/>
                <a:ext cx="143299" cy="143299"/>
                <a:chOff x="8860553" y="2545470"/>
                <a:chExt cx="138982" cy="138982"/>
              </a:xfrm>
            </p:grpSpPr>
            <p:sp>
              <p:nvSpPr>
                <p:cNvPr id="181" name="椭圆 180"/>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846365" y="2008020"/>
                <a:ext cx="143299" cy="143299"/>
                <a:chOff x="8850141" y="2548833"/>
                <a:chExt cx="138982" cy="138982"/>
              </a:xfrm>
            </p:grpSpPr>
            <p:sp>
              <p:nvSpPr>
                <p:cNvPr id="179" name="椭圆 178"/>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4121221" y="1550558"/>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4121221" y="1824085"/>
                <a:ext cx="143299" cy="143299"/>
                <a:chOff x="8860553" y="2545470"/>
                <a:chExt cx="138982" cy="138982"/>
              </a:xfrm>
            </p:grpSpPr>
            <p:sp>
              <p:nvSpPr>
                <p:cNvPr id="175" name="椭圆 174"/>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6" name="椭圆 17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242" name="组合 241"/>
          <p:cNvGrpSpPr/>
          <p:nvPr/>
        </p:nvGrpSpPr>
        <p:grpSpPr>
          <a:xfrm>
            <a:off x="2809300" y="1098212"/>
            <a:ext cx="6624830" cy="4364270"/>
            <a:chOff x="2588714" y="1239815"/>
            <a:chExt cx="6955389" cy="4582034"/>
          </a:xfrm>
        </p:grpSpPr>
        <p:sp>
          <p:nvSpPr>
            <p:cNvPr id="192" name="任意多边形 191"/>
            <p:cNvSpPr/>
            <p:nvPr/>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3" name="组合 192"/>
            <p:cNvGrpSpPr/>
            <p:nvPr/>
          </p:nvGrpSpPr>
          <p:grpSpPr>
            <a:xfrm>
              <a:off x="4276778" y="1892832"/>
              <a:ext cx="3276000" cy="3276000"/>
              <a:chOff x="4376259" y="1910832"/>
              <a:chExt cx="3276000" cy="3276000"/>
            </a:xfrm>
          </p:grpSpPr>
          <p:sp>
            <p:nvSpPr>
              <p:cNvPr id="194" name="椭圆 193"/>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椭圆 194"/>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7" name="组合 196"/>
            <p:cNvGrpSpPr/>
            <p:nvPr/>
          </p:nvGrpSpPr>
          <p:grpSpPr>
            <a:xfrm>
              <a:off x="6849006" y="1364320"/>
              <a:ext cx="435136" cy="435136"/>
              <a:chOff x="4413724" y="1611587"/>
              <a:chExt cx="435136" cy="435136"/>
            </a:xfrm>
          </p:grpSpPr>
          <p:sp>
            <p:nvSpPr>
              <p:cNvPr id="198" name="椭圆 197"/>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9" name="椭圆 198"/>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0" name="组合 199"/>
            <p:cNvGrpSpPr/>
            <p:nvPr/>
          </p:nvGrpSpPr>
          <p:grpSpPr>
            <a:xfrm>
              <a:off x="4673942" y="1318161"/>
              <a:ext cx="435136" cy="435136"/>
              <a:chOff x="4413724" y="1611587"/>
              <a:chExt cx="435136" cy="435136"/>
            </a:xfrm>
          </p:grpSpPr>
          <p:sp>
            <p:nvSpPr>
              <p:cNvPr id="201" name="椭圆 20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2" name="椭圆 201"/>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3" name="组合 202"/>
            <p:cNvGrpSpPr/>
            <p:nvPr/>
          </p:nvGrpSpPr>
          <p:grpSpPr>
            <a:xfrm>
              <a:off x="6840678" y="5269868"/>
              <a:ext cx="435136" cy="435136"/>
              <a:chOff x="4413724" y="1611587"/>
              <a:chExt cx="435136" cy="435136"/>
            </a:xfrm>
          </p:grpSpPr>
          <p:sp>
            <p:nvSpPr>
              <p:cNvPr id="204" name="椭圆 203"/>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5" name="椭圆 204"/>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6" name="组合 205"/>
            <p:cNvGrpSpPr/>
            <p:nvPr/>
          </p:nvGrpSpPr>
          <p:grpSpPr>
            <a:xfrm>
              <a:off x="4667336" y="5240188"/>
              <a:ext cx="435136" cy="435136"/>
              <a:chOff x="4413724" y="1611587"/>
              <a:chExt cx="435136" cy="435136"/>
            </a:xfrm>
          </p:grpSpPr>
          <p:sp>
            <p:nvSpPr>
              <p:cNvPr id="207" name="椭圆 206"/>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8" name="椭圆 207"/>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9" name="组合 208"/>
            <p:cNvGrpSpPr/>
            <p:nvPr/>
          </p:nvGrpSpPr>
          <p:grpSpPr>
            <a:xfrm>
              <a:off x="5014778" y="2630832"/>
              <a:ext cx="1800000" cy="1800000"/>
              <a:chOff x="2613724" y="2961945"/>
              <a:chExt cx="1800000" cy="1800000"/>
            </a:xfrm>
          </p:grpSpPr>
          <p:sp>
            <p:nvSpPr>
              <p:cNvPr id="210" name="椭圆 209"/>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1" name="椭圆 210"/>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12" name="直接连接符 211"/>
            <p:cNvCxnSpPr>
              <a:stCxn id="202" idx="3"/>
              <a:endCxn id="205" idx="1"/>
            </p:cNvCxnSpPr>
            <p:nvPr/>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9" idx="4"/>
              <a:endCxn id="208" idx="5"/>
            </p:cNvCxnSpPr>
            <p:nvPr/>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88714" y="3947241"/>
              <a:ext cx="6955389" cy="9862"/>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17" name="组合 216"/>
            <p:cNvGrpSpPr/>
            <p:nvPr/>
          </p:nvGrpSpPr>
          <p:grpSpPr>
            <a:xfrm>
              <a:off x="4589439" y="2133663"/>
              <a:ext cx="2650678" cy="2794339"/>
              <a:chOff x="4610933" y="2142440"/>
              <a:chExt cx="2650678" cy="2794339"/>
            </a:xfrm>
          </p:grpSpPr>
          <p:grpSp>
            <p:nvGrpSpPr>
              <p:cNvPr id="218" name="组合 217"/>
              <p:cNvGrpSpPr/>
              <p:nvPr userDrawn="1"/>
            </p:nvGrpSpPr>
            <p:grpSpPr>
              <a:xfrm>
                <a:off x="5913303" y="2142440"/>
                <a:ext cx="349200" cy="349200"/>
                <a:chOff x="3510331" y="2476458"/>
                <a:chExt cx="349200" cy="349200"/>
              </a:xfrm>
            </p:grpSpPr>
            <p:sp>
              <p:nvSpPr>
                <p:cNvPr id="240" name="椭圆 23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1" name="椭圆 24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9"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0"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1"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2"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3"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4"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225" name="组合 224"/>
              <p:cNvGrpSpPr/>
              <p:nvPr userDrawn="1"/>
            </p:nvGrpSpPr>
            <p:grpSpPr>
              <a:xfrm>
                <a:off x="6912411" y="2886893"/>
                <a:ext cx="349200" cy="349200"/>
                <a:chOff x="3510331" y="2476458"/>
                <a:chExt cx="349200" cy="349200"/>
              </a:xfrm>
            </p:grpSpPr>
            <p:sp>
              <p:nvSpPr>
                <p:cNvPr id="238" name="椭圆 237"/>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9" name="椭圆 238"/>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6" name="组合 225"/>
              <p:cNvGrpSpPr/>
              <p:nvPr userDrawn="1"/>
            </p:nvGrpSpPr>
            <p:grpSpPr>
              <a:xfrm>
                <a:off x="6738287" y="4110918"/>
                <a:ext cx="349200" cy="349200"/>
                <a:chOff x="3510331" y="2476458"/>
                <a:chExt cx="349200" cy="349200"/>
              </a:xfrm>
            </p:grpSpPr>
            <p:sp>
              <p:nvSpPr>
                <p:cNvPr id="236" name="椭圆 235"/>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7" name="椭圆 236"/>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7" name="组合 226"/>
              <p:cNvGrpSpPr/>
              <p:nvPr userDrawn="1"/>
            </p:nvGrpSpPr>
            <p:grpSpPr>
              <a:xfrm>
                <a:off x="4611046" y="3859232"/>
                <a:ext cx="349200" cy="349200"/>
                <a:chOff x="3510331" y="2476458"/>
                <a:chExt cx="349200" cy="349200"/>
              </a:xfrm>
            </p:grpSpPr>
            <p:sp>
              <p:nvSpPr>
                <p:cNvPr id="234" name="椭圆 233"/>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5" name="椭圆 234"/>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8" name="组合 227"/>
              <p:cNvGrpSpPr/>
              <p:nvPr userDrawn="1"/>
            </p:nvGrpSpPr>
            <p:grpSpPr>
              <a:xfrm>
                <a:off x="4767400" y="2644934"/>
                <a:ext cx="349200" cy="349200"/>
                <a:chOff x="3510331" y="2476458"/>
                <a:chExt cx="349200" cy="349200"/>
              </a:xfrm>
            </p:grpSpPr>
            <p:sp>
              <p:nvSpPr>
                <p:cNvPr id="232" name="椭圆 231"/>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3" name="椭圆 232"/>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9" name="组合 228"/>
              <p:cNvGrpSpPr/>
              <p:nvPr userDrawn="1"/>
            </p:nvGrpSpPr>
            <p:grpSpPr>
              <a:xfrm>
                <a:off x="5610804" y="4587579"/>
                <a:ext cx="349200" cy="349200"/>
                <a:chOff x="3510331" y="2476458"/>
                <a:chExt cx="349200" cy="349200"/>
              </a:xfrm>
            </p:grpSpPr>
            <p:sp>
              <p:nvSpPr>
                <p:cNvPr id="230" name="椭圆 22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1" name="椭圆 23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63" name="任意多边形 262"/>
          <p:cNvSpPr/>
          <p:nvPr/>
        </p:nvSpPr>
        <p:spPr>
          <a:xfrm>
            <a:off x="1829631" y="1046576"/>
            <a:ext cx="7891301" cy="5363952"/>
          </a:xfrm>
          <a:custGeom>
            <a:avLst/>
            <a:gdLst>
              <a:gd name="connsiteX0" fmla="*/ 2225040 w 7518400"/>
              <a:gd name="connsiteY0" fmla="*/ 60960 h 5110480"/>
              <a:gd name="connsiteX1" fmla="*/ 0 w 7518400"/>
              <a:gd name="connsiteY1" fmla="*/ 2590800 h 5110480"/>
              <a:gd name="connsiteX2" fmla="*/ 2479040 w 7518400"/>
              <a:gd name="connsiteY2" fmla="*/ 5110480 h 5110480"/>
              <a:gd name="connsiteX3" fmla="*/ 5140960 w 7518400"/>
              <a:gd name="connsiteY3" fmla="*/ 5080000 h 5110480"/>
              <a:gd name="connsiteX4" fmla="*/ 7518400 w 7518400"/>
              <a:gd name="connsiteY4" fmla="*/ 2651760 h 5110480"/>
              <a:gd name="connsiteX5" fmla="*/ 4937760 w 7518400"/>
              <a:gd name="connsiteY5" fmla="*/ 0 h 5110480"/>
              <a:gd name="connsiteX6" fmla="*/ 2225040 w 7518400"/>
              <a:gd name="connsiteY6" fmla="*/ 60960 h 51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8400" h="5110480">
                <a:moveTo>
                  <a:pt x="2225040" y="60960"/>
                </a:moveTo>
                <a:lnTo>
                  <a:pt x="0" y="2590800"/>
                </a:lnTo>
                <a:lnTo>
                  <a:pt x="2479040" y="5110480"/>
                </a:lnTo>
                <a:lnTo>
                  <a:pt x="5140960" y="5080000"/>
                </a:lnTo>
                <a:lnTo>
                  <a:pt x="7518400" y="2651760"/>
                </a:lnTo>
                <a:lnTo>
                  <a:pt x="4937760" y="0"/>
                </a:lnTo>
                <a:lnTo>
                  <a:pt x="2225040" y="60960"/>
                </a:lnTo>
                <a:close/>
              </a:path>
            </a:pathLst>
          </a:cu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文本框 260"/>
          <p:cNvSpPr txBox="1"/>
          <p:nvPr/>
        </p:nvSpPr>
        <p:spPr>
          <a:xfrm>
            <a:off x="4103252" y="2865817"/>
            <a:ext cx="4259499" cy="830997"/>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CDIO</a:t>
            </a:r>
            <a:r>
              <a:rPr lang="zh-CN" altLang="en-US" sz="4800" b="1" dirty="0">
                <a:solidFill>
                  <a:schemeClr val="bg1"/>
                </a:solidFill>
                <a:latin typeface="微软雅黑" panose="020B0503020204020204" pitchFamily="34" charset="-122"/>
                <a:ea typeface="微软雅黑" panose="020B0503020204020204" pitchFamily="34" charset="-122"/>
              </a:rPr>
              <a:t>工作报告</a:t>
            </a:r>
          </a:p>
        </p:txBody>
      </p:sp>
      <p:sp>
        <p:nvSpPr>
          <p:cNvPr id="260" name="文本框 259"/>
          <p:cNvSpPr txBox="1"/>
          <p:nvPr/>
        </p:nvSpPr>
        <p:spPr>
          <a:xfrm>
            <a:off x="2953911" y="2115837"/>
            <a:ext cx="6340197" cy="1323439"/>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电力拖动自动控制系统</a:t>
            </a:r>
            <a:endParaRPr lang="en-US" altLang="zh-CN" sz="4800" b="1" dirty="0">
              <a:solidFill>
                <a:schemeClr val="bg1"/>
              </a:solidFill>
              <a:latin typeface="微软雅黑" panose="020B0503020204020204" pitchFamily="34" charset="-122"/>
              <a:ea typeface="微软雅黑" panose="020B0503020204020204" pitchFamily="34" charset="-122"/>
            </a:endParaRPr>
          </a:p>
          <a:p>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254" name="组合 253"/>
          <p:cNvGrpSpPr/>
          <p:nvPr/>
        </p:nvGrpSpPr>
        <p:grpSpPr>
          <a:xfrm>
            <a:off x="10799877" y="5565941"/>
            <a:ext cx="1622995" cy="1622995"/>
            <a:chOff x="9919874" y="407800"/>
            <a:chExt cx="2268404" cy="2268404"/>
          </a:xfrm>
        </p:grpSpPr>
        <p:sp>
          <p:nvSpPr>
            <p:cNvPr id="255" name="椭圆 254"/>
            <p:cNvSpPr/>
            <p:nvPr/>
          </p:nvSpPr>
          <p:spPr>
            <a:xfrm>
              <a:off x="10250073" y="737999"/>
              <a:ext cx="1608007" cy="1608007"/>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6" name="椭圆 255"/>
            <p:cNvSpPr/>
            <p:nvPr/>
          </p:nvSpPr>
          <p:spPr>
            <a:xfrm>
              <a:off x="9919874" y="407800"/>
              <a:ext cx="2268404" cy="2268404"/>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7" name="椭圆 256"/>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54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9" name="椭圆 258"/>
            <p:cNvSpPr/>
            <p:nvPr/>
          </p:nvSpPr>
          <p:spPr>
            <a:xfrm>
              <a:off x="10056381" y="544307"/>
              <a:ext cx="1995390" cy="1995390"/>
            </a:xfrm>
            <a:prstGeom prst="ellipse">
              <a:avLst/>
            </a:prstGeom>
            <a:noFill/>
            <a:ln w="3175"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 name="组合 1"/>
          <p:cNvGrpSpPr/>
          <p:nvPr/>
        </p:nvGrpSpPr>
        <p:grpSpPr>
          <a:xfrm>
            <a:off x="11202312" y="6085598"/>
            <a:ext cx="922220" cy="763785"/>
            <a:chOff x="8658759" y="5376728"/>
            <a:chExt cx="922220" cy="763785"/>
          </a:xfrm>
        </p:grpSpPr>
        <p:grpSp>
          <p:nvGrpSpPr>
            <p:cNvPr id="191" name="组合 190"/>
            <p:cNvGrpSpPr/>
            <p:nvPr/>
          </p:nvGrpSpPr>
          <p:grpSpPr>
            <a:xfrm>
              <a:off x="8658759" y="5376728"/>
              <a:ext cx="478777" cy="478777"/>
              <a:chOff x="9919874" y="407800"/>
              <a:chExt cx="2268404" cy="2268404"/>
            </a:xfrm>
          </p:grpSpPr>
          <p:sp>
            <p:nvSpPr>
              <p:cNvPr id="244" name="椭圆 243"/>
              <p:cNvSpPr/>
              <p:nvPr/>
            </p:nvSpPr>
            <p:spPr>
              <a:xfrm>
                <a:off x="9919874" y="407800"/>
                <a:ext cx="2268404" cy="2268404"/>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7" name="椭圆 246"/>
              <p:cNvSpPr/>
              <p:nvPr/>
            </p:nvSpPr>
            <p:spPr>
              <a:xfrm>
                <a:off x="10056381" y="544307"/>
                <a:ext cx="1995390" cy="1995390"/>
              </a:xfrm>
              <a:prstGeom prst="ellipse">
                <a:avLst/>
              </a:prstGeom>
              <a:noFill/>
              <a:ln w="6350"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8" name="椭圆 267"/>
            <p:cNvSpPr/>
            <p:nvPr/>
          </p:nvSpPr>
          <p:spPr>
            <a:xfrm>
              <a:off x="8744905" y="5661736"/>
              <a:ext cx="478777" cy="478777"/>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9" name="椭圆 268"/>
            <p:cNvSpPr/>
            <p:nvPr/>
          </p:nvSpPr>
          <p:spPr>
            <a:xfrm>
              <a:off x="8942271" y="5384993"/>
              <a:ext cx="638708" cy="638708"/>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3" name="图片 2"/>
          <p:cNvPicPr>
            <a:picLocks noChangeAspect="1"/>
          </p:cNvPicPr>
          <p:nvPr/>
        </p:nvPicPr>
        <p:blipFill>
          <a:blip r:embed="rId3"/>
          <a:stretch>
            <a:fillRect/>
          </a:stretch>
        </p:blipFill>
        <p:spPr>
          <a:xfrm>
            <a:off x="10035346" y="156620"/>
            <a:ext cx="2187518" cy="1796025"/>
          </a:xfrm>
          <a:prstGeom prst="rect">
            <a:avLst/>
          </a:prstGeom>
        </p:spPr>
      </p:pic>
      <p:grpSp>
        <p:nvGrpSpPr>
          <p:cNvPr id="15" name="组合 14"/>
          <p:cNvGrpSpPr/>
          <p:nvPr/>
        </p:nvGrpSpPr>
        <p:grpSpPr>
          <a:xfrm>
            <a:off x="372451" y="218436"/>
            <a:ext cx="749431" cy="749431"/>
            <a:chOff x="2062702" y="2028697"/>
            <a:chExt cx="531150" cy="531150"/>
          </a:xfrm>
        </p:grpSpPr>
        <p:sp>
          <p:nvSpPr>
            <p:cNvPr id="13" name="七角星 12"/>
            <p:cNvSpPr/>
            <p:nvPr/>
          </p:nvSpPr>
          <p:spPr>
            <a:xfrm rot="20584476">
              <a:off x="2205927" y="2183260"/>
              <a:ext cx="252145" cy="252145"/>
            </a:xfrm>
            <a:prstGeom prst="star7">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七角星 248"/>
            <p:cNvSpPr/>
            <p:nvPr/>
          </p:nvSpPr>
          <p:spPr>
            <a:xfrm>
              <a:off x="2062702" y="2028697"/>
              <a:ext cx="531150" cy="531150"/>
            </a:xfrm>
            <a:prstGeom prst="star7">
              <a:avLst/>
            </a:prstGeom>
            <a:noFill/>
            <a:ln>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177514" y="2164466"/>
              <a:ext cx="314631" cy="314631"/>
            </a:xfrm>
            <a:prstGeom prst="ellipse">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179334" cy="1120862"/>
          </a:xfrm>
          <a:prstGeom prst="rect">
            <a:avLst/>
          </a:prstGeom>
          <a:ln>
            <a:noFill/>
          </a:ln>
          <a:effectLst>
            <a:softEdge rad="112500"/>
          </a:effectLst>
        </p:spPr>
      </p:pic>
      <p:sp>
        <p:nvSpPr>
          <p:cNvPr id="6" name="文本框 5"/>
          <p:cNvSpPr txBox="1"/>
          <p:nvPr/>
        </p:nvSpPr>
        <p:spPr>
          <a:xfrm>
            <a:off x="9567981" y="5143962"/>
            <a:ext cx="3268661" cy="1754326"/>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指导教师：王立乔</a:t>
            </a:r>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a:solidFill>
                  <a:schemeClr val="bg1"/>
                </a:solidFill>
                <a:latin typeface="黑体" panose="02010609060101010101" pitchFamily="49" charset="-122"/>
                <a:ea typeface="黑体" panose="02010609060101010101" pitchFamily="49" charset="-122"/>
              </a:rPr>
              <a:t>项目小组：</a:t>
            </a:r>
            <a:r>
              <a:rPr lang="zh-CN" altLang="en-US" dirty="0">
                <a:solidFill>
                  <a:schemeClr val="bg1"/>
                </a:solidFill>
                <a:latin typeface="黑体" panose="02010609060101010101" pitchFamily="49" charset="-122"/>
                <a:ea typeface="黑体" panose="02010609060101010101" pitchFamily="49" charset="-122"/>
                <a:sym typeface="Wingdings" panose="05000000000000000000" pitchFamily="2" charset="2"/>
              </a:rPr>
              <a:t>（</a:t>
            </a:r>
            <a:r>
              <a:rPr lang="en-US" altLang="zh-CN" dirty="0">
                <a:solidFill>
                  <a:schemeClr val="bg1"/>
                </a:solidFill>
                <a:latin typeface="黑体" panose="02010609060101010101" pitchFamily="49" charset="-122"/>
                <a:ea typeface="黑体" panose="02010609060101010101" pitchFamily="49" charset="-122"/>
                <a:sym typeface="Wingdings" panose="05000000000000000000" pitchFamily="2" charset="2"/>
              </a:rPr>
              <a:t>2</a:t>
            </a:r>
            <a:r>
              <a:rPr lang="zh-CN" altLang="en-US" dirty="0">
                <a:solidFill>
                  <a:schemeClr val="bg1"/>
                </a:solidFill>
                <a:latin typeface="黑体" panose="02010609060101010101" pitchFamily="49" charset="-122"/>
                <a:ea typeface="黑体" panose="02010609060101010101" pitchFamily="49" charset="-122"/>
                <a:sym typeface="Wingdings" panose="05000000000000000000" pitchFamily="2" charset="2"/>
              </a:rPr>
              <a:t>）组</a:t>
            </a:r>
            <a:endParaRPr lang="en-US" altLang="zh-CN" dirty="0">
              <a:solidFill>
                <a:schemeClr val="bg1"/>
              </a:solidFill>
              <a:latin typeface="黑体" panose="02010609060101010101" pitchFamily="49" charset="-122"/>
              <a:ea typeface="黑体" panose="02010609060101010101" pitchFamily="49" charset="-122"/>
              <a:sym typeface="Wingdings" panose="05000000000000000000" pitchFamily="2" charset="2"/>
            </a:endParaRPr>
          </a:p>
          <a:p>
            <a:r>
              <a:rPr lang="zh-CN" altLang="en-US" dirty="0">
                <a:solidFill>
                  <a:schemeClr val="bg1"/>
                </a:solidFill>
                <a:latin typeface="黑体" panose="02010609060101010101" pitchFamily="49" charset="-122"/>
                <a:ea typeface="黑体" panose="02010609060101010101" pitchFamily="49" charset="-122"/>
                <a:sym typeface="Wingdings" panose="05000000000000000000" pitchFamily="2" charset="2"/>
              </a:rPr>
              <a:t>组员：胡  玥  周永健 </a:t>
            </a:r>
            <a:r>
              <a:rPr lang="en-US" altLang="zh-CN" dirty="0">
                <a:solidFill>
                  <a:schemeClr val="bg1"/>
                </a:solidFill>
                <a:latin typeface="黑体" panose="02010609060101010101" pitchFamily="49" charset="-122"/>
                <a:ea typeface="黑体" panose="02010609060101010101" pitchFamily="49" charset="-122"/>
                <a:sym typeface="Wingdings" panose="05000000000000000000" pitchFamily="2" charset="2"/>
              </a:rPr>
              <a:t> </a:t>
            </a:r>
          </a:p>
          <a:p>
            <a:r>
              <a:rPr lang="zh-CN" altLang="en-US" dirty="0">
                <a:solidFill>
                  <a:schemeClr val="bg1"/>
                </a:solidFill>
                <a:latin typeface="黑体" panose="02010609060101010101" pitchFamily="49" charset="-122"/>
                <a:ea typeface="黑体" panose="02010609060101010101" pitchFamily="49" charset="-122"/>
                <a:sym typeface="Wingdings" panose="05000000000000000000" pitchFamily="2" charset="2"/>
              </a:rPr>
              <a:t>      张元玮  王  丹 </a:t>
            </a:r>
            <a:endParaRPr lang="en-US" altLang="zh-CN" dirty="0">
              <a:solidFill>
                <a:schemeClr val="bg1"/>
              </a:solidFill>
              <a:latin typeface="黑体" panose="02010609060101010101" pitchFamily="49" charset="-122"/>
              <a:ea typeface="黑体" panose="02010609060101010101" pitchFamily="49" charset="-122"/>
              <a:sym typeface="Wingdings" panose="05000000000000000000" pitchFamily="2" charset="2"/>
            </a:endParaRPr>
          </a:p>
          <a:p>
            <a:r>
              <a:rPr lang="zh-CN" altLang="en-US" dirty="0">
                <a:solidFill>
                  <a:schemeClr val="bg1"/>
                </a:solidFill>
                <a:latin typeface="黑体" panose="02010609060101010101" pitchFamily="49" charset="-122"/>
                <a:ea typeface="黑体" panose="02010609060101010101" pitchFamily="49" charset="-122"/>
                <a:sym typeface="Wingdings" panose="05000000000000000000" pitchFamily="2" charset="2"/>
              </a:rPr>
              <a:t>      邢  贺</a:t>
            </a:r>
            <a:r>
              <a:rPr lang="en-US" altLang="zh-CN" dirty="0">
                <a:solidFill>
                  <a:schemeClr val="bg1"/>
                </a:solidFill>
                <a:latin typeface="黑体" panose="02010609060101010101" pitchFamily="49" charset="-122"/>
                <a:ea typeface="黑体" panose="02010609060101010101" pitchFamily="49" charset="-122"/>
                <a:sym typeface="Wingdings" panose="05000000000000000000" pitchFamily="2" charset="2"/>
              </a:rPr>
              <a:t>  </a:t>
            </a:r>
            <a:r>
              <a:rPr lang="zh-CN" altLang="en-US" dirty="0">
                <a:solidFill>
                  <a:schemeClr val="bg1"/>
                </a:solidFill>
                <a:latin typeface="黑体" panose="02010609060101010101" pitchFamily="49" charset="-122"/>
                <a:ea typeface="黑体" panose="02010609060101010101" pitchFamily="49" charset="-122"/>
                <a:sym typeface="Wingdings" panose="05000000000000000000" pitchFamily="2" charset="2"/>
              </a:rPr>
              <a:t>李嘉栋  </a:t>
            </a:r>
            <a:endParaRPr lang="en-US" altLang="zh-CN" dirty="0">
              <a:solidFill>
                <a:schemeClr val="bg1"/>
              </a:solidFill>
              <a:latin typeface="黑体" panose="02010609060101010101" pitchFamily="49" charset="-122"/>
              <a:ea typeface="黑体" panose="02010609060101010101" pitchFamily="49" charset="-122"/>
              <a:sym typeface="Wingdings" panose="05000000000000000000" pitchFamily="2" charset="2"/>
            </a:endParaRPr>
          </a:p>
          <a:p>
            <a:r>
              <a:rPr lang="zh-CN" altLang="en-US" dirty="0">
                <a:solidFill>
                  <a:schemeClr val="bg1"/>
                </a:solidFill>
                <a:latin typeface="黑体" panose="02010609060101010101" pitchFamily="49" charset="-122"/>
                <a:ea typeface="黑体" panose="02010609060101010101" pitchFamily="49" charset="-122"/>
                <a:sym typeface="Wingdings" panose="05000000000000000000" pitchFamily="2" charset="2"/>
              </a:rPr>
              <a:t>      孙才植  孙正浩</a:t>
            </a:r>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1244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0EE6759-09C0-4749-AC41-A08966C25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932" y="1439056"/>
            <a:ext cx="10611163" cy="4474785"/>
          </a:xfrm>
          <a:prstGeom prst="rect">
            <a:avLst/>
          </a:prstGeom>
        </p:spPr>
      </p:pic>
      <p:sp>
        <p:nvSpPr>
          <p:cNvPr id="4" name="文本框 3">
            <a:extLst>
              <a:ext uri="{FF2B5EF4-FFF2-40B4-BE49-F238E27FC236}">
                <a16:creationId xmlns:a16="http://schemas.microsoft.com/office/drawing/2014/main" id="{1135D9F2-4F3E-4952-A9D7-B1B0BB0E34BA}"/>
              </a:ext>
            </a:extLst>
          </p:cNvPr>
          <p:cNvSpPr txBox="1"/>
          <p:nvPr/>
        </p:nvSpPr>
        <p:spPr>
          <a:xfrm>
            <a:off x="4347988" y="6026046"/>
            <a:ext cx="449704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单闭环</a:t>
            </a:r>
            <a:r>
              <a:rPr lang="en-US" altLang="zh-CN" sz="3200" dirty="0">
                <a:solidFill>
                  <a:schemeClr val="bg1"/>
                </a:solidFill>
                <a:latin typeface="黑体" panose="02010609060101010101" pitchFamily="49" charset="-122"/>
                <a:ea typeface="黑体" panose="02010609060101010101" pitchFamily="49" charset="-122"/>
              </a:rPr>
              <a:t>PSIM</a:t>
            </a:r>
            <a:r>
              <a:rPr lang="zh-CN" altLang="en-US" sz="3200" dirty="0">
                <a:solidFill>
                  <a:schemeClr val="bg1"/>
                </a:solidFill>
                <a:latin typeface="黑体" panose="02010609060101010101" pitchFamily="49" charset="-122"/>
                <a:ea typeface="黑体" panose="02010609060101010101" pitchFamily="49" charset="-122"/>
              </a:rPr>
              <a:t>仿真</a:t>
            </a:r>
          </a:p>
        </p:txBody>
      </p:sp>
    </p:spTree>
    <p:extLst>
      <p:ext uri="{BB962C8B-B14F-4D97-AF65-F5344CB8AC3E}">
        <p14:creationId xmlns:p14="http://schemas.microsoft.com/office/powerpoint/2010/main" val="395676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7340" y="1301234"/>
            <a:ext cx="4887685" cy="400110"/>
          </a:xfrm>
          <a:prstGeom prst="rect">
            <a:avLst/>
          </a:prstGeom>
        </p:spPr>
        <p:txBody>
          <a:bodyPr wrap="none">
            <a:spAutoFit/>
          </a:bodyPr>
          <a:lstStyle/>
          <a:p>
            <a:r>
              <a:rPr lang="zh-CN" altLang="zh-CN" sz="2000"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用以上算得的参数进行</a:t>
            </a:r>
            <a:r>
              <a:rPr lang="en-US" altLang="zh-CN" sz="2000"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MATLAB</a:t>
            </a:r>
            <a:r>
              <a:rPr lang="zh-CN" altLang="zh-CN" sz="2000"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模块仿真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282690" y="1909128"/>
            <a:ext cx="9556760" cy="4625022"/>
          </a:xfrm>
          <a:prstGeom prst="rect">
            <a:avLst/>
          </a:prstGeom>
        </p:spPr>
      </p:pic>
    </p:spTree>
    <p:extLst>
      <p:ext uri="{BB962C8B-B14F-4D97-AF65-F5344CB8AC3E}">
        <p14:creationId xmlns:p14="http://schemas.microsoft.com/office/powerpoint/2010/main" val="56273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573999" y="1432043"/>
            <a:ext cx="6349999" cy="3725227"/>
          </a:xfrm>
          <a:prstGeom prst="rect">
            <a:avLst/>
          </a:prstGeom>
        </p:spPr>
      </p:pic>
      <p:sp>
        <p:nvSpPr>
          <p:cNvPr id="3" name="矩形 2"/>
          <p:cNvSpPr/>
          <p:nvPr/>
        </p:nvSpPr>
        <p:spPr>
          <a:xfrm>
            <a:off x="1130161" y="5469748"/>
            <a:ext cx="5432898" cy="461665"/>
          </a:xfrm>
          <a:prstGeom prst="rect">
            <a:avLst/>
          </a:prstGeom>
        </p:spPr>
        <p:txBody>
          <a:bodyPr wrap="none">
            <a:spAutoFit/>
          </a:bodyPr>
          <a:lstStyle/>
          <a:p>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单闭环转速为</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80r/min</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电流与转速波形</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7316864" y="2278501"/>
                <a:ext cx="4675267" cy="2263697"/>
              </a:xfrm>
              <a:prstGeom prst="rect">
                <a:avLst/>
              </a:prstGeom>
            </p:spPr>
            <p:txBody>
              <a:bodyPr wrap="square">
                <a:spAutoFit/>
              </a:bodyPr>
              <a:lstStyle/>
              <a:p>
                <a:pPr indent="266700" algn="just">
                  <a:spcAft>
                    <a:spcPts val="0"/>
                  </a:spcAft>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当给予给定电压时</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转速稳定输出</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80r/min</a:t>
                </a:r>
              </a:p>
              <a:p>
                <a:pPr indent="266700" algn="just">
                  <a:spcAft>
                    <a:spcPts val="0"/>
                  </a:spcAft>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超调量为</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14:m>
                  <m:oMathPara xmlns:m="http://schemas.openxmlformats.org/officeDocument/2006/math">
                    <m:oMathParaPr>
                      <m:jc m:val="centerGroup"/>
                    </m:oMathParaPr>
                    <m:oMath xmlns:m="http://schemas.openxmlformats.org/officeDocument/2006/math">
                      <m:r>
                        <a:rPr lang="en-US" altLang="zh-CN" sz="2400" b="1" i="1" kern="100">
                          <a:solidFill>
                            <a:schemeClr val="bg1"/>
                          </a:solidFill>
                          <a:latin typeface="Cambria Math" panose="02040503050406030204" pitchFamily="18" charset="0"/>
                          <a:cs typeface="Times New Roman" panose="02020603050405020304" pitchFamily="18" charset="0"/>
                        </a:rPr>
                        <m:t>𝛔</m:t>
                      </m:r>
                      <m:r>
                        <a:rPr lang="en-US" altLang="zh-CN" sz="2400" b="1" kern="100">
                          <a:solidFill>
                            <a:schemeClr val="bg1"/>
                          </a:solidFill>
                          <a:latin typeface="Cambria Math" panose="02040503050406030204" pitchFamily="18" charset="0"/>
                          <a:cs typeface="Times New Roman" panose="02020603050405020304" pitchFamily="18" charset="0"/>
                        </a:rPr>
                        <m:t>=</m:t>
                      </m:r>
                      <m:f>
                        <m:fPr>
                          <m:ctrlPr>
                            <a:rPr lang="zh-CN" altLang="zh-CN" sz="2400" b="1"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b="1" i="1" kern="100">
                              <a:solidFill>
                                <a:schemeClr val="bg1"/>
                              </a:solidFill>
                              <a:latin typeface="Cambria Math" panose="02040503050406030204" pitchFamily="18" charset="0"/>
                              <a:cs typeface="Times New Roman" panose="02020603050405020304" pitchFamily="18" charset="0"/>
                            </a:rPr>
                            <m:t>𝟗𝟎</m:t>
                          </m:r>
                          <m:r>
                            <a:rPr lang="en-US" altLang="zh-CN" sz="2400" b="1" i="1" kern="100">
                              <a:solidFill>
                                <a:schemeClr val="bg1"/>
                              </a:solidFill>
                              <a:latin typeface="Cambria Math" panose="02040503050406030204" pitchFamily="18" charset="0"/>
                              <a:cs typeface="MS Mincho"/>
                            </a:rPr>
                            <m:t>−</m:t>
                          </m:r>
                          <m:r>
                            <a:rPr lang="en-US" altLang="zh-CN" sz="2400" b="1" i="1" kern="100">
                              <a:solidFill>
                                <a:schemeClr val="bg1"/>
                              </a:solidFill>
                              <a:latin typeface="Cambria Math" panose="02040503050406030204" pitchFamily="18" charset="0"/>
                              <a:cs typeface="Times New Roman" panose="02020603050405020304" pitchFamily="18" charset="0"/>
                            </a:rPr>
                            <m:t>𝟖𝟎</m:t>
                          </m:r>
                        </m:num>
                        <m:den>
                          <m:r>
                            <a:rPr lang="en-US" altLang="zh-CN" sz="2400" b="1" i="1" kern="100">
                              <a:solidFill>
                                <a:schemeClr val="bg1"/>
                              </a:solidFill>
                              <a:latin typeface="Cambria Math" panose="02040503050406030204" pitchFamily="18" charset="0"/>
                              <a:cs typeface="Times New Roman" panose="02020603050405020304" pitchFamily="18" charset="0"/>
                            </a:rPr>
                            <m:t>𝟖𝟎</m:t>
                          </m:r>
                        </m:den>
                      </m:f>
                      <m:r>
                        <a:rPr lang="en-US" altLang="zh-CN" sz="2400" b="1" i="1" kern="100">
                          <a:solidFill>
                            <a:schemeClr val="bg1"/>
                          </a:solidFill>
                          <a:latin typeface="Cambria Math" panose="02040503050406030204" pitchFamily="18" charset="0"/>
                          <a:cs typeface="Times New Roman" panose="02020603050405020304" pitchFamily="18" charset="0"/>
                        </a:rPr>
                        <m:t>×</m:t>
                      </m:r>
                      <m:r>
                        <a:rPr lang="en-US" altLang="zh-CN" sz="2400" b="1" i="1" kern="100">
                          <a:solidFill>
                            <a:schemeClr val="bg1"/>
                          </a:solidFill>
                          <a:latin typeface="Cambria Math" panose="02040503050406030204" pitchFamily="18" charset="0"/>
                          <a:cs typeface="Times New Roman" panose="02020603050405020304" pitchFamily="18" charset="0"/>
                        </a:rPr>
                        <m:t>𝟏𝟎𝟎</m:t>
                      </m:r>
                      <m:r>
                        <a:rPr lang="en-US" altLang="zh-CN" sz="2400" b="1" i="1" kern="100">
                          <a:solidFill>
                            <a:schemeClr val="bg1"/>
                          </a:solidFill>
                          <a:latin typeface="Cambria Math" panose="02040503050406030204" pitchFamily="18" charset="0"/>
                          <a:cs typeface="Times New Roman" panose="02020603050405020304" pitchFamily="18" charset="0"/>
                        </a:rPr>
                        <m:t>%=</m:t>
                      </m:r>
                      <m:r>
                        <a:rPr lang="en-US" altLang="zh-CN" sz="2400" b="1" i="1" kern="100">
                          <a:solidFill>
                            <a:schemeClr val="bg1"/>
                          </a:solidFill>
                          <a:latin typeface="Cambria Math" panose="02040503050406030204" pitchFamily="18" charset="0"/>
                          <a:cs typeface="Times New Roman" panose="02020603050405020304" pitchFamily="18" charset="0"/>
                        </a:rPr>
                        <m:t>𝟏𝟐</m:t>
                      </m:r>
                      <m:r>
                        <a:rPr lang="en-US" altLang="zh-CN" sz="2400" b="1" i="1" kern="100">
                          <a:solidFill>
                            <a:schemeClr val="bg1"/>
                          </a:solidFill>
                          <a:latin typeface="Cambria Math" panose="02040503050406030204" pitchFamily="18" charset="0"/>
                          <a:cs typeface="Times New Roman" panose="02020603050405020304" pitchFamily="18" charset="0"/>
                        </a:rPr>
                        <m:t>.</m:t>
                      </m:r>
                      <m:r>
                        <a:rPr lang="en-US" altLang="zh-CN" sz="2400" b="1" i="1" kern="100">
                          <a:solidFill>
                            <a:schemeClr val="bg1"/>
                          </a:solidFill>
                          <a:latin typeface="Cambria Math" panose="02040503050406030204" pitchFamily="18" charset="0"/>
                          <a:cs typeface="Times New Roman" panose="02020603050405020304" pitchFamily="18" charset="0"/>
                        </a:rPr>
                        <m:t>𝟓</m:t>
                      </m:r>
                      <m:r>
                        <a:rPr lang="en-US" altLang="zh-CN" sz="2400" b="1" i="1" kern="100">
                          <a:solidFill>
                            <a:schemeClr val="bg1"/>
                          </a:solidFill>
                          <a:latin typeface="Cambria Math" panose="02040503050406030204" pitchFamily="18" charset="0"/>
                          <a:cs typeface="Times New Roman" panose="02020603050405020304" pitchFamily="18" charset="0"/>
                        </a:rPr>
                        <m:t>%</m:t>
                      </m:r>
                    </m:oMath>
                  </m:oMathPara>
                </a14:m>
                <a:endParaRPr lang="en-US" altLang="zh-CN" sz="2400" b="1" kern="100" dirty="0">
                  <a:solidFill>
                    <a:schemeClr val="bg1"/>
                  </a:solidFill>
                  <a:latin typeface="微软雅黑" panose="020B0503020204020204" pitchFamily="34" charset="-122"/>
                  <a:cs typeface="Times New Roman" panose="02020603050405020304" pitchFamily="18" charset="0"/>
                </a:endParaRPr>
              </a:p>
              <a:p>
                <a:pPr indent="266700" algn="just">
                  <a:spcAft>
                    <a:spcPts val="0"/>
                  </a:spcAft>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满足超调小于</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的要求</a:t>
                </a:r>
              </a:p>
            </p:txBody>
          </p:sp>
        </mc:Choice>
        <mc:Fallback xmlns="">
          <p:sp>
            <p:nvSpPr>
              <p:cNvPr id="4" name="矩形 3"/>
              <p:cNvSpPr>
                <a:spLocks noRot="1" noChangeAspect="1" noMove="1" noResize="1" noEditPoints="1" noAdjustHandles="1" noChangeArrowheads="1" noChangeShapeType="1" noTextEdit="1"/>
              </p:cNvSpPr>
              <p:nvPr/>
            </p:nvSpPr>
            <p:spPr>
              <a:xfrm>
                <a:off x="7316864" y="2278501"/>
                <a:ext cx="4675267" cy="2263697"/>
              </a:xfrm>
              <a:prstGeom prst="rect">
                <a:avLst/>
              </a:prstGeom>
              <a:blipFill>
                <a:blip r:embed="rId3"/>
                <a:stretch>
                  <a:fillRect t="-2156" b="-5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625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444500" y="1226820"/>
            <a:ext cx="6667500" cy="4386580"/>
          </a:xfrm>
          <a:prstGeom prst="rect">
            <a:avLst/>
          </a:prstGeom>
        </p:spPr>
      </p:pic>
      <p:sp>
        <p:nvSpPr>
          <p:cNvPr id="4" name="矩形 3"/>
          <p:cNvSpPr/>
          <p:nvPr/>
        </p:nvSpPr>
        <p:spPr>
          <a:xfrm>
            <a:off x="1500046" y="5959898"/>
            <a:ext cx="4264309" cy="369332"/>
          </a:xfrm>
          <a:prstGeom prst="rect">
            <a:avLst/>
          </a:prstGeom>
        </p:spPr>
        <p:txBody>
          <a:bodyPr wrap="none">
            <a:spAutoFit/>
          </a:bodyPr>
          <a:lstStyle/>
          <a:p>
            <a:pPr algn="ctr">
              <a:spcAft>
                <a:spcPts val="0"/>
              </a:spcAft>
            </a:pP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单闭环转速为</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800r/min</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电流与转速波形</a:t>
            </a:r>
            <a:endParaRPr lang="zh-CN"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p:cNvSpPr/>
              <p:nvPr/>
            </p:nvSpPr>
            <p:spPr>
              <a:xfrm>
                <a:off x="7727430" y="2021058"/>
                <a:ext cx="3632200" cy="3216714"/>
              </a:xfrm>
              <a:prstGeom prst="rect">
                <a:avLst/>
              </a:prstGeom>
            </p:spPr>
            <p:txBody>
              <a:bodyPr wrap="square">
                <a:spAutoFit/>
              </a:bodyPr>
              <a:lstStyle/>
              <a:p>
                <a:pPr indent="266700" algn="ctr">
                  <a:spcAft>
                    <a:spcPts val="0"/>
                  </a:spcAft>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当给予给定电压时</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ctr">
                  <a:spcAft>
                    <a:spcPts val="0"/>
                  </a:spcAft>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转速稳定输出</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800r/min</a:t>
                </a:r>
              </a:p>
              <a:p>
                <a:pPr indent="266700" algn="ctr">
                  <a:spcAft>
                    <a:spcPts val="0"/>
                  </a:spcAft>
                </a:pP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超调量为</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ctr">
                  <a:spcAft>
                    <a:spcPts val="0"/>
                  </a:spcAft>
                </a:pPr>
                <a14:m>
                  <m:oMath xmlns:m="http://schemas.openxmlformats.org/officeDocument/2006/math">
                    <m:r>
                      <a:rPr lang="en-US" altLang="zh-CN" sz="2400" b="1" i="1" kern="100">
                        <a:solidFill>
                          <a:schemeClr val="bg1"/>
                        </a:solidFill>
                        <a:latin typeface="Cambria Math" panose="02040503050406030204" pitchFamily="18" charset="0"/>
                        <a:cs typeface="Times New Roman" panose="02020603050405020304" pitchFamily="18" charset="0"/>
                      </a:rPr>
                      <m:t>𝛔</m:t>
                    </m:r>
                    <m:r>
                      <a:rPr lang="en-US" altLang="zh-CN" sz="2400" b="1" kern="100">
                        <a:solidFill>
                          <a:schemeClr val="bg1"/>
                        </a:solidFill>
                        <a:latin typeface="Cambria Math" panose="02040503050406030204" pitchFamily="18" charset="0"/>
                        <a:cs typeface="Times New Roman" panose="02020603050405020304" pitchFamily="18" charset="0"/>
                      </a:rPr>
                      <m:t>=</m:t>
                    </m:r>
                    <m:f>
                      <m:fPr>
                        <m:ctrlPr>
                          <a:rPr lang="zh-CN" altLang="zh-CN" sz="2400" b="1"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b="1" i="1" kern="100">
                            <a:solidFill>
                              <a:schemeClr val="bg1"/>
                            </a:solidFill>
                            <a:latin typeface="Cambria Math" panose="02040503050406030204" pitchFamily="18" charset="0"/>
                            <a:cs typeface="Times New Roman" panose="02020603050405020304" pitchFamily="18" charset="0"/>
                          </a:rPr>
                          <m:t>𝟖𝟕𝟓</m:t>
                        </m:r>
                        <m:r>
                          <a:rPr lang="en-US" altLang="zh-CN" sz="2400" b="1" i="1" kern="100">
                            <a:solidFill>
                              <a:schemeClr val="bg1"/>
                            </a:solidFill>
                            <a:latin typeface="Cambria Math" panose="02040503050406030204" pitchFamily="18" charset="0"/>
                            <a:cs typeface="MS Mincho"/>
                          </a:rPr>
                          <m:t>−</m:t>
                        </m:r>
                        <m:r>
                          <a:rPr lang="en-US" altLang="zh-CN" sz="2400" b="1" i="1" kern="100">
                            <a:solidFill>
                              <a:schemeClr val="bg1"/>
                            </a:solidFill>
                            <a:latin typeface="Cambria Math" panose="02040503050406030204" pitchFamily="18" charset="0"/>
                            <a:cs typeface="Times New Roman" panose="02020603050405020304" pitchFamily="18" charset="0"/>
                          </a:rPr>
                          <m:t>𝟖𝟎𝟎</m:t>
                        </m:r>
                      </m:num>
                      <m:den>
                        <m:r>
                          <a:rPr lang="en-US" altLang="zh-CN" sz="2400" b="1" i="1" kern="100">
                            <a:solidFill>
                              <a:schemeClr val="bg1"/>
                            </a:solidFill>
                            <a:latin typeface="Cambria Math" panose="02040503050406030204" pitchFamily="18" charset="0"/>
                            <a:cs typeface="Times New Roman" panose="02020603050405020304" pitchFamily="18" charset="0"/>
                          </a:rPr>
                          <m:t>𝟖𝟎𝟎</m:t>
                        </m:r>
                      </m:den>
                    </m:f>
                    <m:r>
                      <a:rPr lang="en-US" altLang="zh-CN" sz="2400" b="1" i="1" kern="100">
                        <a:solidFill>
                          <a:schemeClr val="bg1"/>
                        </a:solidFill>
                        <a:latin typeface="Cambria Math" panose="02040503050406030204" pitchFamily="18" charset="0"/>
                        <a:cs typeface="Times New Roman" panose="02020603050405020304" pitchFamily="18" charset="0"/>
                      </a:rPr>
                      <m:t>×</m:t>
                    </m:r>
                    <m:r>
                      <a:rPr lang="en-US" altLang="zh-CN" sz="2400" b="1" i="1" kern="100">
                        <a:solidFill>
                          <a:schemeClr val="bg1"/>
                        </a:solidFill>
                        <a:latin typeface="Cambria Math" panose="02040503050406030204" pitchFamily="18" charset="0"/>
                        <a:cs typeface="Times New Roman" panose="02020603050405020304" pitchFamily="18" charset="0"/>
                      </a:rPr>
                      <m:t>𝟏𝟎𝟎</m:t>
                    </m:r>
                    <m:r>
                      <a:rPr lang="en-US" altLang="zh-CN" sz="2400" b="1" i="1" kern="100">
                        <a:solidFill>
                          <a:schemeClr val="bg1"/>
                        </a:solidFill>
                        <a:latin typeface="Cambria Math" panose="02040503050406030204" pitchFamily="18" charset="0"/>
                        <a:cs typeface="Times New Roman" panose="02020603050405020304" pitchFamily="18" charset="0"/>
                      </a:rPr>
                      <m:t>%=</m:t>
                    </m:r>
                    <m:r>
                      <a:rPr lang="en-US" altLang="zh-CN" sz="2400" b="1" i="1" kern="100">
                        <a:solidFill>
                          <a:schemeClr val="bg1"/>
                        </a:solidFill>
                        <a:latin typeface="Cambria Math" panose="02040503050406030204" pitchFamily="18" charset="0"/>
                        <a:cs typeface="Times New Roman" panose="02020603050405020304" pitchFamily="18" charset="0"/>
                      </a:rPr>
                      <m:t>𝟗</m:t>
                    </m:r>
                    <m:r>
                      <a:rPr lang="en-US" altLang="zh-CN" sz="2400" b="1" i="1" kern="100">
                        <a:solidFill>
                          <a:schemeClr val="bg1"/>
                        </a:solidFill>
                        <a:latin typeface="Cambria Math" panose="02040503050406030204" pitchFamily="18" charset="0"/>
                        <a:cs typeface="Times New Roman" panose="02020603050405020304" pitchFamily="18" charset="0"/>
                      </a:rPr>
                      <m:t>.</m:t>
                    </m:r>
                    <m:r>
                      <a:rPr lang="en-US" altLang="zh-CN" sz="2400" b="1" i="1" kern="100">
                        <a:solidFill>
                          <a:schemeClr val="bg1"/>
                        </a:solidFill>
                        <a:latin typeface="Cambria Math" panose="02040503050406030204" pitchFamily="18" charset="0"/>
                        <a:cs typeface="Times New Roman" panose="02020603050405020304" pitchFamily="18" charset="0"/>
                      </a:rPr>
                      <m:t>𝟒</m:t>
                    </m:r>
                    <m:r>
                      <a:rPr lang="en-US" altLang="zh-CN" sz="2400" b="1" i="1" kern="100">
                        <a:solidFill>
                          <a:schemeClr val="bg1"/>
                        </a:solidFill>
                        <a:latin typeface="Cambria Math" panose="02040503050406030204" pitchFamily="18" charset="0"/>
                        <a:cs typeface="Times New Roman" panose="02020603050405020304" pitchFamily="18" charset="0"/>
                      </a:rPr>
                      <m:t>%</m:t>
                    </m:r>
                  </m:oMath>
                </a14:m>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a:p>
                <a:pPr indent="266700" algn="ctr">
                  <a:spcAft>
                    <a:spcPts val="0"/>
                  </a:spcAft>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满足超调小于</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的要求</a:t>
                </a:r>
              </a:p>
            </p:txBody>
          </p:sp>
        </mc:Choice>
        <mc:Fallback xmlns="">
          <p:sp>
            <p:nvSpPr>
              <p:cNvPr id="5" name="矩形 4"/>
              <p:cNvSpPr>
                <a:spLocks noRot="1" noChangeAspect="1" noMove="1" noResize="1" noEditPoints="1" noAdjustHandles="1" noChangeArrowheads="1" noChangeShapeType="1" noTextEdit="1"/>
              </p:cNvSpPr>
              <p:nvPr/>
            </p:nvSpPr>
            <p:spPr>
              <a:xfrm>
                <a:off x="7727430" y="2021058"/>
                <a:ext cx="3632200" cy="3216714"/>
              </a:xfrm>
              <a:prstGeom prst="rect">
                <a:avLst/>
              </a:prstGeom>
              <a:blipFill>
                <a:blip r:embed="rId4"/>
                <a:stretch>
                  <a:fillRect t="-1518" r="-1513" b="-3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246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520700" y="1250950"/>
            <a:ext cx="6908800" cy="4356100"/>
          </a:xfrm>
          <a:prstGeom prst="rect">
            <a:avLst/>
          </a:prstGeom>
        </p:spPr>
      </p:pic>
      <p:sp>
        <p:nvSpPr>
          <p:cNvPr id="3" name="矩形 2"/>
          <p:cNvSpPr/>
          <p:nvPr/>
        </p:nvSpPr>
        <p:spPr>
          <a:xfrm>
            <a:off x="2036107" y="5803905"/>
            <a:ext cx="3877985" cy="461665"/>
          </a:xfrm>
          <a:prstGeom prst="rect">
            <a:avLst/>
          </a:prstGeom>
        </p:spPr>
        <p:txBody>
          <a:bodyPr wrap="none">
            <a:spAutoFit/>
          </a:bodyPr>
          <a:lstStyle/>
          <a:p>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单闭环突加负载扰动波形图</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797800" y="1905506"/>
            <a:ext cx="3835400" cy="2308324"/>
          </a:xfrm>
          <a:prstGeom prst="rect">
            <a:avLst/>
          </a:prstGeom>
        </p:spPr>
        <p:txBody>
          <a:bodyPr wrap="square">
            <a:spAutoFit/>
          </a:bodyPr>
          <a:lstStyle/>
          <a:p>
            <a:pPr indent="266700" algn="ctr">
              <a:spcAft>
                <a:spcPts val="0"/>
              </a:spcAft>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0.25</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秒时加了负载扰动</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ctr">
              <a:spcAft>
                <a:spcPts val="0"/>
              </a:spcAft>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可以看到最后转速仍然稳定在</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800r/min</a:t>
            </a:r>
          </a:p>
          <a:p>
            <a:pPr indent="266700" algn="ctr">
              <a:spcAft>
                <a:spcPts val="0"/>
              </a:spcAft>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由此可以说明闭环系统稳定。</a:t>
            </a:r>
          </a:p>
        </p:txBody>
      </p:sp>
    </p:spTree>
    <p:extLst>
      <p:ext uri="{BB962C8B-B14F-4D97-AF65-F5344CB8AC3E}">
        <p14:creationId xmlns:p14="http://schemas.microsoft.com/office/powerpoint/2010/main" val="4269424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41300" y="1225282"/>
            <a:ext cx="7874000" cy="4776767"/>
          </a:xfrm>
          <a:prstGeom prst="rect">
            <a:avLst/>
          </a:prstGeom>
        </p:spPr>
      </p:pic>
      <p:sp>
        <p:nvSpPr>
          <p:cNvPr id="3" name="矩形 2"/>
          <p:cNvSpPr/>
          <p:nvPr/>
        </p:nvSpPr>
        <p:spPr>
          <a:xfrm>
            <a:off x="2345372" y="6165334"/>
            <a:ext cx="2954655" cy="369332"/>
          </a:xfrm>
          <a:prstGeom prst="rect">
            <a:avLst/>
          </a:prstGeom>
        </p:spPr>
        <p:txBody>
          <a:bodyPr wrap="none">
            <a:spAutoFit/>
          </a:bodyPr>
          <a:lstStyle/>
          <a:p>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单闭环突加电压扰动波形图</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8521700" y="2381935"/>
            <a:ext cx="3289300" cy="2308324"/>
          </a:xfrm>
          <a:prstGeom prst="rect">
            <a:avLst/>
          </a:prstGeom>
        </p:spPr>
        <p:txBody>
          <a:bodyPr wrap="square">
            <a:spAutoFit/>
          </a:bodyPr>
          <a:lstStyle/>
          <a:p>
            <a:pPr algn="ct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0.25</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秒时加了电压扰动</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可以看到最后转速仍然稳定在</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800r/min</a:t>
            </a:r>
          </a:p>
          <a:p>
            <a:pPr algn="ct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由此可以说明闭环系统稳定</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43B49A1-AB24-4A0C-A282-7C64E1A0211B}"/>
              </a:ext>
            </a:extLst>
          </p:cNvPr>
          <p:cNvSpPr txBox="1"/>
          <p:nvPr/>
        </p:nvSpPr>
        <p:spPr>
          <a:xfrm>
            <a:off x="8521700" y="2381935"/>
            <a:ext cx="3289300" cy="2308324"/>
          </a:xfrm>
          <a:prstGeom prst="rect">
            <a:avLst/>
          </a:prstGeom>
          <a:noFill/>
        </p:spPr>
        <p:txBody>
          <a:bodyPr wrap="square" rtlCol="0">
            <a:spAutoFit/>
          </a:bodyPr>
          <a:lstStyle/>
          <a:p>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虽然加入扰动，系统一段时间过后依然稳定但是转速达不到系统给定值，系统存在一定静差，这是单闭环系统存在的缺陷。</a:t>
            </a:r>
          </a:p>
        </p:txBody>
      </p:sp>
    </p:spTree>
    <p:extLst>
      <p:ext uri="{BB962C8B-B14F-4D97-AF65-F5344CB8AC3E}">
        <p14:creationId xmlns:p14="http://schemas.microsoft.com/office/powerpoint/2010/main" val="31770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952" y="1176347"/>
            <a:ext cx="4053385"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实物图</a:t>
            </a:r>
          </a:p>
        </p:txBody>
      </p:sp>
      <p:pic>
        <p:nvPicPr>
          <p:cNvPr id="3" name="图片 2" descr="1"/>
          <p:cNvPicPr/>
          <p:nvPr/>
        </p:nvPicPr>
        <p:blipFill>
          <a:blip r:embed="rId2"/>
          <a:stretch>
            <a:fillRect/>
          </a:stretch>
        </p:blipFill>
        <p:spPr>
          <a:xfrm rot="16200000">
            <a:off x="1918027" y="1425675"/>
            <a:ext cx="2383564" cy="3244405"/>
          </a:xfrm>
          <a:prstGeom prst="rect">
            <a:avLst/>
          </a:prstGeom>
        </p:spPr>
      </p:pic>
      <p:sp>
        <p:nvSpPr>
          <p:cNvPr id="4" name="矩形 3"/>
          <p:cNvSpPr/>
          <p:nvPr/>
        </p:nvSpPr>
        <p:spPr>
          <a:xfrm>
            <a:off x="1704556" y="463981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控制板</a:t>
            </a:r>
            <a:r>
              <a:rPr lang="zh-CN" altLang="zh-CN" sz="2800" b="1" dirty="0">
                <a:solidFill>
                  <a:schemeClr val="bg1"/>
                </a:solidFill>
                <a:latin typeface="微软雅黑" panose="020B0503020204020204" pitchFamily="34" charset="-122"/>
                <a:ea typeface="微软雅黑" panose="020B0503020204020204" pitchFamily="34" charset="-122"/>
              </a:rPr>
              <a:t>正面实物</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6" name="图片 5" descr="2"/>
          <p:cNvPicPr/>
          <p:nvPr/>
        </p:nvPicPr>
        <p:blipFill>
          <a:blip r:embed="rId3"/>
          <a:stretch>
            <a:fillRect/>
          </a:stretch>
        </p:blipFill>
        <p:spPr>
          <a:xfrm rot="16200000">
            <a:off x="7037132" y="1451775"/>
            <a:ext cx="2389280" cy="3197920"/>
          </a:xfrm>
          <a:prstGeom prst="rect">
            <a:avLst/>
          </a:prstGeom>
        </p:spPr>
      </p:pic>
      <p:sp>
        <p:nvSpPr>
          <p:cNvPr id="7" name="矩形 6"/>
          <p:cNvSpPr/>
          <p:nvPr/>
        </p:nvSpPr>
        <p:spPr>
          <a:xfrm>
            <a:off x="6773485" y="4639818"/>
            <a:ext cx="3057247" cy="523220"/>
          </a:xfrm>
          <a:prstGeom prst="rect">
            <a:avLst/>
          </a:prstGeom>
        </p:spPr>
        <p:txBody>
          <a:bodyPr wrap="none">
            <a:spAutoFit/>
          </a:bodyPr>
          <a:lstStyle/>
          <a:p>
            <a:r>
              <a:rPr lang="zh-CN" altLang="zh-CN" sz="2800" b="1" dirty="0">
                <a:solidFill>
                  <a:schemeClr val="bg1"/>
                </a:solidFill>
                <a:latin typeface="微软雅黑" panose="020B0503020204020204" pitchFamily="34" charset="-122"/>
                <a:ea typeface="微软雅黑" panose="020B0503020204020204" pitchFamily="34" charset="-122"/>
              </a:rPr>
              <a:t>实验板总体实物图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832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155814" y="5957803"/>
            <a:ext cx="3355406" cy="523220"/>
          </a:xfrm>
          <a:prstGeom prst="rect">
            <a:avLst/>
          </a:prstGeom>
        </p:spPr>
        <p:txBody>
          <a:bodyPr wrap="none">
            <a:spAutoFit/>
          </a:bodyPr>
          <a:lstStyle/>
          <a:p>
            <a:r>
              <a:rPr lang="en-US"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SG3525</a:t>
            </a: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倍频后波形</a:t>
            </a:r>
            <a:endParaRPr lang="zh-CN" altLang="en-US"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5519987" y="605834"/>
            <a:ext cx="1620957" cy="523220"/>
          </a:xfrm>
          <a:prstGeom prst="rect">
            <a:avLst/>
          </a:prstGeom>
        </p:spPr>
        <p:txBody>
          <a:bodyPr wrap="none">
            <a:spAutoFit/>
          </a:bodyPr>
          <a:lstStyle/>
          <a:p>
            <a:pPr lvl="0"/>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实验波形</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5336953" y="5957803"/>
            <a:ext cx="2993127" cy="523220"/>
          </a:xfrm>
          <a:prstGeom prst="rect">
            <a:avLst/>
          </a:prstGeom>
        </p:spPr>
        <p:txBody>
          <a:bodyPr wrap="none">
            <a:spAutoFit/>
          </a:bodyPr>
          <a:lstStyle/>
          <a:p>
            <a:r>
              <a:rPr lang="en-US"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a:t>
            </a: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桥控制信号波形</a:t>
            </a:r>
            <a:endParaRPr lang="zh-CN" altLang="en-US"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5691765" y="5956967"/>
            <a:ext cx="2339102" cy="523220"/>
          </a:xfrm>
          <a:prstGeom prst="rect">
            <a:avLst/>
          </a:prstGeom>
        </p:spPr>
        <p:txBody>
          <a:bodyPr wrap="none">
            <a:spAutoFit/>
          </a:bodyPr>
          <a:lstStyle/>
          <a:p>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整流输出波形</a:t>
            </a:r>
            <a:endParaRPr lang="zh-CN" altLang="en-US"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descr="QQ图片20170520195645"/>
          <p:cNvPicPr/>
          <p:nvPr/>
        </p:nvPicPr>
        <p:blipFill>
          <a:blip r:embed="rId3"/>
          <a:stretch>
            <a:fillRect/>
          </a:stretch>
        </p:blipFill>
        <p:spPr>
          <a:xfrm>
            <a:off x="3480176" y="1132286"/>
            <a:ext cx="6433568" cy="4825517"/>
          </a:xfrm>
          <a:prstGeom prst="rect">
            <a:avLst/>
          </a:prstGeom>
        </p:spPr>
      </p:pic>
      <p:pic>
        <p:nvPicPr>
          <p:cNvPr id="5" name="图片 4" descr="控制信号"/>
          <p:cNvPicPr/>
          <p:nvPr/>
        </p:nvPicPr>
        <p:blipFill>
          <a:blip r:embed="rId4"/>
          <a:stretch>
            <a:fillRect/>
          </a:stretch>
        </p:blipFill>
        <p:spPr>
          <a:xfrm>
            <a:off x="3480176" y="1131565"/>
            <a:ext cx="6433568" cy="4826238"/>
          </a:xfrm>
          <a:prstGeom prst="rect">
            <a:avLst/>
          </a:prstGeom>
        </p:spPr>
      </p:pic>
      <p:pic>
        <p:nvPicPr>
          <p:cNvPr id="3" name="图片 2" descr="反馈输出"/>
          <p:cNvPicPr/>
          <p:nvPr/>
        </p:nvPicPr>
        <p:blipFill>
          <a:blip r:embed="rId5"/>
          <a:stretch>
            <a:fillRect/>
          </a:stretch>
        </p:blipFill>
        <p:spPr>
          <a:xfrm>
            <a:off x="3477010" y="1129891"/>
            <a:ext cx="6436734" cy="4827551"/>
          </a:xfrm>
          <a:prstGeom prst="rect">
            <a:avLst/>
          </a:prstGeom>
        </p:spPr>
      </p:pic>
      <p:sp>
        <p:nvSpPr>
          <p:cNvPr id="4" name="矩形 3"/>
          <p:cNvSpPr/>
          <p:nvPr/>
        </p:nvSpPr>
        <p:spPr>
          <a:xfrm>
            <a:off x="5665316" y="5957803"/>
            <a:ext cx="2392001" cy="523220"/>
          </a:xfrm>
          <a:prstGeom prst="rect">
            <a:avLst/>
          </a:prstGeom>
        </p:spPr>
        <p:txBody>
          <a:bodyPr wrap="none">
            <a:spAutoFit/>
          </a:bodyPr>
          <a:lstStyle/>
          <a:p>
            <a:r>
              <a:rPr lang="zh-CN" altLang="zh-CN" kern="100" dirty="0">
                <a:ea typeface="Calibri" panose="020F0502020204030204" pitchFamily="34" charset="0"/>
                <a:cs typeface="Times New Roman" panose="02020603050405020304" pitchFamily="18" charset="0"/>
              </a:rPr>
              <a:t> </a:t>
            </a: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反馈输出波形</a:t>
            </a:r>
            <a:endParaRPr lang="zh-CN" altLang="en-US"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descr="整流输出"/>
          <p:cNvPicPr/>
          <p:nvPr/>
        </p:nvPicPr>
        <p:blipFill>
          <a:blip r:embed="rId6"/>
          <a:stretch>
            <a:fillRect/>
          </a:stretch>
        </p:blipFill>
        <p:spPr>
          <a:xfrm>
            <a:off x="3477010" y="1129065"/>
            <a:ext cx="6436734" cy="4827902"/>
          </a:xfrm>
          <a:prstGeom prst="rect">
            <a:avLst/>
          </a:prstGeom>
        </p:spPr>
      </p:pic>
    </p:spTree>
    <p:extLst>
      <p:ext uri="{BB962C8B-B14F-4D97-AF65-F5344CB8AC3E}">
        <p14:creationId xmlns:p14="http://schemas.microsoft.com/office/powerpoint/2010/main" val="76169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6" grpId="1"/>
      <p:bldP spid="8" grpId="0"/>
      <p:bldP spid="8" grpId="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矩形 139"/>
          <p:cNvSpPr/>
          <p:nvPr/>
        </p:nvSpPr>
        <p:spPr>
          <a:xfrm>
            <a:off x="205105" y="1114425"/>
            <a:ext cx="3890645" cy="801370"/>
          </a:xfrm>
          <a:prstGeom prst="rect">
            <a:avLst/>
          </a:prstGeom>
        </p:spPr>
        <p:txBody>
          <a:bodyPr wrap="square">
            <a:spAutoFit/>
          </a:bodyPr>
          <a:lstStyle/>
          <a:p>
            <a:pPr algn="l"/>
            <a:r>
              <a:rPr lang="zh-CN" altLang="zh-CN" sz="2800" b="1" dirty="0">
                <a:solidFill>
                  <a:schemeClr val="bg1"/>
                </a:solidFill>
                <a:latin typeface="微软雅黑" panose="020B0503020204020204" pitchFamily="34" charset="-122"/>
                <a:ea typeface="微软雅黑" panose="020B0503020204020204" pitchFamily="34" charset="-122"/>
              </a:rPr>
              <a:t>设计要求</a:t>
            </a:r>
          </a:p>
          <a:p>
            <a:pPr indent="467995">
              <a:lnSpc>
                <a:spcPct val="130000"/>
              </a:lnSpc>
            </a:pPr>
            <a:endParaRPr lang="zh-CN" altLang="en-US" sz="1400" dirty="0"/>
          </a:p>
        </p:txBody>
      </p:sp>
      <p:sp>
        <p:nvSpPr>
          <p:cNvPr id="7" name="矩形 6"/>
          <p:cNvSpPr/>
          <p:nvPr/>
        </p:nvSpPr>
        <p:spPr>
          <a:xfrm>
            <a:off x="143510" y="1824355"/>
            <a:ext cx="10709369" cy="1200329"/>
          </a:xfrm>
          <a:prstGeom prst="rect">
            <a:avLst/>
          </a:prstGeom>
        </p:spPr>
        <p:txBody>
          <a:bodyPr wrap="square">
            <a:spAutoFit/>
          </a:bodyPr>
          <a:lstStyle/>
          <a:p>
            <a:r>
              <a:rPr lang="zh-CN" altLang="zh-CN" sz="2400" b="1" dirty="0">
                <a:solidFill>
                  <a:schemeClr val="bg1"/>
                </a:solidFill>
                <a:latin typeface="微软雅黑" panose="020B0503020204020204" pitchFamily="34" charset="-122"/>
                <a:ea typeface="微软雅黑" panose="020B0503020204020204" pitchFamily="34" charset="-122"/>
              </a:rPr>
              <a:t>（1）完成双闭环直流调速系统设计，要求转速环，电流环，起动时间，带额定负载起动。</a:t>
            </a:r>
          </a:p>
          <a:p>
            <a:r>
              <a:rPr lang="zh-CN" altLang="zh-CN" sz="2400" b="1" dirty="0">
                <a:solidFill>
                  <a:schemeClr val="bg1"/>
                </a:solidFill>
                <a:latin typeface="微软雅黑" panose="020B0503020204020204" pitchFamily="34" charset="-122"/>
                <a:ea typeface="微软雅黑" panose="020B0503020204020204" pitchFamily="34" charset="-122"/>
              </a:rPr>
              <a:t>（2）完成双闭环直流调速系统传递函数模型的搭建及仿真。</a:t>
            </a:r>
          </a:p>
        </p:txBody>
      </p:sp>
      <p:pic>
        <p:nvPicPr>
          <p:cNvPr id="11" name="图片 11" descr="结构"/>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036" y="3142137"/>
            <a:ext cx="9779000" cy="3094073"/>
          </a:xfrm>
          <a:prstGeom prst="rect">
            <a:avLst/>
          </a:prstGeom>
        </p:spPr>
      </p:pic>
      <p:sp>
        <p:nvSpPr>
          <p:cNvPr id="9" name="矩形 8"/>
          <p:cNvSpPr/>
          <p:nvPr/>
        </p:nvSpPr>
        <p:spPr>
          <a:xfrm>
            <a:off x="3033449" y="6236210"/>
            <a:ext cx="5380174" cy="821763"/>
          </a:xfrm>
          <a:prstGeom prst="rect">
            <a:avLst/>
          </a:prstGeom>
        </p:spPr>
        <p:txBody>
          <a:bodyPr wrap="square">
            <a:spAutoFit/>
          </a:bodyPr>
          <a:lstStyle/>
          <a:p>
            <a:pPr algn="ctr"/>
            <a:r>
              <a:rPr lang="zh-CN" altLang="zh-CN" sz="2400" b="1" dirty="0">
                <a:solidFill>
                  <a:schemeClr val="bg1"/>
                </a:solidFill>
                <a:latin typeface="微软雅黑" panose="020B0503020204020204" pitchFamily="34" charset="-122"/>
                <a:ea typeface="微软雅黑" panose="020B0503020204020204" pitchFamily="34" charset="-122"/>
              </a:rPr>
              <a:t>双闭环直流调速系统的稳态结构图</a:t>
            </a:r>
          </a:p>
          <a:p>
            <a:pPr indent="467995">
              <a:lnSpc>
                <a:spcPct val="130000"/>
              </a:lnSpc>
            </a:pPr>
            <a:endParaRPr lang="zh-CN" altLang="en-US" dirty="0"/>
          </a:p>
        </p:txBody>
      </p:sp>
    </p:spTree>
    <p:extLst>
      <p:ext uri="{BB962C8B-B14F-4D97-AF65-F5344CB8AC3E}">
        <p14:creationId xmlns:p14="http://schemas.microsoft.com/office/powerpoint/2010/main" val="217694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blinds(horizontal)">
                                      <p:cBhvr>
                                        <p:cTn id="7" dur="500"/>
                                        <p:tgtEl>
                                          <p:spTgt spid="14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170" y="1166495"/>
            <a:ext cx="4932045" cy="1260475"/>
          </a:xfrm>
          <a:prstGeom prst="rect">
            <a:avLst/>
          </a:prstGeom>
        </p:spPr>
        <p:txBody>
          <a:bodyPr wrap="square">
            <a:spAutoFit/>
          </a:bodyPr>
          <a:lstStyle/>
          <a:p>
            <a:pPr algn="l"/>
            <a:r>
              <a:rPr lang="zh-CN" altLang="zh-CN" sz="4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参数设计</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90170" y="1974850"/>
                <a:ext cx="4932045" cy="4237057"/>
              </a:xfrm>
              <a:prstGeom prst="rect">
                <a:avLst/>
              </a:prstGeom>
            </p:spPr>
            <p:txBody>
              <a:bodyPr wrap="square">
                <a:spAutoFit/>
              </a:bodyPr>
              <a:lstStyle/>
              <a:p>
                <a:pPr algn="l" fontAlgn="auto">
                  <a:lnSpc>
                    <a:spcPts val="3500"/>
                  </a:lnSpc>
                </a:pPr>
                <a:r>
                  <a:rPr lang="zh-CN" altLang="zh-CN" sz="2400" b="1" u="sng"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电机固有参数</a:t>
                </a:r>
              </a:p>
              <a:p>
                <a:pPr marL="342900" indent="-342900">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额定电压：</a:t>
                </a:r>
                <a14:m>
                  <m:oMath xmlns:m="http://schemas.openxmlformats.org/officeDocument/2006/math">
                    <m:sSub>
                      <m:sSubPr>
                        <m:ctrlPr>
                          <a:rPr lang="zh-CN" altLang="zh-CN" sz="2400" b="1" i="1" smtClean="0">
                            <a:solidFill>
                              <a:schemeClr val="bg1"/>
                            </a:solidFill>
                            <a:latin typeface="Cambria Math" panose="02040503050406030204" pitchFamily="18" charset="0"/>
                          </a:rPr>
                        </m:ctrlPr>
                      </m:sSubPr>
                      <m:e>
                        <m:r>
                          <a:rPr lang="en-US" altLang="zh-CN" sz="2400" b="1" i="1">
                            <a:solidFill>
                              <a:schemeClr val="bg1"/>
                            </a:solidFill>
                            <a:latin typeface="Cambria Math" panose="02040503050406030204" pitchFamily="18" charset="0"/>
                          </a:rPr>
                          <m:t>𝑼</m:t>
                        </m:r>
                      </m:e>
                      <m:sub>
                        <m:r>
                          <a:rPr lang="en-US" altLang="zh-CN" sz="2400" b="1" i="1">
                            <a:solidFill>
                              <a:schemeClr val="bg1"/>
                            </a:solidFill>
                            <a:latin typeface="Cambria Math" panose="02040503050406030204" pitchFamily="18" charset="0"/>
                          </a:rPr>
                          <m:t>𝒏</m:t>
                        </m:r>
                      </m:sub>
                    </m:sSub>
                  </m:oMath>
                </a14:m>
                <a:r>
                  <a:rPr lang="en-US" altLang="zh-CN" sz="2400" b="1" dirty="0">
                    <a:solidFill>
                      <a:schemeClr val="bg1"/>
                    </a:solidFill>
                  </a:rPr>
                  <a:t>=54V</a:t>
                </a:r>
                <a:endPar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额定电流：</a:t>
                </a:r>
                <a14:m>
                  <m:oMath xmlns:m="http://schemas.openxmlformats.org/officeDocument/2006/math">
                    <m:sSub>
                      <m:sSubPr>
                        <m:ctrlPr>
                          <a:rPr lang="zh-CN" altLang="zh-CN" sz="2400" b="1" i="1">
                            <a:solidFill>
                              <a:schemeClr val="bg1"/>
                            </a:solidFill>
                            <a:latin typeface="Cambria Math" panose="02040503050406030204" pitchFamily="18" charset="0"/>
                          </a:rPr>
                        </m:ctrlPr>
                      </m:sSubPr>
                      <m:e>
                        <m:r>
                          <a:rPr lang="en-US" altLang="zh-CN" sz="2400" b="1" i="1">
                            <a:solidFill>
                              <a:schemeClr val="bg1"/>
                            </a:solidFill>
                            <a:latin typeface="Cambria Math" panose="02040503050406030204" pitchFamily="18" charset="0"/>
                          </a:rPr>
                          <m:t>𝐼</m:t>
                        </m:r>
                      </m:e>
                      <m:sub>
                        <m:r>
                          <a:rPr lang="en-US" altLang="zh-CN" sz="2400" b="1" i="1">
                            <a:solidFill>
                              <a:schemeClr val="bg1"/>
                            </a:solidFill>
                            <a:latin typeface="Cambria Math" panose="02040503050406030204" pitchFamily="18" charset="0"/>
                          </a:rPr>
                          <m:t>𝑛</m:t>
                        </m:r>
                      </m:sub>
                    </m:sSub>
                    <m:r>
                      <a:rPr lang="en-US" altLang="zh-CN" sz="2400" b="1" i="1">
                        <a:solidFill>
                          <a:schemeClr val="bg1"/>
                        </a:solidFill>
                        <a:latin typeface="Cambria Math" panose="02040503050406030204" pitchFamily="18" charset="0"/>
                      </a:rPr>
                      <m:t>=3.24</m:t>
                    </m:r>
                    <m:r>
                      <a:rPr lang="en-US" altLang="zh-CN" sz="2400" b="1" i="1">
                        <a:solidFill>
                          <a:schemeClr val="bg1"/>
                        </a:solidFill>
                        <a:latin typeface="Cambria Math" panose="02040503050406030204" pitchFamily="18" charset="0"/>
                      </a:rPr>
                      <m:t>𝐴</m:t>
                    </m:r>
                  </m:oMath>
                </a14:m>
                <a:endParaRPr lang="zh-CN" altLang="zh-CN" sz="2400" b="1" i="1" dirty="0">
                  <a:solidFill>
                    <a:schemeClr val="bg1"/>
                  </a:solidFill>
                </a:endParaRPr>
              </a:p>
              <a:p>
                <a:pPr marL="342900" indent="-342900">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额定转速：</a:t>
                </a:r>
                <a14:m>
                  <m:oMath xmlns:m="http://schemas.openxmlformats.org/officeDocument/2006/math">
                    <m:sSub>
                      <m:sSubPr>
                        <m:ctrlPr>
                          <a:rPr lang="zh-CN" altLang="zh-CN" sz="2400" b="1" i="1">
                            <a:solidFill>
                              <a:schemeClr val="bg1"/>
                            </a:solidFill>
                            <a:latin typeface="Cambria Math" panose="02040503050406030204" pitchFamily="18" charset="0"/>
                          </a:rPr>
                        </m:ctrlPr>
                      </m:sSubPr>
                      <m:e>
                        <m:r>
                          <a:rPr lang="en-US" altLang="zh-CN" sz="2400" b="1" i="1">
                            <a:solidFill>
                              <a:schemeClr val="bg1"/>
                            </a:solidFill>
                            <a:latin typeface="Cambria Math" panose="02040503050406030204" pitchFamily="18" charset="0"/>
                          </a:rPr>
                          <m:t>𝑛</m:t>
                        </m:r>
                      </m:e>
                      <m:sub>
                        <m:r>
                          <a:rPr lang="en-US" altLang="zh-CN" sz="2400" b="1" i="1">
                            <a:solidFill>
                              <a:schemeClr val="bg1"/>
                            </a:solidFill>
                            <a:latin typeface="Cambria Math" panose="02040503050406030204" pitchFamily="18" charset="0"/>
                          </a:rPr>
                          <m:t>𝑁</m:t>
                        </m:r>
                      </m:sub>
                    </m:sSub>
                    <m:r>
                      <a:rPr lang="en-US" altLang="zh-CN" sz="2400" b="1" i="1">
                        <a:solidFill>
                          <a:schemeClr val="bg1"/>
                        </a:solidFill>
                        <a:latin typeface="Cambria Math" panose="02040503050406030204" pitchFamily="18" charset="0"/>
                      </a:rPr>
                      <m:t>=1450</m:t>
                    </m:r>
                    <m:f>
                      <m:fPr>
                        <m:type m:val="skw"/>
                        <m:ctrlPr>
                          <a:rPr lang="zh-CN" altLang="zh-CN" sz="2400" b="1" i="1">
                            <a:solidFill>
                              <a:schemeClr val="bg1"/>
                            </a:solidFill>
                            <a:latin typeface="Cambria Math" panose="02040503050406030204" pitchFamily="18" charset="0"/>
                          </a:rPr>
                        </m:ctrlPr>
                      </m:fPr>
                      <m:num>
                        <m:r>
                          <a:rPr lang="en-US" altLang="zh-CN" sz="2400" b="1" i="1">
                            <a:solidFill>
                              <a:schemeClr val="bg1"/>
                            </a:solidFill>
                            <a:latin typeface="Cambria Math" panose="02040503050406030204" pitchFamily="18" charset="0"/>
                          </a:rPr>
                          <m:t>𝑟</m:t>
                        </m:r>
                      </m:num>
                      <m:den>
                        <m:r>
                          <a:rPr lang="en-US" altLang="zh-CN" sz="2400" b="1" i="1">
                            <a:solidFill>
                              <a:schemeClr val="bg1"/>
                            </a:solidFill>
                            <a:latin typeface="Cambria Math" panose="02040503050406030204" pitchFamily="18" charset="0"/>
                          </a:rPr>
                          <m:t>𝑚𝑖𝑛</m:t>
                        </m:r>
                      </m:den>
                    </m:f>
                  </m:oMath>
                </a14:m>
                <a:endParaRPr lang="zh-CN" altLang="zh-CN" sz="2400" b="1" i="1" dirty="0">
                  <a:solidFill>
                    <a:schemeClr val="bg1"/>
                  </a:solidFill>
                </a:endParaRPr>
              </a:p>
              <a:p>
                <a:pPr marL="342900" indent="-342900">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电枢电阻：</a:t>
                </a:r>
                <a14:m>
                  <m:oMath xmlns:m="http://schemas.openxmlformats.org/officeDocument/2006/math">
                    <m:sSub>
                      <m:sSubPr>
                        <m:ctrlPr>
                          <a:rPr lang="zh-CN" altLang="zh-CN" sz="2400" b="1" i="1">
                            <a:solidFill>
                              <a:schemeClr val="bg1"/>
                            </a:solidFill>
                            <a:latin typeface="Cambria Math" panose="02040503050406030204" pitchFamily="18" charset="0"/>
                          </a:rPr>
                        </m:ctrlPr>
                      </m:sSubPr>
                      <m:e>
                        <m:r>
                          <a:rPr lang="en-US" altLang="zh-CN" sz="2400" b="1" i="1">
                            <a:solidFill>
                              <a:schemeClr val="bg1"/>
                            </a:solidFill>
                            <a:latin typeface="Cambria Math" panose="02040503050406030204" pitchFamily="18" charset="0"/>
                          </a:rPr>
                          <m:t>𝑅</m:t>
                        </m:r>
                      </m:e>
                      <m:sub>
                        <m:r>
                          <a:rPr lang="en-US" altLang="zh-CN" sz="2400" b="1" i="1">
                            <a:solidFill>
                              <a:schemeClr val="bg1"/>
                            </a:solidFill>
                            <a:latin typeface="Cambria Math" panose="02040503050406030204" pitchFamily="18" charset="0"/>
                          </a:rPr>
                          <m:t>𝑎</m:t>
                        </m:r>
                      </m:sub>
                    </m:sSub>
                    <m:r>
                      <a:rPr lang="en-US" altLang="zh-CN" sz="2400" b="1" i="1">
                        <a:solidFill>
                          <a:schemeClr val="bg1"/>
                        </a:solidFill>
                        <a:latin typeface="Cambria Math" panose="02040503050406030204" pitchFamily="18" charset="0"/>
                      </a:rPr>
                      <m:t>=1.5</m:t>
                    </m:r>
                    <m:r>
                      <a:rPr lang="en-US" altLang="zh-CN" sz="2400" b="1" i="1">
                        <a:solidFill>
                          <a:schemeClr val="bg1"/>
                        </a:solidFill>
                        <a:latin typeface="Cambria Math" panose="02040503050406030204" pitchFamily="18" charset="0"/>
                      </a:rPr>
                      <m:t>𝛺</m:t>
                    </m:r>
                  </m:oMath>
                </a14:m>
                <a:endParaRPr lang="zh-CN" altLang="zh-CN" sz="2400" b="1" i="1" dirty="0">
                  <a:solidFill>
                    <a:schemeClr val="bg1"/>
                  </a:solidFill>
                </a:endParaRPr>
              </a:p>
              <a:p>
                <a:pPr marL="342900" indent="-342900">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电枢回路总电阻：</a:t>
                </a:r>
                <a14:m>
                  <m:oMath xmlns:m="http://schemas.openxmlformats.org/officeDocument/2006/math">
                    <m:r>
                      <m:rPr>
                        <m:sty m:val="p"/>
                      </m:rPr>
                      <a:rPr lang="en-US" altLang="zh-CN" sz="2400" b="1" i="1">
                        <a:solidFill>
                          <a:schemeClr val="bg1"/>
                        </a:solidFill>
                        <a:latin typeface="Cambria Math" panose="02040503050406030204" pitchFamily="18" charset="0"/>
                      </a:rPr>
                      <m:t>R</m:t>
                    </m:r>
                    <m:r>
                      <a:rPr lang="en-US" altLang="zh-CN" sz="2400" b="1" i="1">
                        <a:solidFill>
                          <a:schemeClr val="bg1"/>
                        </a:solidFill>
                        <a:latin typeface="Cambria Math" panose="02040503050406030204" pitchFamily="18" charset="0"/>
                      </a:rPr>
                      <m:t>=4</m:t>
                    </m:r>
                    <m:r>
                      <m:rPr>
                        <m:sty m:val="p"/>
                      </m:rPr>
                      <a:rPr lang="zh-CN" altLang="zh-CN" sz="2400" b="1" i="1">
                        <a:solidFill>
                          <a:schemeClr val="bg1"/>
                        </a:solidFill>
                        <a:latin typeface="Cambria Math" panose="02040503050406030204" pitchFamily="18" charset="0"/>
                      </a:rPr>
                      <m:t>Ω</m:t>
                    </m:r>
                  </m:oMath>
                </a14:m>
                <a:r>
                  <a:rPr lang="zh-CN" altLang="zh-CN" sz="2400" dirty="0"/>
                  <a:t> </a:t>
                </a:r>
                <a:endPar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电枢电感：</a:t>
                </a:r>
                <a14:m>
                  <m:oMath xmlns:m="http://schemas.openxmlformats.org/officeDocument/2006/math">
                    <m:r>
                      <m:rPr>
                        <m:sty m:val="p"/>
                      </m:rPr>
                      <a:rPr lang="en-US" altLang="zh-CN" sz="2400" b="1" i="1">
                        <a:solidFill>
                          <a:schemeClr val="bg1"/>
                        </a:solidFill>
                        <a:latin typeface="Cambria Math" panose="02040503050406030204" pitchFamily="18" charset="0"/>
                      </a:rPr>
                      <m:t>L</m:t>
                    </m:r>
                    <m:r>
                      <a:rPr lang="en-US" altLang="zh-CN" sz="2400" b="1" i="1">
                        <a:solidFill>
                          <a:schemeClr val="bg1"/>
                        </a:solidFill>
                        <a:latin typeface="Cambria Math" panose="02040503050406030204" pitchFamily="18" charset="0"/>
                      </a:rPr>
                      <m:t>=2</m:t>
                    </m:r>
                    <m:r>
                      <m:rPr>
                        <m:sty m:val="p"/>
                      </m:rPr>
                      <a:rPr lang="en-US" altLang="zh-CN" sz="2400" b="1" i="1">
                        <a:solidFill>
                          <a:schemeClr val="bg1"/>
                        </a:solidFill>
                        <a:latin typeface="Cambria Math" panose="02040503050406030204" pitchFamily="18" charset="0"/>
                      </a:rPr>
                      <m:t>mH</m:t>
                    </m:r>
                  </m:oMath>
                </a14:m>
                <a:endParaRPr lang="zh-CN" altLang="zh-CN" sz="2400" b="1" i="1" dirty="0">
                  <a:solidFill>
                    <a:schemeClr val="bg1"/>
                  </a:solidFill>
                </a:endParaRPr>
              </a:p>
              <a:p>
                <a:pPr marL="342900" indent="-342900" algn="l" fontAlgn="auto">
                  <a:lnSpc>
                    <a:spcPts val="3500"/>
                  </a:lnSpc>
                  <a:buFont typeface="Wingdings" panose="05000000000000000000" charset="0"/>
                  <a:buChar char="l"/>
                </a:pPr>
                <a:endPar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90170" y="1974850"/>
                <a:ext cx="4932045" cy="4237057"/>
              </a:xfrm>
              <a:prstGeom prst="rect">
                <a:avLst/>
              </a:prstGeom>
              <a:blipFill rotWithShape="0">
                <a:blip r:embed="rId2"/>
                <a:stretch>
                  <a:fillRect l="-1978" t="-144"/>
                </a:stretch>
              </a:blipFill>
            </p:spPr>
            <p:txBody>
              <a:bodyPr/>
              <a:lstStyle/>
              <a:p>
                <a:r>
                  <a:rPr lang="zh-CN" altLang="en-US">
                    <a:noFill/>
                  </a:rPr>
                  <a:t> </a:t>
                </a:r>
              </a:p>
            </p:txBody>
          </p:sp>
        </mc:Fallback>
      </mc:AlternateContent>
      <p:sp>
        <p:nvSpPr>
          <p:cNvPr id="4" name="矩形 3"/>
          <p:cNvSpPr/>
          <p:nvPr/>
        </p:nvSpPr>
        <p:spPr>
          <a:xfrm>
            <a:off x="3179445" y="5107940"/>
            <a:ext cx="8014970" cy="1076325"/>
          </a:xfrm>
          <a:prstGeom prst="rect">
            <a:avLst/>
          </a:prstGeom>
        </p:spPr>
        <p:txBody>
          <a:bodyPr wrap="square">
            <a:spAutoFit/>
          </a:bodyPr>
          <a:lstStyle/>
          <a:p>
            <a:pPr algn="l"/>
            <a:endPar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p:cNvSpPr/>
              <p:nvPr/>
            </p:nvSpPr>
            <p:spPr>
              <a:xfrm>
                <a:off x="5022215" y="3957078"/>
                <a:ext cx="7012305" cy="2892843"/>
              </a:xfrm>
              <a:prstGeom prst="rect">
                <a:avLst/>
              </a:prstGeom>
            </p:spPr>
            <p:txBody>
              <a:bodyPr wrap="square">
                <a:spAutoFit/>
              </a:bodyPr>
              <a:lstStyle/>
              <a:p>
                <a:pPr algn="l"/>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通过分析以上的数据，对电流环设计过程中的参数进行计算，可以得到以下参数结果：</a:t>
                </a:r>
              </a:p>
              <a:p>
                <a:pPr algn="l"/>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（1）最大允许电流</a:t>
                </a:r>
                <a14:m>
                  <m:oMath xmlns:m="http://schemas.openxmlformats.org/officeDocument/2006/math">
                    <m:sSub>
                      <m:sSubPr>
                        <m:ctrlP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m:rPr>
                            <m:sty m:val="p"/>
                          </m:rPr>
                          <a:rPr lang="en-US" altLang="zh-CN"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dm</m:t>
                        </m:r>
                      </m:sub>
                    </m:sSub>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𝟓</m:t>
                    </m:r>
                    <m:sSub>
                      <m:sSubPr>
                        <m:ctrlP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oMath>
                </a14:m>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，限幅值</a:t>
                </a:r>
                <a14:m>
                  <m:oMath xmlns:m="http://schemas.openxmlformats.org/officeDocument/2006/math">
                    <m:sSubSup>
                      <m:sSubSupPr>
                        <m:ctrlP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𝑼</m:t>
                        </m:r>
                      </m:e>
                      <m:sub>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𝒊𝒎</m:t>
                        </m:r>
                      </m:sub>
                      <m:sup>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up>
                    </m:sSubSup>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𝟏𝟎</m:t>
                    </m:r>
                    <m:r>
                      <a:rPr lang="en-US" altLang="zh-CN"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𝑽</m:t>
                    </m:r>
                  </m:oMath>
                </a14:m>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，则</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b="1" i="1" smtClean="0">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𝑰</m:t>
                          </m:r>
                        </m:e>
                        <m:sub>
                          <m:r>
                            <a:rPr lang="en-US" altLang="zh-CN" b="1" i="1">
                              <a:solidFill>
                                <a:schemeClr val="bg1"/>
                              </a:solidFill>
                              <a:latin typeface="Cambria Math" panose="02040503050406030204" pitchFamily="18" charset="0"/>
                            </a:rPr>
                            <m:t>𝒅𝒎</m:t>
                          </m:r>
                        </m:sub>
                      </m:sSub>
                      <m:r>
                        <a:rPr lang="en-US" altLang="zh-CN" b="1" i="1">
                          <a:solidFill>
                            <a:schemeClr val="bg1"/>
                          </a:solidFill>
                          <a:latin typeface="Cambria Math" panose="02040503050406030204" pitchFamily="18" charset="0"/>
                        </a:rPr>
                        <m:t>=</m:t>
                      </m:r>
                      <m:r>
                        <a:rPr lang="en-US" altLang="zh-CN" b="1" i="1">
                          <a:solidFill>
                            <a:schemeClr val="bg1"/>
                          </a:solidFill>
                          <a:latin typeface="Cambria Math" panose="02040503050406030204" pitchFamily="18" charset="0"/>
                        </a:rPr>
                        <m:t>𝟏</m:t>
                      </m:r>
                      <m:r>
                        <a:rPr lang="en-US" altLang="zh-CN" b="1" i="1">
                          <a:solidFill>
                            <a:schemeClr val="bg1"/>
                          </a:solidFill>
                          <a:latin typeface="Cambria Math" panose="02040503050406030204" pitchFamily="18" charset="0"/>
                        </a:rPr>
                        <m:t>.</m:t>
                      </m:r>
                      <m:r>
                        <a:rPr lang="en-US" altLang="zh-CN" b="1" i="1">
                          <a:solidFill>
                            <a:schemeClr val="bg1"/>
                          </a:solidFill>
                          <a:latin typeface="Cambria Math" panose="02040503050406030204" pitchFamily="18" charset="0"/>
                        </a:rPr>
                        <m:t>𝟓</m:t>
                      </m:r>
                      <m:r>
                        <a:rPr lang="en-US" altLang="zh-CN" b="1" i="1">
                          <a:solidFill>
                            <a:schemeClr val="bg1"/>
                          </a:solidFill>
                          <a:latin typeface="Cambria Math" panose="02040503050406030204" pitchFamily="18" charset="0"/>
                        </a:rPr>
                        <m:t>∗</m:t>
                      </m:r>
                      <m:r>
                        <a:rPr lang="en-US" altLang="zh-CN" b="1" i="1">
                          <a:solidFill>
                            <a:schemeClr val="bg1"/>
                          </a:solidFill>
                          <a:latin typeface="Cambria Math" panose="02040503050406030204" pitchFamily="18" charset="0"/>
                        </a:rPr>
                        <m:t>𝟑</m:t>
                      </m:r>
                      <m:r>
                        <a:rPr lang="en-US" altLang="zh-CN" b="1" i="1">
                          <a:solidFill>
                            <a:schemeClr val="bg1"/>
                          </a:solidFill>
                          <a:latin typeface="Cambria Math" panose="02040503050406030204" pitchFamily="18" charset="0"/>
                        </a:rPr>
                        <m:t>.</m:t>
                      </m:r>
                      <m:r>
                        <a:rPr lang="en-US" altLang="zh-CN" b="1" i="1">
                          <a:solidFill>
                            <a:schemeClr val="bg1"/>
                          </a:solidFill>
                          <a:latin typeface="Cambria Math" panose="02040503050406030204" pitchFamily="18" charset="0"/>
                        </a:rPr>
                        <m:t>𝟐𝟒</m:t>
                      </m:r>
                      <m:r>
                        <a:rPr lang="en-US" altLang="zh-CN" b="1" i="1">
                          <a:solidFill>
                            <a:schemeClr val="bg1"/>
                          </a:solidFill>
                          <a:latin typeface="Cambria Math" panose="02040503050406030204" pitchFamily="18" charset="0"/>
                        </a:rPr>
                        <m:t>=</m:t>
                      </m:r>
                      <m:r>
                        <a:rPr lang="en-US" altLang="zh-CN" b="1" i="1">
                          <a:solidFill>
                            <a:schemeClr val="bg1"/>
                          </a:solidFill>
                          <a:latin typeface="Cambria Math" panose="02040503050406030204" pitchFamily="18" charset="0"/>
                        </a:rPr>
                        <m:t>𝟒</m:t>
                      </m:r>
                      <m:r>
                        <a:rPr lang="en-US" altLang="zh-CN" b="1" i="1">
                          <a:solidFill>
                            <a:schemeClr val="bg1"/>
                          </a:solidFill>
                          <a:latin typeface="Cambria Math" panose="02040503050406030204" pitchFamily="18" charset="0"/>
                        </a:rPr>
                        <m:t>.</m:t>
                      </m:r>
                      <m:r>
                        <a:rPr lang="en-US" altLang="zh-CN" b="1" i="1">
                          <a:solidFill>
                            <a:schemeClr val="bg1"/>
                          </a:solidFill>
                          <a:latin typeface="Cambria Math" panose="02040503050406030204" pitchFamily="18" charset="0"/>
                        </a:rPr>
                        <m:t>𝟖𝟔</m:t>
                      </m:r>
                      <m:r>
                        <a:rPr lang="en-US" altLang="zh-CN" b="1" i="1">
                          <a:solidFill>
                            <a:schemeClr val="bg1"/>
                          </a:solidFill>
                          <a:latin typeface="Cambria Math" panose="02040503050406030204" pitchFamily="18" charset="0"/>
                        </a:rPr>
                        <m:t>𝑨</m:t>
                      </m:r>
                    </m:oMath>
                  </m:oMathPara>
                </a14:m>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b="1" i="1">
                          <a:solidFill>
                            <a:schemeClr val="bg1"/>
                          </a:solidFill>
                          <a:latin typeface="Cambria Math" panose="02040503050406030204" pitchFamily="18" charset="0"/>
                        </a:rPr>
                        <m:t>β</m:t>
                      </m:r>
                      <m:r>
                        <a:rPr lang="en-US" altLang="zh-CN" b="1" i="1">
                          <a:solidFill>
                            <a:schemeClr val="bg1"/>
                          </a:solidFill>
                          <a:latin typeface="Cambria Math" panose="02040503050406030204" pitchFamily="18" charset="0"/>
                        </a:rPr>
                        <m:t>=</m:t>
                      </m:r>
                      <m:f>
                        <m:fPr>
                          <m:ctrlPr>
                            <a:rPr lang="zh-CN" altLang="zh-CN" b="1" i="1">
                              <a:solidFill>
                                <a:schemeClr val="bg1"/>
                              </a:solidFill>
                              <a:latin typeface="Cambria Math" panose="02040503050406030204" pitchFamily="18" charset="0"/>
                            </a:rPr>
                          </m:ctrlPr>
                        </m:fPr>
                        <m:num>
                          <m:sSubSup>
                            <m:sSubSupPr>
                              <m:ctrlPr>
                                <a:rPr lang="zh-CN" altLang="zh-CN" b="1" i="1">
                                  <a:solidFill>
                                    <a:schemeClr val="bg1"/>
                                  </a:solidFill>
                                  <a:latin typeface="Cambria Math" panose="02040503050406030204" pitchFamily="18" charset="0"/>
                                </a:rPr>
                              </m:ctrlPr>
                            </m:sSubSupPr>
                            <m:e>
                              <m:r>
                                <a:rPr lang="en-US" altLang="zh-CN" b="1" i="1">
                                  <a:solidFill>
                                    <a:schemeClr val="bg1"/>
                                  </a:solidFill>
                                  <a:latin typeface="Cambria Math" panose="02040503050406030204" pitchFamily="18" charset="0"/>
                                </a:rPr>
                                <m:t>𝑈</m:t>
                              </m:r>
                            </m:e>
                            <m:sub>
                              <m:r>
                                <a:rPr lang="en-US" altLang="zh-CN" b="1" i="1">
                                  <a:solidFill>
                                    <a:schemeClr val="bg1"/>
                                  </a:solidFill>
                                  <a:latin typeface="Cambria Math" panose="02040503050406030204" pitchFamily="18" charset="0"/>
                                </a:rPr>
                                <m:t>𝑖𝑚</m:t>
                              </m:r>
                            </m:sub>
                            <m:sup>
                              <m:r>
                                <a:rPr lang="en-US" altLang="zh-CN" b="1" i="1">
                                  <a:solidFill>
                                    <a:schemeClr val="bg1"/>
                                  </a:solidFill>
                                  <a:latin typeface="Cambria Math" panose="02040503050406030204" pitchFamily="18" charset="0"/>
                                </a:rPr>
                                <m:t>∗</m:t>
                              </m:r>
                            </m:sup>
                          </m:sSubSup>
                        </m:num>
                        <m:den>
                          <m:sSub>
                            <m:sSubPr>
                              <m:ctrlPr>
                                <a:rPr lang="zh-CN"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𝐼</m:t>
                              </m:r>
                            </m:e>
                            <m:sub>
                              <m:r>
                                <a:rPr lang="en-US" altLang="zh-CN" b="1" i="1">
                                  <a:solidFill>
                                    <a:schemeClr val="bg1"/>
                                  </a:solidFill>
                                  <a:latin typeface="Cambria Math" panose="02040503050406030204" pitchFamily="18" charset="0"/>
                                </a:rPr>
                                <m:t>𝑑𝑚</m:t>
                              </m:r>
                            </m:sub>
                          </m:sSub>
                        </m:den>
                      </m:f>
                      <m:r>
                        <a:rPr lang="en-US" altLang="zh-CN" b="1" i="1">
                          <a:solidFill>
                            <a:schemeClr val="bg1"/>
                          </a:solidFill>
                          <a:latin typeface="Cambria Math" panose="02040503050406030204" pitchFamily="18" charset="0"/>
                        </a:rPr>
                        <m:t>=</m:t>
                      </m:r>
                      <m:f>
                        <m:fPr>
                          <m:ctrlPr>
                            <a:rPr lang="zh-CN" altLang="zh-CN" b="1" i="1">
                              <a:solidFill>
                                <a:schemeClr val="bg1"/>
                              </a:solidFill>
                              <a:latin typeface="Cambria Math" panose="02040503050406030204" pitchFamily="18" charset="0"/>
                            </a:rPr>
                          </m:ctrlPr>
                        </m:fPr>
                        <m:num>
                          <m:r>
                            <a:rPr lang="en-US" altLang="zh-CN" b="1" i="1">
                              <a:solidFill>
                                <a:schemeClr val="bg1"/>
                              </a:solidFill>
                              <a:latin typeface="Cambria Math" panose="02040503050406030204" pitchFamily="18" charset="0"/>
                            </a:rPr>
                            <m:t>10</m:t>
                          </m:r>
                        </m:num>
                        <m:den>
                          <m:r>
                            <a:rPr lang="en-US" altLang="zh-CN" b="1" i="1">
                              <a:solidFill>
                                <a:schemeClr val="bg1"/>
                              </a:solidFill>
                              <a:latin typeface="Cambria Math" panose="02040503050406030204" pitchFamily="18" charset="0"/>
                            </a:rPr>
                            <m:t>4.86</m:t>
                          </m:r>
                        </m:den>
                      </m:f>
                      <m:r>
                        <a:rPr lang="en-US" altLang="zh-CN" b="1" i="1">
                          <a:solidFill>
                            <a:schemeClr val="bg1"/>
                          </a:solidFill>
                          <a:latin typeface="Cambria Math" panose="02040503050406030204" pitchFamily="18" charset="0"/>
                        </a:rPr>
                        <m:t>=2.058</m:t>
                      </m:r>
                    </m:oMath>
                  </m:oMathPara>
                </a14:m>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（2）设电压给定，则转速给定系数：</a:t>
                </a:r>
              </a:p>
              <a:p>
                <a:pPr/>
                <a14:m>
                  <m:oMathPara xmlns:m="http://schemas.openxmlformats.org/officeDocument/2006/math">
                    <m:oMathParaPr>
                      <m:jc m:val="centerGroup"/>
                    </m:oMathParaPr>
                    <m:oMath xmlns:m="http://schemas.openxmlformats.org/officeDocument/2006/math">
                      <m:r>
                        <m:rPr>
                          <m:sty m:val="p"/>
                        </m:rPr>
                        <a:rPr lang="en-US" altLang="zh-CN" b="1" i="1">
                          <a:solidFill>
                            <a:schemeClr val="bg1"/>
                          </a:solidFill>
                          <a:latin typeface="Cambria Math" panose="02040503050406030204" pitchFamily="18" charset="0"/>
                        </a:rPr>
                        <m:t>α</m:t>
                      </m:r>
                      <m:r>
                        <a:rPr lang="en-US" altLang="zh-CN" b="1" i="1">
                          <a:solidFill>
                            <a:schemeClr val="bg1"/>
                          </a:solidFill>
                          <a:latin typeface="Cambria Math" panose="02040503050406030204" pitchFamily="18" charset="0"/>
                        </a:rPr>
                        <m:t>=</m:t>
                      </m:r>
                      <m:f>
                        <m:fPr>
                          <m:ctrlPr>
                            <a:rPr lang="zh-CN" altLang="zh-CN" b="1" i="1">
                              <a:solidFill>
                                <a:schemeClr val="bg1"/>
                              </a:solidFill>
                              <a:latin typeface="Cambria Math" panose="02040503050406030204" pitchFamily="18" charset="0"/>
                            </a:rPr>
                          </m:ctrlPr>
                        </m:fPr>
                        <m:num>
                          <m:sSubSup>
                            <m:sSubSupPr>
                              <m:ctrlPr>
                                <a:rPr lang="zh-CN" altLang="zh-CN" b="1" i="1">
                                  <a:solidFill>
                                    <a:schemeClr val="bg1"/>
                                  </a:solidFill>
                                  <a:latin typeface="Cambria Math" panose="02040503050406030204" pitchFamily="18" charset="0"/>
                                </a:rPr>
                              </m:ctrlPr>
                            </m:sSubSupPr>
                            <m:e>
                              <m:r>
                                <a:rPr lang="en-US" altLang="zh-CN" b="1" i="1">
                                  <a:solidFill>
                                    <a:schemeClr val="bg1"/>
                                  </a:solidFill>
                                  <a:latin typeface="Cambria Math" panose="02040503050406030204" pitchFamily="18" charset="0"/>
                                </a:rPr>
                                <m:t>𝑈</m:t>
                              </m:r>
                            </m:e>
                            <m:sub>
                              <m:r>
                                <a:rPr lang="en-US" altLang="zh-CN" b="1" i="1">
                                  <a:solidFill>
                                    <a:schemeClr val="bg1"/>
                                  </a:solidFill>
                                  <a:latin typeface="Cambria Math" panose="02040503050406030204" pitchFamily="18" charset="0"/>
                                </a:rPr>
                                <m:t>𝑛𝑚</m:t>
                              </m:r>
                            </m:sub>
                            <m:sup>
                              <m:r>
                                <a:rPr lang="en-US" altLang="zh-CN" b="1" i="1">
                                  <a:solidFill>
                                    <a:schemeClr val="bg1"/>
                                  </a:solidFill>
                                  <a:latin typeface="Cambria Math" panose="02040503050406030204" pitchFamily="18" charset="0"/>
                                </a:rPr>
                                <m:t>∗</m:t>
                              </m:r>
                            </m:sup>
                          </m:sSubSup>
                        </m:num>
                        <m:den>
                          <m:r>
                            <a:rPr lang="en-US" altLang="zh-CN" b="1" i="1">
                              <a:solidFill>
                                <a:schemeClr val="bg1"/>
                              </a:solidFill>
                              <a:latin typeface="Cambria Math" panose="02040503050406030204" pitchFamily="18" charset="0"/>
                            </a:rPr>
                            <m:t>𝑛</m:t>
                          </m:r>
                        </m:den>
                      </m:f>
                      <m:r>
                        <a:rPr lang="en-US" altLang="zh-CN" b="1" i="1">
                          <a:solidFill>
                            <a:schemeClr val="bg1"/>
                          </a:solidFill>
                          <a:latin typeface="Cambria Math" panose="02040503050406030204" pitchFamily="18" charset="0"/>
                        </a:rPr>
                        <m:t>=0.0083</m:t>
                      </m:r>
                    </m:oMath>
                  </m:oMathPara>
                </a14:m>
                <a:endParaRPr lang="en-US" altLang="zh-CN" b="1" i="1" dirty="0">
                  <a:solidFill>
                    <a:schemeClr val="bg1"/>
                  </a:solidFill>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5022215" y="3957078"/>
                <a:ext cx="7012305" cy="2892843"/>
              </a:xfrm>
              <a:prstGeom prst="rect">
                <a:avLst/>
              </a:prstGeom>
              <a:blipFill rotWithShape="0">
                <a:blip r:embed="rId3"/>
                <a:stretch>
                  <a:fillRect l="-783" t="-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022215" y="265609"/>
                <a:ext cx="7868285" cy="4196020"/>
              </a:xfrm>
              <a:prstGeom prst="rect">
                <a:avLst/>
              </a:prstGeom>
            </p:spPr>
            <p:txBody>
              <a:bodyPr wrap="square">
                <a:spAutoFit/>
              </a:bodyPr>
              <a:lstStyle/>
              <a:p>
                <a:pPr algn="l" fontAlgn="auto">
                  <a:lnSpc>
                    <a:spcPts val="3500"/>
                  </a:lnSpc>
                </a:pPr>
                <a:r>
                  <a:rPr lang="zh-CN" altLang="zh-CN" sz="2000" b="1" u="sng"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开环系统参数根据电机固有参数可得到以下开环系统数据：</a:t>
                </a:r>
              </a:p>
              <a:p>
                <a:pPr marL="342900" indent="-342900">
                  <a:lnSpc>
                    <a:spcPts val="3500"/>
                  </a:lnSpc>
                  <a:buFont typeface="Wingdings" panose="05000000000000000000" charset="0"/>
                  <a:buChar char="u"/>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电枢回路电磁时间常数：</a:t>
                </a:r>
                <a14:m>
                  <m:oMath xmlns:m="http://schemas.openxmlformats.org/officeDocument/2006/math">
                    <m:sSub>
                      <m:sSubPr>
                        <m:ctrlPr>
                          <a:rPr lang="zh-CN" altLang="zh-CN" sz="2000" b="1" i="1" smtClean="0">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𝑻</m:t>
                        </m:r>
                      </m:e>
                      <m:sub>
                        <m:r>
                          <a:rPr lang="en-US" altLang="zh-CN" sz="2000" b="1" i="1">
                            <a:solidFill>
                              <a:schemeClr val="bg1"/>
                            </a:solidFill>
                            <a:latin typeface="Cambria Math" panose="02040503050406030204" pitchFamily="18" charset="0"/>
                          </a:rPr>
                          <m:t>𝟏</m:t>
                        </m:r>
                      </m:sub>
                    </m:sSub>
                    <m:r>
                      <a:rPr lang="en-US" altLang="zh-CN" sz="2000" b="1" i="1">
                        <a:solidFill>
                          <a:schemeClr val="bg1"/>
                        </a:solidFill>
                        <a:latin typeface="Cambria Math" panose="02040503050406030204" pitchFamily="18" charset="0"/>
                      </a:rPr>
                      <m:t>=</m:t>
                    </m:r>
                    <m:f>
                      <m:fPr>
                        <m:ctrlPr>
                          <a:rPr lang="zh-CN" altLang="zh-CN" sz="2000" b="1" i="1">
                            <a:solidFill>
                              <a:schemeClr val="bg1"/>
                            </a:solidFill>
                            <a:latin typeface="Cambria Math" panose="02040503050406030204" pitchFamily="18" charset="0"/>
                          </a:rPr>
                        </m:ctrlPr>
                      </m:fPr>
                      <m:num>
                        <m:r>
                          <a:rPr lang="en-US" altLang="zh-CN" sz="2000" b="1" i="1">
                            <a:solidFill>
                              <a:schemeClr val="bg1"/>
                            </a:solidFill>
                            <a:latin typeface="Cambria Math" panose="02040503050406030204" pitchFamily="18" charset="0"/>
                          </a:rPr>
                          <m:t>𝑳</m:t>
                        </m:r>
                      </m:num>
                      <m:den>
                        <m:r>
                          <a:rPr lang="en-US" altLang="zh-CN" sz="2000" b="1" i="1">
                            <a:solidFill>
                              <a:schemeClr val="bg1"/>
                            </a:solidFill>
                            <a:latin typeface="Cambria Math" panose="02040503050406030204" pitchFamily="18" charset="0"/>
                          </a:rPr>
                          <m:t>𝑹</m:t>
                        </m:r>
                      </m:den>
                    </m:f>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𝟎</m:t>
                    </m:r>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𝟎𝟎𝟎𝟓</m:t>
                    </m:r>
                    <m:r>
                      <a:rPr lang="en-US" altLang="zh-CN" sz="2000" b="1" i="1">
                        <a:solidFill>
                          <a:schemeClr val="bg1"/>
                        </a:solidFill>
                        <a:latin typeface="Cambria Math" panose="02040503050406030204" pitchFamily="18" charset="0"/>
                      </a:rPr>
                      <m:t>𝒔</m:t>
                    </m:r>
                  </m:oMath>
                </a14:m>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ts val="3500"/>
                  </a:lnSpc>
                  <a:buFont typeface="Wingdings" panose="05000000000000000000" charset="0"/>
                  <a:buChar char="u"/>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额定励磁下电动势系数：</a:t>
                </a:r>
                <a14:m>
                  <m:oMath xmlns:m="http://schemas.openxmlformats.org/officeDocument/2006/math">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𝐶</m:t>
                        </m:r>
                      </m:e>
                      <m:sub>
                        <m:r>
                          <a:rPr lang="en-US" altLang="zh-CN" sz="2000" b="1" i="1">
                            <a:solidFill>
                              <a:schemeClr val="bg1"/>
                            </a:solidFill>
                            <a:latin typeface="Cambria Math" panose="02040503050406030204" pitchFamily="18" charset="0"/>
                          </a:rPr>
                          <m:t>𝑒</m:t>
                        </m:r>
                      </m:sub>
                    </m:sSub>
                    <m:r>
                      <a:rPr lang="en-US" altLang="zh-CN" sz="2000" b="1" i="1">
                        <a:solidFill>
                          <a:schemeClr val="bg1"/>
                        </a:solidFill>
                        <a:latin typeface="Cambria Math" panose="02040503050406030204" pitchFamily="18" charset="0"/>
                      </a:rPr>
                      <m:t>=</m:t>
                    </m:r>
                    <m:f>
                      <m:fPr>
                        <m:ctrlPr>
                          <a:rPr lang="zh-CN" altLang="zh-CN" sz="2000" b="1" i="1">
                            <a:solidFill>
                              <a:schemeClr val="bg1"/>
                            </a:solidFill>
                            <a:latin typeface="Cambria Math" panose="02040503050406030204" pitchFamily="18" charset="0"/>
                          </a:rPr>
                        </m:ctrlPr>
                      </m:fPr>
                      <m:num>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𝑈</m:t>
                            </m:r>
                          </m:e>
                          <m:sub>
                            <m:r>
                              <a:rPr lang="en-US" altLang="zh-CN" sz="2000" b="1" i="1">
                                <a:solidFill>
                                  <a:schemeClr val="bg1"/>
                                </a:solidFill>
                                <a:latin typeface="Cambria Math" panose="02040503050406030204" pitchFamily="18" charset="0"/>
                              </a:rPr>
                              <m:t>𝑛</m:t>
                            </m:r>
                          </m:sub>
                        </m:sSub>
                        <m:r>
                          <a:rPr lang="en-US" altLang="zh-CN" sz="2000" b="1" i="1">
                            <a:solidFill>
                              <a:schemeClr val="bg1"/>
                            </a:solidFill>
                            <a:latin typeface="Cambria Math" panose="02040503050406030204" pitchFamily="18" charset="0"/>
                          </a:rPr>
                          <m:t>−</m:t>
                        </m:r>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𝐼</m:t>
                            </m:r>
                          </m:e>
                          <m:sub>
                            <m:r>
                              <a:rPr lang="en-US" altLang="zh-CN" sz="2000" b="1" i="1">
                                <a:solidFill>
                                  <a:schemeClr val="bg1"/>
                                </a:solidFill>
                                <a:latin typeface="Cambria Math" panose="02040503050406030204" pitchFamily="18" charset="0"/>
                              </a:rPr>
                              <m:t>𝑁</m:t>
                            </m:r>
                          </m:sub>
                        </m:sSub>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𝑅</m:t>
                            </m:r>
                          </m:e>
                          <m:sub>
                            <m:r>
                              <a:rPr lang="en-US" altLang="zh-CN" sz="2000" b="1" i="1">
                                <a:solidFill>
                                  <a:schemeClr val="bg1"/>
                                </a:solidFill>
                                <a:latin typeface="Cambria Math" panose="02040503050406030204" pitchFamily="18" charset="0"/>
                              </a:rPr>
                              <m:t>𝑎</m:t>
                            </m:r>
                          </m:sub>
                        </m:sSub>
                      </m:num>
                      <m:den>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𝑛</m:t>
                            </m:r>
                          </m:e>
                          <m:sub>
                            <m:r>
                              <a:rPr lang="en-US" altLang="zh-CN" sz="2000" b="1" i="1">
                                <a:solidFill>
                                  <a:schemeClr val="bg1"/>
                                </a:solidFill>
                                <a:latin typeface="Cambria Math" panose="02040503050406030204" pitchFamily="18" charset="0"/>
                              </a:rPr>
                              <m:t>𝑁</m:t>
                            </m:r>
                          </m:sub>
                        </m:sSub>
                      </m:den>
                    </m:f>
                    <m:r>
                      <a:rPr lang="en-US" altLang="zh-CN" sz="2000" b="1" i="1">
                        <a:solidFill>
                          <a:schemeClr val="bg1"/>
                        </a:solidFill>
                        <a:latin typeface="Cambria Math" panose="02040503050406030204" pitchFamily="18" charset="0"/>
                      </a:rPr>
                      <m:t>=0.039</m:t>
                    </m:r>
                    <m:r>
                      <a:rPr lang="en-US" altLang="zh-CN" sz="2000" b="1" i="1">
                        <a:solidFill>
                          <a:schemeClr val="bg1"/>
                        </a:solidFill>
                        <a:latin typeface="Cambria Math" panose="02040503050406030204" pitchFamily="18" charset="0"/>
                      </a:rPr>
                      <m:t>𝑉</m:t>
                    </m:r>
                    <m:r>
                      <a:rPr lang="zh-CN" altLang="zh-CN" sz="2000" b="1" i="1">
                        <a:solidFill>
                          <a:schemeClr val="bg1"/>
                        </a:solidFill>
                        <a:latin typeface="Cambria Math" panose="02040503050406030204" pitchFamily="18" charset="0"/>
                      </a:rPr>
                      <m:t>·</m:t>
                    </m:r>
                    <m:f>
                      <m:fPr>
                        <m:type m:val="skw"/>
                        <m:ctrlPr>
                          <a:rPr lang="zh-CN" altLang="zh-CN" sz="2000" b="1" i="1">
                            <a:solidFill>
                              <a:schemeClr val="bg1"/>
                            </a:solidFill>
                            <a:latin typeface="Cambria Math" panose="02040503050406030204" pitchFamily="18" charset="0"/>
                          </a:rPr>
                        </m:ctrlPr>
                      </m:fPr>
                      <m:num>
                        <m:r>
                          <a:rPr lang="en-US" altLang="zh-CN" sz="2000" b="1" i="1">
                            <a:solidFill>
                              <a:schemeClr val="bg1"/>
                            </a:solidFill>
                            <a:latin typeface="Cambria Math" panose="02040503050406030204" pitchFamily="18" charset="0"/>
                          </a:rPr>
                          <m:t>𝑚𝑖𝑛</m:t>
                        </m:r>
                      </m:num>
                      <m:den>
                        <m:r>
                          <a:rPr lang="en-US" altLang="zh-CN" sz="2000" b="1" i="1">
                            <a:solidFill>
                              <a:schemeClr val="bg1"/>
                            </a:solidFill>
                            <a:latin typeface="Cambria Math" panose="02040503050406030204" pitchFamily="18" charset="0"/>
                          </a:rPr>
                          <m:t>𝑟</m:t>
                        </m:r>
                      </m:den>
                    </m:f>
                  </m:oMath>
                </a14:m>
                <a:endParaRPr lang="zh-CN" altLang="zh-CN" sz="2000" b="1" i="1" dirty="0">
                  <a:solidFill>
                    <a:schemeClr val="bg1"/>
                  </a:solidFill>
                </a:endParaRPr>
              </a:p>
              <a:p>
                <a:pPr marL="342900" indent="-342900">
                  <a:lnSpc>
                    <a:spcPts val="3500"/>
                  </a:lnSpc>
                  <a:buFont typeface="Wingdings" panose="05000000000000000000" charset="0"/>
                  <a:buChar char="u"/>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电力拖动系统机电时间常数：</a:t>
                </a:r>
                <a14:m>
                  <m:oMath xmlns:m="http://schemas.openxmlformats.org/officeDocument/2006/math">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𝑇</m:t>
                        </m:r>
                      </m:e>
                      <m:sub>
                        <m:r>
                          <a:rPr lang="en-US" altLang="zh-CN" sz="2000" b="1" i="1">
                            <a:solidFill>
                              <a:schemeClr val="bg1"/>
                            </a:solidFill>
                            <a:latin typeface="Cambria Math" panose="02040503050406030204" pitchFamily="18" charset="0"/>
                          </a:rPr>
                          <m:t>𝑚</m:t>
                        </m:r>
                      </m:sub>
                    </m:sSub>
                    <m:r>
                      <a:rPr lang="en-US" altLang="zh-CN" sz="2000" b="1" i="1">
                        <a:solidFill>
                          <a:schemeClr val="bg1"/>
                        </a:solidFill>
                        <a:latin typeface="Cambria Math" panose="02040503050406030204" pitchFamily="18" charset="0"/>
                      </a:rPr>
                      <m:t>=</m:t>
                    </m:r>
                    <m:f>
                      <m:fPr>
                        <m:ctrlPr>
                          <a:rPr lang="zh-CN" altLang="zh-CN" sz="2000" b="1" i="1">
                            <a:solidFill>
                              <a:schemeClr val="bg1"/>
                            </a:solidFill>
                            <a:latin typeface="Cambria Math" panose="02040503050406030204" pitchFamily="18" charset="0"/>
                          </a:rPr>
                        </m:ctrlPr>
                      </m:fPr>
                      <m:num>
                        <m:r>
                          <a:rPr lang="en-US" altLang="zh-CN" sz="2000" b="1" i="1">
                            <a:solidFill>
                              <a:schemeClr val="bg1"/>
                            </a:solidFill>
                            <a:latin typeface="Cambria Math" panose="02040503050406030204" pitchFamily="18" charset="0"/>
                          </a:rPr>
                          <m:t>𝐺</m:t>
                        </m:r>
                        <m:sSup>
                          <m:sSupPr>
                            <m:ctrlPr>
                              <a:rPr lang="zh-CN" altLang="zh-CN" sz="2000" b="1" i="1">
                                <a:solidFill>
                                  <a:schemeClr val="bg1"/>
                                </a:solidFill>
                                <a:latin typeface="Cambria Math" panose="02040503050406030204" pitchFamily="18" charset="0"/>
                              </a:rPr>
                            </m:ctrlPr>
                          </m:sSupPr>
                          <m:e>
                            <m:r>
                              <a:rPr lang="en-US" altLang="zh-CN" sz="2000" b="1" i="1">
                                <a:solidFill>
                                  <a:schemeClr val="bg1"/>
                                </a:solidFill>
                                <a:latin typeface="Cambria Math" panose="02040503050406030204" pitchFamily="18" charset="0"/>
                              </a:rPr>
                              <m:t>𝐷</m:t>
                            </m:r>
                          </m:e>
                          <m:sup>
                            <m:r>
                              <a:rPr lang="en-US" altLang="zh-CN" sz="2000" b="1" i="1">
                                <a:solidFill>
                                  <a:schemeClr val="bg1"/>
                                </a:solidFill>
                                <a:latin typeface="Cambria Math" panose="02040503050406030204" pitchFamily="18" charset="0"/>
                              </a:rPr>
                              <m:t>2</m:t>
                            </m:r>
                          </m:sup>
                        </m:sSup>
                        <m:r>
                          <a:rPr lang="en-US" altLang="zh-CN" sz="2000" b="1" i="1">
                            <a:solidFill>
                              <a:schemeClr val="bg1"/>
                            </a:solidFill>
                            <a:latin typeface="Cambria Math" panose="02040503050406030204" pitchFamily="18" charset="0"/>
                          </a:rPr>
                          <m:t>𝑅</m:t>
                        </m:r>
                      </m:num>
                      <m:den>
                        <m:r>
                          <a:rPr lang="en-US" altLang="zh-CN" sz="2000" b="1" i="1">
                            <a:solidFill>
                              <a:schemeClr val="bg1"/>
                            </a:solidFill>
                            <a:latin typeface="Cambria Math" panose="02040503050406030204" pitchFamily="18" charset="0"/>
                          </a:rPr>
                          <m:t>375</m:t>
                        </m:r>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𝐶</m:t>
                            </m:r>
                          </m:e>
                          <m:sub>
                            <m:r>
                              <a:rPr lang="en-US" altLang="zh-CN" sz="2000" b="1" i="1">
                                <a:solidFill>
                                  <a:schemeClr val="bg1"/>
                                </a:solidFill>
                                <a:latin typeface="Cambria Math" panose="02040503050406030204" pitchFamily="18" charset="0"/>
                              </a:rPr>
                              <m:t>𝑒</m:t>
                            </m:r>
                          </m:sub>
                        </m:sSub>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𝐶</m:t>
                            </m:r>
                          </m:e>
                          <m:sub>
                            <m:r>
                              <a:rPr lang="en-US" altLang="zh-CN" sz="2000" b="1" i="1">
                                <a:solidFill>
                                  <a:schemeClr val="bg1"/>
                                </a:solidFill>
                                <a:latin typeface="Cambria Math" panose="02040503050406030204" pitchFamily="18" charset="0"/>
                              </a:rPr>
                              <m:t>𝑚</m:t>
                            </m:r>
                          </m:sub>
                        </m:sSub>
                      </m:den>
                    </m:f>
                    <m:r>
                      <a:rPr lang="en-US" altLang="zh-CN" sz="2000" b="1" i="1">
                        <a:solidFill>
                          <a:schemeClr val="bg1"/>
                        </a:solidFill>
                        <a:latin typeface="Cambria Math" panose="02040503050406030204" pitchFamily="18" charset="0"/>
                      </a:rPr>
                      <m:t>=0.029</m:t>
                    </m:r>
                    <m:r>
                      <a:rPr lang="en-US" altLang="zh-CN" sz="2000" b="1" i="1">
                        <a:solidFill>
                          <a:schemeClr val="bg1"/>
                        </a:solidFill>
                        <a:latin typeface="Cambria Math" panose="02040503050406030204" pitchFamily="18" charset="0"/>
                      </a:rPr>
                      <m:t>𝑠</m:t>
                    </m:r>
                  </m:oMath>
                </a14:m>
                <a:endParaRPr lang="zh-CN" altLang="zh-CN" sz="2000" b="1" i="1" dirty="0">
                  <a:solidFill>
                    <a:schemeClr val="bg1"/>
                  </a:solidFill>
                </a:endParaRPr>
              </a:p>
              <a:p>
                <a:pPr marL="342900" indent="-342900">
                  <a:lnSpc>
                    <a:spcPts val="3500"/>
                  </a:lnSpc>
                  <a:buFont typeface="Wingdings" panose="05000000000000000000" charset="0"/>
                  <a:buChar char="u"/>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滞后时间常数：</a:t>
                </a:r>
                <a14:m>
                  <m:oMath xmlns:m="http://schemas.openxmlformats.org/officeDocument/2006/math">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𝑇</m:t>
                        </m:r>
                      </m:e>
                      <m:sub>
                        <m:r>
                          <a:rPr lang="en-US" altLang="zh-CN" sz="2000" b="1" i="1">
                            <a:solidFill>
                              <a:schemeClr val="bg1"/>
                            </a:solidFill>
                            <a:latin typeface="Cambria Math" panose="02040503050406030204" pitchFamily="18" charset="0"/>
                          </a:rPr>
                          <m:t>𝑠</m:t>
                        </m:r>
                      </m:sub>
                    </m:sSub>
                    <m:r>
                      <a:rPr lang="en-US" altLang="zh-CN" sz="2000" b="1" i="1">
                        <a:solidFill>
                          <a:schemeClr val="bg1"/>
                        </a:solidFill>
                        <a:latin typeface="Cambria Math" panose="02040503050406030204" pitchFamily="18" charset="0"/>
                      </a:rPr>
                      <m:t>=5∗</m:t>
                    </m:r>
                    <m:sSup>
                      <m:sSupPr>
                        <m:ctrlPr>
                          <a:rPr lang="zh-CN" altLang="zh-CN" sz="2000" b="1" i="1">
                            <a:solidFill>
                              <a:schemeClr val="bg1"/>
                            </a:solidFill>
                            <a:latin typeface="Cambria Math" panose="02040503050406030204" pitchFamily="18" charset="0"/>
                          </a:rPr>
                        </m:ctrlPr>
                      </m:sSupPr>
                      <m:e>
                        <m:r>
                          <a:rPr lang="en-US" altLang="zh-CN" sz="2000" b="1" i="1">
                            <a:solidFill>
                              <a:schemeClr val="bg1"/>
                            </a:solidFill>
                            <a:latin typeface="Cambria Math" panose="02040503050406030204" pitchFamily="18" charset="0"/>
                          </a:rPr>
                          <m:t>10</m:t>
                        </m:r>
                      </m:e>
                      <m:sup>
                        <m:r>
                          <a:rPr lang="en-US" altLang="zh-CN" sz="2000" b="1" i="1">
                            <a:solidFill>
                              <a:schemeClr val="bg1"/>
                            </a:solidFill>
                            <a:latin typeface="Cambria Math" panose="02040503050406030204" pitchFamily="18" charset="0"/>
                          </a:rPr>
                          <m:t>−5</m:t>
                        </m:r>
                      </m:sup>
                    </m:sSup>
                    <m:r>
                      <a:rPr lang="en-US" altLang="zh-CN" sz="2000" b="1" i="1">
                        <a:solidFill>
                          <a:schemeClr val="bg1"/>
                        </a:solidFill>
                        <a:latin typeface="Cambria Math" panose="02040503050406030204" pitchFamily="18" charset="0"/>
                      </a:rPr>
                      <m:t>𝑠</m:t>
                    </m:r>
                  </m:oMath>
                </a14:m>
                <a:endParaRPr lang="zh-CN" altLang="zh-CN" sz="2000" b="1" i="1" dirty="0">
                  <a:solidFill>
                    <a:schemeClr val="bg1"/>
                  </a:solidFill>
                </a:endParaRPr>
              </a:p>
              <a:p>
                <a:pPr marL="342900" indent="-342900">
                  <a:lnSpc>
                    <a:spcPts val="3500"/>
                  </a:lnSpc>
                  <a:buFont typeface="Wingdings" panose="05000000000000000000" charset="0"/>
                  <a:buChar char="u"/>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电流环滤波时间常数：</a:t>
                </a:r>
                <a14:m>
                  <m:oMath xmlns:m="http://schemas.openxmlformats.org/officeDocument/2006/math">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𝑇</m:t>
                        </m:r>
                      </m:e>
                      <m:sub>
                        <m:r>
                          <a:rPr lang="en-US" altLang="zh-CN" sz="2000" b="1" i="1">
                            <a:solidFill>
                              <a:schemeClr val="bg1"/>
                            </a:solidFill>
                            <a:latin typeface="Cambria Math" panose="02040503050406030204" pitchFamily="18" charset="0"/>
                          </a:rPr>
                          <m:t>𝑜𝑖</m:t>
                        </m:r>
                      </m:sub>
                    </m:sSub>
                    <m:r>
                      <a:rPr lang="en-US" altLang="zh-CN" sz="2000" b="1" i="1">
                        <a:solidFill>
                          <a:schemeClr val="bg1"/>
                        </a:solidFill>
                        <a:latin typeface="Cambria Math" panose="02040503050406030204" pitchFamily="18" charset="0"/>
                      </a:rPr>
                      <m:t>=5∗</m:t>
                    </m:r>
                    <m:sSup>
                      <m:sSupPr>
                        <m:ctrlPr>
                          <a:rPr lang="zh-CN" altLang="zh-CN" sz="2000" b="1" i="1">
                            <a:solidFill>
                              <a:schemeClr val="bg1"/>
                            </a:solidFill>
                            <a:latin typeface="Cambria Math" panose="02040503050406030204" pitchFamily="18" charset="0"/>
                          </a:rPr>
                        </m:ctrlPr>
                      </m:sSupPr>
                      <m:e>
                        <m:r>
                          <a:rPr lang="en-US" altLang="zh-CN" sz="2000" b="1" i="1">
                            <a:solidFill>
                              <a:schemeClr val="bg1"/>
                            </a:solidFill>
                            <a:latin typeface="Cambria Math" panose="02040503050406030204" pitchFamily="18" charset="0"/>
                          </a:rPr>
                          <m:t>10</m:t>
                        </m:r>
                      </m:e>
                      <m:sup>
                        <m:r>
                          <a:rPr lang="en-US" altLang="zh-CN" sz="2000" b="1" i="1">
                            <a:solidFill>
                              <a:schemeClr val="bg1"/>
                            </a:solidFill>
                            <a:latin typeface="Cambria Math" panose="02040503050406030204" pitchFamily="18" charset="0"/>
                          </a:rPr>
                          <m:t>−5</m:t>
                        </m:r>
                      </m:sup>
                    </m:sSup>
                    <m:r>
                      <a:rPr lang="en-US" altLang="zh-CN" sz="2000" b="1" i="1">
                        <a:solidFill>
                          <a:schemeClr val="bg1"/>
                        </a:solidFill>
                        <a:latin typeface="Cambria Math" panose="02040503050406030204" pitchFamily="18" charset="0"/>
                      </a:rPr>
                      <m:t>𝑠</m:t>
                    </m:r>
                  </m:oMath>
                </a14:m>
                <a:endParaRPr lang="zh-CN" altLang="zh-CN" sz="2000" b="1" i="1" dirty="0">
                  <a:solidFill>
                    <a:schemeClr val="bg1"/>
                  </a:solidFill>
                </a:endParaRPr>
              </a:p>
              <a:p>
                <a:pPr marL="342900" indent="-342900">
                  <a:lnSpc>
                    <a:spcPts val="3500"/>
                  </a:lnSpc>
                  <a:buFont typeface="Wingdings" panose="05000000000000000000" charset="0"/>
                  <a:buChar char="u"/>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整流装置放大系数：</a:t>
                </a:r>
                <a14:m>
                  <m:oMath xmlns:m="http://schemas.openxmlformats.org/officeDocument/2006/math">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𝐾</m:t>
                        </m:r>
                      </m:e>
                      <m:sub>
                        <m:r>
                          <a:rPr lang="en-US" altLang="zh-CN" sz="2000" b="1" i="1">
                            <a:solidFill>
                              <a:schemeClr val="bg1"/>
                            </a:solidFill>
                            <a:latin typeface="Cambria Math" panose="02040503050406030204" pitchFamily="18" charset="0"/>
                          </a:rPr>
                          <m:t>𝑠</m:t>
                        </m:r>
                      </m:sub>
                    </m:sSub>
                    <m:r>
                      <a:rPr lang="en-US" altLang="zh-CN" sz="2000" b="1" i="1">
                        <a:solidFill>
                          <a:schemeClr val="bg1"/>
                        </a:solidFill>
                        <a:latin typeface="Cambria Math" panose="02040503050406030204" pitchFamily="18" charset="0"/>
                      </a:rPr>
                      <m:t>=</m:t>
                    </m:r>
                    <m:f>
                      <m:fPr>
                        <m:ctrlPr>
                          <a:rPr lang="zh-CN" altLang="zh-CN" sz="2000" b="1" i="1">
                            <a:solidFill>
                              <a:schemeClr val="bg1"/>
                            </a:solidFill>
                            <a:latin typeface="Cambria Math" panose="02040503050406030204" pitchFamily="18" charset="0"/>
                          </a:rPr>
                        </m:ctrlPr>
                      </m:fPr>
                      <m:num>
                        <m:r>
                          <a:rPr lang="en-US" altLang="zh-CN" sz="2000" b="1" i="1">
                            <a:solidFill>
                              <a:schemeClr val="bg1"/>
                            </a:solidFill>
                            <a:latin typeface="Cambria Math" panose="02040503050406030204" pitchFamily="18" charset="0"/>
                          </a:rPr>
                          <m:t>48</m:t>
                        </m:r>
                      </m:num>
                      <m:den>
                        <m:r>
                          <a:rPr lang="en-US" altLang="zh-CN" sz="2000" b="1" i="1">
                            <a:solidFill>
                              <a:schemeClr val="bg1"/>
                            </a:solidFill>
                            <a:latin typeface="Cambria Math" panose="02040503050406030204" pitchFamily="18" charset="0"/>
                          </a:rPr>
                          <m:t>15</m:t>
                        </m:r>
                      </m:den>
                    </m:f>
                    <m:r>
                      <a:rPr lang="en-US" altLang="zh-CN" sz="2000" b="1" i="1">
                        <a:solidFill>
                          <a:schemeClr val="bg1"/>
                        </a:solidFill>
                        <a:latin typeface="Cambria Math" panose="02040503050406030204" pitchFamily="18" charset="0"/>
                      </a:rPr>
                      <m:t>=3.2</m:t>
                    </m:r>
                  </m:oMath>
                </a14:m>
                <a:endParaRPr lang="zh-CN" altLang="zh-CN" sz="2000" b="1" i="1" dirty="0">
                  <a:solidFill>
                    <a:schemeClr val="bg1"/>
                  </a:solidFill>
                </a:endParaRPr>
              </a:p>
              <a:p>
                <a:pPr marL="342900" indent="-342900">
                  <a:lnSpc>
                    <a:spcPts val="3500"/>
                  </a:lnSpc>
                  <a:buFont typeface="Wingdings" panose="05000000000000000000" charset="0"/>
                  <a:buChar char="u"/>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电动机电枢电流过载倍数</a:t>
                </a:r>
                <a:r>
                  <a:rPr lang="zh-CN" altLang="zh-CN" sz="2000" b="1" i="1" dirty="0">
                    <a:solidFill>
                      <a:schemeClr val="bg1"/>
                    </a:solidFill>
                  </a:rPr>
                  <a:t>： </a:t>
                </a:r>
                <a14:m>
                  <m:oMath xmlns:m="http://schemas.openxmlformats.org/officeDocument/2006/math">
                    <m:r>
                      <a:rPr lang="zh-CN" altLang="en-US" sz="2000" b="1" i="1">
                        <a:solidFill>
                          <a:schemeClr val="bg1"/>
                        </a:solidFill>
                        <a:latin typeface="Cambria Math" panose="02040503050406030204" pitchFamily="18" charset="0"/>
                      </a:rPr>
                      <m:t>𝜆</m:t>
                    </m:r>
                    <m:r>
                      <a:rPr lang="en-US" altLang="zh-CN" sz="2000" b="1" i="1">
                        <a:solidFill>
                          <a:schemeClr val="bg1"/>
                        </a:solidFill>
                        <a:latin typeface="Cambria Math" panose="02040503050406030204" pitchFamily="18" charset="0"/>
                      </a:rPr>
                      <m:t>=</m:t>
                    </m:r>
                  </m:oMath>
                </a14:m>
                <a:r>
                  <a:rPr lang="en-US" altLang="zh-CN" sz="2000" b="1" i="1" dirty="0">
                    <a:solidFill>
                      <a:schemeClr val="bg1"/>
                    </a:solidFill>
                  </a:rPr>
                  <a:t>1.5</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4000"/>
                  </a:lnSpc>
                </a:pP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5022215" y="265609"/>
                <a:ext cx="7868285" cy="4196020"/>
              </a:xfrm>
              <a:prstGeom prst="rect">
                <a:avLst/>
              </a:prstGeom>
              <a:blipFill rotWithShape="0">
                <a:blip r:embed="rId4"/>
                <a:stretch>
                  <a:fillRect l="-8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033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80" name="文本框 79"/>
          <p:cNvSpPr txBox="1"/>
          <p:nvPr/>
        </p:nvSpPr>
        <p:spPr>
          <a:xfrm>
            <a:off x="6999638" y="1620278"/>
            <a:ext cx="4248279"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1.</a:t>
            </a:r>
            <a:r>
              <a:rPr lang="zh-CN" altLang="en-US" sz="3200" b="1" dirty="0">
                <a:solidFill>
                  <a:schemeClr val="bg1"/>
                </a:solidFill>
                <a:latin typeface="微软雅黑" panose="020B0503020204020204" pitchFamily="34" charset="-122"/>
                <a:ea typeface="微软雅黑" panose="020B0503020204020204" pitchFamily="34" charset="-122"/>
              </a:rPr>
              <a:t>项目简介及人员分工</a:t>
            </a:r>
          </a:p>
        </p:txBody>
      </p:sp>
      <p:sp>
        <p:nvSpPr>
          <p:cNvPr id="81" name="文本框 80"/>
          <p:cNvSpPr txBox="1"/>
          <p:nvPr/>
        </p:nvSpPr>
        <p:spPr>
          <a:xfrm>
            <a:off x="6999638" y="3059166"/>
            <a:ext cx="4628190"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2.</a:t>
            </a:r>
            <a:r>
              <a:rPr lang="zh-CN" altLang="en-US" sz="3200" b="1" dirty="0">
                <a:solidFill>
                  <a:schemeClr val="bg1"/>
                </a:solidFill>
                <a:latin typeface="微软雅黑" panose="020B0503020204020204" pitchFamily="34" charset="-122"/>
                <a:ea typeface="微软雅黑" panose="020B0503020204020204" pitchFamily="34" charset="-122"/>
              </a:rPr>
              <a:t>单闭环系统设计与实验</a:t>
            </a:r>
          </a:p>
        </p:txBody>
      </p:sp>
      <p:sp>
        <p:nvSpPr>
          <p:cNvPr id="82" name="文本框 81"/>
          <p:cNvSpPr txBox="1"/>
          <p:nvPr/>
        </p:nvSpPr>
        <p:spPr>
          <a:xfrm>
            <a:off x="6999638" y="4498053"/>
            <a:ext cx="4628190"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3.</a:t>
            </a:r>
            <a:r>
              <a:rPr lang="zh-CN" altLang="en-US" sz="3200" b="1" dirty="0">
                <a:solidFill>
                  <a:schemeClr val="bg1"/>
                </a:solidFill>
                <a:latin typeface="微软雅黑" panose="020B0503020204020204" pitchFamily="34" charset="-122"/>
                <a:ea typeface="微软雅黑" panose="020B0503020204020204" pitchFamily="34" charset="-122"/>
              </a:rPr>
              <a:t>双闭环系统设计及仿真</a:t>
            </a:r>
          </a:p>
        </p:txBody>
      </p:sp>
      <p:cxnSp>
        <p:nvCxnSpPr>
          <p:cNvPr id="85" name="直接连接符 84"/>
          <p:cNvCxnSpPr/>
          <p:nvPr/>
        </p:nvCxnSpPr>
        <p:spPr>
          <a:xfrm flipV="1">
            <a:off x="6793733" y="370684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793733" y="5059823"/>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6793733" y="2353875"/>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682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344170" y="1395095"/>
                <a:ext cx="11631930" cy="5093702"/>
              </a:xfrm>
              <a:prstGeom prst="rect">
                <a:avLst/>
              </a:prstGeom>
            </p:spPr>
            <p:txBody>
              <a:bodyPr wrap="square">
                <a:spAutoFit/>
              </a:bodyPr>
              <a:lstStyle/>
              <a:p>
                <a:pPr algn="l" fontAlgn="auto">
                  <a:lnSpc>
                    <a:spcPts val="3000"/>
                  </a:lnSpc>
                </a:pPr>
                <a:r>
                  <a:rPr lang="zh-CN" altLang="en-US"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a:t>
                </a: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调节器的电阻和电容</a:t>
                </a:r>
              </a:p>
              <a:p>
                <a:pPr algn="l" fontAlgn="auto">
                  <a:lnSpc>
                    <a:spcPts val="3000"/>
                  </a:lnSpc>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取调节器输入电阻为</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40kΩ</a:t>
                </a: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，各电阻和电容值计算如下：</a:t>
                </a:r>
              </a:p>
              <a:p>
                <a:pPr>
                  <a:lnSpc>
                    <a:spcPts val="3000"/>
                  </a:lnSpc>
                </a:pPr>
                <a14:m>
                  <m:oMathPara xmlns:m="http://schemas.openxmlformats.org/officeDocument/2006/math">
                    <m:oMathParaPr>
                      <m:jc m:val="centerGroup"/>
                    </m:oMathParaPr>
                    <m:oMath xmlns:m="http://schemas.openxmlformats.org/officeDocument/2006/math">
                      <m:sSub>
                        <m:sSubPr>
                          <m:ctrlPr>
                            <a:rPr lang="zh-CN" altLang="zh-CN" sz="2000" b="1" i="1" smtClean="0">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𝑹</m:t>
                          </m:r>
                        </m:e>
                        <m:sub>
                          <m:r>
                            <a:rPr lang="en-US" altLang="zh-CN" sz="2000" b="1" i="1">
                              <a:solidFill>
                                <a:schemeClr val="bg1"/>
                              </a:solidFill>
                              <a:latin typeface="Cambria Math" panose="02040503050406030204" pitchFamily="18" charset="0"/>
                            </a:rPr>
                            <m:t>𝒊</m:t>
                          </m:r>
                        </m:sub>
                      </m:sSub>
                      <m:r>
                        <a:rPr lang="en-US" altLang="zh-CN" sz="2000" b="1" i="1">
                          <a:solidFill>
                            <a:schemeClr val="bg1"/>
                          </a:solidFill>
                          <a:latin typeface="Cambria Math" panose="02040503050406030204" pitchFamily="18" charset="0"/>
                        </a:rPr>
                        <m:t>=</m:t>
                      </m:r>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𝑲</m:t>
                          </m:r>
                        </m:e>
                        <m:sub>
                          <m:r>
                            <a:rPr lang="en-US" altLang="zh-CN" sz="2000" b="1" i="1">
                              <a:solidFill>
                                <a:schemeClr val="bg1"/>
                              </a:solidFill>
                              <a:latin typeface="Cambria Math" panose="02040503050406030204" pitchFamily="18" charset="0"/>
                            </a:rPr>
                            <m:t>𝒊</m:t>
                          </m:r>
                        </m:sub>
                      </m:sSub>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𝑹</m:t>
                          </m:r>
                        </m:e>
                        <m:sub>
                          <m:r>
                            <a:rPr lang="en-US" altLang="zh-CN" sz="2000" b="1" i="1">
                              <a:solidFill>
                                <a:schemeClr val="bg1"/>
                              </a:solidFill>
                              <a:latin typeface="Cambria Math" panose="02040503050406030204" pitchFamily="18" charset="0"/>
                            </a:rPr>
                            <m:t>𝟎</m:t>
                          </m:r>
                        </m:sub>
                      </m:sSub>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𝟎</m:t>
                      </m:r>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𝟎𝟖𝟏</m:t>
                      </m:r>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𝟒𝟎</m:t>
                      </m:r>
                      <m:r>
                        <a:rPr lang="en-US" altLang="zh-CN" sz="2000" b="1" i="1">
                          <a:solidFill>
                            <a:schemeClr val="bg1"/>
                          </a:solidFill>
                          <a:latin typeface="Cambria Math" panose="02040503050406030204" pitchFamily="18" charset="0"/>
                        </a:rPr>
                        <m:t>𝒌</m:t>
                      </m:r>
                      <m:r>
                        <a:rPr lang="en-US" altLang="zh-CN" sz="2000" b="1" i="1">
                          <a:solidFill>
                            <a:schemeClr val="bg1"/>
                          </a:solidFill>
                          <a:latin typeface="Cambria Math" panose="02040503050406030204" pitchFamily="18" charset="0"/>
                        </a:rPr>
                        <m:t>𝜴</m:t>
                      </m:r>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𝟑</m:t>
                      </m:r>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𝟐𝟒</m:t>
                      </m:r>
                      <m:r>
                        <a:rPr lang="en-US" altLang="zh-CN" sz="2000" b="1" i="1">
                          <a:solidFill>
                            <a:schemeClr val="bg1"/>
                          </a:solidFill>
                          <a:latin typeface="Cambria Math" panose="02040503050406030204" pitchFamily="18" charset="0"/>
                        </a:rPr>
                        <m:t>𝒌</m:t>
                      </m:r>
                      <m:r>
                        <a:rPr lang="en-US" altLang="zh-CN" sz="2000" b="1" i="1">
                          <a:solidFill>
                            <a:schemeClr val="bg1"/>
                          </a:solidFill>
                          <a:latin typeface="Cambria Math" panose="02040503050406030204" pitchFamily="18" charset="0"/>
                        </a:rPr>
                        <m:t>𝜴</m:t>
                      </m:r>
                    </m:oMath>
                  </m:oMathPara>
                </a14:m>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ts val="3000"/>
                  </a:lnSpc>
                </a:pP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ts val="3000"/>
                  </a:lnSpc>
                </a:pPr>
                <a14:m>
                  <m:oMathPara xmlns:m="http://schemas.openxmlformats.org/officeDocument/2006/math">
                    <m:oMathParaPr>
                      <m:jc m:val="centerGroup"/>
                    </m:oMathParaPr>
                    <m:oMath xmlns:m="http://schemas.openxmlformats.org/officeDocument/2006/math">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𝑪</m:t>
                          </m:r>
                        </m:e>
                        <m:sub>
                          <m:r>
                            <a:rPr lang="en-US" altLang="zh-CN" sz="2000" b="1" i="1">
                              <a:solidFill>
                                <a:schemeClr val="bg1"/>
                              </a:solidFill>
                              <a:latin typeface="Cambria Math" panose="02040503050406030204" pitchFamily="18" charset="0"/>
                            </a:rPr>
                            <m:t>𝒊</m:t>
                          </m:r>
                        </m:sub>
                      </m:sSub>
                      <m:r>
                        <a:rPr lang="en-US" altLang="zh-CN" sz="2000" b="1" i="1">
                          <a:solidFill>
                            <a:schemeClr val="bg1"/>
                          </a:solidFill>
                          <a:latin typeface="Cambria Math" panose="02040503050406030204" pitchFamily="18" charset="0"/>
                        </a:rPr>
                        <m:t>=</m:t>
                      </m:r>
                      <m:f>
                        <m:fPr>
                          <m:ctrlPr>
                            <a:rPr lang="zh-CN" altLang="zh-CN" sz="2000" b="1" i="1">
                              <a:solidFill>
                                <a:schemeClr val="bg1"/>
                              </a:solidFill>
                              <a:latin typeface="Cambria Math" panose="02040503050406030204" pitchFamily="18" charset="0"/>
                            </a:rPr>
                          </m:ctrlPr>
                        </m:fPr>
                        <m:num>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𝝉</m:t>
                              </m:r>
                            </m:e>
                            <m:sub>
                              <m:r>
                                <a:rPr lang="en-US" altLang="zh-CN" sz="2000" b="1" i="1">
                                  <a:solidFill>
                                    <a:schemeClr val="bg1"/>
                                  </a:solidFill>
                                  <a:latin typeface="Cambria Math" panose="02040503050406030204" pitchFamily="18" charset="0"/>
                                </a:rPr>
                                <m:t>𝒊</m:t>
                              </m:r>
                            </m:sub>
                          </m:sSub>
                        </m:num>
                        <m:den>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𝑹</m:t>
                              </m:r>
                            </m:e>
                            <m:sub>
                              <m:r>
                                <a:rPr lang="en-US" altLang="zh-CN" sz="2000" b="1" i="1">
                                  <a:solidFill>
                                    <a:schemeClr val="bg1"/>
                                  </a:solidFill>
                                  <a:latin typeface="Cambria Math" panose="02040503050406030204" pitchFamily="18" charset="0"/>
                                </a:rPr>
                                <m:t>𝒊</m:t>
                              </m:r>
                            </m:sub>
                          </m:sSub>
                        </m:den>
                      </m:f>
                      <m:r>
                        <a:rPr lang="en-US" altLang="zh-CN" sz="2000" b="1" i="1">
                          <a:solidFill>
                            <a:schemeClr val="bg1"/>
                          </a:solidFill>
                          <a:latin typeface="Cambria Math" panose="02040503050406030204" pitchFamily="18" charset="0"/>
                        </a:rPr>
                        <m:t>=</m:t>
                      </m:r>
                      <m:f>
                        <m:fPr>
                          <m:ctrlPr>
                            <a:rPr lang="zh-CN" altLang="zh-CN" sz="2000" b="1" i="1">
                              <a:solidFill>
                                <a:schemeClr val="bg1"/>
                              </a:solidFill>
                              <a:latin typeface="Cambria Math" panose="02040503050406030204" pitchFamily="18" charset="0"/>
                            </a:rPr>
                          </m:ctrlPr>
                        </m:fPr>
                        <m:num>
                          <m:r>
                            <a:rPr lang="en-US" altLang="zh-CN" sz="2000" b="1" i="1">
                              <a:solidFill>
                                <a:schemeClr val="bg1"/>
                              </a:solidFill>
                              <a:latin typeface="Cambria Math" panose="02040503050406030204" pitchFamily="18" charset="0"/>
                            </a:rPr>
                            <m:t>𝟎</m:t>
                          </m:r>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𝟎𝟎𝟎𝟓</m:t>
                          </m:r>
                        </m:num>
                        <m:den>
                          <m:r>
                            <a:rPr lang="en-US" altLang="zh-CN" sz="2000" b="1" i="1">
                              <a:solidFill>
                                <a:schemeClr val="bg1"/>
                              </a:solidFill>
                              <a:latin typeface="Cambria Math" panose="02040503050406030204" pitchFamily="18" charset="0"/>
                            </a:rPr>
                            <m:t>𝟑</m:t>
                          </m:r>
                          <m:r>
                            <a:rPr lang="en-US" altLang="zh-CN" sz="2000" b="1" i="1">
                              <a:solidFill>
                                <a:schemeClr val="bg1"/>
                              </a:solidFill>
                              <a:latin typeface="Cambria Math" panose="02040503050406030204" pitchFamily="18" charset="0"/>
                            </a:rPr>
                            <m:t>∗</m:t>
                          </m:r>
                          <m:sSup>
                            <m:sSupPr>
                              <m:ctrlPr>
                                <a:rPr lang="zh-CN" altLang="zh-CN" sz="2000" b="1" i="1">
                                  <a:solidFill>
                                    <a:schemeClr val="bg1"/>
                                  </a:solidFill>
                                  <a:latin typeface="Cambria Math" panose="02040503050406030204" pitchFamily="18" charset="0"/>
                                </a:rPr>
                              </m:ctrlPr>
                            </m:sSupPr>
                            <m:e>
                              <m:r>
                                <a:rPr lang="en-US" altLang="zh-CN" sz="2000" b="1" i="1">
                                  <a:solidFill>
                                    <a:schemeClr val="bg1"/>
                                  </a:solidFill>
                                  <a:latin typeface="Cambria Math" panose="02040503050406030204" pitchFamily="18" charset="0"/>
                                </a:rPr>
                                <m:t>𝟏𝟎</m:t>
                              </m:r>
                            </m:e>
                            <m:sup>
                              <m:r>
                                <a:rPr lang="en-US" altLang="zh-CN" sz="2000" b="1" i="1">
                                  <a:solidFill>
                                    <a:schemeClr val="bg1"/>
                                  </a:solidFill>
                                  <a:latin typeface="Cambria Math" panose="02040503050406030204" pitchFamily="18" charset="0"/>
                                </a:rPr>
                                <m:t>𝟑</m:t>
                              </m:r>
                            </m:sup>
                          </m:sSup>
                        </m:den>
                      </m:f>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𝟎</m:t>
                      </m:r>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𝟏𝟔𝟕</m:t>
                      </m:r>
                      <m:r>
                        <a:rPr lang="en-US" altLang="zh-CN" sz="2000" b="1" i="1">
                          <a:solidFill>
                            <a:schemeClr val="bg1"/>
                          </a:solidFill>
                          <a:latin typeface="Cambria Math" panose="02040503050406030204" pitchFamily="18" charset="0"/>
                        </a:rPr>
                        <m:t>𝝁</m:t>
                      </m:r>
                      <m:r>
                        <a:rPr lang="en-US" altLang="zh-CN" sz="2000" b="1" i="1">
                          <a:solidFill>
                            <a:schemeClr val="bg1"/>
                          </a:solidFill>
                          <a:latin typeface="Cambria Math" panose="02040503050406030204" pitchFamily="18" charset="0"/>
                        </a:rPr>
                        <m:t>𝑭</m:t>
                      </m:r>
                    </m:oMath>
                  </m:oMathPara>
                </a14:m>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ts val="3000"/>
                  </a:lnSpc>
                </a:pP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ts val="3000"/>
                  </a:lnSpc>
                </a:pPr>
                <a14:m>
                  <m:oMathPara xmlns:m="http://schemas.openxmlformats.org/officeDocument/2006/math">
                    <m:oMathParaPr>
                      <m:jc m:val="centerGroup"/>
                    </m:oMathParaPr>
                    <m:oMath xmlns:m="http://schemas.openxmlformats.org/officeDocument/2006/math">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𝑪</m:t>
                          </m:r>
                        </m:e>
                        <m:sub>
                          <m:r>
                            <a:rPr lang="en-US" altLang="zh-CN" sz="2000" b="1" i="1">
                              <a:solidFill>
                                <a:schemeClr val="bg1"/>
                              </a:solidFill>
                              <a:latin typeface="Cambria Math" panose="02040503050406030204" pitchFamily="18" charset="0"/>
                            </a:rPr>
                            <m:t>𝒐𝒊</m:t>
                          </m:r>
                        </m:sub>
                      </m:sSub>
                      <m:r>
                        <a:rPr lang="en-US" altLang="zh-CN" sz="2000" b="1" i="1">
                          <a:solidFill>
                            <a:schemeClr val="bg1"/>
                          </a:solidFill>
                          <a:latin typeface="Cambria Math" panose="02040503050406030204" pitchFamily="18" charset="0"/>
                        </a:rPr>
                        <m:t>=</m:t>
                      </m:r>
                      <m:f>
                        <m:fPr>
                          <m:ctrlPr>
                            <a:rPr lang="zh-CN" altLang="zh-CN" sz="2000" b="1" i="1">
                              <a:solidFill>
                                <a:schemeClr val="bg1"/>
                              </a:solidFill>
                              <a:latin typeface="Cambria Math" panose="02040503050406030204" pitchFamily="18" charset="0"/>
                            </a:rPr>
                          </m:ctrlPr>
                        </m:fPr>
                        <m:num>
                          <m:r>
                            <a:rPr lang="en-US" altLang="zh-CN" sz="2000" b="1" i="1">
                              <a:solidFill>
                                <a:schemeClr val="bg1"/>
                              </a:solidFill>
                              <a:latin typeface="Cambria Math" panose="02040503050406030204" pitchFamily="18" charset="0"/>
                            </a:rPr>
                            <m:t>𝟒</m:t>
                          </m:r>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𝑻</m:t>
                              </m:r>
                            </m:e>
                            <m:sub>
                              <m:r>
                                <a:rPr lang="en-US" altLang="zh-CN" sz="2000" b="1" i="1">
                                  <a:solidFill>
                                    <a:schemeClr val="bg1"/>
                                  </a:solidFill>
                                  <a:latin typeface="Cambria Math" panose="02040503050406030204" pitchFamily="18" charset="0"/>
                                </a:rPr>
                                <m:t>𝒐𝒊</m:t>
                              </m:r>
                            </m:sub>
                          </m:sSub>
                        </m:num>
                        <m:den>
                          <m:sSub>
                            <m:sSubPr>
                              <m:ctrlPr>
                                <a:rPr lang="zh-CN" altLang="zh-CN" sz="2000" b="1" i="1">
                                  <a:solidFill>
                                    <a:schemeClr val="bg1"/>
                                  </a:solidFill>
                                  <a:latin typeface="Cambria Math" panose="02040503050406030204" pitchFamily="18" charset="0"/>
                                </a:rPr>
                              </m:ctrlPr>
                            </m:sSubPr>
                            <m:e>
                              <m:r>
                                <a:rPr lang="en-US" altLang="zh-CN" sz="2000" b="1" i="1">
                                  <a:solidFill>
                                    <a:schemeClr val="bg1"/>
                                  </a:solidFill>
                                  <a:latin typeface="Cambria Math" panose="02040503050406030204" pitchFamily="18" charset="0"/>
                                </a:rPr>
                                <m:t>𝑹</m:t>
                              </m:r>
                            </m:e>
                            <m:sub>
                              <m:r>
                                <a:rPr lang="en-US" altLang="zh-CN" sz="2000" b="1" i="1">
                                  <a:solidFill>
                                    <a:schemeClr val="bg1"/>
                                  </a:solidFill>
                                  <a:latin typeface="Cambria Math" panose="02040503050406030204" pitchFamily="18" charset="0"/>
                                </a:rPr>
                                <m:t>𝟎</m:t>
                              </m:r>
                            </m:sub>
                          </m:sSub>
                        </m:den>
                      </m:f>
                      <m:r>
                        <a:rPr lang="en-US" altLang="zh-CN" sz="2000" b="1" i="1">
                          <a:solidFill>
                            <a:schemeClr val="bg1"/>
                          </a:solidFill>
                          <a:latin typeface="Cambria Math" panose="02040503050406030204" pitchFamily="18" charset="0"/>
                        </a:rPr>
                        <m:t>=∗</m:t>
                      </m:r>
                      <m:f>
                        <m:fPr>
                          <m:ctrlPr>
                            <a:rPr lang="zh-CN" altLang="zh-CN" sz="2000" b="1" i="1">
                              <a:solidFill>
                                <a:schemeClr val="bg1"/>
                              </a:solidFill>
                              <a:latin typeface="Cambria Math" panose="02040503050406030204" pitchFamily="18" charset="0"/>
                            </a:rPr>
                          </m:ctrlPr>
                        </m:fPr>
                        <m:num>
                          <m:r>
                            <a:rPr lang="en-US" altLang="zh-CN" sz="2000" b="1" i="1">
                              <a:solidFill>
                                <a:schemeClr val="bg1"/>
                              </a:solidFill>
                              <a:latin typeface="Cambria Math" panose="02040503050406030204" pitchFamily="18" charset="0"/>
                            </a:rPr>
                            <m:t>𝟒</m:t>
                          </m:r>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𝟎</m:t>
                          </m:r>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𝟎𝟎𝟎𝟓</m:t>
                          </m:r>
                        </m:num>
                        <m:den>
                          <m:r>
                            <a:rPr lang="en-US" altLang="zh-CN" sz="2000" b="1" i="1">
                              <a:solidFill>
                                <a:schemeClr val="bg1"/>
                              </a:solidFill>
                              <a:latin typeface="Cambria Math" panose="02040503050406030204" pitchFamily="18" charset="0"/>
                            </a:rPr>
                            <m:t>𝟒𝟎</m:t>
                          </m:r>
                          <m:r>
                            <a:rPr lang="en-US" altLang="zh-CN" sz="2000" b="1" i="1">
                              <a:solidFill>
                                <a:schemeClr val="bg1"/>
                              </a:solidFill>
                              <a:latin typeface="Cambria Math" panose="02040503050406030204" pitchFamily="18" charset="0"/>
                            </a:rPr>
                            <m:t>∗</m:t>
                          </m:r>
                          <m:sSup>
                            <m:sSupPr>
                              <m:ctrlPr>
                                <a:rPr lang="zh-CN" altLang="zh-CN" sz="2000" b="1" i="1">
                                  <a:solidFill>
                                    <a:schemeClr val="bg1"/>
                                  </a:solidFill>
                                  <a:latin typeface="Cambria Math" panose="02040503050406030204" pitchFamily="18" charset="0"/>
                                </a:rPr>
                              </m:ctrlPr>
                            </m:sSupPr>
                            <m:e>
                              <m:r>
                                <a:rPr lang="en-US" altLang="zh-CN" sz="2000" b="1" i="1">
                                  <a:solidFill>
                                    <a:schemeClr val="bg1"/>
                                  </a:solidFill>
                                  <a:latin typeface="Cambria Math" panose="02040503050406030204" pitchFamily="18" charset="0"/>
                                </a:rPr>
                                <m:t>𝟏𝟎</m:t>
                              </m:r>
                            </m:e>
                            <m:sup>
                              <m:r>
                                <a:rPr lang="en-US" altLang="zh-CN" sz="2000" b="1" i="1">
                                  <a:solidFill>
                                    <a:schemeClr val="bg1"/>
                                  </a:solidFill>
                                  <a:latin typeface="Cambria Math" panose="02040503050406030204" pitchFamily="18" charset="0"/>
                                </a:rPr>
                                <m:t>𝟑</m:t>
                              </m:r>
                            </m:sup>
                          </m:sSup>
                        </m:den>
                      </m:f>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𝟎</m:t>
                      </m:r>
                      <m:r>
                        <a:rPr lang="en-US" altLang="zh-CN" sz="2000" b="1" i="1">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𝟎𝟎𝟓</m:t>
                      </m:r>
                      <m:r>
                        <a:rPr lang="en-US" altLang="zh-CN" sz="2000" b="1" i="1">
                          <a:solidFill>
                            <a:schemeClr val="bg1"/>
                          </a:solidFill>
                          <a:latin typeface="Cambria Math" panose="02040503050406030204" pitchFamily="18" charset="0"/>
                        </a:rPr>
                        <m:t>𝝁</m:t>
                      </m:r>
                      <m:r>
                        <a:rPr lang="en-US" altLang="zh-CN" sz="2000" b="1" i="1">
                          <a:solidFill>
                            <a:schemeClr val="bg1"/>
                          </a:solidFill>
                          <a:latin typeface="Cambria Math" panose="02040503050406030204" pitchFamily="18" charset="0"/>
                        </a:rPr>
                        <m:t>𝑭</m:t>
                      </m:r>
                    </m:oMath>
                  </m:oMathPara>
                </a14:m>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ts val="3000"/>
                  </a:lnSpc>
                </a:pP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r>
                  <a:rPr lang="en-US" altLang="zh-CN" sz="28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核算电流超调量</a:t>
                </a:r>
                <a:endParaRPr lang="en-US"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endParaRPr lang="en-US" altLang="zh-CN" sz="2000" b="1" i="1" dirty="0">
                  <a:solidFill>
                    <a:schemeClr val="bg1"/>
                  </a:solidFill>
                </a:endParaRPr>
              </a:p>
              <a:p>
                <a:pPr>
                  <a:lnSpc>
                    <a:spcPts val="3000"/>
                  </a:lnSpc>
                </a:pPr>
                <a14:m>
                  <m:oMathPara xmlns:m="http://schemas.openxmlformats.org/officeDocument/2006/math">
                    <m:oMathParaPr>
                      <m:jc m:val="centerGroup"/>
                    </m:oMathParaPr>
                    <m:oMath xmlns:m="http://schemas.openxmlformats.org/officeDocument/2006/math">
                      <m:sSub>
                        <m:sSubPr>
                          <m:ctrlPr>
                            <a:rPr lang="zh-CN" altLang="zh-CN" sz="2800" b="1" i="1" smtClean="0">
                              <a:solidFill>
                                <a:schemeClr val="bg1"/>
                              </a:solidFill>
                              <a:latin typeface="Cambria Math" panose="02040503050406030204" pitchFamily="18" charset="0"/>
                            </a:rPr>
                          </m:ctrlPr>
                        </m:sSubPr>
                        <m:e>
                          <m:r>
                            <a:rPr lang="en-US" altLang="zh-CN" sz="2800" b="1" i="1">
                              <a:solidFill>
                                <a:schemeClr val="bg1"/>
                              </a:solidFill>
                              <a:latin typeface="Cambria Math" panose="02040503050406030204" pitchFamily="18" charset="0"/>
                            </a:rPr>
                            <m:t>𝝈</m:t>
                          </m:r>
                        </m:e>
                        <m:sub>
                          <m:r>
                            <a:rPr lang="en-US" altLang="zh-CN" sz="2800" b="1" i="1">
                              <a:solidFill>
                                <a:schemeClr val="bg1"/>
                              </a:solidFill>
                              <a:latin typeface="Cambria Math" panose="02040503050406030204" pitchFamily="18" charset="0"/>
                            </a:rPr>
                            <m:t>𝒊</m:t>
                          </m:r>
                        </m:sub>
                      </m:sSub>
                      <m:r>
                        <a:rPr lang="en-US" altLang="zh-CN" sz="2800" b="1" i="1">
                          <a:solidFill>
                            <a:schemeClr val="bg1"/>
                          </a:solidFill>
                          <a:latin typeface="Cambria Math" panose="02040503050406030204" pitchFamily="18" charset="0"/>
                        </a:rPr>
                        <m:t>=</m:t>
                      </m:r>
                      <m:f>
                        <m:fPr>
                          <m:ctrlPr>
                            <a:rPr lang="zh-CN" altLang="zh-CN" sz="2800" b="1" i="1">
                              <a:solidFill>
                                <a:schemeClr val="bg1"/>
                              </a:solidFill>
                              <a:latin typeface="Cambria Math" panose="02040503050406030204" pitchFamily="18" charset="0"/>
                            </a:rPr>
                          </m:ctrlPr>
                        </m:fPr>
                        <m:num>
                          <m:sSub>
                            <m:sSubPr>
                              <m:ctrlPr>
                                <a:rPr lang="zh-CN" altLang="zh-CN" sz="2800" b="1" i="1">
                                  <a:solidFill>
                                    <a:schemeClr val="bg1"/>
                                  </a:solidFill>
                                  <a:latin typeface="Cambria Math" panose="02040503050406030204" pitchFamily="18" charset="0"/>
                                </a:rPr>
                              </m:ctrlPr>
                            </m:sSubPr>
                            <m:e>
                              <m:r>
                                <a:rPr lang="en-US" altLang="zh-CN" sz="2800" b="1" i="1">
                                  <a:solidFill>
                                    <a:schemeClr val="bg1"/>
                                  </a:solidFill>
                                  <a:latin typeface="Cambria Math" panose="02040503050406030204" pitchFamily="18" charset="0"/>
                                </a:rPr>
                                <m:t>𝒊</m:t>
                              </m:r>
                            </m:e>
                            <m:sub>
                              <m:r>
                                <a:rPr lang="en-US" altLang="zh-CN" sz="2800" b="1" i="1">
                                  <a:solidFill>
                                    <a:schemeClr val="bg1"/>
                                  </a:solidFill>
                                  <a:latin typeface="Cambria Math" panose="02040503050406030204" pitchFamily="18" charset="0"/>
                                </a:rPr>
                                <m:t>𝒎𝒂𝒙</m:t>
                              </m:r>
                            </m:sub>
                          </m:sSub>
                          <m:r>
                            <a:rPr lang="en-US" altLang="zh-CN" sz="2800" b="1" i="1">
                              <a:solidFill>
                                <a:schemeClr val="bg1"/>
                              </a:solidFill>
                              <a:latin typeface="Cambria Math" panose="02040503050406030204" pitchFamily="18" charset="0"/>
                            </a:rPr>
                            <m:t>−</m:t>
                          </m:r>
                          <m:sSub>
                            <m:sSubPr>
                              <m:ctrlPr>
                                <a:rPr lang="zh-CN" altLang="zh-CN" sz="2800" b="1" i="1">
                                  <a:solidFill>
                                    <a:schemeClr val="bg1"/>
                                  </a:solidFill>
                                  <a:latin typeface="Cambria Math" panose="02040503050406030204" pitchFamily="18" charset="0"/>
                                </a:rPr>
                              </m:ctrlPr>
                            </m:sSubPr>
                            <m:e>
                              <m:r>
                                <a:rPr lang="en-US" altLang="zh-CN" sz="2800" b="1" i="1">
                                  <a:solidFill>
                                    <a:schemeClr val="bg1"/>
                                  </a:solidFill>
                                  <a:latin typeface="Cambria Math" panose="02040503050406030204" pitchFamily="18" charset="0"/>
                                </a:rPr>
                                <m:t>𝒊</m:t>
                              </m:r>
                            </m:e>
                            <m:sub>
                              <m:r>
                                <a:rPr lang="en-US" altLang="zh-CN" sz="2800" b="1" i="1">
                                  <a:solidFill>
                                    <a:schemeClr val="bg1"/>
                                  </a:solidFill>
                                  <a:latin typeface="Cambria Math" panose="02040503050406030204" pitchFamily="18" charset="0"/>
                                </a:rPr>
                                <m:t>∞</m:t>
                              </m:r>
                            </m:sub>
                          </m:sSub>
                        </m:num>
                        <m:den>
                          <m:sSub>
                            <m:sSubPr>
                              <m:ctrlPr>
                                <a:rPr lang="zh-CN" altLang="zh-CN" sz="2800" b="1" i="1">
                                  <a:solidFill>
                                    <a:schemeClr val="bg1"/>
                                  </a:solidFill>
                                  <a:latin typeface="Cambria Math" panose="02040503050406030204" pitchFamily="18" charset="0"/>
                                </a:rPr>
                              </m:ctrlPr>
                            </m:sSubPr>
                            <m:e>
                              <m:r>
                                <a:rPr lang="en-US" altLang="zh-CN" sz="2800" b="1" i="1">
                                  <a:solidFill>
                                    <a:schemeClr val="bg1"/>
                                  </a:solidFill>
                                  <a:latin typeface="Cambria Math" panose="02040503050406030204" pitchFamily="18" charset="0"/>
                                </a:rPr>
                                <m:t>𝒊</m:t>
                              </m:r>
                            </m:e>
                            <m:sub>
                              <m:r>
                                <a:rPr lang="en-US" altLang="zh-CN" sz="2800" b="1" i="1">
                                  <a:solidFill>
                                    <a:schemeClr val="bg1"/>
                                  </a:solidFill>
                                  <a:latin typeface="Cambria Math" panose="02040503050406030204" pitchFamily="18" charset="0"/>
                                </a:rPr>
                                <m:t>∞</m:t>
                              </m:r>
                            </m:sub>
                          </m:sSub>
                        </m:den>
                      </m:f>
                      <m:r>
                        <a:rPr lang="en-US" altLang="zh-CN" sz="2800" b="1" i="1">
                          <a:solidFill>
                            <a:schemeClr val="bg1"/>
                          </a:solidFill>
                          <a:latin typeface="Cambria Math" panose="02040503050406030204" pitchFamily="18" charset="0"/>
                        </a:rPr>
                        <m:t>∗</m:t>
                      </m:r>
                      <m:r>
                        <a:rPr lang="en-US" altLang="zh-CN" sz="2800" b="1" i="1">
                          <a:solidFill>
                            <a:schemeClr val="bg1"/>
                          </a:solidFill>
                          <a:latin typeface="Cambria Math" panose="02040503050406030204" pitchFamily="18" charset="0"/>
                        </a:rPr>
                        <m:t>𝟏𝟎𝟎</m:t>
                      </m:r>
                      <m:r>
                        <a:rPr lang="en-US" altLang="zh-CN" sz="2800" b="1" i="1">
                          <a:solidFill>
                            <a:schemeClr val="bg1"/>
                          </a:solidFill>
                          <a:latin typeface="Cambria Math" panose="02040503050406030204" pitchFamily="18" charset="0"/>
                        </a:rPr>
                        <m:t>%=</m:t>
                      </m:r>
                      <m:f>
                        <m:fPr>
                          <m:ctrlPr>
                            <a:rPr lang="zh-CN" altLang="zh-CN" sz="2800" b="1" i="1">
                              <a:solidFill>
                                <a:schemeClr val="bg1"/>
                              </a:solidFill>
                              <a:latin typeface="Cambria Math" panose="02040503050406030204" pitchFamily="18" charset="0"/>
                            </a:rPr>
                          </m:ctrlPr>
                        </m:fPr>
                        <m:num>
                          <m:r>
                            <a:rPr lang="en-US" altLang="zh-CN" sz="2800" b="1" i="1">
                              <a:solidFill>
                                <a:schemeClr val="bg1"/>
                              </a:solidFill>
                              <a:latin typeface="Cambria Math" panose="02040503050406030204" pitchFamily="18" charset="0"/>
                            </a:rPr>
                            <m:t>𝟒</m:t>
                          </m:r>
                          <m:r>
                            <a:rPr lang="en-US" altLang="zh-CN" sz="2800" b="1" i="1">
                              <a:solidFill>
                                <a:schemeClr val="bg1"/>
                              </a:solidFill>
                              <a:latin typeface="Cambria Math" panose="02040503050406030204" pitchFamily="18" charset="0"/>
                            </a:rPr>
                            <m:t>.</m:t>
                          </m:r>
                          <m:r>
                            <a:rPr lang="en-US" altLang="zh-CN" sz="2800" b="1" i="1">
                              <a:solidFill>
                                <a:schemeClr val="bg1"/>
                              </a:solidFill>
                              <a:latin typeface="Cambria Math" panose="02040503050406030204" pitchFamily="18" charset="0"/>
                            </a:rPr>
                            <m:t>𝟗𝟔</m:t>
                          </m:r>
                          <m:r>
                            <a:rPr lang="en-US" altLang="zh-CN" sz="2800" b="1" i="1">
                              <a:solidFill>
                                <a:schemeClr val="bg1"/>
                              </a:solidFill>
                              <a:latin typeface="Cambria Math" panose="02040503050406030204" pitchFamily="18" charset="0"/>
                            </a:rPr>
                            <m:t>−</m:t>
                          </m:r>
                          <m:r>
                            <a:rPr lang="en-US" altLang="zh-CN" sz="2800" b="1" i="1">
                              <a:solidFill>
                                <a:schemeClr val="bg1"/>
                              </a:solidFill>
                              <a:latin typeface="Cambria Math" panose="02040503050406030204" pitchFamily="18" charset="0"/>
                            </a:rPr>
                            <m:t>𝟒</m:t>
                          </m:r>
                          <m:r>
                            <a:rPr lang="en-US" altLang="zh-CN" sz="2800" b="1" i="1">
                              <a:solidFill>
                                <a:schemeClr val="bg1"/>
                              </a:solidFill>
                              <a:latin typeface="Cambria Math" panose="02040503050406030204" pitchFamily="18" charset="0"/>
                            </a:rPr>
                            <m:t>.</m:t>
                          </m:r>
                          <m:r>
                            <a:rPr lang="en-US" altLang="zh-CN" sz="2800" b="1" i="1">
                              <a:solidFill>
                                <a:schemeClr val="bg1"/>
                              </a:solidFill>
                              <a:latin typeface="Cambria Math" panose="02040503050406030204" pitchFamily="18" charset="0"/>
                            </a:rPr>
                            <m:t>𝟖𝟓</m:t>
                          </m:r>
                        </m:num>
                        <m:den>
                          <m:r>
                            <a:rPr lang="en-US" altLang="zh-CN" sz="2800" b="1" i="1">
                              <a:solidFill>
                                <a:schemeClr val="bg1"/>
                              </a:solidFill>
                              <a:latin typeface="Cambria Math" panose="02040503050406030204" pitchFamily="18" charset="0"/>
                            </a:rPr>
                            <m:t>𝟒</m:t>
                          </m:r>
                          <m:r>
                            <a:rPr lang="en-US" altLang="zh-CN" sz="2800" b="1" i="1">
                              <a:solidFill>
                                <a:schemeClr val="bg1"/>
                              </a:solidFill>
                              <a:latin typeface="Cambria Math" panose="02040503050406030204" pitchFamily="18" charset="0"/>
                            </a:rPr>
                            <m:t>.</m:t>
                          </m:r>
                          <m:r>
                            <a:rPr lang="en-US" altLang="zh-CN" sz="2800" b="1" i="1">
                              <a:solidFill>
                                <a:schemeClr val="bg1"/>
                              </a:solidFill>
                              <a:latin typeface="Cambria Math" panose="02040503050406030204" pitchFamily="18" charset="0"/>
                            </a:rPr>
                            <m:t>𝟖𝟓</m:t>
                          </m:r>
                        </m:den>
                      </m:f>
                      <m:r>
                        <a:rPr lang="en-US" altLang="zh-CN" sz="2800" b="1" i="1">
                          <a:solidFill>
                            <a:schemeClr val="bg1"/>
                          </a:solidFill>
                          <a:latin typeface="Cambria Math" panose="02040503050406030204" pitchFamily="18" charset="0"/>
                        </a:rPr>
                        <m:t>∗</m:t>
                      </m:r>
                      <m:r>
                        <a:rPr lang="en-US" altLang="zh-CN" sz="2800" b="1" i="1">
                          <a:solidFill>
                            <a:schemeClr val="bg1"/>
                          </a:solidFill>
                          <a:latin typeface="Cambria Math" panose="02040503050406030204" pitchFamily="18" charset="0"/>
                        </a:rPr>
                        <m:t>𝟏𝟎𝟎</m:t>
                      </m:r>
                      <m:r>
                        <a:rPr lang="en-US" altLang="zh-CN" sz="2800" b="1" i="1">
                          <a:solidFill>
                            <a:schemeClr val="bg1"/>
                          </a:solidFill>
                          <a:latin typeface="Cambria Math" panose="02040503050406030204" pitchFamily="18" charset="0"/>
                        </a:rPr>
                        <m:t>%=</m:t>
                      </m:r>
                      <m:r>
                        <a:rPr lang="en-US" altLang="zh-CN" sz="2800" b="1" i="1">
                          <a:solidFill>
                            <a:schemeClr val="bg1"/>
                          </a:solidFill>
                          <a:latin typeface="Cambria Math" panose="02040503050406030204" pitchFamily="18" charset="0"/>
                        </a:rPr>
                        <m:t>𝟐</m:t>
                      </m:r>
                      <m:r>
                        <a:rPr lang="en-US" altLang="zh-CN" sz="2800" b="1" i="1">
                          <a:solidFill>
                            <a:schemeClr val="bg1"/>
                          </a:solidFill>
                          <a:latin typeface="Cambria Math" panose="02040503050406030204" pitchFamily="18" charset="0"/>
                        </a:rPr>
                        <m:t>.</m:t>
                      </m:r>
                      <m:r>
                        <a:rPr lang="en-US" altLang="zh-CN" sz="2800" b="1" i="1">
                          <a:solidFill>
                            <a:schemeClr val="bg1"/>
                          </a:solidFill>
                          <a:latin typeface="Cambria Math" panose="02040503050406030204" pitchFamily="18" charset="0"/>
                        </a:rPr>
                        <m:t>𝟐𝟕</m:t>
                      </m:r>
                      <m:r>
                        <a:rPr lang="en-US" altLang="zh-CN" sz="2800" b="1" i="1">
                          <a:solidFill>
                            <a:schemeClr val="bg1"/>
                          </a:solidFill>
                          <a:latin typeface="Cambria Math" panose="02040503050406030204" pitchFamily="18" charset="0"/>
                        </a:rPr>
                        <m:t>%&lt;</m:t>
                      </m:r>
                      <m:r>
                        <a:rPr lang="en-US" altLang="zh-CN" sz="2800" b="1" i="1">
                          <a:solidFill>
                            <a:schemeClr val="bg1"/>
                          </a:solidFill>
                          <a:latin typeface="Cambria Math" panose="02040503050406030204" pitchFamily="18" charset="0"/>
                        </a:rPr>
                        <m:t>𝟓</m:t>
                      </m:r>
                      <m:r>
                        <a:rPr lang="en-US" altLang="zh-CN" sz="2800" b="1" i="1">
                          <a:solidFill>
                            <a:schemeClr val="bg1"/>
                          </a:solidFill>
                          <a:latin typeface="Cambria Math" panose="02040503050406030204" pitchFamily="18" charset="0"/>
                        </a:rPr>
                        <m:t>%</m:t>
                      </m:r>
                    </m:oMath>
                  </m:oMathPara>
                </a14:m>
                <a:endParaRPr lang="en-US"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44170" y="1395095"/>
                <a:ext cx="11631930" cy="5093702"/>
              </a:xfrm>
              <a:prstGeom prst="rect">
                <a:avLst/>
              </a:prstGeom>
              <a:blipFill>
                <a:blip r:embed="rId2"/>
                <a:stretch>
                  <a:fillRect l="-1048" t="-21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285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535" y="1193800"/>
            <a:ext cx="3604895" cy="860425"/>
          </a:xfrm>
          <a:prstGeom prst="rect">
            <a:avLst/>
          </a:prstGeom>
        </p:spPr>
        <p:txBody>
          <a:bodyPr wrap="square">
            <a:spAutoFit/>
          </a:bodyPr>
          <a:lstStyle/>
          <a:p>
            <a:pPr algn="l" fontAlgn="auto">
              <a:lnSpc>
                <a:spcPts val="3000"/>
              </a:lnSpc>
            </a:pPr>
            <a:r>
              <a:rPr 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转速调节器设计</a:t>
            </a:r>
          </a:p>
          <a:p>
            <a:pPr algn="l" fontAlgn="auto">
              <a:lnSpc>
                <a:spcPts val="3000"/>
              </a:lnSpc>
            </a:pP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6191250" y="133350"/>
                <a:ext cx="5924550" cy="5863144"/>
              </a:xfrm>
              <a:prstGeom prst="rect">
                <a:avLst/>
              </a:prstGeom>
            </p:spPr>
            <p:txBody>
              <a:bodyPr wrap="square">
                <a:spAutoFit/>
              </a:bodyPr>
              <a:lstStyle/>
              <a:p>
                <a:pPr algn="l" fontAlgn="auto">
                  <a:lnSpc>
                    <a:spcPts val="3000"/>
                  </a:lnSpc>
                </a:pPr>
                <a:r>
                  <a:rPr 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参数设计</a:t>
                </a:r>
              </a:p>
              <a:p>
                <a:pPr algn="l" fontAlgn="auto">
                  <a:lnSpc>
                    <a:spcPts val="3000"/>
                  </a:lnSpc>
                </a:pPr>
                <a:r>
                  <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根据跟随性和抗干扰性能都较好的原则取，则ASR超前时间常数为</a:t>
                </a:r>
                <a14:m>
                  <m:oMath xmlns:m="http://schemas.openxmlformats.org/officeDocument/2006/math">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𝝉</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𝒉</m:t>
                    </m:r>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𝑻</m:t>
                        </m:r>
                      </m:e>
                      <m:sub>
                        <m:nary>
                          <m:naryPr>
                            <m:chr m:val="∑"/>
                            <m:subHide m:val="on"/>
                            <m:supHide m:val="on"/>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naryPr>
                          <m:sub/>
                          <m:sup/>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e>
                        </m:nary>
                      </m:sub>
                    </m:s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𝟓</m:t>
                    </m:r>
                    <m:r>
                      <a:rPr lang="en-US" altLang="zh-CN"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𝟎</m:t>
                    </m:r>
                    <m:r>
                      <a:rPr lang="en-US" altLang="zh-CN"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𝟎𝟎𝟓𝟐</m:t>
                    </m:r>
                    <m:r>
                      <a:rPr lang="en-US" altLang="zh-CN"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𝒔</m:t>
                    </m:r>
                  </m:oMath>
                </a14:m>
                <a:endParaRPr lang="en-US"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endPar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r>
                  <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转速环开环增益：</a:t>
                </a:r>
                <a14:m>
                  <m:oMath xmlns:m="http://schemas.openxmlformats.org/officeDocument/2006/math">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𝑵</m:t>
                        </m:r>
                      </m:sub>
                    </m:s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𝒉</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𝟐</m:t>
                        </m:r>
                        <m:sSup>
                          <m:sSup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𝒉</m:t>
                            </m:r>
                          </m:e>
                          <m:sup>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𝟐</m:t>
                            </m:r>
                          </m:sup>
                        </m:sSup>
                        <m:sSubSup>
                          <m:sSubSup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𝑻</m:t>
                            </m:r>
                          </m:e>
                          <m:sub>
                            <m:nary>
                              <m:naryPr>
                                <m:chr m:val="∑"/>
                                <m:subHide m:val="on"/>
                                <m:supHide m:val="on"/>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naryPr>
                              <m:sub/>
                              <m:sup/>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e>
                            </m:nary>
                          </m:sub>
                          <m:sup>
                            <m:r>
                              <a:rPr lang="en-US" altLang="zh-CN" sz="16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2</m:t>
                            </m:r>
                          </m:sup>
                        </m:sSubSup>
                      </m:den>
                    </m:f>
                  </m:oMath>
                </a14:m>
                <a:r>
                  <a:rPr lang="en-US"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=4437.87</a:t>
                </a:r>
                <a14:m>
                  <m:oMath xmlns:m="http://schemas.openxmlformats.org/officeDocument/2006/math">
                    <m:sSup>
                      <m:sSup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𝒔</m:t>
                        </m:r>
                      </m:e>
                      <m:sup>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𝟐</m:t>
                        </m:r>
                      </m:sup>
                    </m:sSup>
                  </m:oMath>
                </a14:m>
                <a:endParaRPr lang="en-US"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endPar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r>
                  <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ASR的比例系数：</a:t>
                </a:r>
                <a14:m>
                  <m:oMath xmlns:m="http://schemas.openxmlformats.org/officeDocument/2006/math">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𝒉</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𝜷</m:t>
                        </m:r>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𝑪</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𝒆</m:t>
                            </m:r>
                          </m:sub>
                        </m:sSub>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𝑻</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𝒎</m:t>
                            </m:r>
                          </m:sub>
                        </m:sSub>
                      </m:num>
                      <m:den>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𝒉</m:t>
                        </m:r>
                        <m:r>
                          <a:rPr lang="zh-CN" altLang="en-US"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𝜶</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𝑹</m:t>
                        </m:r>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𝑻</m:t>
                            </m:r>
                          </m:e>
                          <m:sub>
                            <m:nary>
                              <m:naryPr>
                                <m:chr m:val="∑"/>
                                <m:subHide m:val="on"/>
                                <m:supHide m:val="on"/>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naryPr>
                              <m:sub/>
                              <m:sup/>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e>
                            </m:nary>
                          </m:sub>
                        </m:sSub>
                      </m:den>
                    </m:f>
                  </m:oMath>
                </a14:m>
                <a:endPar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endParaRPr 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r>
                  <a:rPr 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近似条件检验</a:t>
                </a:r>
              </a:p>
              <a:p>
                <a:pPr algn="l" fontAlgn="auto">
                  <a:lnSpc>
                    <a:spcPts val="3000"/>
                  </a:lnSpc>
                </a:pPr>
                <a:r>
                  <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转速截止频率为：</a:t>
                </a:r>
                <a14:m>
                  <m:oMath xmlns:m="http://schemas.openxmlformats.org/officeDocument/2006/math">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𝒄𝒏</m:t>
                        </m:r>
                      </m:sub>
                    </m:s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𝑵</m:t>
                            </m:r>
                          </m:sub>
                        </m:sSub>
                      </m:num>
                      <m:den>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m:t>
                            </m:r>
                          </m:sub>
                        </m:sSub>
                      </m:den>
                    </m:f>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𝑵</m:t>
                        </m:r>
                      </m:sub>
                    </m:sSub>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𝝉</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𝟏𝟏𝟓</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𝟑𝟖</m:t>
                    </m:r>
                    <m:sSup>
                      <m:sSup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𝒔</m:t>
                        </m:r>
                      </m:e>
                      <m:sup>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m:t>
                        </m:r>
                      </m:sup>
                    </m:sSup>
                  </m:oMath>
                </a14:m>
                <a:endPar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r>
                  <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（1）电流环传递函数简化条件为</a:t>
                </a:r>
                <a14:m>
                  <m:oMath xmlns:m="http://schemas.openxmlformats.org/officeDocument/2006/math">
                    <m:f>
                      <m:f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𝟑</m:t>
                        </m:r>
                      </m:den>
                    </m:f>
                    <m:rad>
                      <m:radPr>
                        <m:degHide m:val="on"/>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radPr>
                      <m:deg/>
                      <m:e>
                        <m:f>
                          <m:f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sub>
                            </m:sSub>
                          </m:num>
                          <m:den>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𝑻</m:t>
                                </m:r>
                              </m:e>
                              <m:sub>
                                <m:nary>
                                  <m:naryPr>
                                    <m:chr m:val="∑"/>
                                    <m:subHide m:val="on"/>
                                    <m:supHide m:val="on"/>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naryPr>
                                  <m:sub/>
                                  <m:sup/>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𝒊</m:t>
                                    </m:r>
                                  </m:e>
                                </m:nary>
                              </m:sub>
                            </m:sSub>
                          </m:den>
                        </m:f>
                      </m:e>
                    </m:rad>
                  </m:oMath>
                </a14:m>
                <a:r>
                  <a:rPr lang="en-US"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=2357.02</a:t>
                </a:r>
                <a14:m>
                  <m:oMath xmlns:m="http://schemas.openxmlformats.org/officeDocument/2006/math">
                    <m:r>
                      <a:rPr lang="en-US" altLang="zh-CN"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altLang="zh-CN"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𝝎</m:t>
                        </m:r>
                      </m:e>
                      <m:sub>
                        <m:r>
                          <a:rPr lang="en-US" altLang="zh-CN"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𝒄𝒏</m:t>
                        </m:r>
                      </m:sub>
                    </m:sSub>
                  </m:oMath>
                </a14:m>
                <a:endParaRPr lang="en-US"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r>
                  <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满足简化条件</a:t>
                </a:r>
              </a:p>
              <a:p>
                <a:pPr algn="l" fontAlgn="auto">
                  <a:lnSpc>
                    <a:spcPts val="3000"/>
                  </a:lnSpc>
                </a:pPr>
                <a:r>
                  <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（2）转速环小时间常数近似处理条件为</a:t>
                </a:r>
                <a14:m>
                  <m:oMath xmlns:m="http://schemas.openxmlformats.org/officeDocument/2006/math">
                    <m:f>
                      <m:f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𝟑</m:t>
                        </m:r>
                      </m:den>
                    </m:f>
                    <m:rad>
                      <m:radPr>
                        <m:degHide m:val="on"/>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radPr>
                      <m:deg/>
                      <m:e>
                        <m:f>
                          <m:f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sub>
                            </m:sSub>
                          </m:num>
                          <m:den>
                            <m:sSub>
                              <m:sSubPr>
                                <m:ctrlP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𝑻</m:t>
                                </m:r>
                              </m:e>
                              <m:sub>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𝒐𝒏</m:t>
                                </m:r>
                              </m:sub>
                            </m:sSub>
                          </m:den>
                        </m:f>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e>
                    </m:rad>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𝟑𝟑𝟑</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𝟑𝟑</m:t>
                    </m:r>
                    <m:r>
                      <a:rPr lang="en-US" altLang="zh-CN"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altLang="zh-CN"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𝝎</m:t>
                        </m:r>
                      </m:e>
                      <m:sub>
                        <m:r>
                          <a:rPr lang="en-US" altLang="zh-CN" sz="16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𝒄𝒏</m:t>
                        </m:r>
                      </m:sub>
                    </m:sSub>
                  </m:oMath>
                </a14:m>
                <a:endPar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r>
                  <a:rPr 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满足近似条件</a:t>
                </a:r>
              </a:p>
              <a:p>
                <a:pPr algn="l" fontAlgn="auto">
                  <a:lnSpc>
                    <a:spcPts val="3000"/>
                  </a:lnSpc>
                </a:pP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6191250" y="133350"/>
                <a:ext cx="5924550" cy="5863144"/>
              </a:xfrm>
              <a:prstGeom prst="rect">
                <a:avLst/>
              </a:prstGeom>
              <a:blipFill rotWithShape="0">
                <a:blip r:embed="rId2"/>
                <a:stretch>
                  <a:fillRect l="-9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89535" y="4149090"/>
                <a:ext cx="4932045" cy="1631216"/>
              </a:xfrm>
              <a:prstGeom prst="rect">
                <a:avLst/>
              </a:prstGeom>
            </p:spPr>
            <p:txBody>
              <a:bodyPr wrap="square">
                <a:spAutoFit/>
              </a:bodyPr>
              <a:lstStyle/>
              <a:p>
                <a:pPr algn="l" fontAlgn="auto">
                  <a:lnSpc>
                    <a:spcPts val="3000"/>
                  </a:lnSpc>
                </a:pPr>
                <a:r>
                  <a:rPr 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结构选择</a:t>
                </a:r>
              </a:p>
              <a:p>
                <a:pPr algn="l" fontAlgn="auto">
                  <a:lnSpc>
                    <a:spcPts val="3000"/>
                  </a:lnSpc>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按照设计要求，选用PI调节器，其传递函数为：</a:t>
                </a:r>
              </a:p>
              <a:p>
                <a:pPr algn="l" fontAlgn="auto">
                  <a:lnSpc>
                    <a:spcPts val="3000"/>
                  </a:lnSpc>
                </a:pPr>
                <a14:m>
                  <m:oMathPara xmlns:m="http://schemas.openxmlformats.org/officeDocument/2006/math">
                    <m:oMathParaPr>
                      <m:jc m:val="centerGroup"/>
                    </m:oMathParaPr>
                    <m:oMath xmlns:m="http://schemas.openxmlformats.org/officeDocument/2006/math">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𝑾</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𝑨𝑺𝑹</m:t>
                          </m:r>
                        </m:sub>
                      </m:sSub>
                      <m:d>
                        <m:d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𝒔</m:t>
                          </m:r>
                        </m:e>
                      </m:d>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𝝉</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num>
                        <m:den>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𝝉</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𝒔</m:t>
                          </m:r>
                        </m:den>
                      </m:f>
                    </m:oMath>
                  </m:oMathPara>
                </a14:m>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89535" y="4149090"/>
                <a:ext cx="4932045" cy="1631216"/>
              </a:xfrm>
              <a:prstGeom prst="rect">
                <a:avLst/>
              </a:prstGeom>
              <a:blipFill rotWithShape="0">
                <a:blip r:embed="rId3"/>
                <a:stretch>
                  <a:fillRect l="-2596" t="-6742" b="-56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89535" y="1724660"/>
                <a:ext cx="6715125" cy="2272417"/>
              </a:xfrm>
              <a:prstGeom prst="rect">
                <a:avLst/>
              </a:prstGeom>
            </p:spPr>
            <p:txBody>
              <a:bodyPr wrap="square">
                <a:spAutoFit/>
              </a:bodyPr>
              <a:lstStyle/>
              <a:p>
                <a:pPr algn="l" fontAlgn="auto">
                  <a:lnSpc>
                    <a:spcPts val="3000"/>
                  </a:lnSpc>
                </a:pPr>
                <a:r>
                  <a:rPr 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基本参数</a:t>
                </a:r>
              </a:p>
              <a:p>
                <a:pPr marL="342900" indent="-342900" algn="l" fontAlgn="auto">
                  <a:lnSpc>
                    <a:spcPts val="3500"/>
                  </a:lnSpc>
                  <a:buFont typeface="Wingdings" panose="05000000000000000000" charset="0"/>
                  <a:buChar char="u"/>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电流环等效时间常数：</a:t>
                </a:r>
                <a14:m>
                  <m:oMath xmlns:m="http://schemas.openxmlformats.org/officeDocument/2006/math">
                    <m:f>
                      <m:f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m:t>
                        </m:r>
                      </m:num>
                      <m:den>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sub>
                        </m:sSub>
                      </m:den>
                    </m:f>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𝟐</m:t>
                    </m:r>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𝑻</m:t>
                        </m:r>
                      </m:e>
                      <m:sub>
                        <m:nary>
                          <m:naryPr>
                            <m:chr m:val="∑"/>
                            <m:subHide m:val="on"/>
                            <m:supHide m:val="on"/>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naryPr>
                          <m:sub/>
                          <m:sup/>
                          <m:e>
                            <m:r>
                              <m:rPr>
                                <m:sty m:val="p"/>
                              </m:rPr>
                              <a:rPr lang="en-US" altLang="zh-CN" sz="24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i</m:t>
                            </m:r>
                          </m:e>
                        </m:nary>
                      </m:sub>
                    </m:sSub>
                    <m:r>
                      <a:rPr lang="en-US" altLang="zh-CN" sz="24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14:m>
                  <m:oMath xmlns:m="http://schemas.openxmlformats.org/officeDocument/2006/math">
                    <m:r>
                      <a:rPr lang="en-US" altLang="zh-CN" sz="2400" b="1" i="1" kern="100"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1" i="1" kern="100"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kern="100"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sz="2400" b="1" i="1" kern="100"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0</m:t>
                        </m:r>
                      </m:e>
                      <m:sup>
                        <m:r>
                          <a:rPr lang="en-US" altLang="zh-CN" sz="2400" b="1" i="1" kern="100"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kern="100"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4</m:t>
                        </m:r>
                      </m:sup>
                    </m:sSup>
                  </m:oMath>
                </a14:m>
                <a:endPar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fontAlgn="auto">
                  <a:lnSpc>
                    <a:spcPts val="3500"/>
                  </a:lnSpc>
                  <a:buFont typeface="Wingdings" panose="05000000000000000000" charset="0"/>
                  <a:buChar char="u"/>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转速滤波时间常数：</a:t>
                </a:r>
                <a14:m>
                  <m:oMath xmlns:m="http://schemas.openxmlformats.org/officeDocument/2006/math">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𝑻</m:t>
                        </m:r>
                      </m:e>
                      <m:sub>
                        <m:r>
                          <m:rPr>
                            <m:sty m:val="p"/>
                          </m:rPr>
                          <a:rPr lang="en-US" altLang="zh-CN" sz="24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on</m:t>
                        </m:r>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𝟎𝟎𝟓</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𝒔</m:t>
                    </m:r>
                  </m:oMath>
                </a14:m>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a:p>
                <a:pPr marL="342900" indent="-342900" algn="l" fontAlgn="auto">
                  <a:lnSpc>
                    <a:spcPts val="3500"/>
                  </a:lnSpc>
                  <a:buFont typeface="Wingdings" panose="05000000000000000000" charset="0"/>
                  <a:buChar char="u"/>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转速环小时间常数近似处理：</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500"/>
                  </a:lnSpc>
                </a:pP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𝑻</m:t>
                        </m:r>
                      </m:e>
                      <m:sub>
                        <m:nary>
                          <m:naryPr>
                            <m:chr m:val="∑"/>
                            <m:subHide m:val="on"/>
                            <m:supHide m:val="on"/>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naryPr>
                          <m:sub/>
                          <m:sup/>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e>
                        </m:nary>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m:t>
                        </m:r>
                      </m:num>
                      <m:den>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sub>
                        </m:sSub>
                      </m:den>
                    </m:f>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0.005=0.0052s</a:t>
                </a:r>
              </a:p>
            </p:txBody>
          </p:sp>
        </mc:Choice>
        <mc:Fallback xmlns="">
          <p:sp>
            <p:nvSpPr>
              <p:cNvPr id="5" name="矩形 4"/>
              <p:cNvSpPr>
                <a:spLocks noRot="1" noChangeAspect="1" noMove="1" noResize="1" noEditPoints="1" noAdjustHandles="1" noChangeArrowheads="1" noChangeShapeType="1" noTextEdit="1"/>
              </p:cNvSpPr>
              <p:nvPr/>
            </p:nvSpPr>
            <p:spPr>
              <a:xfrm>
                <a:off x="89535" y="1724660"/>
                <a:ext cx="6715125" cy="2272417"/>
              </a:xfrm>
              <a:prstGeom prst="rect">
                <a:avLst/>
              </a:prstGeom>
              <a:blipFill rotWithShape="0">
                <a:blip r:embed="rId4"/>
                <a:stretch>
                  <a:fillRect l="-1907" t="-4826" b="-10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778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17747" y="879889"/>
                <a:ext cx="8866596" cy="5978111"/>
              </a:xfrm>
              <a:prstGeom prst="rect">
                <a:avLst/>
              </a:prstGeom>
            </p:spPr>
            <p:txBody>
              <a:bodyPr wrap="square">
                <a:spAutoFit/>
              </a:bodyPr>
              <a:lstStyle/>
              <a:p>
                <a:pPr algn="l"/>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计算调节器电阻和电容</a:t>
                </a:r>
                <a:endParaRPr lang="en-US"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取调节器输入电阻</a:t>
                </a:r>
                <a14:m>
                  <m:oMath xmlns:m="http://schemas.openxmlformats.org/officeDocument/2006/math">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𝑹</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m:t>
                        </m:r>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𝟒𝟎</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𝒌</m:t>
                    </m:r>
                    <m:r>
                      <m:rPr>
                        <m:sty m:val="p"/>
                      </m:rPr>
                      <a:rPr lang="en-US" altLang="zh-CN" sz="24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Ω</m:t>
                    </m:r>
                  </m:oMath>
                </a14:m>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，则</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a14:m>
                  <m:oMath xmlns:m="http://schemas.openxmlformats.org/officeDocument/2006/math">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𝑹</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𝑹</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m:t>
                        </m:r>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𝟏𝟖</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𝟕𝟓</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𝟒𝟎</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𝒌</m:t>
                    </m:r>
                    <m:r>
                      <m:rPr>
                        <m:sty m:val="p"/>
                      </m:rPr>
                      <a:rPr lang="en-US" altLang="zh-CN" sz="2400" b="1" i="1" kern="10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Ω</m:t>
                    </m:r>
                  </m:oMath>
                </a14:m>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=750kΩ</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，取750</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a:p>
                <a:pPr algn="l"/>
                <a14:m>
                  <m:oMath xmlns:m="http://schemas.openxmlformats.org/officeDocument/2006/math">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𝑪</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𝝉</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num>
                      <m:den>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𝑹</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den>
                    </m:f>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𝟎𝟐𝟔</m:t>
                        </m:r>
                      </m:num>
                      <m:den>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𝟕𝟓𝟎</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𝟏𝟎</m:t>
                            </m:r>
                          </m:e>
                          <m:sup>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𝟑</m:t>
                            </m:r>
                          </m:sup>
                        </m:sSup>
                      </m:den>
                    </m:f>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𝟎𝟑𝟓</m:t>
                    </m:r>
                    <m:r>
                      <a:rPr lang="zh-CN" altLang="en-US"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𝝁</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𝑭</m:t>
                    </m:r>
                  </m:oMath>
                </a14:m>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，取0.03</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5</a:t>
                </a:r>
              </a:p>
              <a:p>
                <a:pPr algn="l"/>
                <a:endPar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a14:m>
                  <m:oMath xmlns:m="http://schemas.openxmlformats.org/officeDocument/2006/math">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𝑪</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𝒐𝒏</m:t>
                        </m:r>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𝟒</m:t>
                        </m:r>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𝑻</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𝒐𝒏</m:t>
                            </m:r>
                          </m:sub>
                        </m:sSub>
                      </m:num>
                      <m:den>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𝑹</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m:t>
                            </m:r>
                          </m:sub>
                        </m:sSub>
                      </m:den>
                    </m:f>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𝟒</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𝟎</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𝟎𝟎𝟓</m:t>
                        </m:r>
                      </m:num>
                      <m:den>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𝟒𝟎</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𝟏𝟎</m:t>
                            </m:r>
                          </m:e>
                          <m:sup>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𝟑</m:t>
                            </m:r>
                          </m:sup>
                        </m:sSup>
                      </m:den>
                    </m:f>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𝟓</m:t>
                    </m:r>
                    <m:r>
                      <a:rPr lang="zh-CN" altLang="en-US"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𝝁</m:t>
                    </m:r>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𝑭</m:t>
                    </m:r>
                  </m:oMath>
                </a14:m>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，取0.5 </a:t>
                </a:r>
              </a:p>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a:p>
                <a:pPr algn="l"/>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校核转速超调量</a:t>
                </a:r>
                <a:endParaRPr lang="en-US"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a14:m>
                  <m:oMath xmlns:m="http://schemas.openxmlformats.org/officeDocument/2006/math">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𝝈</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e>
                          <m: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𝒎𝒂𝒙</m:t>
                            </m:r>
                          </m:sub>
                        </m:sSub>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e>
                          <m:sub>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ub>
                        </m:sSub>
                      </m:num>
                      <m:den>
                        <m:sSub>
                          <m:sSubPr>
                            <m:ctrlP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e>
                          <m:sub>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ub>
                        </m:sSub>
                      </m:den>
                    </m:f>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𝟒</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𝟏𝟕</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𝟏𝟎</m:t>
                    </m:r>
                    <m:r>
                      <a:rPr lang="en-US" altLang="zh-CN" sz="24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，满足设计要求。</a:t>
                </a:r>
              </a:p>
            </p:txBody>
          </p:sp>
        </mc:Choice>
        <mc:Fallback xmlns="">
          <p:sp>
            <p:nvSpPr>
              <p:cNvPr id="2" name="矩形 1"/>
              <p:cNvSpPr>
                <a:spLocks noRot="1" noChangeAspect="1" noMove="1" noResize="1" noEditPoints="1" noAdjustHandles="1" noChangeArrowheads="1" noChangeShapeType="1" noTextEdit="1"/>
              </p:cNvSpPr>
              <p:nvPr/>
            </p:nvSpPr>
            <p:spPr>
              <a:xfrm>
                <a:off x="117747" y="879889"/>
                <a:ext cx="8866596" cy="5978111"/>
              </a:xfrm>
              <a:prstGeom prst="rect">
                <a:avLst/>
              </a:prstGeom>
              <a:blipFill rotWithShape="0">
                <a:blip r:embed="rId2"/>
                <a:stretch>
                  <a:fillRect l="-1718" t="-13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3725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FC3A876-D240-4950-ABB5-CA755FDEA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07" y="1243637"/>
            <a:ext cx="11287125" cy="5210175"/>
          </a:xfrm>
          <a:prstGeom prst="rect">
            <a:avLst/>
          </a:prstGeom>
        </p:spPr>
      </p:pic>
    </p:spTree>
    <p:extLst>
      <p:ext uri="{BB962C8B-B14F-4D97-AF65-F5344CB8AC3E}">
        <p14:creationId xmlns:p14="http://schemas.microsoft.com/office/powerpoint/2010/main" val="3972494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2BB0BD1C-1897-4C59-A118-A8FA811BA6B3}"/>
              </a:ext>
            </a:extLst>
          </p:cNvPr>
          <p:cNvGrpSpPr/>
          <p:nvPr/>
        </p:nvGrpSpPr>
        <p:grpSpPr>
          <a:xfrm>
            <a:off x="2381626" y="1369946"/>
            <a:ext cx="7661784" cy="4567348"/>
            <a:chOff x="554534" y="3619944"/>
            <a:chExt cx="5253937" cy="2520161"/>
          </a:xfrm>
        </p:grpSpPr>
        <p:pic>
          <p:nvPicPr>
            <p:cNvPr id="3" name="图片 2">
              <a:extLst>
                <a:ext uri="{FF2B5EF4-FFF2-40B4-BE49-F238E27FC236}">
                  <a16:creationId xmlns:a16="http://schemas.microsoft.com/office/drawing/2014/main" id="{A3D9101B-BF42-4CDA-ACD9-3266AC14F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534" y="3619944"/>
              <a:ext cx="5253937" cy="2146318"/>
            </a:xfrm>
            <a:prstGeom prst="rect">
              <a:avLst/>
            </a:prstGeom>
          </p:spPr>
        </p:pic>
        <p:sp>
          <p:nvSpPr>
            <p:cNvPr id="13" name="文本框 12">
              <a:extLst>
                <a:ext uri="{FF2B5EF4-FFF2-40B4-BE49-F238E27FC236}">
                  <a16:creationId xmlns:a16="http://schemas.microsoft.com/office/drawing/2014/main" id="{AB6139DF-78DA-4736-BDFF-657E9A40A63D}"/>
                </a:ext>
              </a:extLst>
            </p:cNvPr>
            <p:cNvSpPr txBox="1"/>
            <p:nvPr/>
          </p:nvSpPr>
          <p:spPr>
            <a:xfrm>
              <a:off x="2476274" y="5817439"/>
              <a:ext cx="1598010" cy="322666"/>
            </a:xfrm>
            <a:prstGeom prst="rect">
              <a:avLst/>
            </a:prstGeom>
            <a:noFill/>
          </p:spPr>
          <p:txBody>
            <a:bodyPr wrap="square" rtlCol="0">
              <a:spAutoFit/>
            </a:bodyPr>
            <a:lstStyle/>
            <a:p>
              <a:r>
                <a:rPr lang="zh-CN" altLang="en-US" sz="3200" dirty="0">
                  <a:solidFill>
                    <a:schemeClr val="bg1"/>
                  </a:solidFill>
                  <a:latin typeface="黑体" panose="02010609060101010101" pitchFamily="49" charset="-122"/>
                  <a:ea typeface="黑体" panose="02010609060101010101" pitchFamily="49" charset="-122"/>
                </a:rPr>
                <a:t>轻载</a:t>
              </a:r>
              <a:r>
                <a:rPr lang="en-US" altLang="zh-CN" sz="3200" dirty="0">
                  <a:solidFill>
                    <a:schemeClr val="bg1"/>
                  </a:solidFill>
                  <a:latin typeface="黑体" panose="02010609060101010101" pitchFamily="49" charset="-122"/>
                  <a:ea typeface="黑体" panose="02010609060101010101" pitchFamily="49" charset="-122"/>
                </a:rPr>
                <a:t>1450</a:t>
              </a:r>
              <a:endParaRPr lang="zh-CN" altLang="en-US" sz="3200" dirty="0">
                <a:solidFill>
                  <a:schemeClr val="bg1"/>
                </a:solidFill>
                <a:latin typeface="黑体" panose="02010609060101010101" pitchFamily="49" charset="-122"/>
                <a:ea typeface="黑体" panose="02010609060101010101" pitchFamily="49" charset="-122"/>
              </a:endParaRPr>
            </a:p>
          </p:txBody>
        </p:sp>
      </p:grpSp>
      <p:grpSp>
        <p:nvGrpSpPr>
          <p:cNvPr id="16" name="组合 15">
            <a:extLst>
              <a:ext uri="{FF2B5EF4-FFF2-40B4-BE49-F238E27FC236}">
                <a16:creationId xmlns:a16="http://schemas.microsoft.com/office/drawing/2014/main" id="{E8B47832-B4A9-4AC5-BA04-76BB48003747}"/>
              </a:ext>
            </a:extLst>
          </p:cNvPr>
          <p:cNvGrpSpPr/>
          <p:nvPr/>
        </p:nvGrpSpPr>
        <p:grpSpPr>
          <a:xfrm>
            <a:off x="2626015" y="1359609"/>
            <a:ext cx="7446514" cy="4577685"/>
            <a:chOff x="6962092" y="1722707"/>
            <a:chExt cx="7446514" cy="4577685"/>
          </a:xfrm>
        </p:grpSpPr>
        <p:pic>
          <p:nvPicPr>
            <p:cNvPr id="5" name="图片 4">
              <a:extLst>
                <a:ext uri="{FF2B5EF4-FFF2-40B4-BE49-F238E27FC236}">
                  <a16:creationId xmlns:a16="http://schemas.microsoft.com/office/drawing/2014/main" id="{E8D04F00-B84B-442D-B53B-001AE3DAA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2092" y="1722707"/>
              <a:ext cx="7446514" cy="3938265"/>
            </a:xfrm>
            <a:prstGeom prst="rect">
              <a:avLst/>
            </a:prstGeom>
          </p:spPr>
        </p:pic>
        <p:sp>
          <p:nvSpPr>
            <p:cNvPr id="11" name="文本框 10">
              <a:extLst>
                <a:ext uri="{FF2B5EF4-FFF2-40B4-BE49-F238E27FC236}">
                  <a16:creationId xmlns:a16="http://schemas.microsoft.com/office/drawing/2014/main" id="{3B89909B-FA50-40B9-BB4C-4DCFF155F381}"/>
                </a:ext>
              </a:extLst>
            </p:cNvPr>
            <p:cNvSpPr txBox="1"/>
            <p:nvPr/>
          </p:nvSpPr>
          <p:spPr>
            <a:xfrm>
              <a:off x="9575940" y="5715617"/>
              <a:ext cx="2218817" cy="584775"/>
            </a:xfrm>
            <a:prstGeom prst="rect">
              <a:avLst/>
            </a:prstGeom>
            <a:noFill/>
          </p:spPr>
          <p:txBody>
            <a:bodyPr wrap="square" rtlCol="0">
              <a:spAutoFit/>
            </a:bodyPr>
            <a:lstStyle/>
            <a:p>
              <a:r>
                <a:rPr lang="zh-CN" altLang="en-US" sz="3200" dirty="0">
                  <a:solidFill>
                    <a:schemeClr val="bg1"/>
                  </a:solidFill>
                  <a:latin typeface="黑体" panose="02010609060101010101" pitchFamily="49" charset="-122"/>
                  <a:ea typeface="黑体" panose="02010609060101010101" pitchFamily="49" charset="-122"/>
                </a:rPr>
                <a:t>轻载</a:t>
              </a:r>
              <a:r>
                <a:rPr lang="en-US" altLang="zh-CN" sz="3200" dirty="0">
                  <a:solidFill>
                    <a:schemeClr val="bg1"/>
                  </a:solidFill>
                  <a:latin typeface="黑体" panose="02010609060101010101" pitchFamily="49" charset="-122"/>
                  <a:ea typeface="黑体" panose="02010609060101010101" pitchFamily="49" charset="-122"/>
                </a:rPr>
                <a:t>800</a:t>
              </a:r>
              <a:r>
                <a:rPr lang="zh-CN" altLang="en-US" sz="3200" dirty="0">
                  <a:solidFill>
                    <a:schemeClr val="bg1"/>
                  </a:solidFill>
                  <a:latin typeface="黑体" panose="02010609060101010101" pitchFamily="49" charset="-122"/>
                  <a:ea typeface="黑体" panose="02010609060101010101" pitchFamily="49" charset="-122"/>
                </a:rPr>
                <a:t>转</a:t>
              </a:r>
            </a:p>
          </p:txBody>
        </p:sp>
      </p:grpSp>
      <p:grpSp>
        <p:nvGrpSpPr>
          <p:cNvPr id="15" name="组合 14">
            <a:extLst>
              <a:ext uri="{FF2B5EF4-FFF2-40B4-BE49-F238E27FC236}">
                <a16:creationId xmlns:a16="http://schemas.microsoft.com/office/drawing/2014/main" id="{CEE8C9E7-87F4-4DA1-87B6-0F03BFE025A0}"/>
              </a:ext>
            </a:extLst>
          </p:cNvPr>
          <p:cNvGrpSpPr/>
          <p:nvPr/>
        </p:nvGrpSpPr>
        <p:grpSpPr>
          <a:xfrm>
            <a:off x="2381624" y="1379095"/>
            <a:ext cx="7661786" cy="4567348"/>
            <a:chOff x="6962092" y="-843614"/>
            <a:chExt cx="7661786" cy="4567348"/>
          </a:xfrm>
        </p:grpSpPr>
        <p:pic>
          <p:nvPicPr>
            <p:cNvPr id="7" name="图片 6">
              <a:extLst>
                <a:ext uri="{FF2B5EF4-FFF2-40B4-BE49-F238E27FC236}">
                  <a16:creationId xmlns:a16="http://schemas.microsoft.com/office/drawing/2014/main" id="{01DBE144-5DD9-4571-A549-DDCEBECFE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2092" y="-843614"/>
              <a:ext cx="7661786" cy="3973425"/>
            </a:xfrm>
            <a:prstGeom prst="rect">
              <a:avLst/>
            </a:prstGeom>
          </p:spPr>
        </p:pic>
        <p:sp>
          <p:nvSpPr>
            <p:cNvPr id="10" name="文本框 9">
              <a:extLst>
                <a:ext uri="{FF2B5EF4-FFF2-40B4-BE49-F238E27FC236}">
                  <a16:creationId xmlns:a16="http://schemas.microsoft.com/office/drawing/2014/main" id="{2FB5E295-F39E-427C-90AB-8D5B744DA807}"/>
                </a:ext>
              </a:extLst>
            </p:cNvPr>
            <p:cNvSpPr txBox="1"/>
            <p:nvPr/>
          </p:nvSpPr>
          <p:spPr>
            <a:xfrm>
              <a:off x="9727021" y="3138959"/>
              <a:ext cx="2794000" cy="584775"/>
            </a:xfrm>
            <a:prstGeom prst="rect">
              <a:avLst/>
            </a:prstGeom>
            <a:noFill/>
          </p:spPr>
          <p:txBody>
            <a:bodyPr wrap="square" rtlCol="0">
              <a:spAutoFit/>
            </a:bodyPr>
            <a:lstStyle/>
            <a:p>
              <a:r>
                <a:rPr lang="zh-CN" altLang="en-US" sz="3200" dirty="0">
                  <a:solidFill>
                    <a:schemeClr val="bg1"/>
                  </a:solidFill>
                  <a:latin typeface="黑体" panose="02010609060101010101" pitchFamily="49" charset="-122"/>
                  <a:ea typeface="黑体" panose="02010609060101010101" pitchFamily="49" charset="-122"/>
                </a:rPr>
                <a:t>重载</a:t>
              </a:r>
              <a:r>
                <a:rPr lang="en-US" altLang="zh-CN" sz="3200" dirty="0">
                  <a:solidFill>
                    <a:schemeClr val="bg1"/>
                  </a:solidFill>
                  <a:latin typeface="黑体" panose="02010609060101010101" pitchFamily="49" charset="-122"/>
                  <a:ea typeface="黑体" panose="02010609060101010101" pitchFamily="49" charset="-122"/>
                </a:rPr>
                <a:t>800</a:t>
              </a:r>
              <a:r>
                <a:rPr lang="zh-CN" altLang="en-US" sz="3200" dirty="0">
                  <a:solidFill>
                    <a:schemeClr val="bg1"/>
                  </a:solidFill>
                  <a:latin typeface="黑体" panose="02010609060101010101" pitchFamily="49" charset="-122"/>
                  <a:ea typeface="黑体" panose="02010609060101010101" pitchFamily="49" charset="-122"/>
                </a:rPr>
                <a:t>转</a:t>
              </a:r>
            </a:p>
          </p:txBody>
        </p:sp>
      </p:grpSp>
      <p:grpSp>
        <p:nvGrpSpPr>
          <p:cNvPr id="14" name="组合 13">
            <a:extLst>
              <a:ext uri="{FF2B5EF4-FFF2-40B4-BE49-F238E27FC236}">
                <a16:creationId xmlns:a16="http://schemas.microsoft.com/office/drawing/2014/main" id="{DAA2047F-A21C-4594-AB36-D63A0F2CEC91}"/>
              </a:ext>
            </a:extLst>
          </p:cNvPr>
          <p:cNvGrpSpPr/>
          <p:nvPr/>
        </p:nvGrpSpPr>
        <p:grpSpPr>
          <a:xfrm>
            <a:off x="2516539" y="1369947"/>
            <a:ext cx="7543315" cy="4613529"/>
            <a:chOff x="-436524" y="915469"/>
            <a:chExt cx="5522622" cy="2729064"/>
          </a:xfrm>
        </p:grpSpPr>
        <p:pic>
          <p:nvPicPr>
            <p:cNvPr id="9" name="图片 8">
              <a:extLst>
                <a:ext uri="{FF2B5EF4-FFF2-40B4-BE49-F238E27FC236}">
                  <a16:creationId xmlns:a16="http://schemas.microsoft.com/office/drawing/2014/main" id="{655CA85C-990B-4A78-A873-C1801EE1E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24" y="915469"/>
              <a:ext cx="5522622" cy="2377737"/>
            </a:xfrm>
            <a:prstGeom prst="rect">
              <a:avLst/>
            </a:prstGeom>
          </p:spPr>
        </p:pic>
        <p:sp>
          <p:nvSpPr>
            <p:cNvPr id="12" name="文本框 11">
              <a:extLst>
                <a:ext uri="{FF2B5EF4-FFF2-40B4-BE49-F238E27FC236}">
                  <a16:creationId xmlns:a16="http://schemas.microsoft.com/office/drawing/2014/main" id="{86964CD4-056A-42FD-ACFF-51DEA6F137D0}"/>
                </a:ext>
              </a:extLst>
            </p:cNvPr>
            <p:cNvSpPr txBox="1"/>
            <p:nvPr/>
          </p:nvSpPr>
          <p:spPr>
            <a:xfrm>
              <a:off x="1219201" y="3298618"/>
              <a:ext cx="1783600" cy="345915"/>
            </a:xfrm>
            <a:prstGeom prst="rect">
              <a:avLst/>
            </a:prstGeom>
            <a:noFill/>
          </p:spPr>
          <p:txBody>
            <a:bodyPr wrap="square" rtlCol="0">
              <a:spAutoFit/>
            </a:bodyPr>
            <a:lstStyle/>
            <a:p>
              <a:r>
                <a:rPr lang="zh-CN" altLang="en-US" sz="3200" dirty="0">
                  <a:solidFill>
                    <a:schemeClr val="bg1"/>
                  </a:solidFill>
                </a:rPr>
                <a:t>重载</a:t>
              </a:r>
              <a:r>
                <a:rPr lang="en-US" altLang="zh-CN" sz="3200" dirty="0">
                  <a:solidFill>
                    <a:schemeClr val="bg1"/>
                  </a:solidFill>
                </a:rPr>
                <a:t>1450</a:t>
              </a:r>
              <a:endParaRPr lang="zh-CN" altLang="en-US" sz="3200" dirty="0">
                <a:solidFill>
                  <a:schemeClr val="bg1"/>
                </a:solidFill>
              </a:endParaRPr>
            </a:p>
          </p:txBody>
        </p:sp>
      </p:grpSp>
    </p:spTree>
    <p:extLst>
      <p:ext uri="{BB962C8B-B14F-4D97-AF65-F5344CB8AC3E}">
        <p14:creationId xmlns:p14="http://schemas.microsoft.com/office/powerpoint/2010/main" val="275453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5890" y="1263015"/>
            <a:ext cx="11517630" cy="1014730"/>
          </a:xfrm>
          <a:prstGeom prst="rect">
            <a:avLst/>
          </a:prstGeom>
        </p:spPr>
        <p:txBody>
          <a:bodyPr wrap="square">
            <a:spAutoFit/>
          </a:bodyPr>
          <a:lstStyle/>
          <a:p>
            <a:pPr algn="l"/>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系统过程仿真</a:t>
            </a:r>
          </a:p>
          <a:p>
            <a:pPr algn="l"/>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根据额定励磁下的直流电机特性，建立动态仿真模型如下图所示</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7" name="组合 6"/>
          <p:cNvGrpSpPr/>
          <p:nvPr/>
        </p:nvGrpSpPr>
        <p:grpSpPr>
          <a:xfrm>
            <a:off x="196850" y="2744470"/>
            <a:ext cx="11772900" cy="3813810"/>
            <a:chOff x="453" y="5799"/>
            <a:chExt cx="9762" cy="4769"/>
          </a:xfrm>
        </p:grpSpPr>
        <p:sp>
          <p:nvSpPr>
            <p:cNvPr id="5" name="矩形 4"/>
            <p:cNvSpPr/>
            <p:nvPr/>
          </p:nvSpPr>
          <p:spPr>
            <a:xfrm>
              <a:off x="1112" y="9222"/>
              <a:ext cx="7767" cy="1346"/>
            </a:xfrm>
            <a:prstGeom prst="rect">
              <a:avLst/>
            </a:prstGeom>
          </p:spPr>
          <p:txBody>
            <a:bodyPr wrap="square">
              <a:spAutoFit/>
            </a:bodyPr>
            <a:lstStyle/>
            <a:p>
              <a:pPr algn="ct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动态仿真结构图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 name="图片 13" descr="整"/>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 y="5799"/>
              <a:ext cx="9762" cy="3269"/>
            </a:xfrm>
            <a:prstGeom prst="rect">
              <a:avLst/>
            </a:prstGeom>
          </p:spPr>
        </p:pic>
      </p:grpSp>
    </p:spTree>
    <p:extLst>
      <p:ext uri="{BB962C8B-B14F-4D97-AF65-F5344CB8AC3E}">
        <p14:creationId xmlns:p14="http://schemas.microsoft.com/office/powerpoint/2010/main" val="71017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6850" y="1223010"/>
            <a:ext cx="11986895" cy="737235"/>
          </a:xfrm>
          <a:prstGeom prst="rect">
            <a:avLst/>
          </a:prstGeom>
        </p:spPr>
        <p:txBody>
          <a:bodyPr wrap="square">
            <a:spAutoFit/>
          </a:bodyPr>
          <a:lstStyle/>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电机在给定额定电压12V，额定电流3.24A的条件下起动的转速与电流波形图如图所示。</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2" name="图片 22" descr="转速与电流"/>
          <p:cNvPicPr>
            <a:picLocks noChangeAspect="1"/>
          </p:cNvPicPr>
          <p:nvPr/>
        </p:nvPicPr>
        <p:blipFill>
          <a:blip r:embed="rId2"/>
          <a:stretch>
            <a:fillRect/>
          </a:stretch>
        </p:blipFill>
        <p:spPr>
          <a:xfrm>
            <a:off x="23495" y="1892300"/>
            <a:ext cx="9091930" cy="4324350"/>
          </a:xfrm>
          <a:prstGeom prst="rect">
            <a:avLst/>
          </a:prstGeom>
        </p:spPr>
      </p:pic>
      <p:sp>
        <p:nvSpPr>
          <p:cNvPr id="2" name="矩形 1"/>
          <p:cNvSpPr/>
          <p:nvPr/>
        </p:nvSpPr>
        <p:spPr>
          <a:xfrm>
            <a:off x="9253220" y="1957070"/>
            <a:ext cx="2868930" cy="4194810"/>
          </a:xfrm>
          <a:prstGeom prst="rect">
            <a:avLst/>
          </a:prstGeom>
        </p:spPr>
        <p:txBody>
          <a:bodyPr wrap="square">
            <a:spAutoFit/>
          </a:bodyPr>
          <a:lstStyle/>
          <a:p>
            <a:pPr algn="l" fontAlgn="auto">
              <a:lnSpc>
                <a:spcPts val="4000"/>
              </a:lnSpc>
            </a:pP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由波形图可知，双闭环直流调速系统在起动过程中属于恒流起动，实现了“准时间最优控制”，转速略有超调，且要求范围之内。</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373505" y="6216650"/>
            <a:ext cx="6391910" cy="798830"/>
          </a:xfrm>
          <a:prstGeom prst="rect">
            <a:avLst/>
          </a:prstGeom>
        </p:spPr>
        <p:txBody>
          <a:bodyPr wrap="square">
            <a:spAutoFit/>
          </a:bodyPr>
          <a:lstStyle/>
          <a:p>
            <a:pPr algn="ct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双闭环系统额定条件起动波形图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6038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960" y="1100455"/>
            <a:ext cx="12069445" cy="1229995"/>
          </a:xfrm>
          <a:prstGeom prst="rect">
            <a:avLst/>
          </a:prstGeom>
        </p:spPr>
        <p:txBody>
          <a:bodyPr wrap="square">
            <a:spAutoFit/>
          </a:bodyPr>
          <a:lstStyle/>
          <a:p>
            <a:pPr algn="l"/>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双闭环直流调速系统在额定负载运行至0.4s时突加1A电流扰动时的波形图如图所示。</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60960" y="2110740"/>
            <a:ext cx="2582545" cy="4123055"/>
          </a:xfrm>
          <a:prstGeom prst="rect">
            <a:avLst/>
          </a:prstGeom>
        </p:spPr>
        <p:txBody>
          <a:bodyPr wrap="square">
            <a:spAutoFit/>
          </a:bodyPr>
          <a:lstStyle/>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由转速波形可知，在突加负载扰动时，转速会有短暂的波动，但很快就恢复至原转速，实现了转速调节无静差。电流在短暂的调整后便会达到新的稳态值</a:t>
            </a: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3" name="图片 23" descr="0.4s突加1A扰动"/>
          <p:cNvPicPr>
            <a:picLocks noChangeAspect="1"/>
          </p:cNvPicPr>
          <p:nvPr/>
        </p:nvPicPr>
        <p:blipFill>
          <a:blip r:embed="rId2"/>
          <a:stretch>
            <a:fillRect/>
          </a:stretch>
        </p:blipFill>
        <p:spPr>
          <a:xfrm>
            <a:off x="2795905" y="1824990"/>
            <a:ext cx="9272905" cy="4492625"/>
          </a:xfrm>
          <a:prstGeom prst="rect">
            <a:avLst/>
          </a:prstGeom>
        </p:spPr>
      </p:pic>
      <p:sp>
        <p:nvSpPr>
          <p:cNvPr id="6" name="矩形 5"/>
          <p:cNvSpPr/>
          <p:nvPr/>
        </p:nvSpPr>
        <p:spPr>
          <a:xfrm>
            <a:off x="4080510" y="6338570"/>
            <a:ext cx="7626350" cy="798830"/>
          </a:xfrm>
          <a:prstGeom prst="rect">
            <a:avLst/>
          </a:prstGeom>
        </p:spPr>
        <p:txBody>
          <a:bodyPr wrap="square">
            <a:spAutoFit/>
          </a:bodyPr>
          <a:lstStyle/>
          <a:p>
            <a:pPr algn="ct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双闭环系统0.4s时加入1A电流扰动时波形图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3434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785" y="1059815"/>
            <a:ext cx="12027535" cy="953135"/>
          </a:xfrm>
          <a:prstGeom prst="rect">
            <a:avLst/>
          </a:prstGeom>
        </p:spPr>
        <p:txBody>
          <a:bodyPr wrap="square">
            <a:spAutoFit/>
          </a:bodyPr>
          <a:lstStyle/>
          <a:p>
            <a:pPr algn="l"/>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双闭环直流调速系统在额定负载运行至0.4s时突加3V电压扰动时的波形图如图所示。</a:t>
            </a:r>
          </a:p>
        </p:txBody>
      </p:sp>
      <p:sp>
        <p:nvSpPr>
          <p:cNvPr id="2" name="矩形 1"/>
          <p:cNvSpPr/>
          <p:nvPr/>
        </p:nvSpPr>
        <p:spPr>
          <a:xfrm>
            <a:off x="828040" y="6251575"/>
            <a:ext cx="7626350" cy="798830"/>
          </a:xfrm>
          <a:prstGeom prst="rect">
            <a:avLst/>
          </a:prstGeom>
        </p:spPr>
        <p:txBody>
          <a:bodyPr wrap="square">
            <a:spAutoFit/>
          </a:bodyPr>
          <a:lstStyle/>
          <a:p>
            <a:pPr algn="ct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双闭环系统0.4s时加入3V电压扰动时的波形图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9020175" y="2012950"/>
            <a:ext cx="3065145" cy="4130675"/>
          </a:xfrm>
          <a:prstGeom prst="rect">
            <a:avLst/>
          </a:prstGeom>
        </p:spPr>
        <p:txBody>
          <a:bodyPr wrap="square">
            <a:spAutoFit/>
          </a:bodyPr>
          <a:lstStyle/>
          <a:p>
            <a:pPr algn="l" fontAlgn="auto">
              <a:lnSpc>
                <a:spcPts val="4000"/>
              </a:lnSpc>
            </a:pP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由电流和转速波形可知，突加电压扰动后，转速环实现了无静差调节，电流经过短暂的时间也会恢复，实现了电流的无静差调节。</a:t>
            </a:r>
          </a:p>
          <a:p>
            <a:pPr algn="l" fontAlgn="auto">
              <a:lnSpc>
                <a:spcPts val="3500"/>
              </a:lnSpc>
            </a:pP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4" name="图片 24" descr="0.4s突加3V扰动"/>
          <p:cNvPicPr>
            <a:picLocks noChangeAspect="1"/>
          </p:cNvPicPr>
          <p:nvPr/>
        </p:nvPicPr>
        <p:blipFill>
          <a:blip r:embed="rId2"/>
          <a:stretch>
            <a:fillRect/>
          </a:stretch>
        </p:blipFill>
        <p:spPr>
          <a:xfrm>
            <a:off x="57785" y="2012950"/>
            <a:ext cx="8755380" cy="4177030"/>
          </a:xfrm>
          <a:prstGeom prst="rect">
            <a:avLst/>
          </a:prstGeom>
        </p:spPr>
      </p:pic>
    </p:spTree>
    <p:extLst>
      <p:ext uri="{BB962C8B-B14F-4D97-AF65-F5344CB8AC3E}">
        <p14:creationId xmlns:p14="http://schemas.microsoft.com/office/powerpoint/2010/main" val="3115808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56960" y="767080"/>
            <a:ext cx="5967730" cy="1660525"/>
          </a:xfrm>
          <a:prstGeom prst="rect">
            <a:avLst/>
          </a:prstGeom>
        </p:spPr>
        <p:txBody>
          <a:bodyPr wrap="square">
            <a:spAutoFit/>
          </a:bodyPr>
          <a:lstStyle/>
          <a:p>
            <a:pPr marL="457200" indent="-457200" algn="l">
              <a:buFont typeface="Wingdings" panose="05000000000000000000" charset="0"/>
              <a:buChar char="u"/>
            </a:pP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电流反馈线在电机额定运行过程中突然掉线时的仿真波形如下图所示。</a:t>
            </a:r>
          </a:p>
          <a:p>
            <a:pPr marL="285750" indent="-285750" algn="l">
              <a:buFont typeface="Wingdings" panose="05000000000000000000" charset="0"/>
              <a:buChar char="u"/>
            </a:pP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36830" y="767080"/>
            <a:ext cx="5918835" cy="1229995"/>
          </a:xfrm>
          <a:prstGeom prst="rect">
            <a:avLst/>
          </a:prstGeom>
        </p:spPr>
        <p:txBody>
          <a:bodyPr wrap="square">
            <a:spAutoFit/>
          </a:bodyPr>
          <a:lstStyle/>
          <a:p>
            <a:pPr marL="457200" indent="-457200" algn="l">
              <a:buFont typeface="Wingdings" panose="05000000000000000000" charset="0"/>
              <a:buChar char="u"/>
            </a:pP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电流反馈线在电机开始运行时就断线时的仿真波形图如下图所示。</a:t>
            </a:r>
          </a:p>
          <a:p>
            <a:pPr algn="l"/>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117475" y="107315"/>
            <a:ext cx="3807460" cy="583565"/>
          </a:xfrm>
          <a:prstGeom prst="rect">
            <a:avLst/>
          </a:prstGeom>
        </p:spPr>
        <p:txBody>
          <a:bodyPr wrap="square">
            <a:spAutoFit/>
          </a:bodyPr>
          <a:lstStyle/>
          <a:p>
            <a:pPr algn="l"/>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电流反馈线掉线</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7" name="组合 6"/>
          <p:cNvGrpSpPr/>
          <p:nvPr/>
        </p:nvGrpSpPr>
        <p:grpSpPr>
          <a:xfrm>
            <a:off x="-5080" y="2211705"/>
            <a:ext cx="6002020" cy="3684270"/>
            <a:chOff x="54" y="3483"/>
            <a:chExt cx="9452" cy="5802"/>
          </a:xfrm>
        </p:grpSpPr>
        <p:sp>
          <p:nvSpPr>
            <p:cNvPr id="2" name="矩形 1"/>
            <p:cNvSpPr/>
            <p:nvPr/>
          </p:nvSpPr>
          <p:spPr>
            <a:xfrm>
              <a:off x="1141" y="8221"/>
              <a:ext cx="7155" cy="1064"/>
            </a:xfrm>
            <a:prstGeom prst="rect">
              <a:avLst/>
            </a:prstGeom>
          </p:spPr>
          <p:txBody>
            <a:bodyPr wrap="square">
              <a:spAutoFit/>
            </a:bodyPr>
            <a:lstStyle/>
            <a:p>
              <a:pPr algn="ct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开始电流反馈线掉线波形图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5" name="图片 25" descr="电流环掉线"/>
            <p:cNvPicPr>
              <a:picLocks noChangeAspect="1"/>
            </p:cNvPicPr>
            <p:nvPr/>
          </p:nvPicPr>
          <p:blipFill>
            <a:blip r:embed="rId2"/>
            <a:stretch>
              <a:fillRect/>
            </a:stretch>
          </p:blipFill>
          <p:spPr>
            <a:xfrm>
              <a:off x="54" y="3483"/>
              <a:ext cx="9452" cy="4518"/>
            </a:xfrm>
            <a:prstGeom prst="rect">
              <a:avLst/>
            </a:prstGeom>
          </p:spPr>
        </p:pic>
      </p:grpSp>
      <p:grpSp>
        <p:nvGrpSpPr>
          <p:cNvPr id="8" name="组合 7"/>
          <p:cNvGrpSpPr/>
          <p:nvPr/>
        </p:nvGrpSpPr>
        <p:grpSpPr>
          <a:xfrm>
            <a:off x="6156960" y="2211705"/>
            <a:ext cx="5967730" cy="3407410"/>
            <a:chOff x="9696" y="3483"/>
            <a:chExt cx="9398" cy="5366"/>
          </a:xfrm>
        </p:grpSpPr>
        <p:pic>
          <p:nvPicPr>
            <p:cNvPr id="26" name="图片 26" descr="0.4S断电流反馈先"/>
            <p:cNvPicPr>
              <a:picLocks noChangeAspect="1"/>
            </p:cNvPicPr>
            <p:nvPr/>
          </p:nvPicPr>
          <p:blipFill>
            <a:blip r:embed="rId3"/>
            <a:stretch>
              <a:fillRect/>
            </a:stretch>
          </p:blipFill>
          <p:spPr>
            <a:xfrm>
              <a:off x="9696" y="3483"/>
              <a:ext cx="9399" cy="4518"/>
            </a:xfrm>
            <a:prstGeom prst="rect">
              <a:avLst/>
            </a:prstGeom>
          </p:spPr>
        </p:pic>
        <p:sp>
          <p:nvSpPr>
            <p:cNvPr id="6" name="矩形 5"/>
            <p:cNvSpPr/>
            <p:nvPr/>
          </p:nvSpPr>
          <p:spPr>
            <a:xfrm>
              <a:off x="10506" y="8221"/>
              <a:ext cx="8120" cy="628"/>
            </a:xfrm>
            <a:prstGeom prst="rect">
              <a:avLst/>
            </a:prstGeom>
          </p:spPr>
          <p:txBody>
            <a:bodyPr wrap="square">
              <a:spAutoFit/>
            </a:bodyPr>
            <a:lstStyle/>
            <a:p>
              <a:pPr algn="ct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电流反馈线在0.4s时突然掉线时的波形图</a:t>
              </a:r>
            </a:p>
          </p:txBody>
        </p:sp>
      </p:grpSp>
    </p:spTree>
    <p:extLst>
      <p:ext uri="{BB962C8B-B14F-4D97-AF65-F5344CB8AC3E}">
        <p14:creationId xmlns:p14="http://schemas.microsoft.com/office/powerpoint/2010/main" val="266227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rot="19531155">
            <a:off x="145250" y="2435520"/>
            <a:ext cx="4324683" cy="2152885"/>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62494"/>
              <a:gd name="connsiteY0" fmla="*/ 1085305 h 2170610"/>
              <a:gd name="connsiteX1" fmla="*/ 1085305 w 4562494"/>
              <a:gd name="connsiteY1" fmla="*/ 0 h 2170610"/>
              <a:gd name="connsiteX2" fmla="*/ 3653330 w 4562494"/>
              <a:gd name="connsiteY2" fmla="*/ 277290 h 2170610"/>
              <a:gd name="connsiteX3" fmla="*/ 4562494 w 4562494"/>
              <a:gd name="connsiteY3" fmla="*/ 1126298 h 2170610"/>
              <a:gd name="connsiteX4" fmla="*/ 4561746 w 4562494"/>
              <a:gd name="connsiteY4" fmla="*/ 1039792 h 2170610"/>
              <a:gd name="connsiteX5" fmla="*/ 3509854 w 4562494"/>
              <a:gd name="connsiteY5" fmla="*/ 1876726 h 2170610"/>
              <a:gd name="connsiteX6" fmla="*/ 1085305 w 4562494"/>
              <a:gd name="connsiteY6" fmla="*/ 2170610 h 2170610"/>
              <a:gd name="connsiteX7" fmla="*/ 0 w 4562494"/>
              <a:gd name="connsiteY7" fmla="*/ 1085305 h 2170610"/>
              <a:gd name="connsiteX0" fmla="*/ 0 w 4561749"/>
              <a:gd name="connsiteY0" fmla="*/ 1085305 h 2170610"/>
              <a:gd name="connsiteX1" fmla="*/ 1085305 w 4561749"/>
              <a:gd name="connsiteY1" fmla="*/ 0 h 2170610"/>
              <a:gd name="connsiteX2" fmla="*/ 3653330 w 4561749"/>
              <a:gd name="connsiteY2" fmla="*/ 277290 h 2170610"/>
              <a:gd name="connsiteX3" fmla="*/ 4549592 w 4561749"/>
              <a:gd name="connsiteY3" fmla="*/ 1221275 h 2170610"/>
              <a:gd name="connsiteX4" fmla="*/ 4561746 w 4561749"/>
              <a:gd name="connsiteY4" fmla="*/ 1039792 h 2170610"/>
              <a:gd name="connsiteX5" fmla="*/ 3509854 w 4561749"/>
              <a:gd name="connsiteY5" fmla="*/ 1876726 h 2170610"/>
              <a:gd name="connsiteX6" fmla="*/ 1085305 w 4561749"/>
              <a:gd name="connsiteY6" fmla="*/ 2170610 h 2170610"/>
              <a:gd name="connsiteX7" fmla="*/ 0 w 4561749"/>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512807 w 4549592"/>
              <a:gd name="connsiteY4" fmla="*/ 90000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485865 w 4549592"/>
              <a:gd name="connsiteY4" fmla="*/ 123435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485866"/>
              <a:gd name="connsiteY0" fmla="*/ 1085305 h 2170610"/>
              <a:gd name="connsiteX1" fmla="*/ 1085305 w 4485866"/>
              <a:gd name="connsiteY1" fmla="*/ 0 h 2170610"/>
              <a:gd name="connsiteX2" fmla="*/ 3653330 w 4485866"/>
              <a:gd name="connsiteY2" fmla="*/ 277290 h 2170610"/>
              <a:gd name="connsiteX3" fmla="*/ 4445218 w 4485866"/>
              <a:gd name="connsiteY3" fmla="*/ 949514 h 2170610"/>
              <a:gd name="connsiteX4" fmla="*/ 4485865 w 4485866"/>
              <a:gd name="connsiteY4" fmla="*/ 1234355 h 2170610"/>
              <a:gd name="connsiteX5" fmla="*/ 3509854 w 4485866"/>
              <a:gd name="connsiteY5" fmla="*/ 1876726 h 2170610"/>
              <a:gd name="connsiteX6" fmla="*/ 1085305 w 4485866"/>
              <a:gd name="connsiteY6" fmla="*/ 2170610 h 2170610"/>
              <a:gd name="connsiteX7" fmla="*/ 0 w 4485866"/>
              <a:gd name="connsiteY7" fmla="*/ 1085305 h 2170610"/>
              <a:gd name="connsiteX0" fmla="*/ 0 w 4485872"/>
              <a:gd name="connsiteY0" fmla="*/ 1085305 h 2170610"/>
              <a:gd name="connsiteX1" fmla="*/ 1085305 w 4485872"/>
              <a:gd name="connsiteY1" fmla="*/ 0 h 2170610"/>
              <a:gd name="connsiteX2" fmla="*/ 3653330 w 4485872"/>
              <a:gd name="connsiteY2" fmla="*/ 277290 h 2170610"/>
              <a:gd name="connsiteX3" fmla="*/ 4480330 w 4485872"/>
              <a:gd name="connsiteY3" fmla="*/ 939067 h 2170610"/>
              <a:gd name="connsiteX4" fmla="*/ 4485865 w 4485872"/>
              <a:gd name="connsiteY4" fmla="*/ 1234355 h 2170610"/>
              <a:gd name="connsiteX5" fmla="*/ 3509854 w 4485872"/>
              <a:gd name="connsiteY5" fmla="*/ 1876726 h 2170610"/>
              <a:gd name="connsiteX6" fmla="*/ 1085305 w 4485872"/>
              <a:gd name="connsiteY6" fmla="*/ 2170610 h 2170610"/>
              <a:gd name="connsiteX7" fmla="*/ 0 w 4485872"/>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508957"/>
              <a:gd name="connsiteY0" fmla="*/ 1085305 h 2170610"/>
              <a:gd name="connsiteX1" fmla="*/ 1085305 w 4508957"/>
              <a:gd name="connsiteY1" fmla="*/ 0 h 2170610"/>
              <a:gd name="connsiteX2" fmla="*/ 3653330 w 4508957"/>
              <a:gd name="connsiteY2" fmla="*/ 277290 h 2170610"/>
              <a:gd name="connsiteX3" fmla="*/ 4480330 w 4508957"/>
              <a:gd name="connsiteY3" fmla="*/ 939067 h 2170610"/>
              <a:gd name="connsiteX4" fmla="*/ 4508956 w 4508957"/>
              <a:gd name="connsiteY4" fmla="*/ 1524421 h 2170610"/>
              <a:gd name="connsiteX5" fmla="*/ 3509854 w 4508957"/>
              <a:gd name="connsiteY5" fmla="*/ 1876726 h 2170610"/>
              <a:gd name="connsiteX6" fmla="*/ 1085305 w 4508957"/>
              <a:gd name="connsiteY6" fmla="*/ 2170610 h 2170610"/>
              <a:gd name="connsiteX7" fmla="*/ 0 w 4508957"/>
              <a:gd name="connsiteY7" fmla="*/ 1085305 h 2170610"/>
              <a:gd name="connsiteX0" fmla="*/ 0 w 4480330"/>
              <a:gd name="connsiteY0" fmla="*/ 1085305 h 2170610"/>
              <a:gd name="connsiteX1" fmla="*/ 1085305 w 4480330"/>
              <a:gd name="connsiteY1" fmla="*/ 0 h 2170610"/>
              <a:gd name="connsiteX2" fmla="*/ 3653330 w 4480330"/>
              <a:gd name="connsiteY2" fmla="*/ 277290 h 2170610"/>
              <a:gd name="connsiteX3" fmla="*/ 4480330 w 4480330"/>
              <a:gd name="connsiteY3" fmla="*/ 939067 h 2170610"/>
              <a:gd name="connsiteX4" fmla="*/ 3509854 w 4480330"/>
              <a:gd name="connsiteY4" fmla="*/ 1876726 h 2170610"/>
              <a:gd name="connsiteX5" fmla="*/ 1085305 w 4480330"/>
              <a:gd name="connsiteY5" fmla="*/ 2170610 h 2170610"/>
              <a:gd name="connsiteX6" fmla="*/ 0 w 4480330"/>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782"/>
              <a:gd name="connsiteY0" fmla="*/ 1085305 h 2170610"/>
              <a:gd name="connsiteX1" fmla="*/ 1085305 w 4514782"/>
              <a:gd name="connsiteY1" fmla="*/ 0 h 2170610"/>
              <a:gd name="connsiteX2" fmla="*/ 3653330 w 4514782"/>
              <a:gd name="connsiteY2" fmla="*/ 277290 h 2170610"/>
              <a:gd name="connsiteX3" fmla="*/ 4514393 w 4514782"/>
              <a:gd name="connsiteY3" fmla="*/ 1152369 h 2170610"/>
              <a:gd name="connsiteX4" fmla="*/ 3509854 w 4514782"/>
              <a:gd name="connsiteY4" fmla="*/ 1876726 h 2170610"/>
              <a:gd name="connsiteX5" fmla="*/ 1085305 w 4514782"/>
              <a:gd name="connsiteY5" fmla="*/ 2170610 h 2170610"/>
              <a:gd name="connsiteX6" fmla="*/ 0 w 4514782"/>
              <a:gd name="connsiteY6" fmla="*/ 1085305 h 2170610"/>
              <a:gd name="connsiteX0" fmla="*/ 0 w 4515203"/>
              <a:gd name="connsiteY0" fmla="*/ 1085305 h 2170610"/>
              <a:gd name="connsiteX1" fmla="*/ 1085305 w 4515203"/>
              <a:gd name="connsiteY1" fmla="*/ 0 h 2170610"/>
              <a:gd name="connsiteX2" fmla="*/ 3653330 w 4515203"/>
              <a:gd name="connsiteY2" fmla="*/ 277290 h 2170610"/>
              <a:gd name="connsiteX3" fmla="*/ 4514393 w 4515203"/>
              <a:gd name="connsiteY3" fmla="*/ 1152369 h 2170610"/>
              <a:gd name="connsiteX4" fmla="*/ 3509854 w 4515203"/>
              <a:gd name="connsiteY4" fmla="*/ 1876726 h 2170610"/>
              <a:gd name="connsiteX5" fmla="*/ 1085305 w 4515203"/>
              <a:gd name="connsiteY5" fmla="*/ 2170610 h 2170610"/>
              <a:gd name="connsiteX6" fmla="*/ 0 w 4515203"/>
              <a:gd name="connsiteY6" fmla="*/ 1085305 h 2170610"/>
              <a:gd name="connsiteX0" fmla="*/ 0 w 4517084"/>
              <a:gd name="connsiteY0" fmla="*/ 1085305 h 2170610"/>
              <a:gd name="connsiteX1" fmla="*/ 1085305 w 4517084"/>
              <a:gd name="connsiteY1" fmla="*/ 0 h 2170610"/>
              <a:gd name="connsiteX2" fmla="*/ 3653330 w 4517084"/>
              <a:gd name="connsiteY2" fmla="*/ 277290 h 2170610"/>
              <a:gd name="connsiteX3" fmla="*/ 4516279 w 4517084"/>
              <a:gd name="connsiteY3" fmla="*/ 1094480 h 2170610"/>
              <a:gd name="connsiteX4" fmla="*/ 3509854 w 4517084"/>
              <a:gd name="connsiteY4" fmla="*/ 1876726 h 2170610"/>
              <a:gd name="connsiteX5" fmla="*/ 1085305 w 4517084"/>
              <a:gd name="connsiteY5" fmla="*/ 2170610 h 2170610"/>
              <a:gd name="connsiteX6" fmla="*/ 0 w 451708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5424"/>
              <a:gd name="connsiteY0" fmla="*/ 1085305 h 2170610"/>
              <a:gd name="connsiteX1" fmla="*/ 1085305 w 4515424"/>
              <a:gd name="connsiteY1" fmla="*/ 0 h 2170610"/>
              <a:gd name="connsiteX2" fmla="*/ 3653330 w 4515424"/>
              <a:gd name="connsiteY2" fmla="*/ 277290 h 2170610"/>
              <a:gd name="connsiteX3" fmla="*/ 4515052 w 4515424"/>
              <a:gd name="connsiteY3" fmla="*/ 1159525 h 2170610"/>
              <a:gd name="connsiteX4" fmla="*/ 3509854 w 4515424"/>
              <a:gd name="connsiteY4" fmla="*/ 1876726 h 2170610"/>
              <a:gd name="connsiteX5" fmla="*/ 1085305 w 4515424"/>
              <a:gd name="connsiteY5" fmla="*/ 2170610 h 2170610"/>
              <a:gd name="connsiteX6" fmla="*/ 0 w 4515424"/>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673"/>
              <a:gd name="connsiteY0" fmla="*/ 1085305 h 2170610"/>
              <a:gd name="connsiteX1" fmla="*/ 1085305 w 4515673"/>
              <a:gd name="connsiteY1" fmla="*/ 0 h 2170610"/>
              <a:gd name="connsiteX2" fmla="*/ 3653330 w 4515673"/>
              <a:gd name="connsiteY2" fmla="*/ 277290 h 2170610"/>
              <a:gd name="connsiteX3" fmla="*/ 4515052 w 4515673"/>
              <a:gd name="connsiteY3" fmla="*/ 1159525 h 2170610"/>
              <a:gd name="connsiteX4" fmla="*/ 3596360 w 4515673"/>
              <a:gd name="connsiteY4" fmla="*/ 1875978 h 2170610"/>
              <a:gd name="connsiteX5" fmla="*/ 1085305 w 4515673"/>
              <a:gd name="connsiteY5" fmla="*/ 2170610 h 2170610"/>
              <a:gd name="connsiteX6" fmla="*/ 0 w 4515673"/>
              <a:gd name="connsiteY6" fmla="*/ 1085305 h 2170610"/>
              <a:gd name="connsiteX0" fmla="*/ 0 w 4518414"/>
              <a:gd name="connsiteY0" fmla="*/ 1085305 h 2170610"/>
              <a:gd name="connsiteX1" fmla="*/ 1085305 w 4518414"/>
              <a:gd name="connsiteY1" fmla="*/ 0 h 2170610"/>
              <a:gd name="connsiteX2" fmla="*/ 3653330 w 4518414"/>
              <a:gd name="connsiteY2" fmla="*/ 277290 h 2170610"/>
              <a:gd name="connsiteX3" fmla="*/ 4515052 w 4518414"/>
              <a:gd name="connsiteY3" fmla="*/ 1159525 h 2170610"/>
              <a:gd name="connsiteX4" fmla="*/ 3596360 w 4518414"/>
              <a:gd name="connsiteY4" fmla="*/ 1875978 h 2170610"/>
              <a:gd name="connsiteX5" fmla="*/ 1085305 w 4518414"/>
              <a:gd name="connsiteY5" fmla="*/ 2170610 h 2170610"/>
              <a:gd name="connsiteX6" fmla="*/ 0 w 4518414"/>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258"/>
              <a:gd name="connsiteY0" fmla="*/ 1085305 h 2170610"/>
              <a:gd name="connsiteX1" fmla="*/ 1085305 w 4515258"/>
              <a:gd name="connsiteY1" fmla="*/ 0 h 2170610"/>
              <a:gd name="connsiteX2" fmla="*/ 3653330 w 4515258"/>
              <a:gd name="connsiteY2" fmla="*/ 277290 h 2170610"/>
              <a:gd name="connsiteX3" fmla="*/ 4515052 w 4515258"/>
              <a:gd name="connsiteY3" fmla="*/ 1159525 h 2170610"/>
              <a:gd name="connsiteX4" fmla="*/ 3609396 w 4515258"/>
              <a:gd name="connsiteY4" fmla="*/ 1900029 h 2170610"/>
              <a:gd name="connsiteX5" fmla="*/ 1085305 w 4515258"/>
              <a:gd name="connsiteY5" fmla="*/ 2170610 h 2170610"/>
              <a:gd name="connsiteX6" fmla="*/ 0 w 4515258"/>
              <a:gd name="connsiteY6" fmla="*/ 1085305 h 2170610"/>
              <a:gd name="connsiteX0" fmla="*/ 0 w 4515322"/>
              <a:gd name="connsiteY0" fmla="*/ 1085305 h 2170610"/>
              <a:gd name="connsiteX1" fmla="*/ 1085305 w 4515322"/>
              <a:gd name="connsiteY1" fmla="*/ 0 h 2170610"/>
              <a:gd name="connsiteX2" fmla="*/ 3653330 w 4515322"/>
              <a:gd name="connsiteY2" fmla="*/ 277290 h 2170610"/>
              <a:gd name="connsiteX3" fmla="*/ 4515052 w 4515322"/>
              <a:gd name="connsiteY3" fmla="*/ 1159525 h 2170610"/>
              <a:gd name="connsiteX4" fmla="*/ 3699808 w 4515322"/>
              <a:gd name="connsiteY4" fmla="*/ 1902529 h 2170610"/>
              <a:gd name="connsiteX5" fmla="*/ 1085305 w 4515322"/>
              <a:gd name="connsiteY5" fmla="*/ 2170610 h 2170610"/>
              <a:gd name="connsiteX6" fmla="*/ 0 w 4515322"/>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7575"/>
              <a:gd name="connsiteY0" fmla="*/ 1085305 h 2170610"/>
              <a:gd name="connsiteX1" fmla="*/ 1085305 w 4517575"/>
              <a:gd name="connsiteY1" fmla="*/ 0 h 2170610"/>
              <a:gd name="connsiteX2" fmla="*/ 3653330 w 4517575"/>
              <a:gd name="connsiteY2" fmla="*/ 277290 h 2170610"/>
              <a:gd name="connsiteX3" fmla="*/ 4515052 w 4517575"/>
              <a:gd name="connsiteY3" fmla="*/ 1159525 h 2170610"/>
              <a:gd name="connsiteX4" fmla="*/ 3699808 w 4517575"/>
              <a:gd name="connsiteY4" fmla="*/ 1902529 h 2170610"/>
              <a:gd name="connsiteX5" fmla="*/ 1085305 w 4517575"/>
              <a:gd name="connsiteY5" fmla="*/ 2170610 h 2170610"/>
              <a:gd name="connsiteX6" fmla="*/ 0 w 4517575"/>
              <a:gd name="connsiteY6" fmla="*/ 1085305 h 2170610"/>
              <a:gd name="connsiteX0" fmla="*/ 0 w 4515158"/>
              <a:gd name="connsiteY0" fmla="*/ 1085305 h 2170610"/>
              <a:gd name="connsiteX1" fmla="*/ 1085305 w 4515158"/>
              <a:gd name="connsiteY1" fmla="*/ 0 h 2170610"/>
              <a:gd name="connsiteX2" fmla="*/ 3653330 w 4515158"/>
              <a:gd name="connsiteY2" fmla="*/ 277290 h 2170610"/>
              <a:gd name="connsiteX3" fmla="*/ 4515052 w 4515158"/>
              <a:gd name="connsiteY3" fmla="*/ 1159525 h 2170610"/>
              <a:gd name="connsiteX4" fmla="*/ 3699808 w 4515158"/>
              <a:gd name="connsiteY4" fmla="*/ 1902529 h 2170610"/>
              <a:gd name="connsiteX5" fmla="*/ 1085305 w 4515158"/>
              <a:gd name="connsiteY5" fmla="*/ 2170610 h 2170610"/>
              <a:gd name="connsiteX6" fmla="*/ 0 w 4515158"/>
              <a:gd name="connsiteY6" fmla="*/ 1085305 h 2170610"/>
              <a:gd name="connsiteX0" fmla="*/ 0 w 4517145"/>
              <a:gd name="connsiteY0" fmla="*/ 1085305 h 2170610"/>
              <a:gd name="connsiteX1" fmla="*/ 1085305 w 4517145"/>
              <a:gd name="connsiteY1" fmla="*/ 0 h 2170610"/>
              <a:gd name="connsiteX2" fmla="*/ 3653330 w 4517145"/>
              <a:gd name="connsiteY2" fmla="*/ 277290 h 2170610"/>
              <a:gd name="connsiteX3" fmla="*/ 4515052 w 4517145"/>
              <a:gd name="connsiteY3" fmla="*/ 1159525 h 2170610"/>
              <a:gd name="connsiteX4" fmla="*/ 3699808 w 4517145"/>
              <a:gd name="connsiteY4" fmla="*/ 1902529 h 2170610"/>
              <a:gd name="connsiteX5" fmla="*/ 1085305 w 4517145"/>
              <a:gd name="connsiteY5" fmla="*/ 2170610 h 2170610"/>
              <a:gd name="connsiteX6" fmla="*/ 0 w 4517145"/>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5309"/>
              <a:gd name="connsiteY0" fmla="*/ 1085305 h 2170610"/>
              <a:gd name="connsiteX1" fmla="*/ 1085305 w 4515309"/>
              <a:gd name="connsiteY1" fmla="*/ 0 h 2170610"/>
              <a:gd name="connsiteX2" fmla="*/ 3653330 w 4515309"/>
              <a:gd name="connsiteY2" fmla="*/ 277290 h 2170610"/>
              <a:gd name="connsiteX3" fmla="*/ 4515052 w 4515309"/>
              <a:gd name="connsiteY3" fmla="*/ 1159525 h 2170610"/>
              <a:gd name="connsiteX4" fmla="*/ 3693926 w 4515309"/>
              <a:gd name="connsiteY4" fmla="*/ 1877820 h 2170610"/>
              <a:gd name="connsiteX5" fmla="*/ 1085305 w 4515309"/>
              <a:gd name="connsiteY5" fmla="*/ 2170610 h 2170610"/>
              <a:gd name="connsiteX6" fmla="*/ 0 w 4515309"/>
              <a:gd name="connsiteY6" fmla="*/ 1085305 h 2170610"/>
              <a:gd name="connsiteX0" fmla="*/ 0 w 4515144"/>
              <a:gd name="connsiteY0" fmla="*/ 1085305 h 2170610"/>
              <a:gd name="connsiteX1" fmla="*/ 1085305 w 4515144"/>
              <a:gd name="connsiteY1" fmla="*/ 0 h 2170610"/>
              <a:gd name="connsiteX2" fmla="*/ 3653330 w 4515144"/>
              <a:gd name="connsiteY2" fmla="*/ 277290 h 2170610"/>
              <a:gd name="connsiteX3" fmla="*/ 4515052 w 4515144"/>
              <a:gd name="connsiteY3" fmla="*/ 1159525 h 2170610"/>
              <a:gd name="connsiteX4" fmla="*/ 3693926 w 4515144"/>
              <a:gd name="connsiteY4" fmla="*/ 1877820 h 2170610"/>
              <a:gd name="connsiteX5" fmla="*/ 1085305 w 4515144"/>
              <a:gd name="connsiteY5" fmla="*/ 2170610 h 2170610"/>
              <a:gd name="connsiteX6" fmla="*/ 0 w 4515144"/>
              <a:gd name="connsiteY6" fmla="*/ 1085305 h 2170610"/>
              <a:gd name="connsiteX0" fmla="*/ 0 w 4515217"/>
              <a:gd name="connsiteY0" fmla="*/ 1085305 h 2170610"/>
              <a:gd name="connsiteX1" fmla="*/ 1085305 w 4515217"/>
              <a:gd name="connsiteY1" fmla="*/ 0 h 2170610"/>
              <a:gd name="connsiteX2" fmla="*/ 3653330 w 4515217"/>
              <a:gd name="connsiteY2" fmla="*/ 277290 h 2170610"/>
              <a:gd name="connsiteX3" fmla="*/ 4515052 w 4515217"/>
              <a:gd name="connsiteY3" fmla="*/ 1159525 h 2170610"/>
              <a:gd name="connsiteX4" fmla="*/ 3693926 w 4515217"/>
              <a:gd name="connsiteY4" fmla="*/ 1877820 h 2170610"/>
              <a:gd name="connsiteX5" fmla="*/ 1085305 w 4515217"/>
              <a:gd name="connsiteY5" fmla="*/ 2170610 h 2170610"/>
              <a:gd name="connsiteX6" fmla="*/ 0 w 4515217"/>
              <a:gd name="connsiteY6" fmla="*/ 1085305 h 2170610"/>
              <a:gd name="connsiteX0" fmla="*/ 0 w 4516558"/>
              <a:gd name="connsiteY0" fmla="*/ 1085305 h 2170610"/>
              <a:gd name="connsiteX1" fmla="*/ 1085305 w 4516558"/>
              <a:gd name="connsiteY1" fmla="*/ 0 h 2170610"/>
              <a:gd name="connsiteX2" fmla="*/ 3653330 w 4516558"/>
              <a:gd name="connsiteY2" fmla="*/ 277290 h 2170610"/>
              <a:gd name="connsiteX3" fmla="*/ 4515052 w 4516558"/>
              <a:gd name="connsiteY3" fmla="*/ 1159525 h 2170610"/>
              <a:gd name="connsiteX4" fmla="*/ 3693926 w 4516558"/>
              <a:gd name="connsiteY4" fmla="*/ 1877820 h 2170610"/>
              <a:gd name="connsiteX5" fmla="*/ 1085305 w 4516558"/>
              <a:gd name="connsiteY5" fmla="*/ 2170610 h 2170610"/>
              <a:gd name="connsiteX6" fmla="*/ 0 w 4516558"/>
              <a:gd name="connsiteY6" fmla="*/ 1085305 h 2170610"/>
              <a:gd name="connsiteX0" fmla="*/ 0 w 4515938"/>
              <a:gd name="connsiteY0" fmla="*/ 1085305 h 2170610"/>
              <a:gd name="connsiteX1" fmla="*/ 1085305 w 4515938"/>
              <a:gd name="connsiteY1" fmla="*/ 0 h 2170610"/>
              <a:gd name="connsiteX2" fmla="*/ 3653330 w 4515938"/>
              <a:gd name="connsiteY2" fmla="*/ 277290 h 2170610"/>
              <a:gd name="connsiteX3" fmla="*/ 4515052 w 4515938"/>
              <a:gd name="connsiteY3" fmla="*/ 1159525 h 2170610"/>
              <a:gd name="connsiteX4" fmla="*/ 3693926 w 4515938"/>
              <a:gd name="connsiteY4" fmla="*/ 1877820 h 2170610"/>
              <a:gd name="connsiteX5" fmla="*/ 1085305 w 4515938"/>
              <a:gd name="connsiteY5" fmla="*/ 2170610 h 2170610"/>
              <a:gd name="connsiteX6" fmla="*/ 0 w 4515938"/>
              <a:gd name="connsiteY6" fmla="*/ 1085305 h 2170610"/>
              <a:gd name="connsiteX0" fmla="*/ 0 w 4515384"/>
              <a:gd name="connsiteY0" fmla="*/ 1085305 h 2170610"/>
              <a:gd name="connsiteX1" fmla="*/ 1085305 w 4515384"/>
              <a:gd name="connsiteY1" fmla="*/ 0 h 2170610"/>
              <a:gd name="connsiteX2" fmla="*/ 3653330 w 4515384"/>
              <a:gd name="connsiteY2" fmla="*/ 277290 h 2170610"/>
              <a:gd name="connsiteX3" fmla="*/ 4515052 w 4515384"/>
              <a:gd name="connsiteY3" fmla="*/ 1159525 h 2170610"/>
              <a:gd name="connsiteX4" fmla="*/ 3709551 w 4515384"/>
              <a:gd name="connsiteY4" fmla="*/ 1890811 h 2170610"/>
              <a:gd name="connsiteX5" fmla="*/ 1085305 w 4515384"/>
              <a:gd name="connsiteY5" fmla="*/ 2170610 h 2170610"/>
              <a:gd name="connsiteX6" fmla="*/ 0 w 4515384"/>
              <a:gd name="connsiteY6" fmla="*/ 1085305 h 2170610"/>
              <a:gd name="connsiteX0" fmla="*/ 0 w 4515438"/>
              <a:gd name="connsiteY0" fmla="*/ 1085305 h 2170610"/>
              <a:gd name="connsiteX1" fmla="*/ 1085305 w 4515438"/>
              <a:gd name="connsiteY1" fmla="*/ 0 h 2170610"/>
              <a:gd name="connsiteX2" fmla="*/ 3648767 w 4515438"/>
              <a:gd name="connsiteY2" fmla="*/ 266889 h 2170610"/>
              <a:gd name="connsiteX3" fmla="*/ 4515052 w 4515438"/>
              <a:gd name="connsiteY3" fmla="*/ 1159525 h 2170610"/>
              <a:gd name="connsiteX4" fmla="*/ 3709551 w 4515438"/>
              <a:gd name="connsiteY4" fmla="*/ 1890811 h 2170610"/>
              <a:gd name="connsiteX5" fmla="*/ 1085305 w 4515438"/>
              <a:gd name="connsiteY5" fmla="*/ 2170610 h 2170610"/>
              <a:gd name="connsiteX6" fmla="*/ 0 w 4515438"/>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21693"/>
              <a:gd name="connsiteY0" fmla="*/ 1085305 h 2170610"/>
              <a:gd name="connsiteX1" fmla="*/ 1085305 w 4521693"/>
              <a:gd name="connsiteY1" fmla="*/ 0 h 2170610"/>
              <a:gd name="connsiteX2" fmla="*/ 3648767 w 4521693"/>
              <a:gd name="connsiteY2" fmla="*/ 266889 h 2170610"/>
              <a:gd name="connsiteX3" fmla="*/ 4519891 w 4521693"/>
              <a:gd name="connsiteY3" fmla="*/ 1123909 h 2170610"/>
              <a:gd name="connsiteX4" fmla="*/ 3709551 w 4521693"/>
              <a:gd name="connsiteY4" fmla="*/ 1890811 h 2170610"/>
              <a:gd name="connsiteX5" fmla="*/ 1085305 w 4521693"/>
              <a:gd name="connsiteY5" fmla="*/ 2170610 h 2170610"/>
              <a:gd name="connsiteX6" fmla="*/ 0 w 4521693"/>
              <a:gd name="connsiteY6" fmla="*/ 1085305 h 2170610"/>
              <a:gd name="connsiteX0" fmla="*/ 0 w 4520048"/>
              <a:gd name="connsiteY0" fmla="*/ 1085305 h 2170610"/>
              <a:gd name="connsiteX1" fmla="*/ 1085305 w 4520048"/>
              <a:gd name="connsiteY1" fmla="*/ 0 h 2170610"/>
              <a:gd name="connsiteX2" fmla="*/ 3648767 w 4520048"/>
              <a:gd name="connsiteY2" fmla="*/ 266889 h 2170610"/>
              <a:gd name="connsiteX3" fmla="*/ 4519891 w 4520048"/>
              <a:gd name="connsiteY3" fmla="*/ 1123909 h 2170610"/>
              <a:gd name="connsiteX4" fmla="*/ 3709551 w 4520048"/>
              <a:gd name="connsiteY4" fmla="*/ 1890811 h 2170610"/>
              <a:gd name="connsiteX5" fmla="*/ 1085305 w 4520048"/>
              <a:gd name="connsiteY5" fmla="*/ 2170610 h 2170610"/>
              <a:gd name="connsiteX6" fmla="*/ 0 w 4520048"/>
              <a:gd name="connsiteY6" fmla="*/ 1085305 h 2170610"/>
              <a:gd name="connsiteX0" fmla="*/ 0 w 4520693"/>
              <a:gd name="connsiteY0" fmla="*/ 1085305 h 2170610"/>
              <a:gd name="connsiteX1" fmla="*/ 1085305 w 4520693"/>
              <a:gd name="connsiteY1" fmla="*/ 0 h 2170610"/>
              <a:gd name="connsiteX2" fmla="*/ 3648767 w 4520693"/>
              <a:gd name="connsiteY2" fmla="*/ 266889 h 2170610"/>
              <a:gd name="connsiteX3" fmla="*/ 4519891 w 4520693"/>
              <a:gd name="connsiteY3" fmla="*/ 1123909 h 2170610"/>
              <a:gd name="connsiteX4" fmla="*/ 3709551 w 4520693"/>
              <a:gd name="connsiteY4" fmla="*/ 1890811 h 2170610"/>
              <a:gd name="connsiteX5" fmla="*/ 1085305 w 4520693"/>
              <a:gd name="connsiteY5" fmla="*/ 2170610 h 2170610"/>
              <a:gd name="connsiteX6" fmla="*/ 0 w 4520693"/>
              <a:gd name="connsiteY6" fmla="*/ 1085305 h 2170610"/>
              <a:gd name="connsiteX0" fmla="*/ 0 w 4520021"/>
              <a:gd name="connsiteY0" fmla="*/ 1085305 h 2170610"/>
              <a:gd name="connsiteX1" fmla="*/ 1085305 w 4520021"/>
              <a:gd name="connsiteY1" fmla="*/ 0 h 2170610"/>
              <a:gd name="connsiteX2" fmla="*/ 3648767 w 4520021"/>
              <a:gd name="connsiteY2" fmla="*/ 266889 h 2170610"/>
              <a:gd name="connsiteX3" fmla="*/ 4519891 w 4520021"/>
              <a:gd name="connsiteY3" fmla="*/ 1123909 h 2170610"/>
              <a:gd name="connsiteX4" fmla="*/ 3709551 w 4520021"/>
              <a:gd name="connsiteY4" fmla="*/ 1890811 h 2170610"/>
              <a:gd name="connsiteX5" fmla="*/ 1085305 w 4520021"/>
              <a:gd name="connsiteY5" fmla="*/ 2170610 h 2170610"/>
              <a:gd name="connsiteX6" fmla="*/ 0 w 4520021"/>
              <a:gd name="connsiteY6" fmla="*/ 1085305 h 2170610"/>
              <a:gd name="connsiteX0" fmla="*/ 0 w 4520212"/>
              <a:gd name="connsiteY0" fmla="*/ 1085305 h 2170610"/>
              <a:gd name="connsiteX1" fmla="*/ 1085305 w 4520212"/>
              <a:gd name="connsiteY1" fmla="*/ 0 h 2170610"/>
              <a:gd name="connsiteX2" fmla="*/ 3648767 w 4520212"/>
              <a:gd name="connsiteY2" fmla="*/ 266889 h 2170610"/>
              <a:gd name="connsiteX3" fmla="*/ 4519891 w 4520212"/>
              <a:gd name="connsiteY3" fmla="*/ 1123909 h 2170610"/>
              <a:gd name="connsiteX4" fmla="*/ 3709551 w 4520212"/>
              <a:gd name="connsiteY4" fmla="*/ 1890811 h 2170610"/>
              <a:gd name="connsiteX5" fmla="*/ 1085305 w 4520212"/>
              <a:gd name="connsiteY5" fmla="*/ 2170610 h 2170610"/>
              <a:gd name="connsiteX6" fmla="*/ 0 w 4520212"/>
              <a:gd name="connsiteY6" fmla="*/ 1085305 h 2170610"/>
              <a:gd name="connsiteX0" fmla="*/ 0 w 4519938"/>
              <a:gd name="connsiteY0" fmla="*/ 1085305 h 2170610"/>
              <a:gd name="connsiteX1" fmla="*/ 1085305 w 4519938"/>
              <a:gd name="connsiteY1" fmla="*/ 0 h 2170610"/>
              <a:gd name="connsiteX2" fmla="*/ 3648767 w 4519938"/>
              <a:gd name="connsiteY2" fmla="*/ 266889 h 2170610"/>
              <a:gd name="connsiteX3" fmla="*/ 4519891 w 4519938"/>
              <a:gd name="connsiteY3" fmla="*/ 1123909 h 2170610"/>
              <a:gd name="connsiteX4" fmla="*/ 3709551 w 4519938"/>
              <a:gd name="connsiteY4" fmla="*/ 1890811 h 2170610"/>
              <a:gd name="connsiteX5" fmla="*/ 1085305 w 4519938"/>
              <a:gd name="connsiteY5" fmla="*/ 2170610 h 2170610"/>
              <a:gd name="connsiteX6" fmla="*/ 0 w 4519938"/>
              <a:gd name="connsiteY6" fmla="*/ 1085305 h 2170610"/>
              <a:gd name="connsiteX0" fmla="*/ 0 w 4499374"/>
              <a:gd name="connsiteY0" fmla="*/ 1085305 h 2170610"/>
              <a:gd name="connsiteX1" fmla="*/ 1085305 w 4499374"/>
              <a:gd name="connsiteY1" fmla="*/ 0 h 2170610"/>
              <a:gd name="connsiteX2" fmla="*/ 3648767 w 4499374"/>
              <a:gd name="connsiteY2" fmla="*/ 266889 h 2170610"/>
              <a:gd name="connsiteX3" fmla="*/ 4499317 w 4499374"/>
              <a:gd name="connsiteY3" fmla="*/ 1047344 h 2170610"/>
              <a:gd name="connsiteX4" fmla="*/ 3709551 w 4499374"/>
              <a:gd name="connsiteY4" fmla="*/ 1890811 h 2170610"/>
              <a:gd name="connsiteX5" fmla="*/ 1085305 w 4499374"/>
              <a:gd name="connsiteY5" fmla="*/ 2170610 h 2170610"/>
              <a:gd name="connsiteX6" fmla="*/ 0 w 4499374"/>
              <a:gd name="connsiteY6" fmla="*/ 1085305 h 2170610"/>
              <a:gd name="connsiteX0" fmla="*/ 0 w 4501862"/>
              <a:gd name="connsiteY0" fmla="*/ 1085305 h 2170610"/>
              <a:gd name="connsiteX1" fmla="*/ 1085305 w 4501862"/>
              <a:gd name="connsiteY1" fmla="*/ 0 h 2170610"/>
              <a:gd name="connsiteX2" fmla="*/ 3648767 w 4501862"/>
              <a:gd name="connsiteY2" fmla="*/ 266889 h 2170610"/>
              <a:gd name="connsiteX3" fmla="*/ 4499317 w 4501862"/>
              <a:gd name="connsiteY3" fmla="*/ 1047344 h 2170610"/>
              <a:gd name="connsiteX4" fmla="*/ 3709551 w 4501862"/>
              <a:gd name="connsiteY4" fmla="*/ 1890811 h 2170610"/>
              <a:gd name="connsiteX5" fmla="*/ 1085305 w 4501862"/>
              <a:gd name="connsiteY5" fmla="*/ 2170610 h 2170610"/>
              <a:gd name="connsiteX6" fmla="*/ 0 w 4501862"/>
              <a:gd name="connsiteY6" fmla="*/ 1085305 h 2170610"/>
              <a:gd name="connsiteX0" fmla="*/ 0 w 4499895"/>
              <a:gd name="connsiteY0" fmla="*/ 1085305 h 2170610"/>
              <a:gd name="connsiteX1" fmla="*/ 1085305 w 4499895"/>
              <a:gd name="connsiteY1" fmla="*/ 0 h 2170610"/>
              <a:gd name="connsiteX2" fmla="*/ 3648767 w 4499895"/>
              <a:gd name="connsiteY2" fmla="*/ 266889 h 2170610"/>
              <a:gd name="connsiteX3" fmla="*/ 4499317 w 4499895"/>
              <a:gd name="connsiteY3" fmla="*/ 1047344 h 2170610"/>
              <a:gd name="connsiteX4" fmla="*/ 3709551 w 4499895"/>
              <a:gd name="connsiteY4" fmla="*/ 1890811 h 2170610"/>
              <a:gd name="connsiteX5" fmla="*/ 1085305 w 4499895"/>
              <a:gd name="connsiteY5" fmla="*/ 2170610 h 2170610"/>
              <a:gd name="connsiteX6" fmla="*/ 0 w 4499895"/>
              <a:gd name="connsiteY6" fmla="*/ 1085305 h 2170610"/>
              <a:gd name="connsiteX0" fmla="*/ 0 w 4500491"/>
              <a:gd name="connsiteY0" fmla="*/ 1085305 h 2170610"/>
              <a:gd name="connsiteX1" fmla="*/ 1085305 w 4500491"/>
              <a:gd name="connsiteY1" fmla="*/ 0 h 2170610"/>
              <a:gd name="connsiteX2" fmla="*/ 3648767 w 4500491"/>
              <a:gd name="connsiteY2" fmla="*/ 266889 h 2170610"/>
              <a:gd name="connsiteX3" fmla="*/ 4499317 w 4500491"/>
              <a:gd name="connsiteY3" fmla="*/ 1047344 h 2170610"/>
              <a:gd name="connsiteX4" fmla="*/ 3709551 w 4500491"/>
              <a:gd name="connsiteY4" fmla="*/ 1890811 h 2170610"/>
              <a:gd name="connsiteX5" fmla="*/ 1085305 w 4500491"/>
              <a:gd name="connsiteY5" fmla="*/ 2170610 h 2170610"/>
              <a:gd name="connsiteX6" fmla="*/ 0 w 4500491"/>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79"/>
              <a:gd name="connsiteY0" fmla="*/ 1085305 h 2170610"/>
              <a:gd name="connsiteX1" fmla="*/ 1085305 w 4500279"/>
              <a:gd name="connsiteY1" fmla="*/ 0 h 2170610"/>
              <a:gd name="connsiteX2" fmla="*/ 3648767 w 4500279"/>
              <a:gd name="connsiteY2" fmla="*/ 266889 h 2170610"/>
              <a:gd name="connsiteX3" fmla="*/ 4499317 w 4500279"/>
              <a:gd name="connsiteY3" fmla="*/ 1047344 h 2170610"/>
              <a:gd name="connsiteX4" fmla="*/ 3709551 w 4500279"/>
              <a:gd name="connsiteY4" fmla="*/ 1890811 h 2170610"/>
              <a:gd name="connsiteX5" fmla="*/ 1085305 w 4500279"/>
              <a:gd name="connsiteY5" fmla="*/ 2170610 h 2170610"/>
              <a:gd name="connsiteX6" fmla="*/ 0 w 4500279"/>
              <a:gd name="connsiteY6" fmla="*/ 1085305 h 2170610"/>
              <a:gd name="connsiteX0" fmla="*/ 0 w 4499950"/>
              <a:gd name="connsiteY0" fmla="*/ 1085305 h 2170610"/>
              <a:gd name="connsiteX1" fmla="*/ 1085305 w 4499950"/>
              <a:gd name="connsiteY1" fmla="*/ 0 h 2170610"/>
              <a:gd name="connsiteX2" fmla="*/ 3648767 w 4499950"/>
              <a:gd name="connsiteY2" fmla="*/ 266889 h 2170610"/>
              <a:gd name="connsiteX3" fmla="*/ 4499317 w 4499950"/>
              <a:gd name="connsiteY3" fmla="*/ 1047344 h 2170610"/>
              <a:gd name="connsiteX4" fmla="*/ 3713468 w 4499950"/>
              <a:gd name="connsiteY4" fmla="*/ 1903978 h 2170610"/>
              <a:gd name="connsiteX5" fmla="*/ 1085305 w 4499950"/>
              <a:gd name="connsiteY5" fmla="*/ 2170610 h 2170610"/>
              <a:gd name="connsiteX6" fmla="*/ 0 w 4499950"/>
              <a:gd name="connsiteY6" fmla="*/ 1085305 h 21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4"/>
          <p:cNvSpPr/>
          <p:nvPr/>
        </p:nvSpPr>
        <p:spPr>
          <a:xfrm rot="1186535">
            <a:off x="275956" y="3402550"/>
            <a:ext cx="4059476" cy="2113328"/>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62494"/>
              <a:gd name="connsiteY0" fmla="*/ 1085305 h 2170610"/>
              <a:gd name="connsiteX1" fmla="*/ 1085305 w 4562494"/>
              <a:gd name="connsiteY1" fmla="*/ 0 h 2170610"/>
              <a:gd name="connsiteX2" fmla="*/ 3653330 w 4562494"/>
              <a:gd name="connsiteY2" fmla="*/ 277290 h 2170610"/>
              <a:gd name="connsiteX3" fmla="*/ 4562494 w 4562494"/>
              <a:gd name="connsiteY3" fmla="*/ 1126298 h 2170610"/>
              <a:gd name="connsiteX4" fmla="*/ 4561746 w 4562494"/>
              <a:gd name="connsiteY4" fmla="*/ 1039792 h 2170610"/>
              <a:gd name="connsiteX5" fmla="*/ 3509854 w 4562494"/>
              <a:gd name="connsiteY5" fmla="*/ 1876726 h 2170610"/>
              <a:gd name="connsiteX6" fmla="*/ 1085305 w 4562494"/>
              <a:gd name="connsiteY6" fmla="*/ 2170610 h 2170610"/>
              <a:gd name="connsiteX7" fmla="*/ 0 w 4562494"/>
              <a:gd name="connsiteY7" fmla="*/ 1085305 h 2170610"/>
              <a:gd name="connsiteX0" fmla="*/ 0 w 4561749"/>
              <a:gd name="connsiteY0" fmla="*/ 1085305 h 2170610"/>
              <a:gd name="connsiteX1" fmla="*/ 1085305 w 4561749"/>
              <a:gd name="connsiteY1" fmla="*/ 0 h 2170610"/>
              <a:gd name="connsiteX2" fmla="*/ 3653330 w 4561749"/>
              <a:gd name="connsiteY2" fmla="*/ 277290 h 2170610"/>
              <a:gd name="connsiteX3" fmla="*/ 4549592 w 4561749"/>
              <a:gd name="connsiteY3" fmla="*/ 1221275 h 2170610"/>
              <a:gd name="connsiteX4" fmla="*/ 4561746 w 4561749"/>
              <a:gd name="connsiteY4" fmla="*/ 1039792 h 2170610"/>
              <a:gd name="connsiteX5" fmla="*/ 3509854 w 4561749"/>
              <a:gd name="connsiteY5" fmla="*/ 1876726 h 2170610"/>
              <a:gd name="connsiteX6" fmla="*/ 1085305 w 4561749"/>
              <a:gd name="connsiteY6" fmla="*/ 2170610 h 2170610"/>
              <a:gd name="connsiteX7" fmla="*/ 0 w 4561749"/>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512807 w 4549592"/>
              <a:gd name="connsiteY4" fmla="*/ 90000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485865 w 4549592"/>
              <a:gd name="connsiteY4" fmla="*/ 123435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485866"/>
              <a:gd name="connsiteY0" fmla="*/ 1085305 h 2170610"/>
              <a:gd name="connsiteX1" fmla="*/ 1085305 w 4485866"/>
              <a:gd name="connsiteY1" fmla="*/ 0 h 2170610"/>
              <a:gd name="connsiteX2" fmla="*/ 3653330 w 4485866"/>
              <a:gd name="connsiteY2" fmla="*/ 277290 h 2170610"/>
              <a:gd name="connsiteX3" fmla="*/ 4445218 w 4485866"/>
              <a:gd name="connsiteY3" fmla="*/ 949514 h 2170610"/>
              <a:gd name="connsiteX4" fmla="*/ 4485865 w 4485866"/>
              <a:gd name="connsiteY4" fmla="*/ 1234355 h 2170610"/>
              <a:gd name="connsiteX5" fmla="*/ 3509854 w 4485866"/>
              <a:gd name="connsiteY5" fmla="*/ 1876726 h 2170610"/>
              <a:gd name="connsiteX6" fmla="*/ 1085305 w 4485866"/>
              <a:gd name="connsiteY6" fmla="*/ 2170610 h 2170610"/>
              <a:gd name="connsiteX7" fmla="*/ 0 w 4485866"/>
              <a:gd name="connsiteY7" fmla="*/ 1085305 h 2170610"/>
              <a:gd name="connsiteX0" fmla="*/ 0 w 4485872"/>
              <a:gd name="connsiteY0" fmla="*/ 1085305 h 2170610"/>
              <a:gd name="connsiteX1" fmla="*/ 1085305 w 4485872"/>
              <a:gd name="connsiteY1" fmla="*/ 0 h 2170610"/>
              <a:gd name="connsiteX2" fmla="*/ 3653330 w 4485872"/>
              <a:gd name="connsiteY2" fmla="*/ 277290 h 2170610"/>
              <a:gd name="connsiteX3" fmla="*/ 4480330 w 4485872"/>
              <a:gd name="connsiteY3" fmla="*/ 939067 h 2170610"/>
              <a:gd name="connsiteX4" fmla="*/ 4485865 w 4485872"/>
              <a:gd name="connsiteY4" fmla="*/ 1234355 h 2170610"/>
              <a:gd name="connsiteX5" fmla="*/ 3509854 w 4485872"/>
              <a:gd name="connsiteY5" fmla="*/ 1876726 h 2170610"/>
              <a:gd name="connsiteX6" fmla="*/ 1085305 w 4485872"/>
              <a:gd name="connsiteY6" fmla="*/ 2170610 h 2170610"/>
              <a:gd name="connsiteX7" fmla="*/ 0 w 4485872"/>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508957"/>
              <a:gd name="connsiteY0" fmla="*/ 1085305 h 2170610"/>
              <a:gd name="connsiteX1" fmla="*/ 1085305 w 4508957"/>
              <a:gd name="connsiteY1" fmla="*/ 0 h 2170610"/>
              <a:gd name="connsiteX2" fmla="*/ 3653330 w 4508957"/>
              <a:gd name="connsiteY2" fmla="*/ 277290 h 2170610"/>
              <a:gd name="connsiteX3" fmla="*/ 4480330 w 4508957"/>
              <a:gd name="connsiteY3" fmla="*/ 939067 h 2170610"/>
              <a:gd name="connsiteX4" fmla="*/ 4508956 w 4508957"/>
              <a:gd name="connsiteY4" fmla="*/ 1524421 h 2170610"/>
              <a:gd name="connsiteX5" fmla="*/ 3509854 w 4508957"/>
              <a:gd name="connsiteY5" fmla="*/ 1876726 h 2170610"/>
              <a:gd name="connsiteX6" fmla="*/ 1085305 w 4508957"/>
              <a:gd name="connsiteY6" fmla="*/ 2170610 h 2170610"/>
              <a:gd name="connsiteX7" fmla="*/ 0 w 4508957"/>
              <a:gd name="connsiteY7" fmla="*/ 1085305 h 2170610"/>
              <a:gd name="connsiteX0" fmla="*/ 0 w 4480330"/>
              <a:gd name="connsiteY0" fmla="*/ 1085305 h 2170610"/>
              <a:gd name="connsiteX1" fmla="*/ 1085305 w 4480330"/>
              <a:gd name="connsiteY1" fmla="*/ 0 h 2170610"/>
              <a:gd name="connsiteX2" fmla="*/ 3653330 w 4480330"/>
              <a:gd name="connsiteY2" fmla="*/ 277290 h 2170610"/>
              <a:gd name="connsiteX3" fmla="*/ 4480330 w 4480330"/>
              <a:gd name="connsiteY3" fmla="*/ 939067 h 2170610"/>
              <a:gd name="connsiteX4" fmla="*/ 3509854 w 4480330"/>
              <a:gd name="connsiteY4" fmla="*/ 1876726 h 2170610"/>
              <a:gd name="connsiteX5" fmla="*/ 1085305 w 4480330"/>
              <a:gd name="connsiteY5" fmla="*/ 2170610 h 2170610"/>
              <a:gd name="connsiteX6" fmla="*/ 0 w 4480330"/>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782"/>
              <a:gd name="connsiteY0" fmla="*/ 1085305 h 2170610"/>
              <a:gd name="connsiteX1" fmla="*/ 1085305 w 4514782"/>
              <a:gd name="connsiteY1" fmla="*/ 0 h 2170610"/>
              <a:gd name="connsiteX2" fmla="*/ 3653330 w 4514782"/>
              <a:gd name="connsiteY2" fmla="*/ 277290 h 2170610"/>
              <a:gd name="connsiteX3" fmla="*/ 4514393 w 4514782"/>
              <a:gd name="connsiteY3" fmla="*/ 1152369 h 2170610"/>
              <a:gd name="connsiteX4" fmla="*/ 3509854 w 4514782"/>
              <a:gd name="connsiteY4" fmla="*/ 1876726 h 2170610"/>
              <a:gd name="connsiteX5" fmla="*/ 1085305 w 4514782"/>
              <a:gd name="connsiteY5" fmla="*/ 2170610 h 2170610"/>
              <a:gd name="connsiteX6" fmla="*/ 0 w 4514782"/>
              <a:gd name="connsiteY6" fmla="*/ 1085305 h 2170610"/>
              <a:gd name="connsiteX0" fmla="*/ 0 w 4515203"/>
              <a:gd name="connsiteY0" fmla="*/ 1085305 h 2170610"/>
              <a:gd name="connsiteX1" fmla="*/ 1085305 w 4515203"/>
              <a:gd name="connsiteY1" fmla="*/ 0 h 2170610"/>
              <a:gd name="connsiteX2" fmla="*/ 3653330 w 4515203"/>
              <a:gd name="connsiteY2" fmla="*/ 277290 h 2170610"/>
              <a:gd name="connsiteX3" fmla="*/ 4514393 w 4515203"/>
              <a:gd name="connsiteY3" fmla="*/ 1152369 h 2170610"/>
              <a:gd name="connsiteX4" fmla="*/ 3509854 w 4515203"/>
              <a:gd name="connsiteY4" fmla="*/ 1876726 h 2170610"/>
              <a:gd name="connsiteX5" fmla="*/ 1085305 w 4515203"/>
              <a:gd name="connsiteY5" fmla="*/ 2170610 h 2170610"/>
              <a:gd name="connsiteX6" fmla="*/ 0 w 4515203"/>
              <a:gd name="connsiteY6" fmla="*/ 1085305 h 2170610"/>
              <a:gd name="connsiteX0" fmla="*/ 0 w 4517084"/>
              <a:gd name="connsiteY0" fmla="*/ 1085305 h 2170610"/>
              <a:gd name="connsiteX1" fmla="*/ 1085305 w 4517084"/>
              <a:gd name="connsiteY1" fmla="*/ 0 h 2170610"/>
              <a:gd name="connsiteX2" fmla="*/ 3653330 w 4517084"/>
              <a:gd name="connsiteY2" fmla="*/ 277290 h 2170610"/>
              <a:gd name="connsiteX3" fmla="*/ 4516279 w 4517084"/>
              <a:gd name="connsiteY3" fmla="*/ 1094480 h 2170610"/>
              <a:gd name="connsiteX4" fmla="*/ 3509854 w 4517084"/>
              <a:gd name="connsiteY4" fmla="*/ 1876726 h 2170610"/>
              <a:gd name="connsiteX5" fmla="*/ 1085305 w 4517084"/>
              <a:gd name="connsiteY5" fmla="*/ 2170610 h 2170610"/>
              <a:gd name="connsiteX6" fmla="*/ 0 w 451708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5424"/>
              <a:gd name="connsiteY0" fmla="*/ 1085305 h 2170610"/>
              <a:gd name="connsiteX1" fmla="*/ 1085305 w 4515424"/>
              <a:gd name="connsiteY1" fmla="*/ 0 h 2170610"/>
              <a:gd name="connsiteX2" fmla="*/ 3653330 w 4515424"/>
              <a:gd name="connsiteY2" fmla="*/ 277290 h 2170610"/>
              <a:gd name="connsiteX3" fmla="*/ 4515052 w 4515424"/>
              <a:gd name="connsiteY3" fmla="*/ 1159525 h 2170610"/>
              <a:gd name="connsiteX4" fmla="*/ 3509854 w 4515424"/>
              <a:gd name="connsiteY4" fmla="*/ 1876726 h 2170610"/>
              <a:gd name="connsiteX5" fmla="*/ 1085305 w 4515424"/>
              <a:gd name="connsiteY5" fmla="*/ 2170610 h 2170610"/>
              <a:gd name="connsiteX6" fmla="*/ 0 w 4515424"/>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673"/>
              <a:gd name="connsiteY0" fmla="*/ 1085305 h 2170610"/>
              <a:gd name="connsiteX1" fmla="*/ 1085305 w 4515673"/>
              <a:gd name="connsiteY1" fmla="*/ 0 h 2170610"/>
              <a:gd name="connsiteX2" fmla="*/ 3653330 w 4515673"/>
              <a:gd name="connsiteY2" fmla="*/ 277290 h 2170610"/>
              <a:gd name="connsiteX3" fmla="*/ 4515052 w 4515673"/>
              <a:gd name="connsiteY3" fmla="*/ 1159525 h 2170610"/>
              <a:gd name="connsiteX4" fmla="*/ 3596360 w 4515673"/>
              <a:gd name="connsiteY4" fmla="*/ 1875978 h 2170610"/>
              <a:gd name="connsiteX5" fmla="*/ 1085305 w 4515673"/>
              <a:gd name="connsiteY5" fmla="*/ 2170610 h 2170610"/>
              <a:gd name="connsiteX6" fmla="*/ 0 w 4515673"/>
              <a:gd name="connsiteY6" fmla="*/ 1085305 h 2170610"/>
              <a:gd name="connsiteX0" fmla="*/ 0 w 4518414"/>
              <a:gd name="connsiteY0" fmla="*/ 1085305 h 2170610"/>
              <a:gd name="connsiteX1" fmla="*/ 1085305 w 4518414"/>
              <a:gd name="connsiteY1" fmla="*/ 0 h 2170610"/>
              <a:gd name="connsiteX2" fmla="*/ 3653330 w 4518414"/>
              <a:gd name="connsiteY2" fmla="*/ 277290 h 2170610"/>
              <a:gd name="connsiteX3" fmla="*/ 4515052 w 4518414"/>
              <a:gd name="connsiteY3" fmla="*/ 1159525 h 2170610"/>
              <a:gd name="connsiteX4" fmla="*/ 3596360 w 4518414"/>
              <a:gd name="connsiteY4" fmla="*/ 1875978 h 2170610"/>
              <a:gd name="connsiteX5" fmla="*/ 1085305 w 4518414"/>
              <a:gd name="connsiteY5" fmla="*/ 2170610 h 2170610"/>
              <a:gd name="connsiteX6" fmla="*/ 0 w 4518414"/>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258"/>
              <a:gd name="connsiteY0" fmla="*/ 1085305 h 2170610"/>
              <a:gd name="connsiteX1" fmla="*/ 1085305 w 4515258"/>
              <a:gd name="connsiteY1" fmla="*/ 0 h 2170610"/>
              <a:gd name="connsiteX2" fmla="*/ 3653330 w 4515258"/>
              <a:gd name="connsiteY2" fmla="*/ 277290 h 2170610"/>
              <a:gd name="connsiteX3" fmla="*/ 4515052 w 4515258"/>
              <a:gd name="connsiteY3" fmla="*/ 1159525 h 2170610"/>
              <a:gd name="connsiteX4" fmla="*/ 3609396 w 4515258"/>
              <a:gd name="connsiteY4" fmla="*/ 1900029 h 2170610"/>
              <a:gd name="connsiteX5" fmla="*/ 1085305 w 4515258"/>
              <a:gd name="connsiteY5" fmla="*/ 2170610 h 2170610"/>
              <a:gd name="connsiteX6" fmla="*/ 0 w 4515258"/>
              <a:gd name="connsiteY6" fmla="*/ 1085305 h 2170610"/>
              <a:gd name="connsiteX0" fmla="*/ 0 w 4515322"/>
              <a:gd name="connsiteY0" fmla="*/ 1085305 h 2170610"/>
              <a:gd name="connsiteX1" fmla="*/ 1085305 w 4515322"/>
              <a:gd name="connsiteY1" fmla="*/ 0 h 2170610"/>
              <a:gd name="connsiteX2" fmla="*/ 3653330 w 4515322"/>
              <a:gd name="connsiteY2" fmla="*/ 277290 h 2170610"/>
              <a:gd name="connsiteX3" fmla="*/ 4515052 w 4515322"/>
              <a:gd name="connsiteY3" fmla="*/ 1159525 h 2170610"/>
              <a:gd name="connsiteX4" fmla="*/ 3699808 w 4515322"/>
              <a:gd name="connsiteY4" fmla="*/ 1902529 h 2170610"/>
              <a:gd name="connsiteX5" fmla="*/ 1085305 w 4515322"/>
              <a:gd name="connsiteY5" fmla="*/ 2170610 h 2170610"/>
              <a:gd name="connsiteX6" fmla="*/ 0 w 4515322"/>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7575"/>
              <a:gd name="connsiteY0" fmla="*/ 1085305 h 2170610"/>
              <a:gd name="connsiteX1" fmla="*/ 1085305 w 4517575"/>
              <a:gd name="connsiteY1" fmla="*/ 0 h 2170610"/>
              <a:gd name="connsiteX2" fmla="*/ 3653330 w 4517575"/>
              <a:gd name="connsiteY2" fmla="*/ 277290 h 2170610"/>
              <a:gd name="connsiteX3" fmla="*/ 4515052 w 4517575"/>
              <a:gd name="connsiteY3" fmla="*/ 1159525 h 2170610"/>
              <a:gd name="connsiteX4" fmla="*/ 3699808 w 4517575"/>
              <a:gd name="connsiteY4" fmla="*/ 1902529 h 2170610"/>
              <a:gd name="connsiteX5" fmla="*/ 1085305 w 4517575"/>
              <a:gd name="connsiteY5" fmla="*/ 2170610 h 2170610"/>
              <a:gd name="connsiteX6" fmla="*/ 0 w 4517575"/>
              <a:gd name="connsiteY6" fmla="*/ 1085305 h 2170610"/>
              <a:gd name="connsiteX0" fmla="*/ 0 w 4515158"/>
              <a:gd name="connsiteY0" fmla="*/ 1085305 h 2170610"/>
              <a:gd name="connsiteX1" fmla="*/ 1085305 w 4515158"/>
              <a:gd name="connsiteY1" fmla="*/ 0 h 2170610"/>
              <a:gd name="connsiteX2" fmla="*/ 3653330 w 4515158"/>
              <a:gd name="connsiteY2" fmla="*/ 277290 h 2170610"/>
              <a:gd name="connsiteX3" fmla="*/ 4515052 w 4515158"/>
              <a:gd name="connsiteY3" fmla="*/ 1159525 h 2170610"/>
              <a:gd name="connsiteX4" fmla="*/ 3699808 w 4515158"/>
              <a:gd name="connsiteY4" fmla="*/ 1902529 h 2170610"/>
              <a:gd name="connsiteX5" fmla="*/ 1085305 w 4515158"/>
              <a:gd name="connsiteY5" fmla="*/ 2170610 h 2170610"/>
              <a:gd name="connsiteX6" fmla="*/ 0 w 4515158"/>
              <a:gd name="connsiteY6" fmla="*/ 1085305 h 2170610"/>
              <a:gd name="connsiteX0" fmla="*/ 0 w 4517145"/>
              <a:gd name="connsiteY0" fmla="*/ 1085305 h 2170610"/>
              <a:gd name="connsiteX1" fmla="*/ 1085305 w 4517145"/>
              <a:gd name="connsiteY1" fmla="*/ 0 h 2170610"/>
              <a:gd name="connsiteX2" fmla="*/ 3653330 w 4517145"/>
              <a:gd name="connsiteY2" fmla="*/ 277290 h 2170610"/>
              <a:gd name="connsiteX3" fmla="*/ 4515052 w 4517145"/>
              <a:gd name="connsiteY3" fmla="*/ 1159525 h 2170610"/>
              <a:gd name="connsiteX4" fmla="*/ 3699808 w 4517145"/>
              <a:gd name="connsiteY4" fmla="*/ 1902529 h 2170610"/>
              <a:gd name="connsiteX5" fmla="*/ 1085305 w 4517145"/>
              <a:gd name="connsiteY5" fmla="*/ 2170610 h 2170610"/>
              <a:gd name="connsiteX6" fmla="*/ 0 w 4517145"/>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5309"/>
              <a:gd name="connsiteY0" fmla="*/ 1085305 h 2170610"/>
              <a:gd name="connsiteX1" fmla="*/ 1085305 w 4515309"/>
              <a:gd name="connsiteY1" fmla="*/ 0 h 2170610"/>
              <a:gd name="connsiteX2" fmla="*/ 3653330 w 4515309"/>
              <a:gd name="connsiteY2" fmla="*/ 277290 h 2170610"/>
              <a:gd name="connsiteX3" fmla="*/ 4515052 w 4515309"/>
              <a:gd name="connsiteY3" fmla="*/ 1159525 h 2170610"/>
              <a:gd name="connsiteX4" fmla="*/ 3693926 w 4515309"/>
              <a:gd name="connsiteY4" fmla="*/ 1877820 h 2170610"/>
              <a:gd name="connsiteX5" fmla="*/ 1085305 w 4515309"/>
              <a:gd name="connsiteY5" fmla="*/ 2170610 h 2170610"/>
              <a:gd name="connsiteX6" fmla="*/ 0 w 4515309"/>
              <a:gd name="connsiteY6" fmla="*/ 1085305 h 2170610"/>
              <a:gd name="connsiteX0" fmla="*/ 0 w 4515144"/>
              <a:gd name="connsiteY0" fmla="*/ 1085305 h 2170610"/>
              <a:gd name="connsiteX1" fmla="*/ 1085305 w 4515144"/>
              <a:gd name="connsiteY1" fmla="*/ 0 h 2170610"/>
              <a:gd name="connsiteX2" fmla="*/ 3653330 w 4515144"/>
              <a:gd name="connsiteY2" fmla="*/ 277290 h 2170610"/>
              <a:gd name="connsiteX3" fmla="*/ 4515052 w 4515144"/>
              <a:gd name="connsiteY3" fmla="*/ 1159525 h 2170610"/>
              <a:gd name="connsiteX4" fmla="*/ 3693926 w 4515144"/>
              <a:gd name="connsiteY4" fmla="*/ 1877820 h 2170610"/>
              <a:gd name="connsiteX5" fmla="*/ 1085305 w 4515144"/>
              <a:gd name="connsiteY5" fmla="*/ 2170610 h 2170610"/>
              <a:gd name="connsiteX6" fmla="*/ 0 w 4515144"/>
              <a:gd name="connsiteY6" fmla="*/ 1085305 h 2170610"/>
              <a:gd name="connsiteX0" fmla="*/ 0 w 4515217"/>
              <a:gd name="connsiteY0" fmla="*/ 1085305 h 2170610"/>
              <a:gd name="connsiteX1" fmla="*/ 1085305 w 4515217"/>
              <a:gd name="connsiteY1" fmla="*/ 0 h 2170610"/>
              <a:gd name="connsiteX2" fmla="*/ 3653330 w 4515217"/>
              <a:gd name="connsiteY2" fmla="*/ 277290 h 2170610"/>
              <a:gd name="connsiteX3" fmla="*/ 4515052 w 4515217"/>
              <a:gd name="connsiteY3" fmla="*/ 1159525 h 2170610"/>
              <a:gd name="connsiteX4" fmla="*/ 3693926 w 4515217"/>
              <a:gd name="connsiteY4" fmla="*/ 1877820 h 2170610"/>
              <a:gd name="connsiteX5" fmla="*/ 1085305 w 4515217"/>
              <a:gd name="connsiteY5" fmla="*/ 2170610 h 2170610"/>
              <a:gd name="connsiteX6" fmla="*/ 0 w 4515217"/>
              <a:gd name="connsiteY6" fmla="*/ 1085305 h 2170610"/>
              <a:gd name="connsiteX0" fmla="*/ 0 w 4516558"/>
              <a:gd name="connsiteY0" fmla="*/ 1085305 h 2170610"/>
              <a:gd name="connsiteX1" fmla="*/ 1085305 w 4516558"/>
              <a:gd name="connsiteY1" fmla="*/ 0 h 2170610"/>
              <a:gd name="connsiteX2" fmla="*/ 3653330 w 4516558"/>
              <a:gd name="connsiteY2" fmla="*/ 277290 h 2170610"/>
              <a:gd name="connsiteX3" fmla="*/ 4515052 w 4516558"/>
              <a:gd name="connsiteY3" fmla="*/ 1159525 h 2170610"/>
              <a:gd name="connsiteX4" fmla="*/ 3693926 w 4516558"/>
              <a:gd name="connsiteY4" fmla="*/ 1877820 h 2170610"/>
              <a:gd name="connsiteX5" fmla="*/ 1085305 w 4516558"/>
              <a:gd name="connsiteY5" fmla="*/ 2170610 h 2170610"/>
              <a:gd name="connsiteX6" fmla="*/ 0 w 4516558"/>
              <a:gd name="connsiteY6" fmla="*/ 1085305 h 2170610"/>
              <a:gd name="connsiteX0" fmla="*/ 0 w 4515938"/>
              <a:gd name="connsiteY0" fmla="*/ 1085305 h 2170610"/>
              <a:gd name="connsiteX1" fmla="*/ 1085305 w 4515938"/>
              <a:gd name="connsiteY1" fmla="*/ 0 h 2170610"/>
              <a:gd name="connsiteX2" fmla="*/ 3653330 w 4515938"/>
              <a:gd name="connsiteY2" fmla="*/ 277290 h 2170610"/>
              <a:gd name="connsiteX3" fmla="*/ 4515052 w 4515938"/>
              <a:gd name="connsiteY3" fmla="*/ 1159525 h 2170610"/>
              <a:gd name="connsiteX4" fmla="*/ 3693926 w 4515938"/>
              <a:gd name="connsiteY4" fmla="*/ 1877820 h 2170610"/>
              <a:gd name="connsiteX5" fmla="*/ 1085305 w 4515938"/>
              <a:gd name="connsiteY5" fmla="*/ 2170610 h 2170610"/>
              <a:gd name="connsiteX6" fmla="*/ 0 w 4515938"/>
              <a:gd name="connsiteY6" fmla="*/ 1085305 h 2170610"/>
              <a:gd name="connsiteX0" fmla="*/ 0 w 4515384"/>
              <a:gd name="connsiteY0" fmla="*/ 1085305 h 2170610"/>
              <a:gd name="connsiteX1" fmla="*/ 1085305 w 4515384"/>
              <a:gd name="connsiteY1" fmla="*/ 0 h 2170610"/>
              <a:gd name="connsiteX2" fmla="*/ 3653330 w 4515384"/>
              <a:gd name="connsiteY2" fmla="*/ 277290 h 2170610"/>
              <a:gd name="connsiteX3" fmla="*/ 4515052 w 4515384"/>
              <a:gd name="connsiteY3" fmla="*/ 1159525 h 2170610"/>
              <a:gd name="connsiteX4" fmla="*/ 3709551 w 4515384"/>
              <a:gd name="connsiteY4" fmla="*/ 1890811 h 2170610"/>
              <a:gd name="connsiteX5" fmla="*/ 1085305 w 4515384"/>
              <a:gd name="connsiteY5" fmla="*/ 2170610 h 2170610"/>
              <a:gd name="connsiteX6" fmla="*/ 0 w 4515384"/>
              <a:gd name="connsiteY6" fmla="*/ 1085305 h 2170610"/>
              <a:gd name="connsiteX0" fmla="*/ 0 w 4515438"/>
              <a:gd name="connsiteY0" fmla="*/ 1085305 h 2170610"/>
              <a:gd name="connsiteX1" fmla="*/ 1085305 w 4515438"/>
              <a:gd name="connsiteY1" fmla="*/ 0 h 2170610"/>
              <a:gd name="connsiteX2" fmla="*/ 3648767 w 4515438"/>
              <a:gd name="connsiteY2" fmla="*/ 266889 h 2170610"/>
              <a:gd name="connsiteX3" fmla="*/ 4515052 w 4515438"/>
              <a:gd name="connsiteY3" fmla="*/ 1159525 h 2170610"/>
              <a:gd name="connsiteX4" fmla="*/ 3709551 w 4515438"/>
              <a:gd name="connsiteY4" fmla="*/ 1890811 h 2170610"/>
              <a:gd name="connsiteX5" fmla="*/ 1085305 w 4515438"/>
              <a:gd name="connsiteY5" fmla="*/ 2170610 h 2170610"/>
              <a:gd name="connsiteX6" fmla="*/ 0 w 4515438"/>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21693"/>
              <a:gd name="connsiteY0" fmla="*/ 1085305 h 2170610"/>
              <a:gd name="connsiteX1" fmla="*/ 1085305 w 4521693"/>
              <a:gd name="connsiteY1" fmla="*/ 0 h 2170610"/>
              <a:gd name="connsiteX2" fmla="*/ 3648767 w 4521693"/>
              <a:gd name="connsiteY2" fmla="*/ 266889 h 2170610"/>
              <a:gd name="connsiteX3" fmla="*/ 4519891 w 4521693"/>
              <a:gd name="connsiteY3" fmla="*/ 1123909 h 2170610"/>
              <a:gd name="connsiteX4" fmla="*/ 3709551 w 4521693"/>
              <a:gd name="connsiteY4" fmla="*/ 1890811 h 2170610"/>
              <a:gd name="connsiteX5" fmla="*/ 1085305 w 4521693"/>
              <a:gd name="connsiteY5" fmla="*/ 2170610 h 2170610"/>
              <a:gd name="connsiteX6" fmla="*/ 0 w 4521693"/>
              <a:gd name="connsiteY6" fmla="*/ 1085305 h 2170610"/>
              <a:gd name="connsiteX0" fmla="*/ 0 w 4520048"/>
              <a:gd name="connsiteY0" fmla="*/ 1085305 h 2170610"/>
              <a:gd name="connsiteX1" fmla="*/ 1085305 w 4520048"/>
              <a:gd name="connsiteY1" fmla="*/ 0 h 2170610"/>
              <a:gd name="connsiteX2" fmla="*/ 3648767 w 4520048"/>
              <a:gd name="connsiteY2" fmla="*/ 266889 h 2170610"/>
              <a:gd name="connsiteX3" fmla="*/ 4519891 w 4520048"/>
              <a:gd name="connsiteY3" fmla="*/ 1123909 h 2170610"/>
              <a:gd name="connsiteX4" fmla="*/ 3709551 w 4520048"/>
              <a:gd name="connsiteY4" fmla="*/ 1890811 h 2170610"/>
              <a:gd name="connsiteX5" fmla="*/ 1085305 w 4520048"/>
              <a:gd name="connsiteY5" fmla="*/ 2170610 h 2170610"/>
              <a:gd name="connsiteX6" fmla="*/ 0 w 4520048"/>
              <a:gd name="connsiteY6" fmla="*/ 1085305 h 2170610"/>
              <a:gd name="connsiteX0" fmla="*/ 0 w 4520693"/>
              <a:gd name="connsiteY0" fmla="*/ 1085305 h 2170610"/>
              <a:gd name="connsiteX1" fmla="*/ 1085305 w 4520693"/>
              <a:gd name="connsiteY1" fmla="*/ 0 h 2170610"/>
              <a:gd name="connsiteX2" fmla="*/ 3648767 w 4520693"/>
              <a:gd name="connsiteY2" fmla="*/ 266889 h 2170610"/>
              <a:gd name="connsiteX3" fmla="*/ 4519891 w 4520693"/>
              <a:gd name="connsiteY3" fmla="*/ 1123909 h 2170610"/>
              <a:gd name="connsiteX4" fmla="*/ 3709551 w 4520693"/>
              <a:gd name="connsiteY4" fmla="*/ 1890811 h 2170610"/>
              <a:gd name="connsiteX5" fmla="*/ 1085305 w 4520693"/>
              <a:gd name="connsiteY5" fmla="*/ 2170610 h 2170610"/>
              <a:gd name="connsiteX6" fmla="*/ 0 w 4520693"/>
              <a:gd name="connsiteY6" fmla="*/ 1085305 h 2170610"/>
              <a:gd name="connsiteX0" fmla="*/ 0 w 4520021"/>
              <a:gd name="connsiteY0" fmla="*/ 1085305 h 2170610"/>
              <a:gd name="connsiteX1" fmla="*/ 1085305 w 4520021"/>
              <a:gd name="connsiteY1" fmla="*/ 0 h 2170610"/>
              <a:gd name="connsiteX2" fmla="*/ 3648767 w 4520021"/>
              <a:gd name="connsiteY2" fmla="*/ 266889 h 2170610"/>
              <a:gd name="connsiteX3" fmla="*/ 4519891 w 4520021"/>
              <a:gd name="connsiteY3" fmla="*/ 1123909 h 2170610"/>
              <a:gd name="connsiteX4" fmla="*/ 3709551 w 4520021"/>
              <a:gd name="connsiteY4" fmla="*/ 1890811 h 2170610"/>
              <a:gd name="connsiteX5" fmla="*/ 1085305 w 4520021"/>
              <a:gd name="connsiteY5" fmla="*/ 2170610 h 2170610"/>
              <a:gd name="connsiteX6" fmla="*/ 0 w 4520021"/>
              <a:gd name="connsiteY6" fmla="*/ 1085305 h 2170610"/>
              <a:gd name="connsiteX0" fmla="*/ 0 w 4520212"/>
              <a:gd name="connsiteY0" fmla="*/ 1085305 h 2170610"/>
              <a:gd name="connsiteX1" fmla="*/ 1085305 w 4520212"/>
              <a:gd name="connsiteY1" fmla="*/ 0 h 2170610"/>
              <a:gd name="connsiteX2" fmla="*/ 3648767 w 4520212"/>
              <a:gd name="connsiteY2" fmla="*/ 266889 h 2170610"/>
              <a:gd name="connsiteX3" fmla="*/ 4519891 w 4520212"/>
              <a:gd name="connsiteY3" fmla="*/ 1123909 h 2170610"/>
              <a:gd name="connsiteX4" fmla="*/ 3709551 w 4520212"/>
              <a:gd name="connsiteY4" fmla="*/ 1890811 h 2170610"/>
              <a:gd name="connsiteX5" fmla="*/ 1085305 w 4520212"/>
              <a:gd name="connsiteY5" fmla="*/ 2170610 h 2170610"/>
              <a:gd name="connsiteX6" fmla="*/ 0 w 4520212"/>
              <a:gd name="connsiteY6" fmla="*/ 1085305 h 2170610"/>
              <a:gd name="connsiteX0" fmla="*/ 0 w 4519938"/>
              <a:gd name="connsiteY0" fmla="*/ 1085305 h 2170610"/>
              <a:gd name="connsiteX1" fmla="*/ 1085305 w 4519938"/>
              <a:gd name="connsiteY1" fmla="*/ 0 h 2170610"/>
              <a:gd name="connsiteX2" fmla="*/ 3648767 w 4519938"/>
              <a:gd name="connsiteY2" fmla="*/ 266889 h 2170610"/>
              <a:gd name="connsiteX3" fmla="*/ 4519891 w 4519938"/>
              <a:gd name="connsiteY3" fmla="*/ 1123909 h 2170610"/>
              <a:gd name="connsiteX4" fmla="*/ 3709551 w 4519938"/>
              <a:gd name="connsiteY4" fmla="*/ 1890811 h 2170610"/>
              <a:gd name="connsiteX5" fmla="*/ 1085305 w 4519938"/>
              <a:gd name="connsiteY5" fmla="*/ 2170610 h 2170610"/>
              <a:gd name="connsiteX6" fmla="*/ 0 w 4519938"/>
              <a:gd name="connsiteY6" fmla="*/ 1085305 h 2170610"/>
              <a:gd name="connsiteX0" fmla="*/ 0 w 4499374"/>
              <a:gd name="connsiteY0" fmla="*/ 1085305 h 2170610"/>
              <a:gd name="connsiteX1" fmla="*/ 1085305 w 4499374"/>
              <a:gd name="connsiteY1" fmla="*/ 0 h 2170610"/>
              <a:gd name="connsiteX2" fmla="*/ 3648767 w 4499374"/>
              <a:gd name="connsiteY2" fmla="*/ 266889 h 2170610"/>
              <a:gd name="connsiteX3" fmla="*/ 4499317 w 4499374"/>
              <a:gd name="connsiteY3" fmla="*/ 1047344 h 2170610"/>
              <a:gd name="connsiteX4" fmla="*/ 3709551 w 4499374"/>
              <a:gd name="connsiteY4" fmla="*/ 1890811 h 2170610"/>
              <a:gd name="connsiteX5" fmla="*/ 1085305 w 4499374"/>
              <a:gd name="connsiteY5" fmla="*/ 2170610 h 2170610"/>
              <a:gd name="connsiteX6" fmla="*/ 0 w 4499374"/>
              <a:gd name="connsiteY6" fmla="*/ 1085305 h 2170610"/>
              <a:gd name="connsiteX0" fmla="*/ 0 w 4501862"/>
              <a:gd name="connsiteY0" fmla="*/ 1085305 h 2170610"/>
              <a:gd name="connsiteX1" fmla="*/ 1085305 w 4501862"/>
              <a:gd name="connsiteY1" fmla="*/ 0 h 2170610"/>
              <a:gd name="connsiteX2" fmla="*/ 3648767 w 4501862"/>
              <a:gd name="connsiteY2" fmla="*/ 266889 h 2170610"/>
              <a:gd name="connsiteX3" fmla="*/ 4499317 w 4501862"/>
              <a:gd name="connsiteY3" fmla="*/ 1047344 h 2170610"/>
              <a:gd name="connsiteX4" fmla="*/ 3709551 w 4501862"/>
              <a:gd name="connsiteY4" fmla="*/ 1890811 h 2170610"/>
              <a:gd name="connsiteX5" fmla="*/ 1085305 w 4501862"/>
              <a:gd name="connsiteY5" fmla="*/ 2170610 h 2170610"/>
              <a:gd name="connsiteX6" fmla="*/ 0 w 4501862"/>
              <a:gd name="connsiteY6" fmla="*/ 1085305 h 2170610"/>
              <a:gd name="connsiteX0" fmla="*/ 0 w 4499895"/>
              <a:gd name="connsiteY0" fmla="*/ 1085305 h 2170610"/>
              <a:gd name="connsiteX1" fmla="*/ 1085305 w 4499895"/>
              <a:gd name="connsiteY1" fmla="*/ 0 h 2170610"/>
              <a:gd name="connsiteX2" fmla="*/ 3648767 w 4499895"/>
              <a:gd name="connsiteY2" fmla="*/ 266889 h 2170610"/>
              <a:gd name="connsiteX3" fmla="*/ 4499317 w 4499895"/>
              <a:gd name="connsiteY3" fmla="*/ 1047344 h 2170610"/>
              <a:gd name="connsiteX4" fmla="*/ 3709551 w 4499895"/>
              <a:gd name="connsiteY4" fmla="*/ 1890811 h 2170610"/>
              <a:gd name="connsiteX5" fmla="*/ 1085305 w 4499895"/>
              <a:gd name="connsiteY5" fmla="*/ 2170610 h 2170610"/>
              <a:gd name="connsiteX6" fmla="*/ 0 w 4499895"/>
              <a:gd name="connsiteY6" fmla="*/ 1085305 h 2170610"/>
              <a:gd name="connsiteX0" fmla="*/ 0 w 4500491"/>
              <a:gd name="connsiteY0" fmla="*/ 1085305 h 2170610"/>
              <a:gd name="connsiteX1" fmla="*/ 1085305 w 4500491"/>
              <a:gd name="connsiteY1" fmla="*/ 0 h 2170610"/>
              <a:gd name="connsiteX2" fmla="*/ 3648767 w 4500491"/>
              <a:gd name="connsiteY2" fmla="*/ 266889 h 2170610"/>
              <a:gd name="connsiteX3" fmla="*/ 4499317 w 4500491"/>
              <a:gd name="connsiteY3" fmla="*/ 1047344 h 2170610"/>
              <a:gd name="connsiteX4" fmla="*/ 3709551 w 4500491"/>
              <a:gd name="connsiteY4" fmla="*/ 1890811 h 2170610"/>
              <a:gd name="connsiteX5" fmla="*/ 1085305 w 4500491"/>
              <a:gd name="connsiteY5" fmla="*/ 2170610 h 2170610"/>
              <a:gd name="connsiteX6" fmla="*/ 0 w 4500491"/>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79"/>
              <a:gd name="connsiteY0" fmla="*/ 1085305 h 2170610"/>
              <a:gd name="connsiteX1" fmla="*/ 1085305 w 4500279"/>
              <a:gd name="connsiteY1" fmla="*/ 0 h 2170610"/>
              <a:gd name="connsiteX2" fmla="*/ 3648767 w 4500279"/>
              <a:gd name="connsiteY2" fmla="*/ 266889 h 2170610"/>
              <a:gd name="connsiteX3" fmla="*/ 4499317 w 4500279"/>
              <a:gd name="connsiteY3" fmla="*/ 1047344 h 2170610"/>
              <a:gd name="connsiteX4" fmla="*/ 3709551 w 4500279"/>
              <a:gd name="connsiteY4" fmla="*/ 1890811 h 2170610"/>
              <a:gd name="connsiteX5" fmla="*/ 1085305 w 4500279"/>
              <a:gd name="connsiteY5" fmla="*/ 2170610 h 2170610"/>
              <a:gd name="connsiteX6" fmla="*/ 0 w 4500279"/>
              <a:gd name="connsiteY6" fmla="*/ 1085305 h 2170610"/>
              <a:gd name="connsiteX0" fmla="*/ 0 w 4499950"/>
              <a:gd name="connsiteY0" fmla="*/ 1085305 h 2170610"/>
              <a:gd name="connsiteX1" fmla="*/ 1085305 w 4499950"/>
              <a:gd name="connsiteY1" fmla="*/ 0 h 2170610"/>
              <a:gd name="connsiteX2" fmla="*/ 3648767 w 4499950"/>
              <a:gd name="connsiteY2" fmla="*/ 266889 h 2170610"/>
              <a:gd name="connsiteX3" fmla="*/ 4499317 w 4499950"/>
              <a:gd name="connsiteY3" fmla="*/ 1047344 h 2170610"/>
              <a:gd name="connsiteX4" fmla="*/ 3713468 w 4499950"/>
              <a:gd name="connsiteY4" fmla="*/ 1903978 h 2170610"/>
              <a:gd name="connsiteX5" fmla="*/ 1085305 w 4499950"/>
              <a:gd name="connsiteY5" fmla="*/ 2170610 h 2170610"/>
              <a:gd name="connsiteX6" fmla="*/ 0 w 4499950"/>
              <a:gd name="connsiteY6" fmla="*/ 1085305 h 21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330498" y="3055877"/>
            <a:ext cx="2149486" cy="2149486"/>
            <a:chOff x="330498" y="3055877"/>
            <a:chExt cx="2149486" cy="2149486"/>
          </a:xfrm>
        </p:grpSpPr>
        <p:grpSp>
          <p:nvGrpSpPr>
            <p:cNvPr id="14" name="组合 13"/>
            <p:cNvGrpSpPr/>
            <p:nvPr/>
          </p:nvGrpSpPr>
          <p:grpSpPr>
            <a:xfrm>
              <a:off x="330498" y="3055877"/>
              <a:ext cx="2149486" cy="2149486"/>
              <a:chOff x="3282050" y="1720501"/>
              <a:chExt cx="2902298" cy="2902298"/>
            </a:xfrm>
          </p:grpSpPr>
          <p:sp>
            <p:nvSpPr>
              <p:cNvPr id="105" name="椭圆 104"/>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7" name="椭圆 106"/>
              <p:cNvSpPr/>
              <p:nvPr/>
            </p:nvSpPr>
            <p:spPr>
              <a:xfrm>
                <a:off x="3282050" y="1720501"/>
                <a:ext cx="2902298" cy="2902298"/>
              </a:xfrm>
              <a:prstGeom prst="ellipse">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8" name="椭圆 107"/>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椭圆 108"/>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2" name="图片 131"/>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13916" y="3732605"/>
              <a:ext cx="833816" cy="833816"/>
            </a:xfrm>
            <a:prstGeom prst="rect">
              <a:avLst/>
            </a:prstGeom>
          </p:spPr>
        </p:pic>
      </p:grpSp>
      <p:grpSp>
        <p:nvGrpSpPr>
          <p:cNvPr id="20" name="组合 19"/>
          <p:cNvGrpSpPr/>
          <p:nvPr/>
        </p:nvGrpSpPr>
        <p:grpSpPr>
          <a:xfrm>
            <a:off x="2708799" y="2005584"/>
            <a:ext cx="1460647" cy="1460647"/>
            <a:chOff x="2694974" y="1712976"/>
            <a:chExt cx="1460647" cy="1460647"/>
          </a:xfrm>
        </p:grpSpPr>
        <p:grpSp>
          <p:nvGrpSpPr>
            <p:cNvPr id="13" name="组合 12"/>
            <p:cNvGrpSpPr/>
            <p:nvPr/>
          </p:nvGrpSpPr>
          <p:grpSpPr>
            <a:xfrm>
              <a:off x="2694974" y="1712976"/>
              <a:ext cx="1460647" cy="1460647"/>
              <a:chOff x="8081716" y="1942953"/>
              <a:chExt cx="2268404" cy="2268404"/>
            </a:xfrm>
          </p:grpSpPr>
          <p:sp>
            <p:nvSpPr>
              <p:cNvPr id="119" name="椭圆 118"/>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椭圆 120"/>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6" name="图片 1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18819" y="2108974"/>
              <a:ext cx="648000" cy="648000"/>
            </a:xfrm>
            <a:prstGeom prst="rect">
              <a:avLst/>
            </a:prstGeom>
          </p:spPr>
        </p:pic>
      </p:grpSp>
      <p:grpSp>
        <p:nvGrpSpPr>
          <p:cNvPr id="21" name="组合 20"/>
          <p:cNvGrpSpPr/>
          <p:nvPr/>
        </p:nvGrpSpPr>
        <p:grpSpPr>
          <a:xfrm>
            <a:off x="2708799" y="4151939"/>
            <a:ext cx="1460647" cy="1460647"/>
            <a:chOff x="2882263" y="4811583"/>
            <a:chExt cx="1460647" cy="1460647"/>
          </a:xfrm>
        </p:grpSpPr>
        <p:grpSp>
          <p:nvGrpSpPr>
            <p:cNvPr id="125" name="组合 124"/>
            <p:cNvGrpSpPr/>
            <p:nvPr/>
          </p:nvGrpSpPr>
          <p:grpSpPr>
            <a:xfrm>
              <a:off x="2882263" y="4811583"/>
              <a:ext cx="1460647" cy="1460647"/>
              <a:chOff x="8081716" y="1942953"/>
              <a:chExt cx="2268404" cy="2268404"/>
            </a:xfrm>
          </p:grpSpPr>
          <p:sp>
            <p:nvSpPr>
              <p:cNvPr id="126" name="椭圆 125"/>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8" name="椭圆 127"/>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9" name="椭圆 128"/>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9" name="图片 18"/>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06778" y="5226065"/>
              <a:ext cx="648000" cy="648000"/>
            </a:xfrm>
            <a:prstGeom prst="rect">
              <a:avLst/>
            </a:prstGeom>
          </p:spPr>
        </p:pic>
      </p:grpSp>
      <p:sp>
        <p:nvSpPr>
          <p:cNvPr id="140" name="矩形 139"/>
          <p:cNvSpPr/>
          <p:nvPr/>
        </p:nvSpPr>
        <p:spPr>
          <a:xfrm>
            <a:off x="4398262" y="1816149"/>
            <a:ext cx="6841238" cy="3450175"/>
          </a:xfrm>
          <a:prstGeom prst="rect">
            <a:avLst/>
          </a:prstGeom>
        </p:spPr>
        <p:txBody>
          <a:bodyPr wrap="square">
            <a:spAutoFit/>
          </a:bodyPr>
          <a:lstStyle/>
          <a:p>
            <a:r>
              <a:rPr lang="zh-CN" altLang="zh-CN" sz="2000" b="1" dirty="0">
                <a:solidFill>
                  <a:schemeClr val="bg1"/>
                </a:solidFill>
                <a:latin typeface="微软雅黑" panose="020B0503020204020204" pitchFamily="34" charset="-122"/>
                <a:ea typeface="微软雅黑" panose="020B0503020204020204" pitchFamily="34" charset="-122"/>
              </a:rPr>
              <a:t>电动机是用来拖动某种生产机械的动力设备，所以需要根据工艺要求调节其转速，而用于完成这项功能的自动控制系统就被称为调速系统。由于直流调速系统的调速范围广、静差率小、稳定性好以及具有良好的动态性能，因此在相当长的时间内，高性能的调速系统几乎都采用直流调速系统。</a:t>
            </a:r>
            <a:endParaRPr lang="en-US" altLang="zh-CN" sz="2000" b="1" dirty="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zh-CN" altLang="zh-CN" sz="2000" b="1" dirty="0">
                <a:solidFill>
                  <a:schemeClr val="bg1"/>
                </a:solidFill>
                <a:latin typeface="微软雅黑" panose="020B0503020204020204" pitchFamily="34" charset="-122"/>
                <a:ea typeface="微软雅黑" panose="020B0503020204020204" pitchFamily="34" charset="-122"/>
              </a:rPr>
              <a:t>本次项目的主要内容就是对直流调速系统进行设计，包括单闭环直流调速系统与双闭环直流调速系统。其中包括转速调节器与电流调节器的设计，以及通过设置调节器的参数来改变闭环系统的性能，达到调节转速的目的。</a:t>
            </a:r>
          </a:p>
          <a:p>
            <a:pPr indent="468000">
              <a:lnSpc>
                <a:spcPct val="130000"/>
              </a:lnSpc>
            </a:pPr>
            <a:endParaRPr lang="zh-CN" altLang="en-US" sz="1400" dirty="0"/>
          </a:p>
        </p:txBody>
      </p:sp>
    </p:spTree>
    <p:extLst>
      <p:ext uri="{BB962C8B-B14F-4D97-AF65-F5344CB8AC3E}">
        <p14:creationId xmlns:p14="http://schemas.microsoft.com/office/powerpoint/2010/main" val="2842652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73E9198-2C42-4E57-99EF-2EB397961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80" y="1458168"/>
            <a:ext cx="11107700" cy="3581900"/>
          </a:xfrm>
          <a:prstGeom prst="rect">
            <a:avLst/>
          </a:prstGeom>
        </p:spPr>
      </p:pic>
      <p:sp>
        <p:nvSpPr>
          <p:cNvPr id="7" name="文本框 6">
            <a:extLst>
              <a:ext uri="{FF2B5EF4-FFF2-40B4-BE49-F238E27FC236}">
                <a16:creationId xmlns:a16="http://schemas.microsoft.com/office/drawing/2014/main" id="{85517ACF-CD10-40C6-84BC-AAFD558D7E29}"/>
              </a:ext>
            </a:extLst>
          </p:cNvPr>
          <p:cNvSpPr txBox="1"/>
          <p:nvPr/>
        </p:nvSpPr>
        <p:spPr>
          <a:xfrm>
            <a:off x="4394617" y="5396459"/>
            <a:ext cx="3312825" cy="584775"/>
          </a:xfrm>
          <a:prstGeom prst="rect">
            <a:avLst/>
          </a:prstGeom>
          <a:noFill/>
        </p:spPr>
        <p:txBody>
          <a:bodyPr wrap="square" rtlCol="0">
            <a:spAutoFit/>
          </a:bodyPr>
          <a:lstStyle/>
          <a:p>
            <a:r>
              <a:rPr lang="zh-CN" altLang="en-US" sz="3200" dirty="0">
                <a:solidFill>
                  <a:schemeClr val="bg1"/>
                </a:solidFill>
                <a:latin typeface="黑体" panose="02010609060101010101" pitchFamily="49" charset="-122"/>
                <a:ea typeface="黑体" panose="02010609060101010101" pitchFamily="49" charset="-122"/>
              </a:rPr>
              <a:t>系统开环仿真图</a:t>
            </a:r>
          </a:p>
        </p:txBody>
      </p:sp>
    </p:spTree>
    <p:extLst>
      <p:ext uri="{BB962C8B-B14F-4D97-AF65-F5344CB8AC3E}">
        <p14:creationId xmlns:p14="http://schemas.microsoft.com/office/powerpoint/2010/main" val="1911490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4FA2167-4EE8-41B7-B258-DC06BF8ED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37" y="1308952"/>
            <a:ext cx="7780150" cy="4877404"/>
          </a:xfrm>
          <a:prstGeom prst="rect">
            <a:avLst/>
          </a:prstGeom>
        </p:spPr>
      </p:pic>
      <p:sp>
        <p:nvSpPr>
          <p:cNvPr id="5" name="文本框 4">
            <a:extLst>
              <a:ext uri="{FF2B5EF4-FFF2-40B4-BE49-F238E27FC236}">
                <a16:creationId xmlns:a16="http://schemas.microsoft.com/office/drawing/2014/main" id="{6C84E4C8-E1C9-4065-B538-9A04C8529366}"/>
              </a:ext>
            </a:extLst>
          </p:cNvPr>
          <p:cNvSpPr txBox="1"/>
          <p:nvPr/>
        </p:nvSpPr>
        <p:spPr>
          <a:xfrm>
            <a:off x="3498843" y="6186356"/>
            <a:ext cx="4212236"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开环系统根轨迹</a:t>
            </a:r>
          </a:p>
        </p:txBody>
      </p:sp>
      <p:sp>
        <p:nvSpPr>
          <p:cNvPr id="11" name="文本框 10">
            <a:extLst>
              <a:ext uri="{FF2B5EF4-FFF2-40B4-BE49-F238E27FC236}">
                <a16:creationId xmlns:a16="http://schemas.microsoft.com/office/drawing/2014/main" id="{4E3A293C-959A-4C2C-80CE-BDD0F8C19E7F}"/>
              </a:ext>
            </a:extLst>
          </p:cNvPr>
          <p:cNvSpPr txBox="1"/>
          <p:nvPr/>
        </p:nvSpPr>
        <p:spPr>
          <a:xfrm>
            <a:off x="8741045" y="2867186"/>
            <a:ext cx="2929179" cy="1754326"/>
          </a:xfrm>
          <a:prstGeom prst="rect">
            <a:avLst/>
          </a:prstGeom>
          <a:noFill/>
        </p:spPr>
        <p:txBody>
          <a:bodyPr wrap="squar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系统开环处于右半平面极点数为</a:t>
            </a:r>
            <a:r>
              <a:rPr lang="en-US" altLang="zh-CN" sz="3600" dirty="0">
                <a:solidFill>
                  <a:schemeClr val="bg1"/>
                </a:solidFill>
                <a:latin typeface="微软雅黑" panose="020B0503020204020204" pitchFamily="34" charset="-122"/>
                <a:ea typeface="微软雅黑" panose="020B0503020204020204" pitchFamily="34" charset="-122"/>
              </a:rPr>
              <a:t>0</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6716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082CD5-6A10-4E58-8AF0-0D5DE1ED209B}"/>
              </a:ext>
            </a:extLst>
          </p:cNvPr>
          <p:cNvSpPr txBox="1"/>
          <p:nvPr/>
        </p:nvSpPr>
        <p:spPr>
          <a:xfrm>
            <a:off x="5891134" y="5891134"/>
            <a:ext cx="4032354" cy="523220"/>
          </a:xfrm>
          <a:prstGeom prst="rect">
            <a:avLst/>
          </a:prstGeom>
          <a:noFill/>
        </p:spPr>
        <p:txBody>
          <a:bodyPr wrap="square" rtlCol="0">
            <a:spAutoFit/>
          </a:bodyPr>
          <a:lstStyle/>
          <a:p>
            <a:r>
              <a:rPr lang="zh-CN" altLang="en-US" sz="2800" dirty="0">
                <a:solidFill>
                  <a:schemeClr val="bg1"/>
                </a:solidFill>
                <a:latin typeface="黑体" panose="02010609060101010101" pitchFamily="49" charset="-122"/>
                <a:ea typeface="黑体" panose="02010609060101010101" pitchFamily="49" charset="-122"/>
              </a:rPr>
              <a:t>系统</a:t>
            </a:r>
            <a:r>
              <a:rPr lang="en-US" altLang="zh-CN" sz="2800" dirty="0">
                <a:solidFill>
                  <a:schemeClr val="bg1"/>
                </a:solidFill>
                <a:latin typeface="黑体" panose="02010609060101010101" pitchFamily="49" charset="-122"/>
                <a:ea typeface="黑体" panose="02010609060101010101" pitchFamily="49" charset="-122"/>
              </a:rPr>
              <a:t>Bode</a:t>
            </a:r>
            <a:r>
              <a:rPr lang="zh-CN" altLang="en-US" sz="2800" dirty="0">
                <a:solidFill>
                  <a:schemeClr val="bg1"/>
                </a:solidFill>
                <a:latin typeface="黑体" panose="02010609060101010101" pitchFamily="49" charset="-122"/>
                <a:ea typeface="黑体" panose="02010609060101010101" pitchFamily="49" charset="-122"/>
              </a:rPr>
              <a:t>图分析</a:t>
            </a:r>
          </a:p>
        </p:txBody>
      </p:sp>
      <p:sp>
        <p:nvSpPr>
          <p:cNvPr id="5" name="文本框 4">
            <a:extLst>
              <a:ext uri="{FF2B5EF4-FFF2-40B4-BE49-F238E27FC236}">
                <a16:creationId xmlns:a16="http://schemas.microsoft.com/office/drawing/2014/main" id="{95580556-9E17-4F1F-9AE0-3F301CF83106}"/>
              </a:ext>
            </a:extLst>
          </p:cNvPr>
          <p:cNvSpPr txBox="1"/>
          <p:nvPr/>
        </p:nvSpPr>
        <p:spPr>
          <a:xfrm>
            <a:off x="399145" y="1565076"/>
            <a:ext cx="2923082" cy="2554545"/>
          </a:xfrm>
          <a:prstGeom prst="rect">
            <a:avLst/>
          </a:prstGeom>
          <a:noFill/>
        </p:spPr>
        <p:txBody>
          <a:bodyPr wrap="square" rtlCol="0">
            <a:spAutoFit/>
          </a:bodyPr>
          <a:lstStyle/>
          <a:p>
            <a:r>
              <a:rPr lang="zh-CN" altLang="en-US" sz="3200" b="1" dirty="0">
                <a:solidFill>
                  <a:schemeClr val="bg1"/>
                </a:solidFill>
                <a:latin typeface="黑体" panose="02010609060101010101" pitchFamily="49" charset="-122"/>
                <a:ea typeface="黑体" panose="02010609060101010101" pitchFamily="49" charset="-122"/>
              </a:rPr>
              <a:t>当系统幅值大于</a:t>
            </a:r>
            <a:r>
              <a:rPr lang="en-US" altLang="zh-CN" sz="3200" b="1" dirty="0">
                <a:solidFill>
                  <a:schemeClr val="bg1"/>
                </a:solidFill>
                <a:latin typeface="黑体" panose="02010609060101010101" pitchFamily="49" charset="-122"/>
                <a:ea typeface="黑体" panose="02010609060101010101" pitchFamily="49" charset="-122"/>
              </a:rPr>
              <a:t>0</a:t>
            </a:r>
            <a:r>
              <a:rPr lang="zh-CN" altLang="en-US" sz="3200" b="1" dirty="0">
                <a:solidFill>
                  <a:schemeClr val="bg1"/>
                </a:solidFill>
                <a:latin typeface="黑体" panose="02010609060101010101" pitchFamily="49" charset="-122"/>
                <a:ea typeface="黑体" panose="02010609060101010101" pitchFamily="49" charset="-122"/>
              </a:rPr>
              <a:t>时，开环传函只有一个起始于</a:t>
            </a:r>
            <a:r>
              <a:rPr lang="en-US" altLang="zh-CN" sz="3200" b="1" dirty="0">
                <a:solidFill>
                  <a:schemeClr val="bg1"/>
                </a:solidFill>
                <a:latin typeface="黑体" panose="02010609060101010101" pitchFamily="49" charset="-122"/>
                <a:ea typeface="黑体" panose="02010609060101010101" pitchFamily="49" charset="-122"/>
              </a:rPr>
              <a:t>-180°</a:t>
            </a:r>
            <a:r>
              <a:rPr lang="zh-CN" altLang="en-US" sz="3200" b="1" dirty="0">
                <a:solidFill>
                  <a:schemeClr val="bg1"/>
                </a:solidFill>
                <a:latin typeface="黑体" panose="02010609060101010101" pitchFamily="49" charset="-122"/>
                <a:ea typeface="黑体" panose="02010609060101010101" pitchFamily="49" charset="-122"/>
              </a:rPr>
              <a:t>的负半次穿越。</a:t>
            </a:r>
          </a:p>
        </p:txBody>
      </p:sp>
      <p:pic>
        <p:nvPicPr>
          <p:cNvPr id="6" name="图片 5">
            <a:extLst>
              <a:ext uri="{FF2B5EF4-FFF2-40B4-BE49-F238E27FC236}">
                <a16:creationId xmlns:a16="http://schemas.microsoft.com/office/drawing/2014/main" id="{F0B5AB96-83E4-44BE-9BBB-567DC805E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832" y="1016421"/>
            <a:ext cx="7240010" cy="4763165"/>
          </a:xfrm>
          <a:prstGeom prst="rect">
            <a:avLst/>
          </a:prstGeom>
        </p:spPr>
      </p:pic>
      <p:sp>
        <p:nvSpPr>
          <p:cNvPr id="7" name="文本框 6">
            <a:extLst>
              <a:ext uri="{FF2B5EF4-FFF2-40B4-BE49-F238E27FC236}">
                <a16:creationId xmlns:a16="http://schemas.microsoft.com/office/drawing/2014/main" id="{E3A6C6F0-D6BF-4144-B8AF-F765168BAE43}"/>
              </a:ext>
            </a:extLst>
          </p:cNvPr>
          <p:cNvSpPr txBox="1"/>
          <p:nvPr/>
        </p:nvSpPr>
        <p:spPr>
          <a:xfrm>
            <a:off x="299130" y="4251694"/>
            <a:ext cx="3343900"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正穿越</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负穿越≠</a:t>
            </a:r>
            <a:r>
              <a:rPr lang="en-US" altLang="zh-CN" sz="2800" dirty="0">
                <a:solidFill>
                  <a:schemeClr val="bg1"/>
                </a:solidFill>
                <a:latin typeface="微软雅黑" panose="020B0503020204020204" pitchFamily="34" charset="-122"/>
                <a:ea typeface="微软雅黑" panose="020B0503020204020204" pitchFamily="34" charset="-122"/>
              </a:rPr>
              <a:t>P/2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66336E0-4358-4292-A0C7-172AA5E682E3}"/>
              </a:ext>
            </a:extLst>
          </p:cNvPr>
          <p:cNvSpPr txBox="1"/>
          <p:nvPr/>
        </p:nvSpPr>
        <p:spPr>
          <a:xfrm>
            <a:off x="228245" y="5256366"/>
            <a:ext cx="3439176" cy="523220"/>
          </a:xfrm>
          <a:prstGeom prst="rect">
            <a:avLst/>
          </a:prstGeom>
          <a:noFill/>
        </p:spPr>
        <p:txBody>
          <a:bodyPr wrap="square" rtlCol="0">
            <a:spAutoFit/>
          </a:bodyPr>
          <a:lstStyle/>
          <a:p>
            <a:r>
              <a:rPr lang="zh-CN" altLang="en-US" sz="2800" b="1" dirty="0">
                <a:solidFill>
                  <a:schemeClr val="bg1"/>
                </a:solidFill>
                <a:latin typeface="黑体" panose="02010609060101010101" pitchFamily="49" charset="-122"/>
                <a:ea typeface="黑体" panose="02010609060101010101" pitchFamily="49" charset="-122"/>
              </a:rPr>
              <a:t>系统处于不稳定状态</a:t>
            </a:r>
          </a:p>
        </p:txBody>
      </p:sp>
    </p:spTree>
    <p:extLst>
      <p:ext uri="{BB962C8B-B14F-4D97-AF65-F5344CB8AC3E}">
        <p14:creationId xmlns:p14="http://schemas.microsoft.com/office/powerpoint/2010/main" val="380087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475" y="107315"/>
            <a:ext cx="3807460" cy="583565"/>
          </a:xfrm>
          <a:prstGeom prst="rect">
            <a:avLst/>
          </a:prstGeom>
        </p:spPr>
        <p:txBody>
          <a:bodyPr wrap="square">
            <a:spAutoFit/>
          </a:bodyPr>
          <a:lstStyle/>
          <a:p>
            <a:pPr algn="l"/>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转速反馈线掉线</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45720" y="829310"/>
            <a:ext cx="5981065" cy="829945"/>
          </a:xfrm>
          <a:prstGeom prst="rect">
            <a:avLst/>
          </a:prstGeom>
        </p:spPr>
        <p:txBody>
          <a:bodyPr wrap="square">
            <a:spAutoFit/>
          </a:bodyPr>
          <a:lstStyle/>
          <a:p>
            <a:pPr marL="342900" indent="-342900" algn="l">
              <a:buFont typeface="Wingdings" panose="05000000000000000000" charset="0"/>
              <a:buChar char="u"/>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转速反馈线在电机开始运行时就掉线时的仿真波形图如图所示</a:t>
            </a:r>
          </a:p>
        </p:txBody>
      </p:sp>
      <p:sp>
        <p:nvSpPr>
          <p:cNvPr id="7" name="矩形 6"/>
          <p:cNvSpPr/>
          <p:nvPr/>
        </p:nvSpPr>
        <p:spPr>
          <a:xfrm>
            <a:off x="6181725" y="767715"/>
            <a:ext cx="5880735" cy="953135"/>
          </a:xfrm>
          <a:prstGeom prst="rect">
            <a:avLst/>
          </a:prstGeom>
        </p:spPr>
        <p:txBody>
          <a:bodyPr wrap="square">
            <a:spAutoFit/>
          </a:bodyPr>
          <a:lstStyle/>
          <a:p>
            <a:pPr marL="342900" indent="-342900" algn="l">
              <a:buFont typeface="Wingdings" panose="05000000000000000000" charset="0"/>
              <a:buChar char="u"/>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转速反馈线在电机额定运行过程中突然掉线时的仿真波形图如图所示</a:t>
            </a:r>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 name="矩形 7"/>
          <p:cNvSpPr/>
          <p:nvPr/>
        </p:nvSpPr>
        <p:spPr>
          <a:xfrm>
            <a:off x="45720" y="5104765"/>
            <a:ext cx="12016105" cy="1322070"/>
          </a:xfrm>
          <a:prstGeom prst="rect">
            <a:avLst/>
          </a:prstGeom>
        </p:spPr>
        <p:txBody>
          <a:bodyPr wrap="square">
            <a:spAutoFit/>
          </a:bodyPr>
          <a:lstStyle/>
          <a:p>
            <a:pPr algn="l"/>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由以上两图分析可知，在转速反馈线断线时，转速反馈电压为</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，转速调节器输入偏差电压最大，调节器饱和，其输出电压保持限幅值</a:t>
            </a:r>
            <a:r>
              <a:rPr lang="en-US"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20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im</a:t>
            </a:r>
            <a:r>
              <a:rPr lang="en-US" altLang="zh-CN" sz="2000" b="1" i="1" kern="1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，转速环相当于开环，系统成为在恒值电流给</a:t>
            </a:r>
            <a:r>
              <a:rPr lang="zh-CN"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定</a:t>
            </a:r>
            <a:r>
              <a:rPr lang="en-US"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20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im</a:t>
            </a:r>
            <a:r>
              <a:rPr lang="en-US" altLang="zh-CN" sz="2000" b="1" i="1" kern="1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下</a:t>
            </a: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的电流调节系统，</a:t>
            </a:r>
            <a:r>
              <a:rPr lang="en-US"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a:t>
            </a:r>
            <a:r>
              <a:rPr lang="en-US"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dm </a:t>
            </a: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保持最大电流恒定，加速度恒定，转速线性增长，直至电流转速环输出达到限幅值，转速增长减缓，电流下降，最终达到稳态。</a:t>
            </a:r>
          </a:p>
        </p:txBody>
      </p:sp>
      <p:grpSp>
        <p:nvGrpSpPr>
          <p:cNvPr id="11" name="组合 10"/>
          <p:cNvGrpSpPr/>
          <p:nvPr/>
        </p:nvGrpSpPr>
        <p:grpSpPr>
          <a:xfrm>
            <a:off x="45720" y="1782445"/>
            <a:ext cx="5980430" cy="3230245"/>
            <a:chOff x="72" y="2807"/>
            <a:chExt cx="9418" cy="5087"/>
          </a:xfrm>
        </p:grpSpPr>
        <p:pic>
          <p:nvPicPr>
            <p:cNvPr id="27" name="图片 27" descr="转速换掉线"/>
            <p:cNvPicPr>
              <a:picLocks noChangeAspect="1"/>
            </p:cNvPicPr>
            <p:nvPr/>
          </p:nvPicPr>
          <p:blipFill>
            <a:blip r:embed="rId2"/>
            <a:stretch>
              <a:fillRect/>
            </a:stretch>
          </p:blipFill>
          <p:spPr>
            <a:xfrm>
              <a:off x="72" y="2807"/>
              <a:ext cx="9418" cy="4507"/>
            </a:xfrm>
            <a:prstGeom prst="rect">
              <a:avLst/>
            </a:prstGeom>
          </p:spPr>
        </p:pic>
        <p:sp>
          <p:nvSpPr>
            <p:cNvPr id="9" name="矩形 8"/>
            <p:cNvSpPr/>
            <p:nvPr/>
          </p:nvSpPr>
          <p:spPr>
            <a:xfrm>
              <a:off x="184" y="7314"/>
              <a:ext cx="9307" cy="580"/>
            </a:xfrm>
            <a:prstGeom prst="rect">
              <a:avLst/>
            </a:prstGeom>
          </p:spPr>
          <p:txBody>
            <a:bodyPr wrap="square">
              <a:spAutoFit/>
            </a:bodyPr>
            <a:lstStyle/>
            <a:p>
              <a:pPr algn="ct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开始转速反馈线掉线</a:t>
              </a:r>
            </a:p>
          </p:txBody>
        </p:sp>
      </p:grpSp>
      <p:grpSp>
        <p:nvGrpSpPr>
          <p:cNvPr id="12" name="组合 11"/>
          <p:cNvGrpSpPr/>
          <p:nvPr/>
        </p:nvGrpSpPr>
        <p:grpSpPr>
          <a:xfrm>
            <a:off x="6181725" y="1782445"/>
            <a:ext cx="5880100" cy="3230245"/>
            <a:chOff x="9735" y="2807"/>
            <a:chExt cx="9260" cy="5087"/>
          </a:xfrm>
        </p:grpSpPr>
        <p:pic>
          <p:nvPicPr>
            <p:cNvPr id="28" name="图片 28" descr="0.5断转速反馈线"/>
            <p:cNvPicPr>
              <a:picLocks noChangeAspect="1"/>
            </p:cNvPicPr>
            <p:nvPr/>
          </p:nvPicPr>
          <p:blipFill>
            <a:blip r:embed="rId3"/>
            <a:stretch>
              <a:fillRect/>
            </a:stretch>
          </p:blipFill>
          <p:spPr>
            <a:xfrm>
              <a:off x="9735" y="2807"/>
              <a:ext cx="9260" cy="4507"/>
            </a:xfrm>
            <a:prstGeom prst="rect">
              <a:avLst/>
            </a:prstGeom>
          </p:spPr>
        </p:pic>
        <p:sp>
          <p:nvSpPr>
            <p:cNvPr id="10" name="矩形 9"/>
            <p:cNvSpPr/>
            <p:nvPr/>
          </p:nvSpPr>
          <p:spPr>
            <a:xfrm>
              <a:off x="9735" y="7314"/>
              <a:ext cx="9260" cy="580"/>
            </a:xfrm>
            <a:prstGeom prst="rect">
              <a:avLst/>
            </a:prstGeom>
          </p:spPr>
          <p:txBody>
            <a:bodyPr wrap="square">
              <a:spAutoFit/>
            </a:bodyPr>
            <a:lstStyle/>
            <a:p>
              <a:pPr algn="ct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转速反馈线在0.5s时掉线波形图</a:t>
              </a:r>
            </a:p>
          </p:txBody>
        </p:sp>
      </p:grpSp>
    </p:spTree>
    <p:extLst>
      <p:ext uri="{BB962C8B-B14F-4D97-AF65-F5344CB8AC3E}">
        <p14:creationId xmlns:p14="http://schemas.microsoft.com/office/powerpoint/2010/main" val="1853100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组合 189"/>
          <p:cNvGrpSpPr/>
          <p:nvPr/>
        </p:nvGrpSpPr>
        <p:grpSpPr>
          <a:xfrm rot="2517222">
            <a:off x="-652381" y="4523523"/>
            <a:ext cx="3608920" cy="2791003"/>
            <a:chOff x="3204345" y="1148987"/>
            <a:chExt cx="5227003" cy="4042367"/>
          </a:xfrm>
        </p:grpSpPr>
        <p:grpSp>
          <p:nvGrpSpPr>
            <p:cNvPr id="114" name="组合 113"/>
            <p:cNvGrpSpPr/>
            <p:nvPr/>
          </p:nvGrpSpPr>
          <p:grpSpPr>
            <a:xfrm>
              <a:off x="3941860" y="1686047"/>
              <a:ext cx="3240000" cy="3240000"/>
              <a:chOff x="4458000" y="1715032"/>
              <a:chExt cx="3240000" cy="3240000"/>
            </a:xfrm>
          </p:grpSpPr>
          <p:sp>
            <p:nvSpPr>
              <p:cNvPr id="115" name="椭圆 114"/>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5422292" y="2072905"/>
              <a:ext cx="279136" cy="279136"/>
              <a:chOff x="6915602" y="1431728"/>
              <a:chExt cx="301944" cy="301944"/>
            </a:xfrm>
          </p:grpSpPr>
          <p:sp>
            <p:nvSpPr>
              <p:cNvPr id="119" name="椭圆 11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21" name="直接连接符 120"/>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5422292" y="4260054"/>
              <a:ext cx="279136" cy="279136"/>
              <a:chOff x="6915602" y="1431728"/>
              <a:chExt cx="301944" cy="301944"/>
            </a:xfrm>
          </p:grpSpPr>
          <p:sp>
            <p:nvSpPr>
              <p:cNvPr id="123" name="椭圆 122"/>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p:nvGrpSpPr>
          <p:grpSpPr>
            <a:xfrm>
              <a:off x="4612292" y="2545470"/>
              <a:ext cx="279136" cy="279136"/>
              <a:chOff x="6915602" y="1431728"/>
              <a:chExt cx="301944" cy="301944"/>
            </a:xfrm>
          </p:grpSpPr>
          <p:sp>
            <p:nvSpPr>
              <p:cNvPr id="126" name="椭圆 12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p:nvGrpSpPr>
          <p:grpSpPr>
            <a:xfrm>
              <a:off x="4612292" y="3787489"/>
              <a:ext cx="279136" cy="279136"/>
              <a:chOff x="6915602" y="1431728"/>
              <a:chExt cx="301944" cy="301944"/>
            </a:xfrm>
          </p:grpSpPr>
          <p:sp>
            <p:nvSpPr>
              <p:cNvPr id="129" name="椭圆 12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0" name="椭圆 12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1" name="组合 130"/>
            <p:cNvGrpSpPr/>
            <p:nvPr/>
          </p:nvGrpSpPr>
          <p:grpSpPr>
            <a:xfrm>
              <a:off x="6236828" y="2545470"/>
              <a:ext cx="279136" cy="279136"/>
              <a:chOff x="6915602" y="1431728"/>
              <a:chExt cx="301944" cy="301944"/>
            </a:xfrm>
          </p:grpSpPr>
          <p:sp>
            <p:nvSpPr>
              <p:cNvPr id="132" name="椭圆 13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3" name="椭圆 13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4" name="组合 133"/>
            <p:cNvGrpSpPr/>
            <p:nvPr/>
          </p:nvGrpSpPr>
          <p:grpSpPr>
            <a:xfrm>
              <a:off x="6236828" y="3787489"/>
              <a:ext cx="279136" cy="279136"/>
              <a:chOff x="6915602" y="1431728"/>
              <a:chExt cx="301944" cy="301944"/>
            </a:xfrm>
          </p:grpSpPr>
          <p:sp>
            <p:nvSpPr>
              <p:cNvPr id="135" name="椭圆 134"/>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7" name="组合 136"/>
            <p:cNvGrpSpPr/>
            <p:nvPr/>
          </p:nvGrpSpPr>
          <p:grpSpPr>
            <a:xfrm>
              <a:off x="3779520" y="1629602"/>
              <a:ext cx="3616960" cy="3561752"/>
              <a:chOff x="3779520" y="1629602"/>
              <a:chExt cx="3616960" cy="3561752"/>
            </a:xfrm>
          </p:grpSpPr>
          <p:cxnSp>
            <p:nvCxnSpPr>
              <p:cNvPr id="138" name="直接连接符 137"/>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p:nvGrpSpPr>
          <p:grpSpPr>
            <a:xfrm rot="16200000">
              <a:off x="3861896" y="1506940"/>
              <a:ext cx="3616960" cy="3561752"/>
              <a:chOff x="3779520" y="1629602"/>
              <a:chExt cx="3616960" cy="3561752"/>
            </a:xfrm>
          </p:grpSpPr>
          <p:cxnSp>
            <p:nvCxnSpPr>
              <p:cNvPr id="141" name="直接连接符 140"/>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6397877" y="1380037"/>
              <a:ext cx="2033471" cy="2033471"/>
              <a:chOff x="8272465" y="1479335"/>
              <a:chExt cx="1613197" cy="1613197"/>
            </a:xfrm>
          </p:grpSpPr>
          <p:grpSp>
            <p:nvGrpSpPr>
              <p:cNvPr id="144" name="组合 143"/>
              <p:cNvGrpSpPr/>
              <p:nvPr userDrawn="1"/>
            </p:nvGrpSpPr>
            <p:grpSpPr>
              <a:xfrm>
                <a:off x="8272465" y="1479335"/>
                <a:ext cx="1613197" cy="1613197"/>
                <a:chOff x="4458000" y="1715032"/>
                <a:chExt cx="3240000" cy="3240000"/>
              </a:xfrm>
            </p:grpSpPr>
            <p:sp>
              <p:nvSpPr>
                <p:cNvPr id="164" name="椭圆 163"/>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6" name="椭圆 165"/>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5" name="组合 144"/>
              <p:cNvGrpSpPr/>
              <p:nvPr userDrawn="1"/>
            </p:nvGrpSpPr>
            <p:grpSpPr>
              <a:xfrm>
                <a:off x="8586067" y="1720236"/>
                <a:ext cx="985998" cy="1093816"/>
                <a:chOff x="8582069" y="1755978"/>
                <a:chExt cx="985998" cy="1093816"/>
              </a:xfrm>
            </p:grpSpPr>
            <p:grpSp>
              <p:nvGrpSpPr>
                <p:cNvPr id="146" name="组合 145"/>
                <p:cNvGrpSpPr/>
                <p:nvPr userDrawn="1"/>
              </p:nvGrpSpPr>
              <p:grpSpPr>
                <a:xfrm>
                  <a:off x="8998754" y="1755978"/>
                  <a:ext cx="192184" cy="192184"/>
                  <a:chOff x="8860143" y="2545060"/>
                  <a:chExt cx="139804" cy="139804"/>
                </a:xfrm>
              </p:grpSpPr>
              <p:sp>
                <p:nvSpPr>
                  <p:cNvPr id="162" name="椭圆 16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7" name="组合 146"/>
                <p:cNvGrpSpPr/>
                <p:nvPr userDrawn="1"/>
              </p:nvGrpSpPr>
              <p:grpSpPr>
                <a:xfrm>
                  <a:off x="8582069" y="2049911"/>
                  <a:ext cx="192184" cy="192184"/>
                  <a:chOff x="8860143" y="2545060"/>
                  <a:chExt cx="139804" cy="139804"/>
                </a:xfrm>
              </p:grpSpPr>
              <p:sp>
                <p:nvSpPr>
                  <p:cNvPr id="160" name="椭圆 159"/>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8582069" y="2441991"/>
                  <a:ext cx="192184" cy="192184"/>
                  <a:chOff x="8860143" y="2545060"/>
                  <a:chExt cx="139804" cy="139804"/>
                </a:xfrm>
              </p:grpSpPr>
              <p:sp>
                <p:nvSpPr>
                  <p:cNvPr id="158" name="椭圆 157"/>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9021276" y="2652765"/>
                  <a:ext cx="197029" cy="197029"/>
                  <a:chOff x="8858380" y="2543297"/>
                  <a:chExt cx="143329" cy="143329"/>
                </a:xfrm>
              </p:grpSpPr>
              <p:sp>
                <p:nvSpPr>
                  <p:cNvPr id="156" name="椭圆 155"/>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9375883" y="2049911"/>
                  <a:ext cx="192184" cy="192184"/>
                  <a:chOff x="8860143" y="2545060"/>
                  <a:chExt cx="139804" cy="139804"/>
                </a:xfrm>
              </p:grpSpPr>
              <p:sp>
                <p:nvSpPr>
                  <p:cNvPr id="154" name="椭圆 153"/>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9375883" y="2414592"/>
                  <a:ext cx="192184" cy="192184"/>
                  <a:chOff x="8860143" y="2545060"/>
                  <a:chExt cx="139804" cy="139804"/>
                </a:xfrm>
              </p:grpSpPr>
              <p:sp>
                <p:nvSpPr>
                  <p:cNvPr id="152" name="椭圆 15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3" name="椭圆 15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67" name="组合 166"/>
            <p:cNvGrpSpPr/>
            <p:nvPr/>
          </p:nvGrpSpPr>
          <p:grpSpPr>
            <a:xfrm>
              <a:off x="3290189" y="1148987"/>
              <a:ext cx="1209969" cy="1209969"/>
              <a:chOff x="3290189" y="1148987"/>
              <a:chExt cx="1209969" cy="1209969"/>
            </a:xfrm>
          </p:grpSpPr>
          <p:grpSp>
            <p:nvGrpSpPr>
              <p:cNvPr id="168" name="组合 167"/>
              <p:cNvGrpSpPr/>
              <p:nvPr userDrawn="1"/>
            </p:nvGrpSpPr>
            <p:grpSpPr>
              <a:xfrm>
                <a:off x="3290189" y="1148987"/>
                <a:ext cx="1209969" cy="1209969"/>
                <a:chOff x="4458000" y="1715032"/>
                <a:chExt cx="3240000" cy="3240000"/>
              </a:xfrm>
            </p:grpSpPr>
            <p:sp>
              <p:nvSpPr>
                <p:cNvPr id="187" name="椭圆 186"/>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9" name="椭圆 188"/>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9" name="组合 168"/>
              <p:cNvGrpSpPr/>
              <p:nvPr userDrawn="1"/>
            </p:nvGrpSpPr>
            <p:grpSpPr>
              <a:xfrm>
                <a:off x="3838358" y="1330096"/>
                <a:ext cx="143299" cy="143299"/>
                <a:chOff x="8860553" y="2545471"/>
                <a:chExt cx="138982" cy="138982"/>
              </a:xfrm>
            </p:grpSpPr>
            <p:sp>
              <p:nvSpPr>
                <p:cNvPr id="185" name="椭圆 184"/>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0" name="组合 169"/>
              <p:cNvGrpSpPr/>
              <p:nvPr userDrawn="1"/>
            </p:nvGrpSpPr>
            <p:grpSpPr>
              <a:xfrm>
                <a:off x="3525826" y="1550558"/>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525826" y="1844636"/>
                <a:ext cx="143299" cy="143299"/>
                <a:chOff x="8860553" y="2545470"/>
                <a:chExt cx="138982" cy="138982"/>
              </a:xfrm>
            </p:grpSpPr>
            <p:sp>
              <p:nvSpPr>
                <p:cNvPr id="181" name="椭圆 180"/>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846365" y="2008020"/>
                <a:ext cx="143299" cy="143299"/>
                <a:chOff x="8850141" y="2548833"/>
                <a:chExt cx="138982" cy="138982"/>
              </a:xfrm>
            </p:grpSpPr>
            <p:sp>
              <p:nvSpPr>
                <p:cNvPr id="179" name="椭圆 178"/>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4121221" y="1550558"/>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4121221" y="1824085"/>
                <a:ext cx="143299" cy="143299"/>
                <a:chOff x="8860553" y="2545470"/>
                <a:chExt cx="138982" cy="138982"/>
              </a:xfrm>
            </p:grpSpPr>
            <p:sp>
              <p:nvSpPr>
                <p:cNvPr id="175" name="椭圆 174"/>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6" name="椭圆 17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242" name="组合 241"/>
          <p:cNvGrpSpPr/>
          <p:nvPr/>
        </p:nvGrpSpPr>
        <p:grpSpPr>
          <a:xfrm>
            <a:off x="3201501" y="1354461"/>
            <a:ext cx="6045333" cy="3982512"/>
            <a:chOff x="2588714" y="1239815"/>
            <a:chExt cx="6955389" cy="4582034"/>
          </a:xfrm>
        </p:grpSpPr>
        <p:sp>
          <p:nvSpPr>
            <p:cNvPr id="192" name="任意多边形 191"/>
            <p:cNvSpPr/>
            <p:nvPr/>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3" name="组合 192"/>
            <p:cNvGrpSpPr/>
            <p:nvPr/>
          </p:nvGrpSpPr>
          <p:grpSpPr>
            <a:xfrm>
              <a:off x="4276778" y="1892832"/>
              <a:ext cx="3276000" cy="3276000"/>
              <a:chOff x="4376259" y="1910832"/>
              <a:chExt cx="3276000" cy="3276000"/>
            </a:xfrm>
          </p:grpSpPr>
          <p:sp>
            <p:nvSpPr>
              <p:cNvPr id="194" name="椭圆 193"/>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椭圆 194"/>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7" name="组合 196"/>
            <p:cNvGrpSpPr/>
            <p:nvPr/>
          </p:nvGrpSpPr>
          <p:grpSpPr>
            <a:xfrm>
              <a:off x="6849006" y="1364320"/>
              <a:ext cx="435136" cy="435136"/>
              <a:chOff x="4413724" y="1611587"/>
              <a:chExt cx="435136" cy="435136"/>
            </a:xfrm>
          </p:grpSpPr>
          <p:sp>
            <p:nvSpPr>
              <p:cNvPr id="198" name="椭圆 197"/>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9" name="椭圆 198"/>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0" name="组合 199"/>
            <p:cNvGrpSpPr/>
            <p:nvPr/>
          </p:nvGrpSpPr>
          <p:grpSpPr>
            <a:xfrm>
              <a:off x="4673942" y="1318161"/>
              <a:ext cx="435136" cy="435136"/>
              <a:chOff x="4413724" y="1611587"/>
              <a:chExt cx="435136" cy="435136"/>
            </a:xfrm>
          </p:grpSpPr>
          <p:sp>
            <p:nvSpPr>
              <p:cNvPr id="201" name="椭圆 20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2" name="椭圆 201"/>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3" name="组合 202"/>
            <p:cNvGrpSpPr/>
            <p:nvPr/>
          </p:nvGrpSpPr>
          <p:grpSpPr>
            <a:xfrm>
              <a:off x="6840678" y="5269868"/>
              <a:ext cx="435136" cy="435136"/>
              <a:chOff x="4413724" y="1611587"/>
              <a:chExt cx="435136" cy="435136"/>
            </a:xfrm>
          </p:grpSpPr>
          <p:sp>
            <p:nvSpPr>
              <p:cNvPr id="204" name="椭圆 203"/>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5" name="椭圆 204"/>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6" name="组合 205"/>
            <p:cNvGrpSpPr/>
            <p:nvPr/>
          </p:nvGrpSpPr>
          <p:grpSpPr>
            <a:xfrm>
              <a:off x="4667336" y="5240188"/>
              <a:ext cx="435136" cy="435136"/>
              <a:chOff x="4413724" y="1611587"/>
              <a:chExt cx="435136" cy="435136"/>
            </a:xfrm>
          </p:grpSpPr>
          <p:sp>
            <p:nvSpPr>
              <p:cNvPr id="207" name="椭圆 206"/>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8" name="椭圆 207"/>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9" name="组合 208"/>
            <p:cNvGrpSpPr/>
            <p:nvPr/>
          </p:nvGrpSpPr>
          <p:grpSpPr>
            <a:xfrm>
              <a:off x="5014778" y="2630832"/>
              <a:ext cx="1800000" cy="1800000"/>
              <a:chOff x="2613724" y="2961945"/>
              <a:chExt cx="1800000" cy="1800000"/>
            </a:xfrm>
          </p:grpSpPr>
          <p:sp>
            <p:nvSpPr>
              <p:cNvPr id="210" name="椭圆 209"/>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1" name="椭圆 210"/>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12" name="直接连接符 211"/>
            <p:cNvCxnSpPr>
              <a:stCxn id="202" idx="3"/>
              <a:endCxn id="205" idx="1"/>
            </p:cNvCxnSpPr>
            <p:nvPr/>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9" idx="4"/>
              <a:endCxn id="208" idx="5"/>
            </p:cNvCxnSpPr>
            <p:nvPr/>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88714" y="3947241"/>
              <a:ext cx="6955389" cy="9862"/>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17" name="组合 216"/>
            <p:cNvGrpSpPr/>
            <p:nvPr/>
          </p:nvGrpSpPr>
          <p:grpSpPr>
            <a:xfrm>
              <a:off x="4589439" y="2133663"/>
              <a:ext cx="2650678" cy="2794339"/>
              <a:chOff x="4610933" y="2142440"/>
              <a:chExt cx="2650678" cy="2794339"/>
            </a:xfrm>
          </p:grpSpPr>
          <p:grpSp>
            <p:nvGrpSpPr>
              <p:cNvPr id="218" name="组合 217"/>
              <p:cNvGrpSpPr/>
              <p:nvPr userDrawn="1"/>
            </p:nvGrpSpPr>
            <p:grpSpPr>
              <a:xfrm>
                <a:off x="5913303" y="2142440"/>
                <a:ext cx="349200" cy="349200"/>
                <a:chOff x="3510331" y="2476458"/>
                <a:chExt cx="349200" cy="349200"/>
              </a:xfrm>
            </p:grpSpPr>
            <p:sp>
              <p:nvSpPr>
                <p:cNvPr id="240" name="椭圆 23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1" name="椭圆 24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9"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0"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1"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2"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3"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4"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225" name="组合 224"/>
              <p:cNvGrpSpPr/>
              <p:nvPr userDrawn="1"/>
            </p:nvGrpSpPr>
            <p:grpSpPr>
              <a:xfrm>
                <a:off x="6912411" y="2886893"/>
                <a:ext cx="349200" cy="349200"/>
                <a:chOff x="3510331" y="2476458"/>
                <a:chExt cx="349200" cy="349200"/>
              </a:xfrm>
            </p:grpSpPr>
            <p:sp>
              <p:nvSpPr>
                <p:cNvPr id="238" name="椭圆 237"/>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9" name="椭圆 238"/>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6" name="组合 225"/>
              <p:cNvGrpSpPr/>
              <p:nvPr userDrawn="1"/>
            </p:nvGrpSpPr>
            <p:grpSpPr>
              <a:xfrm>
                <a:off x="6738287" y="4110918"/>
                <a:ext cx="349200" cy="349200"/>
                <a:chOff x="3510331" y="2476458"/>
                <a:chExt cx="349200" cy="349200"/>
              </a:xfrm>
            </p:grpSpPr>
            <p:sp>
              <p:nvSpPr>
                <p:cNvPr id="236" name="椭圆 235"/>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7" name="椭圆 236"/>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7" name="组合 226"/>
              <p:cNvGrpSpPr/>
              <p:nvPr userDrawn="1"/>
            </p:nvGrpSpPr>
            <p:grpSpPr>
              <a:xfrm>
                <a:off x="4611046" y="3859232"/>
                <a:ext cx="349200" cy="349200"/>
                <a:chOff x="3510331" y="2476458"/>
                <a:chExt cx="349200" cy="349200"/>
              </a:xfrm>
            </p:grpSpPr>
            <p:sp>
              <p:nvSpPr>
                <p:cNvPr id="234" name="椭圆 233"/>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5" name="椭圆 234"/>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8" name="组合 227"/>
              <p:cNvGrpSpPr/>
              <p:nvPr userDrawn="1"/>
            </p:nvGrpSpPr>
            <p:grpSpPr>
              <a:xfrm>
                <a:off x="4767400" y="2644934"/>
                <a:ext cx="349200" cy="349200"/>
                <a:chOff x="3510331" y="2476458"/>
                <a:chExt cx="349200" cy="349200"/>
              </a:xfrm>
            </p:grpSpPr>
            <p:sp>
              <p:nvSpPr>
                <p:cNvPr id="232" name="椭圆 231"/>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3" name="椭圆 232"/>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9" name="组合 228"/>
              <p:cNvGrpSpPr/>
              <p:nvPr userDrawn="1"/>
            </p:nvGrpSpPr>
            <p:grpSpPr>
              <a:xfrm>
                <a:off x="5610804" y="4587579"/>
                <a:ext cx="349200" cy="349200"/>
                <a:chOff x="3510331" y="2476458"/>
                <a:chExt cx="349200" cy="349200"/>
              </a:xfrm>
            </p:grpSpPr>
            <p:sp>
              <p:nvSpPr>
                <p:cNvPr id="230" name="椭圆 22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1" name="椭圆 23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63" name="任意多边形 262"/>
          <p:cNvSpPr/>
          <p:nvPr/>
        </p:nvSpPr>
        <p:spPr>
          <a:xfrm>
            <a:off x="2496083" y="897631"/>
            <a:ext cx="7293177" cy="4957389"/>
          </a:xfrm>
          <a:custGeom>
            <a:avLst/>
            <a:gdLst>
              <a:gd name="connsiteX0" fmla="*/ 2225040 w 7518400"/>
              <a:gd name="connsiteY0" fmla="*/ 60960 h 5110480"/>
              <a:gd name="connsiteX1" fmla="*/ 0 w 7518400"/>
              <a:gd name="connsiteY1" fmla="*/ 2590800 h 5110480"/>
              <a:gd name="connsiteX2" fmla="*/ 2479040 w 7518400"/>
              <a:gd name="connsiteY2" fmla="*/ 5110480 h 5110480"/>
              <a:gd name="connsiteX3" fmla="*/ 5140960 w 7518400"/>
              <a:gd name="connsiteY3" fmla="*/ 5080000 h 5110480"/>
              <a:gd name="connsiteX4" fmla="*/ 7518400 w 7518400"/>
              <a:gd name="connsiteY4" fmla="*/ 2651760 h 5110480"/>
              <a:gd name="connsiteX5" fmla="*/ 4937760 w 7518400"/>
              <a:gd name="connsiteY5" fmla="*/ 0 h 5110480"/>
              <a:gd name="connsiteX6" fmla="*/ 2225040 w 7518400"/>
              <a:gd name="connsiteY6" fmla="*/ 60960 h 51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8400" h="5110480">
                <a:moveTo>
                  <a:pt x="2225040" y="60960"/>
                </a:moveTo>
                <a:lnTo>
                  <a:pt x="0" y="2590800"/>
                </a:lnTo>
                <a:lnTo>
                  <a:pt x="2479040" y="5110480"/>
                </a:lnTo>
                <a:lnTo>
                  <a:pt x="5140960" y="5080000"/>
                </a:lnTo>
                <a:lnTo>
                  <a:pt x="7518400" y="2651760"/>
                </a:lnTo>
                <a:lnTo>
                  <a:pt x="4937760" y="0"/>
                </a:lnTo>
                <a:lnTo>
                  <a:pt x="2225040" y="60960"/>
                </a:lnTo>
                <a:close/>
              </a:path>
            </a:pathLst>
          </a:cu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文本框 260"/>
          <p:cNvSpPr txBox="1"/>
          <p:nvPr/>
        </p:nvSpPr>
        <p:spPr>
          <a:xfrm>
            <a:off x="3361845" y="2735145"/>
            <a:ext cx="5724644"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汇报完毕，感谢聆听</a:t>
            </a:r>
          </a:p>
        </p:txBody>
      </p:sp>
      <p:grpSp>
        <p:nvGrpSpPr>
          <p:cNvPr id="254" name="组合 253"/>
          <p:cNvGrpSpPr/>
          <p:nvPr/>
        </p:nvGrpSpPr>
        <p:grpSpPr>
          <a:xfrm>
            <a:off x="10738334" y="-181625"/>
            <a:ext cx="1622995" cy="1622995"/>
            <a:chOff x="9919874" y="407800"/>
            <a:chExt cx="2268404" cy="2268404"/>
          </a:xfrm>
        </p:grpSpPr>
        <p:sp>
          <p:nvSpPr>
            <p:cNvPr id="255" name="椭圆 254"/>
            <p:cNvSpPr/>
            <p:nvPr/>
          </p:nvSpPr>
          <p:spPr>
            <a:xfrm>
              <a:off x="10250073" y="737999"/>
              <a:ext cx="1608007" cy="1608007"/>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6" name="椭圆 255"/>
            <p:cNvSpPr/>
            <p:nvPr/>
          </p:nvSpPr>
          <p:spPr>
            <a:xfrm>
              <a:off x="9919874" y="407800"/>
              <a:ext cx="2268404" cy="2268404"/>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7" name="椭圆 256"/>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54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9" name="椭圆 258"/>
            <p:cNvSpPr/>
            <p:nvPr/>
          </p:nvSpPr>
          <p:spPr>
            <a:xfrm>
              <a:off x="10056381" y="544307"/>
              <a:ext cx="1995390" cy="1995390"/>
            </a:xfrm>
            <a:prstGeom prst="ellipse">
              <a:avLst/>
            </a:prstGeom>
            <a:noFill/>
            <a:ln w="3175"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 name="组合 1"/>
          <p:cNvGrpSpPr/>
          <p:nvPr/>
        </p:nvGrpSpPr>
        <p:grpSpPr>
          <a:xfrm>
            <a:off x="11140769" y="338032"/>
            <a:ext cx="922220" cy="763785"/>
            <a:chOff x="8658759" y="5376728"/>
            <a:chExt cx="922220" cy="763785"/>
          </a:xfrm>
        </p:grpSpPr>
        <p:grpSp>
          <p:nvGrpSpPr>
            <p:cNvPr id="191" name="组合 190"/>
            <p:cNvGrpSpPr/>
            <p:nvPr/>
          </p:nvGrpSpPr>
          <p:grpSpPr>
            <a:xfrm>
              <a:off x="8658759" y="5376728"/>
              <a:ext cx="478777" cy="478777"/>
              <a:chOff x="9919874" y="407800"/>
              <a:chExt cx="2268404" cy="2268404"/>
            </a:xfrm>
          </p:grpSpPr>
          <p:sp>
            <p:nvSpPr>
              <p:cNvPr id="244" name="椭圆 243"/>
              <p:cNvSpPr/>
              <p:nvPr/>
            </p:nvSpPr>
            <p:spPr>
              <a:xfrm>
                <a:off x="9919874" y="407800"/>
                <a:ext cx="2268404" cy="2268404"/>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7" name="椭圆 246"/>
              <p:cNvSpPr/>
              <p:nvPr/>
            </p:nvSpPr>
            <p:spPr>
              <a:xfrm>
                <a:off x="10056381" y="544307"/>
                <a:ext cx="1995390" cy="1995390"/>
              </a:xfrm>
              <a:prstGeom prst="ellipse">
                <a:avLst/>
              </a:prstGeom>
              <a:noFill/>
              <a:ln w="6350"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8" name="椭圆 267"/>
            <p:cNvSpPr/>
            <p:nvPr/>
          </p:nvSpPr>
          <p:spPr>
            <a:xfrm>
              <a:off x="8744905" y="5661736"/>
              <a:ext cx="478777" cy="478777"/>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9" name="椭圆 268"/>
            <p:cNvSpPr/>
            <p:nvPr/>
          </p:nvSpPr>
          <p:spPr>
            <a:xfrm>
              <a:off x="8942271" y="5384993"/>
              <a:ext cx="638708" cy="638708"/>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45" name="文本框 244"/>
          <p:cNvSpPr txBox="1"/>
          <p:nvPr/>
        </p:nvSpPr>
        <p:spPr>
          <a:xfrm>
            <a:off x="4148190" y="3790426"/>
            <a:ext cx="3853106" cy="307777"/>
          </a:xfrm>
          <a:prstGeom prst="rect">
            <a:avLst/>
          </a:prstGeom>
          <a:noFill/>
        </p:spPr>
        <p:txBody>
          <a:bodyPr wrap="non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REPORT COMPLETED PLEASE CORRECT US</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246" name="图片 2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179334" cy="1120862"/>
          </a:xfrm>
          <a:prstGeom prst="rect">
            <a:avLst/>
          </a:prstGeom>
          <a:ln>
            <a:noFill/>
          </a:ln>
          <a:effectLst>
            <a:softEdge rad="112500"/>
          </a:effectLst>
        </p:spPr>
      </p:pic>
    </p:spTree>
    <p:extLst>
      <p:ext uri="{BB962C8B-B14F-4D97-AF65-F5344CB8AC3E}">
        <p14:creationId xmlns:p14="http://schemas.microsoft.com/office/powerpoint/2010/main" val="2423280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矩形 8"/>
              <p:cNvSpPr/>
              <p:nvPr/>
            </p:nvSpPr>
            <p:spPr>
              <a:xfrm>
                <a:off x="76835" y="193675"/>
                <a:ext cx="11829415" cy="5191358"/>
              </a:xfrm>
              <a:prstGeom prst="rect">
                <a:avLst/>
              </a:prstGeom>
            </p:spPr>
            <p:txBody>
              <a:bodyPr wrap="square">
                <a:spAutoFit/>
              </a:bodyPr>
              <a:lstStyle/>
              <a:p>
                <a:pPr>
                  <a:lnSpc>
                    <a:spcPts val="4000"/>
                  </a:lnSpc>
                </a:pPr>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由在不同时间电流反馈线断线的波形图可知，在给定电压恒定时，电流反馈线断线，电流调节器输入偏差量为给定电压，电流环迅速饱和，ACR输出限幅值，</a:t>
                </a:r>
                <a14:m>
                  <m:oMath xmlns:m="http://schemas.openxmlformats.org/officeDocument/2006/math">
                    <m:sSub>
                      <m:sSub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𝑼</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𝒄</m:t>
                        </m:r>
                      </m:sub>
                    </m:s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𝑼</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𝒄𝒎</m:t>
                        </m:r>
                      </m:sub>
                    </m:sSub>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b>
                      <m:sSubPr>
                        <m:ctrlP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𝑼</m:t>
                        </m:r>
                      </m:e>
                      <m:sub>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m:t>
                        </m:r>
                      </m:sub>
                    </m:sSub>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𝑼</m:t>
                        </m:r>
                      </m:e>
                      <m:sub>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m:t>
                        </m:r>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𝒎</m:t>
                        </m:r>
                      </m:sub>
                    </m:sSub>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，电枢电流迅速上升，由于电磁转矩很大，所以转速也会上升，</a:t>
                </a:r>
                <a14:m>
                  <m:oMath xmlns:m="http://schemas.openxmlformats.org/officeDocument/2006/math">
                    <m:r>
                      <a:rPr lang="zh-CN" altLang="en-US"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𝑼</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𝑼</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up>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up>
                    </m:sSubSup>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𝑼</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减小，直至为负且一直在减小，使得</a:t>
                </a:r>
                <a14:m>
                  <m:oMath xmlns:m="http://schemas.openxmlformats.org/officeDocument/2006/math">
                    <m:sSubSup>
                      <m:sSubSup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𝑼</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𝒊</m:t>
                        </m:r>
                      </m:sub>
                      <m:sup>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up>
                    </m:sSubSup>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32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32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𝑼</m:t>
                        </m:r>
                      </m:e>
                      <m:sub>
                        <m:r>
                          <a:rPr lang="en-US" altLang="zh-CN" sz="32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𝒏</m:t>
                        </m:r>
                      </m:sub>
                    </m:sSub>
                    <m:r>
                      <a:rPr lang="en-US" altLang="zh-CN" sz="32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3200" b="1" i="1" kern="10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𝟎</m:t>
                    </m:r>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，ACR退饱和，</a:t>
                </a:r>
                <a14:m>
                  <m:oMath xmlns:m="http://schemas.openxmlformats.org/officeDocument/2006/math">
                    <m:sSub>
                      <m:sSub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𝑼</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𝒄</m:t>
                        </m:r>
                      </m:sub>
                    </m:sSub>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减小，</a:t>
                </a:r>
                <a14:m>
                  <m:oMath xmlns:m="http://schemas.openxmlformats.org/officeDocument/2006/math">
                    <m:sSub>
                      <m:sSub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𝑼</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m:t>
                        </m:r>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𝟎</m:t>
                        </m:r>
                      </m:sub>
                    </m:sSub>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减小。当转速增大到最大值时，</a:t>
                </a:r>
                <a14:m>
                  <m:oMath xmlns:m="http://schemas.openxmlformats.org/officeDocument/2006/math">
                    <m:sSub>
                      <m:sSub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m:t>
                        </m:r>
                      </m:sub>
                    </m:s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𝒅𝑳</m:t>
                        </m:r>
                      </m:sub>
                    </m:sSub>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。此时由于ASR的作用，欲使系统稳定，需降低转速，电枢电流也相应减小，直至</a:t>
                </a:r>
                <a:r>
                  <a:rPr lang="en-US"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n=</a:t>
                </a:r>
                <a14:m>
                  <m:oMath xmlns:m="http://schemas.openxmlformats.org/officeDocument/2006/math">
                    <m:sSup>
                      <m:sSup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e>
                      <m:sup>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b>
                      <m:sSubPr>
                        <m:ctrlPr>
                          <a:rPr lang="en-US" altLang="zh-CN" sz="32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a:rPr lang="en-US" altLang="zh-CN" sz="32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m:t>
                        </m:r>
                      </m:sub>
                    </m:sSub>
                    <m:r>
                      <a:rPr lang="en-US" altLang="zh-CN" sz="32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𝒎𝒊𝒏</m:t>
                        </m:r>
                      </m:sub>
                    </m:sSub>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。又由于</a:t>
                </a:r>
                <a14:m>
                  <m:oMath xmlns:m="http://schemas.openxmlformats.org/officeDocument/2006/math">
                    <m:sSub>
                      <m:sSub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m:t>
                        </m:r>
                      </m:sub>
                    </m:s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m:rPr>
                            <m:sty m:val="p"/>
                          </m:rPr>
                          <a:rPr lang="en-US" altLang="zh-CN" sz="3200" b="1" i="1" kern="10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d</m:t>
                        </m:r>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𝑳</m:t>
                        </m:r>
                      </m:sub>
                    </m:s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𝒌</m:t>
                    </m:r>
                    <m:f>
                      <m:f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𝒅𝒏</m:t>
                        </m:r>
                      </m:num>
                      <m:den>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𝒅𝒕</m:t>
                        </m:r>
                      </m:den>
                    </m:f>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ts val="4000"/>
                  </a:lnSpc>
                </a:pPr>
                <a14:m>
                  <m:oMath xmlns:m="http://schemas.openxmlformats.org/officeDocument/2006/math">
                    <m:sSub>
                      <m:sSubPr>
                        <m:ctrlP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m:t>
                        </m:r>
                      </m:sub>
                    </m:sSub>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𝒎𝒊𝒏</m:t>
                        </m:r>
                      </m:sub>
                    </m:sSub>
                    <m:r>
                      <a:rPr lang="en-US" altLang="zh-CN" sz="3200" b="1" i="1" kern="100"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𝒅𝑳</m:t>
                        </m:r>
                      </m:sub>
                    </m:sSub>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f>
                      <m:fPr>
                        <m:ctrlP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m:t>
                            </m:r>
                          </m:e>
                          <m:sub>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𝒏</m:t>
                            </m:r>
                          </m:sub>
                        </m:sSub>
                      </m:num>
                      <m:den>
                        <m:sSub>
                          <m:sSubPr>
                            <m:ctrlP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m:t>
                            </m:r>
                          </m:e>
                          <m:sub>
                            <m:r>
                              <a:rPr lang="en-US" altLang="zh-CN" sz="3200" b="1" i="1" kern="100" dirty="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𝒕</m:t>
                            </m:r>
                          </m:sub>
                        </m:sSub>
                      </m:den>
                    </m:f>
                    <m:r>
                      <a:rPr lang="en-US" altLang="zh-CN" sz="3200" b="1" i="1" kern="100"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3200" b="1" i="1" kern="100"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𝟎</m:t>
                    </m:r>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减小，</a:t>
                </a:r>
                <a14:m>
                  <m:oMath xmlns:m="http://schemas.openxmlformats.org/officeDocument/2006/math">
                    <m:sSub>
                      <m:sSubPr>
                        <m:ctrlP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𝑰</m:t>
                        </m:r>
                      </m:e>
                      <m:sub>
                        <m:r>
                          <a:rPr lang="en-US" altLang="zh-CN" sz="3200" b="1" i="1" kern="10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𝒅</m:t>
                        </m:r>
                      </m:sub>
                    </m:sSub>
                  </m:oMath>
                </a14:m>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增大。由此形成了电流和转速的震荡波形。</a:t>
                </a:r>
              </a:p>
            </p:txBody>
          </p:sp>
        </mc:Choice>
        <mc:Fallback xmlns="">
          <p:sp>
            <p:nvSpPr>
              <p:cNvPr id="9" name="矩形 8"/>
              <p:cNvSpPr>
                <a:spLocks noRot="1" noChangeAspect="1" noMove="1" noResize="1" noEditPoints="1" noAdjustHandles="1" noChangeArrowheads="1" noChangeShapeType="1" noTextEdit="1"/>
              </p:cNvSpPr>
              <p:nvPr/>
            </p:nvSpPr>
            <p:spPr>
              <a:xfrm>
                <a:off x="76835" y="193675"/>
                <a:ext cx="11829415" cy="5191358"/>
              </a:xfrm>
              <a:prstGeom prst="rect">
                <a:avLst/>
              </a:prstGeom>
              <a:blipFill rotWithShape="0">
                <a:blip r:embed="rId2"/>
                <a:stretch>
                  <a:fillRect l="-1340" t="-1645" r="-2474" b="-30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047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文本框 200"/>
          <p:cNvSpPr txBox="1"/>
          <p:nvPr/>
        </p:nvSpPr>
        <p:spPr>
          <a:xfrm>
            <a:off x="1268136" y="1768092"/>
            <a:ext cx="2710127" cy="400110"/>
          </a:xfrm>
          <a:prstGeom prst="rect">
            <a:avLst/>
          </a:prstGeom>
          <a:noFill/>
        </p:spPr>
        <p:txBody>
          <a:bodyPr wrap="square" rtlCol="0">
            <a:spAutoFit/>
          </a:bodyPr>
          <a:lstStyle/>
          <a:p>
            <a:pPr algn="r"/>
            <a:r>
              <a:rPr lang="zh-CN" altLang="zh-CN" sz="2000" b="1" dirty="0">
                <a:solidFill>
                  <a:schemeClr val="bg1"/>
                </a:solidFill>
                <a:latin typeface="微软雅黑" panose="020B0503020204020204" pitchFamily="34" charset="-122"/>
                <a:ea typeface="微软雅黑" panose="020B0503020204020204" pitchFamily="34" charset="-122"/>
              </a:rPr>
              <a:t>周永健 张元玮 胡玥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3" name="矩形 202"/>
          <p:cNvSpPr/>
          <p:nvPr/>
        </p:nvSpPr>
        <p:spPr>
          <a:xfrm>
            <a:off x="1180618" y="2168202"/>
            <a:ext cx="2797645" cy="954107"/>
          </a:xfrm>
          <a:prstGeom prst="rect">
            <a:avLst/>
          </a:prstGeom>
        </p:spPr>
        <p:txBody>
          <a:bodyPr wrap="square">
            <a:spAutoFit/>
          </a:bodyPr>
          <a:lstStyle/>
          <a:p>
            <a:r>
              <a:rPr lang="zh-CN" altLang="zh-CN" sz="1400" b="1" dirty="0">
                <a:solidFill>
                  <a:schemeClr val="bg1"/>
                </a:solidFill>
                <a:latin typeface="微软雅黑" panose="020B0503020204020204" pitchFamily="34" charset="-122"/>
                <a:ea typeface="微软雅黑" panose="020B0503020204020204" pitchFamily="34" charset="-122"/>
              </a:rPr>
              <a:t>单闭环（速度环）</a:t>
            </a:r>
            <a:r>
              <a:rPr lang="en-US" altLang="zh-CN" sz="1400" b="1" dirty="0">
                <a:solidFill>
                  <a:schemeClr val="bg1"/>
                </a:solidFill>
                <a:latin typeface="微软雅黑" panose="020B0503020204020204" pitchFamily="34" charset="-122"/>
                <a:ea typeface="微软雅黑" panose="020B0503020204020204" pitchFamily="34" charset="-122"/>
              </a:rPr>
              <a:t>PSIM</a:t>
            </a:r>
            <a:r>
              <a:rPr lang="zh-CN" altLang="zh-CN" sz="1400" b="1" dirty="0">
                <a:solidFill>
                  <a:schemeClr val="bg1"/>
                </a:solidFill>
                <a:latin typeface="微软雅黑" panose="020B0503020204020204" pitchFamily="34" charset="-122"/>
                <a:ea typeface="微软雅黑" panose="020B0503020204020204" pitchFamily="34" charset="-122"/>
              </a:rPr>
              <a:t>电路搭建，以及各项参数计算</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zh-CN" altLang="zh-CN" sz="1400" b="1" dirty="0">
                <a:solidFill>
                  <a:schemeClr val="bg1"/>
                </a:solidFill>
                <a:latin typeface="微软雅黑" panose="020B0503020204020204" pitchFamily="34" charset="-122"/>
                <a:ea typeface="微软雅黑" panose="020B0503020204020204" pitchFamily="34" charset="-122"/>
              </a:rPr>
              <a:t>双闭环（速度环、电流环）</a:t>
            </a:r>
            <a:r>
              <a:rPr lang="en-US" altLang="zh-CN" sz="1400" b="1" dirty="0">
                <a:solidFill>
                  <a:schemeClr val="bg1"/>
                </a:solidFill>
                <a:latin typeface="微软雅黑" panose="020B0503020204020204" pitchFamily="34" charset="-122"/>
                <a:ea typeface="微软雅黑" panose="020B0503020204020204" pitchFamily="34" charset="-122"/>
              </a:rPr>
              <a:t>PSIM</a:t>
            </a:r>
            <a:r>
              <a:rPr lang="zh-CN" altLang="zh-CN" sz="1400" b="1" dirty="0">
                <a:solidFill>
                  <a:schemeClr val="bg1"/>
                </a:solidFill>
                <a:latin typeface="微软雅黑" panose="020B0503020204020204" pitchFamily="34" charset="-122"/>
                <a:ea typeface="微软雅黑" panose="020B0503020204020204" pitchFamily="34" charset="-122"/>
              </a:rPr>
              <a:t>电路搭建及传递函数设计</a:t>
            </a:r>
          </a:p>
        </p:txBody>
      </p:sp>
      <p:grpSp>
        <p:nvGrpSpPr>
          <p:cNvPr id="205" name="组合 204"/>
          <p:cNvGrpSpPr/>
          <p:nvPr/>
        </p:nvGrpSpPr>
        <p:grpSpPr>
          <a:xfrm>
            <a:off x="1268136" y="4504946"/>
            <a:ext cx="2744273" cy="1332673"/>
            <a:chOff x="472984" y="1418560"/>
            <a:chExt cx="2744273" cy="1332673"/>
          </a:xfrm>
        </p:grpSpPr>
        <p:sp>
          <p:nvSpPr>
            <p:cNvPr id="206" name="文本框 205"/>
            <p:cNvSpPr txBox="1"/>
            <p:nvPr/>
          </p:nvSpPr>
          <p:spPr>
            <a:xfrm>
              <a:off x="1470774" y="1418560"/>
              <a:ext cx="1746483" cy="400110"/>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rPr>
                <a:t>邢贺  李嘉栋</a:t>
              </a:r>
            </a:p>
          </p:txBody>
        </p:sp>
        <p:sp>
          <p:nvSpPr>
            <p:cNvPr id="207" name="矩形 206"/>
            <p:cNvSpPr/>
            <p:nvPr/>
          </p:nvSpPr>
          <p:spPr>
            <a:xfrm>
              <a:off x="472984" y="1818670"/>
              <a:ext cx="2744273" cy="932563"/>
            </a:xfrm>
            <a:prstGeom prst="rect">
              <a:avLst/>
            </a:prstGeom>
          </p:spPr>
          <p:txBody>
            <a:bodyPr wrap="square">
              <a:spAutoFit/>
            </a:bodyPr>
            <a:lstStyle/>
            <a:p>
              <a:pPr algn="r">
                <a:lnSpc>
                  <a:spcPct val="130000"/>
                </a:lnSpc>
              </a:pPr>
              <a:r>
                <a:rPr lang="zh-CN" altLang="zh-CN" sz="1400" b="1" dirty="0">
                  <a:solidFill>
                    <a:schemeClr val="bg1"/>
                  </a:solidFill>
                  <a:latin typeface="微软雅黑" panose="020B0503020204020204" pitchFamily="34" charset="-122"/>
                  <a:ea typeface="微软雅黑" panose="020B0503020204020204" pitchFamily="34" charset="-122"/>
                </a:rPr>
                <a:t>反馈控制电路在</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r">
                <a:lnSpc>
                  <a:spcPct val="130000"/>
                </a:lnSpc>
              </a:pPr>
              <a:r>
                <a:rPr lang="zh-CN" altLang="zh-CN" sz="1400" b="1" dirty="0">
                  <a:solidFill>
                    <a:schemeClr val="bg1"/>
                  </a:solidFill>
                  <a:latin typeface="微软雅黑" panose="020B0503020204020204" pitchFamily="34" charset="-122"/>
                  <a:ea typeface="微软雅黑" panose="020B0503020204020204" pitchFamily="34" charset="-122"/>
                </a:rPr>
                <a:t>实验控制板上的搭建</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r">
                <a:lnSpc>
                  <a:spcPct val="130000"/>
                </a:lnSpc>
              </a:pPr>
              <a:r>
                <a:rPr lang="en-US" altLang="zh-CN" sz="1400" b="1" dirty="0">
                  <a:solidFill>
                    <a:schemeClr val="bg1"/>
                  </a:solidFill>
                  <a:latin typeface="微软雅黑" panose="020B0503020204020204" pitchFamily="34" charset="-122"/>
                  <a:ea typeface="微软雅黑" panose="020B0503020204020204" pitchFamily="34" charset="-122"/>
                </a:rPr>
                <a:t>PPT</a:t>
              </a:r>
              <a:r>
                <a:rPr lang="zh-CN" altLang="en-US" sz="1400" b="1" dirty="0">
                  <a:solidFill>
                    <a:schemeClr val="bg1"/>
                  </a:solidFill>
                  <a:latin typeface="微软雅黑" panose="020B0503020204020204" pitchFamily="34" charset="-122"/>
                  <a:ea typeface="微软雅黑" panose="020B0503020204020204" pitchFamily="34" charset="-122"/>
                </a:rPr>
                <a:t>制作</a:t>
              </a:r>
            </a:p>
          </p:txBody>
        </p:sp>
      </p:grpSp>
      <p:grpSp>
        <p:nvGrpSpPr>
          <p:cNvPr id="215" name="组合 214"/>
          <p:cNvGrpSpPr/>
          <p:nvPr/>
        </p:nvGrpSpPr>
        <p:grpSpPr>
          <a:xfrm>
            <a:off x="8061106" y="4504946"/>
            <a:ext cx="2738075" cy="1025281"/>
            <a:chOff x="8166949" y="4262739"/>
            <a:chExt cx="2738075" cy="1025281"/>
          </a:xfrm>
        </p:grpSpPr>
        <p:sp>
          <p:nvSpPr>
            <p:cNvPr id="210" name="文本框 209"/>
            <p:cNvSpPr txBox="1"/>
            <p:nvPr/>
          </p:nvSpPr>
          <p:spPr>
            <a:xfrm>
              <a:off x="8166950" y="4262739"/>
              <a:ext cx="2738074"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孙正浩  孙才植</a:t>
              </a:r>
            </a:p>
          </p:txBody>
        </p:sp>
        <p:sp>
          <p:nvSpPr>
            <p:cNvPr id="211" name="矩形 210"/>
            <p:cNvSpPr/>
            <p:nvPr/>
          </p:nvSpPr>
          <p:spPr>
            <a:xfrm>
              <a:off x="8166949" y="4662849"/>
              <a:ext cx="2738075" cy="625171"/>
            </a:xfrm>
            <a:prstGeom prst="rect">
              <a:avLst/>
            </a:prstGeom>
          </p:spPr>
          <p:txBody>
            <a:bodyPr wrap="square">
              <a:spAutoFit/>
            </a:bodyPr>
            <a:lstStyle/>
            <a:p>
              <a:pPr>
                <a:lnSpc>
                  <a:spcPct val="130000"/>
                </a:lnSpc>
              </a:pPr>
              <a:r>
                <a:rPr lang="zh-CN" altLang="zh-CN" sz="1400" b="1" dirty="0">
                  <a:solidFill>
                    <a:schemeClr val="bg1"/>
                  </a:solidFill>
                  <a:latin typeface="微软雅黑" panose="020B0503020204020204" pitchFamily="34" charset="-122"/>
                  <a:ea typeface="微软雅黑" panose="020B0503020204020204" pitchFamily="34" charset="-122"/>
                </a:rPr>
                <a:t>负责每次</a:t>
              </a:r>
              <a:r>
                <a:rPr lang="en-US" altLang="zh-CN" sz="1400" b="1" dirty="0">
                  <a:solidFill>
                    <a:schemeClr val="bg1"/>
                  </a:solidFill>
                  <a:latin typeface="微软雅黑" panose="020B0503020204020204" pitchFamily="34" charset="-122"/>
                  <a:ea typeface="微软雅黑" panose="020B0503020204020204" pitchFamily="34" charset="-122"/>
                </a:rPr>
                <a:t>CDIO</a:t>
              </a:r>
              <a:r>
                <a:rPr lang="zh-CN" altLang="zh-CN" sz="1400" b="1" dirty="0">
                  <a:solidFill>
                    <a:schemeClr val="bg1"/>
                  </a:solidFill>
                  <a:latin typeface="微软雅黑" panose="020B0503020204020204" pitchFamily="34" charset="-122"/>
                  <a:ea typeface="微软雅黑" panose="020B0503020204020204" pitchFamily="34" charset="-122"/>
                </a:rPr>
                <a:t>实验中设备的</a:t>
              </a:r>
              <a:endParaRPr lang="en-US" altLang="zh-CN" sz="1400"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zh-CN" sz="1400" b="1" dirty="0">
                  <a:solidFill>
                    <a:schemeClr val="bg1"/>
                  </a:solidFill>
                  <a:latin typeface="微软雅黑" panose="020B0503020204020204" pitchFamily="34" charset="-122"/>
                  <a:ea typeface="微软雅黑" panose="020B0503020204020204" pitchFamily="34" charset="-122"/>
                </a:rPr>
                <a:t>电气连接及波形记录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214" name="组合 213"/>
          <p:cNvGrpSpPr/>
          <p:nvPr/>
        </p:nvGrpSpPr>
        <p:grpSpPr>
          <a:xfrm>
            <a:off x="8027413" y="1736094"/>
            <a:ext cx="2771768" cy="1052596"/>
            <a:chOff x="8154804" y="1750867"/>
            <a:chExt cx="2771768" cy="1052596"/>
          </a:xfrm>
        </p:grpSpPr>
        <p:sp>
          <p:nvSpPr>
            <p:cNvPr id="212" name="文本框 211"/>
            <p:cNvSpPr txBox="1"/>
            <p:nvPr/>
          </p:nvSpPr>
          <p:spPr>
            <a:xfrm>
              <a:off x="8154804" y="1750867"/>
              <a:ext cx="1415772"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王丹</a:t>
              </a:r>
            </a:p>
          </p:txBody>
        </p:sp>
        <p:sp>
          <p:nvSpPr>
            <p:cNvPr id="213" name="矩形 212"/>
            <p:cNvSpPr/>
            <p:nvPr/>
          </p:nvSpPr>
          <p:spPr>
            <a:xfrm>
              <a:off x="8154804" y="2150977"/>
              <a:ext cx="2771768" cy="652486"/>
            </a:xfrm>
            <a:prstGeom prst="rect">
              <a:avLst/>
            </a:prstGeom>
          </p:spPr>
          <p:txBody>
            <a:bodyPr wrap="square">
              <a:spAutoFit/>
            </a:bodyPr>
            <a:lstStyle/>
            <a:p>
              <a:pPr>
                <a:lnSpc>
                  <a:spcPct val="130000"/>
                </a:lnSpc>
              </a:pPr>
              <a:r>
                <a:rPr lang="zh-CN" altLang="zh-CN" sz="1400" b="1" dirty="0">
                  <a:solidFill>
                    <a:schemeClr val="bg1"/>
                  </a:solidFill>
                  <a:latin typeface="微软雅黑" panose="020B0503020204020204" pitchFamily="34" charset="-122"/>
                  <a:ea typeface="微软雅黑" panose="020B0503020204020204" pitchFamily="34" charset="-122"/>
                </a:rPr>
                <a:t>负责组内文档编写并辅助进行参数测量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cxnSp>
        <p:nvCxnSpPr>
          <p:cNvPr id="217" name="直接连接符 216"/>
          <p:cNvCxnSpPr/>
          <p:nvPr/>
        </p:nvCxnSpPr>
        <p:spPr>
          <a:xfrm>
            <a:off x="2530865" y="2144149"/>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8095831" y="2135404"/>
            <a:ext cx="138209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8085803" y="4915754"/>
            <a:ext cx="138209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575369" y="4900606"/>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21" name="矩形 220"/>
          <p:cNvSpPr/>
          <p:nvPr/>
        </p:nvSpPr>
        <p:spPr>
          <a:xfrm>
            <a:off x="4851427" y="3094246"/>
            <a:ext cx="2441694" cy="769441"/>
          </a:xfrm>
          <a:prstGeom prst="rect">
            <a:avLst/>
          </a:prstGeom>
        </p:spPr>
        <p:txBody>
          <a:bodyPr wrap="none">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人员分工</a:t>
            </a:r>
          </a:p>
        </p:txBody>
      </p:sp>
      <p:grpSp>
        <p:nvGrpSpPr>
          <p:cNvPr id="227" name="组合 226"/>
          <p:cNvGrpSpPr/>
          <p:nvPr/>
        </p:nvGrpSpPr>
        <p:grpSpPr>
          <a:xfrm>
            <a:off x="3834334" y="1353575"/>
            <a:ext cx="4848540" cy="4638783"/>
            <a:chOff x="3799979" y="1422399"/>
            <a:chExt cx="4693781" cy="4490720"/>
          </a:xfrm>
        </p:grpSpPr>
        <p:grpSp>
          <p:nvGrpSpPr>
            <p:cNvPr id="208" name="组合 207"/>
            <p:cNvGrpSpPr/>
            <p:nvPr/>
          </p:nvGrpSpPr>
          <p:grpSpPr>
            <a:xfrm>
              <a:off x="3799979" y="1422399"/>
              <a:ext cx="4693781" cy="4490720"/>
              <a:chOff x="3065423" y="873188"/>
              <a:chExt cx="5853750" cy="5600507"/>
            </a:xfrm>
          </p:grpSpPr>
          <p:cxnSp>
            <p:nvCxnSpPr>
              <p:cNvPr id="49" name="直接连接符 48"/>
              <p:cNvCxnSpPr/>
              <p:nvPr/>
            </p:nvCxnSpPr>
            <p:spPr>
              <a:xfrm flipV="1">
                <a:off x="3765702" y="3858280"/>
                <a:ext cx="4123668" cy="15358"/>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00" name="组合 199"/>
              <p:cNvGrpSpPr/>
              <p:nvPr/>
            </p:nvGrpSpPr>
            <p:grpSpPr>
              <a:xfrm>
                <a:off x="4387697" y="2143023"/>
                <a:ext cx="2802563" cy="2802563"/>
                <a:chOff x="4297392" y="2292189"/>
                <a:chExt cx="2802563" cy="2802563"/>
              </a:xfrm>
            </p:grpSpPr>
            <p:grpSp>
              <p:nvGrpSpPr>
                <p:cNvPr id="47" name="组合 46"/>
                <p:cNvGrpSpPr/>
                <p:nvPr/>
              </p:nvGrpSpPr>
              <p:grpSpPr>
                <a:xfrm>
                  <a:off x="4297392" y="2292189"/>
                  <a:ext cx="2802563" cy="2802563"/>
                  <a:chOff x="4458000" y="1715032"/>
                  <a:chExt cx="3240000" cy="3240000"/>
                </a:xfrm>
              </p:grpSpPr>
              <p:sp>
                <p:nvSpPr>
                  <p:cNvPr id="120" name="椭圆 119"/>
                  <p:cNvSpPr/>
                  <p:nvPr userDrawn="1"/>
                </p:nvSpPr>
                <p:spPr>
                  <a:xfrm>
                    <a:off x="4530000" y="1787032"/>
                    <a:ext cx="3096000" cy="3096000"/>
                  </a:xfrm>
                  <a:prstGeom prst="ellipse">
                    <a:avLst/>
                  </a:prstGeom>
                  <a:noFill/>
                  <a:ln w="190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椭圆 120"/>
                  <p:cNvSpPr/>
                  <p:nvPr userDrawn="1"/>
                </p:nvSpPr>
                <p:spPr>
                  <a:xfrm>
                    <a:off x="4494000" y="1751032"/>
                    <a:ext cx="3168000" cy="3168000"/>
                  </a:xfrm>
                  <a:prstGeom prst="ellipse">
                    <a:avLst/>
                  </a:prstGeom>
                  <a:noFill/>
                  <a:ln w="190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userDrawn="1"/>
                </p:nvSpPr>
                <p:spPr>
                  <a:xfrm>
                    <a:off x="4458000" y="1715032"/>
                    <a:ext cx="3240000" cy="3240000"/>
                  </a:xfrm>
                  <a:prstGeom prst="ellipse">
                    <a:avLst/>
                  </a:prstGeom>
                  <a:noFill/>
                  <a:ln w="190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8" name="组合 47"/>
                <p:cNvGrpSpPr/>
                <p:nvPr/>
              </p:nvGrpSpPr>
              <p:grpSpPr>
                <a:xfrm>
                  <a:off x="5577949" y="2626816"/>
                  <a:ext cx="241449" cy="241449"/>
                  <a:chOff x="6915602" y="1431728"/>
                  <a:chExt cx="301944" cy="301944"/>
                </a:xfrm>
              </p:grpSpPr>
              <p:sp>
                <p:nvSpPr>
                  <p:cNvPr id="118" name="椭圆 117"/>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9" name="椭圆 118"/>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0" name="组合 49"/>
                <p:cNvGrpSpPr/>
                <p:nvPr/>
              </p:nvGrpSpPr>
              <p:grpSpPr>
                <a:xfrm>
                  <a:off x="5577949" y="4518675"/>
                  <a:ext cx="241449" cy="241449"/>
                  <a:chOff x="6915602" y="1431728"/>
                  <a:chExt cx="301944" cy="301944"/>
                </a:xfrm>
              </p:grpSpPr>
              <p:sp>
                <p:nvSpPr>
                  <p:cNvPr id="116" name="椭圆 115"/>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1" name="组合 50"/>
                <p:cNvGrpSpPr/>
                <p:nvPr/>
              </p:nvGrpSpPr>
              <p:grpSpPr>
                <a:xfrm>
                  <a:off x="4877308" y="3035580"/>
                  <a:ext cx="241449" cy="241449"/>
                  <a:chOff x="6915602" y="1431728"/>
                  <a:chExt cx="301944" cy="301944"/>
                </a:xfrm>
              </p:grpSpPr>
              <p:sp>
                <p:nvSpPr>
                  <p:cNvPr id="114" name="椭圆 113"/>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5" name="椭圆 114"/>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2" name="组合 51"/>
                <p:cNvGrpSpPr/>
                <p:nvPr/>
              </p:nvGrpSpPr>
              <p:grpSpPr>
                <a:xfrm>
                  <a:off x="4877308" y="4109912"/>
                  <a:ext cx="241449" cy="241449"/>
                  <a:chOff x="6915602" y="1431728"/>
                  <a:chExt cx="301944" cy="301944"/>
                </a:xfrm>
              </p:grpSpPr>
              <p:sp>
                <p:nvSpPr>
                  <p:cNvPr id="112" name="椭圆 111"/>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3" name="椭圆 112"/>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3" name="组合 52"/>
                <p:cNvGrpSpPr/>
                <p:nvPr/>
              </p:nvGrpSpPr>
              <p:grpSpPr>
                <a:xfrm>
                  <a:off x="6282513" y="3035580"/>
                  <a:ext cx="241449" cy="241449"/>
                  <a:chOff x="6915602" y="1431728"/>
                  <a:chExt cx="301944" cy="301944"/>
                </a:xfrm>
              </p:grpSpPr>
              <p:sp>
                <p:nvSpPr>
                  <p:cNvPr id="110" name="椭圆 109"/>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4" name="组合 53"/>
                <p:cNvGrpSpPr/>
                <p:nvPr/>
              </p:nvGrpSpPr>
              <p:grpSpPr>
                <a:xfrm>
                  <a:off x="6282513" y="4109912"/>
                  <a:ext cx="241449" cy="241449"/>
                  <a:chOff x="6915602" y="1431728"/>
                  <a:chExt cx="301944" cy="301944"/>
                </a:xfrm>
              </p:grpSpPr>
              <p:sp>
                <p:nvSpPr>
                  <p:cNvPr id="108" name="椭圆 107"/>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椭圆 108"/>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55" name="组合 54"/>
              <p:cNvGrpSpPr/>
              <p:nvPr/>
            </p:nvGrpSpPr>
            <p:grpSpPr>
              <a:xfrm>
                <a:off x="3326311" y="873188"/>
                <a:ext cx="5592862" cy="5444547"/>
                <a:chOff x="2819208" y="45563"/>
                <a:chExt cx="6465822" cy="6294357"/>
              </a:xfrm>
            </p:grpSpPr>
            <p:cxnSp>
              <p:nvCxnSpPr>
                <p:cNvPr id="106" name="直接连接符 105"/>
                <p:cNvCxnSpPr/>
                <p:nvPr userDrawn="1"/>
              </p:nvCxnSpPr>
              <p:spPr>
                <a:xfrm>
                  <a:off x="2819208" y="1811525"/>
                  <a:ext cx="6465822" cy="3100109"/>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nvCxnSpPr>
              <p:spPr>
                <a:xfrm>
                  <a:off x="3396584" y="45563"/>
                  <a:ext cx="4464513" cy="6294356"/>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104" name="直接连接符 103"/>
              <p:cNvCxnSpPr/>
              <p:nvPr userDrawn="1"/>
            </p:nvCxnSpPr>
            <p:spPr>
              <a:xfrm flipV="1">
                <a:off x="3700136" y="1363082"/>
                <a:ext cx="3581077" cy="5110613"/>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nvCxnSpPr>
            <p:spPr>
              <a:xfrm flipV="1">
                <a:off x="3065423" y="2251534"/>
                <a:ext cx="5429659" cy="2577828"/>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3299423" y="1380246"/>
                <a:ext cx="1209969" cy="1209969"/>
                <a:chOff x="3290189" y="1148987"/>
                <a:chExt cx="1209969" cy="1209969"/>
              </a:xfrm>
            </p:grpSpPr>
            <p:grpSp>
              <p:nvGrpSpPr>
                <p:cNvPr id="59" name="组合 58"/>
                <p:cNvGrpSpPr/>
                <p:nvPr userDrawn="1"/>
              </p:nvGrpSpPr>
              <p:grpSpPr>
                <a:xfrm>
                  <a:off x="3290189" y="1148987"/>
                  <a:ext cx="1209969" cy="1209969"/>
                  <a:chOff x="4458000" y="1715032"/>
                  <a:chExt cx="3240000" cy="3240000"/>
                </a:xfrm>
              </p:grpSpPr>
              <p:sp>
                <p:nvSpPr>
                  <p:cNvPr id="78" name="椭圆 77"/>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9" name="椭圆 78"/>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椭圆 79"/>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0" name="组合 59"/>
                <p:cNvGrpSpPr/>
                <p:nvPr userDrawn="1"/>
              </p:nvGrpSpPr>
              <p:grpSpPr>
                <a:xfrm>
                  <a:off x="3838358" y="1330096"/>
                  <a:ext cx="143299" cy="143299"/>
                  <a:chOff x="8860553" y="2545471"/>
                  <a:chExt cx="138982" cy="138982"/>
                </a:xfrm>
              </p:grpSpPr>
              <p:sp>
                <p:nvSpPr>
                  <p:cNvPr id="76" name="椭圆 75"/>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1" name="组合 60"/>
                <p:cNvGrpSpPr/>
                <p:nvPr userDrawn="1"/>
              </p:nvGrpSpPr>
              <p:grpSpPr>
                <a:xfrm>
                  <a:off x="3525826" y="1550558"/>
                  <a:ext cx="143299" cy="143299"/>
                  <a:chOff x="8860553" y="2545470"/>
                  <a:chExt cx="138982" cy="138982"/>
                </a:xfrm>
              </p:grpSpPr>
              <p:sp>
                <p:nvSpPr>
                  <p:cNvPr id="74" name="椭圆 73"/>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2" name="组合 61"/>
                <p:cNvGrpSpPr/>
                <p:nvPr userDrawn="1"/>
              </p:nvGrpSpPr>
              <p:grpSpPr>
                <a:xfrm>
                  <a:off x="3525826" y="1844636"/>
                  <a:ext cx="143299" cy="143299"/>
                  <a:chOff x="8860553" y="2545470"/>
                  <a:chExt cx="138982" cy="138982"/>
                </a:xfrm>
              </p:grpSpPr>
              <p:sp>
                <p:nvSpPr>
                  <p:cNvPr id="72" name="椭圆 71"/>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3" name="组合 62"/>
                <p:cNvGrpSpPr/>
                <p:nvPr userDrawn="1"/>
              </p:nvGrpSpPr>
              <p:grpSpPr>
                <a:xfrm>
                  <a:off x="3846365" y="2008020"/>
                  <a:ext cx="143299" cy="143299"/>
                  <a:chOff x="8850141" y="2548833"/>
                  <a:chExt cx="138982" cy="138982"/>
                </a:xfrm>
              </p:grpSpPr>
              <p:sp>
                <p:nvSpPr>
                  <p:cNvPr id="70" name="椭圆 69"/>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4" name="组合 63"/>
                <p:cNvGrpSpPr/>
                <p:nvPr userDrawn="1"/>
              </p:nvGrpSpPr>
              <p:grpSpPr>
                <a:xfrm>
                  <a:off x="4121221" y="1550558"/>
                  <a:ext cx="143299" cy="143299"/>
                  <a:chOff x="8860553" y="2545470"/>
                  <a:chExt cx="138982" cy="138982"/>
                </a:xfrm>
              </p:grpSpPr>
              <p:sp>
                <p:nvSpPr>
                  <p:cNvPr id="68" name="椭圆 67"/>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5" name="组合 64"/>
                <p:cNvGrpSpPr/>
                <p:nvPr userDrawn="1"/>
              </p:nvGrpSpPr>
              <p:grpSpPr>
                <a:xfrm>
                  <a:off x="4121221" y="1824085"/>
                  <a:ext cx="143299" cy="143299"/>
                  <a:chOff x="8860553" y="2545470"/>
                  <a:chExt cx="138982" cy="138982"/>
                </a:xfrm>
              </p:grpSpPr>
              <p:sp>
                <p:nvSpPr>
                  <p:cNvPr id="66" name="椭圆 65"/>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23" name="组合 122"/>
              <p:cNvGrpSpPr/>
              <p:nvPr/>
            </p:nvGrpSpPr>
            <p:grpSpPr>
              <a:xfrm>
                <a:off x="6988013" y="1380246"/>
                <a:ext cx="1209969" cy="1209969"/>
                <a:chOff x="3290189" y="1148987"/>
                <a:chExt cx="1209969" cy="1209969"/>
              </a:xfrm>
            </p:grpSpPr>
            <p:grpSp>
              <p:nvGrpSpPr>
                <p:cNvPr id="124" name="组合 123"/>
                <p:cNvGrpSpPr/>
                <p:nvPr userDrawn="1"/>
              </p:nvGrpSpPr>
              <p:grpSpPr>
                <a:xfrm>
                  <a:off x="3290189" y="1148987"/>
                  <a:ext cx="1209969" cy="1209969"/>
                  <a:chOff x="4458000" y="1715032"/>
                  <a:chExt cx="3240000" cy="3240000"/>
                </a:xfrm>
              </p:grpSpPr>
              <p:sp>
                <p:nvSpPr>
                  <p:cNvPr id="143" name="椭圆 142"/>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4" name="椭圆 143"/>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5" name="椭圆 144"/>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userDrawn="1"/>
              </p:nvGrpSpPr>
              <p:grpSpPr>
                <a:xfrm>
                  <a:off x="3838358" y="1330096"/>
                  <a:ext cx="143299" cy="143299"/>
                  <a:chOff x="8860553" y="2545471"/>
                  <a:chExt cx="138982" cy="138982"/>
                </a:xfrm>
              </p:grpSpPr>
              <p:sp>
                <p:nvSpPr>
                  <p:cNvPr id="141" name="椭圆 140"/>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2" name="椭圆 141"/>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6" name="组合 125"/>
                <p:cNvGrpSpPr/>
                <p:nvPr userDrawn="1"/>
              </p:nvGrpSpPr>
              <p:grpSpPr>
                <a:xfrm>
                  <a:off x="3525826" y="1550558"/>
                  <a:ext cx="143299" cy="143299"/>
                  <a:chOff x="8860553" y="2545470"/>
                  <a:chExt cx="138982" cy="138982"/>
                </a:xfrm>
              </p:grpSpPr>
              <p:sp>
                <p:nvSpPr>
                  <p:cNvPr id="139" name="椭圆 138"/>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0" name="椭圆 139"/>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7" name="组合 126"/>
                <p:cNvGrpSpPr/>
                <p:nvPr userDrawn="1"/>
              </p:nvGrpSpPr>
              <p:grpSpPr>
                <a:xfrm>
                  <a:off x="3525826" y="1844636"/>
                  <a:ext cx="143299" cy="143299"/>
                  <a:chOff x="8860553" y="2545470"/>
                  <a:chExt cx="138982" cy="138982"/>
                </a:xfrm>
              </p:grpSpPr>
              <p:sp>
                <p:nvSpPr>
                  <p:cNvPr id="137" name="椭圆 136"/>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8" name="椭圆 13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userDrawn="1"/>
              </p:nvGrpSpPr>
              <p:grpSpPr>
                <a:xfrm>
                  <a:off x="3846365" y="2008020"/>
                  <a:ext cx="143299" cy="143299"/>
                  <a:chOff x="8850141" y="2548833"/>
                  <a:chExt cx="138982" cy="138982"/>
                </a:xfrm>
              </p:grpSpPr>
              <p:sp>
                <p:nvSpPr>
                  <p:cNvPr id="135" name="椭圆 134"/>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9" name="组合 128"/>
                <p:cNvGrpSpPr/>
                <p:nvPr userDrawn="1"/>
              </p:nvGrpSpPr>
              <p:grpSpPr>
                <a:xfrm>
                  <a:off x="4121221" y="1550558"/>
                  <a:ext cx="143299" cy="143299"/>
                  <a:chOff x="8860553" y="2545470"/>
                  <a:chExt cx="138982" cy="138982"/>
                </a:xfrm>
              </p:grpSpPr>
              <p:sp>
                <p:nvSpPr>
                  <p:cNvPr id="133" name="椭圆 132"/>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4" name="椭圆 133"/>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0" name="组合 129"/>
                <p:cNvGrpSpPr/>
                <p:nvPr userDrawn="1"/>
              </p:nvGrpSpPr>
              <p:grpSpPr>
                <a:xfrm>
                  <a:off x="4121221" y="1824085"/>
                  <a:ext cx="143299" cy="143299"/>
                  <a:chOff x="8860553" y="2545470"/>
                  <a:chExt cx="138982" cy="138982"/>
                </a:xfrm>
              </p:grpSpPr>
              <p:sp>
                <p:nvSpPr>
                  <p:cNvPr id="131" name="椭圆 130"/>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2" name="椭圆 131"/>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46" name="组合 145"/>
              <p:cNvGrpSpPr/>
              <p:nvPr/>
            </p:nvGrpSpPr>
            <p:grpSpPr>
              <a:xfrm>
                <a:off x="6988013" y="4498454"/>
                <a:ext cx="1209969" cy="1209969"/>
                <a:chOff x="3290189" y="1148987"/>
                <a:chExt cx="1209969" cy="1209969"/>
              </a:xfrm>
            </p:grpSpPr>
            <p:grpSp>
              <p:nvGrpSpPr>
                <p:cNvPr id="147" name="组合 146"/>
                <p:cNvGrpSpPr/>
                <p:nvPr userDrawn="1"/>
              </p:nvGrpSpPr>
              <p:grpSpPr>
                <a:xfrm>
                  <a:off x="3290189" y="1148987"/>
                  <a:ext cx="1209969" cy="1209969"/>
                  <a:chOff x="4458000" y="1715032"/>
                  <a:chExt cx="3240000" cy="3240000"/>
                </a:xfrm>
              </p:grpSpPr>
              <p:sp>
                <p:nvSpPr>
                  <p:cNvPr id="166" name="椭圆 165"/>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7" name="椭圆 166"/>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8" name="椭圆 167"/>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3838358" y="1330096"/>
                  <a:ext cx="143299" cy="143299"/>
                  <a:chOff x="8860553" y="2545471"/>
                  <a:chExt cx="138982" cy="138982"/>
                </a:xfrm>
              </p:grpSpPr>
              <p:sp>
                <p:nvSpPr>
                  <p:cNvPr id="164" name="椭圆 163"/>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3525826" y="1550558"/>
                  <a:ext cx="143299" cy="143299"/>
                  <a:chOff x="8860553" y="2545470"/>
                  <a:chExt cx="138982" cy="138982"/>
                </a:xfrm>
              </p:grpSpPr>
              <p:sp>
                <p:nvSpPr>
                  <p:cNvPr id="162" name="椭圆 161"/>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3525826" y="1844636"/>
                  <a:ext cx="143299" cy="143299"/>
                  <a:chOff x="8860553" y="2545470"/>
                  <a:chExt cx="138982" cy="138982"/>
                </a:xfrm>
              </p:grpSpPr>
              <p:sp>
                <p:nvSpPr>
                  <p:cNvPr id="160" name="椭圆 159"/>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3846365" y="2008020"/>
                  <a:ext cx="143299" cy="143299"/>
                  <a:chOff x="8850141" y="2548833"/>
                  <a:chExt cx="138982" cy="138982"/>
                </a:xfrm>
              </p:grpSpPr>
              <p:sp>
                <p:nvSpPr>
                  <p:cNvPr id="158" name="椭圆 157"/>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2" name="组合 151"/>
                <p:cNvGrpSpPr/>
                <p:nvPr userDrawn="1"/>
              </p:nvGrpSpPr>
              <p:grpSpPr>
                <a:xfrm>
                  <a:off x="4121221" y="1550558"/>
                  <a:ext cx="143299" cy="143299"/>
                  <a:chOff x="8860553" y="2545470"/>
                  <a:chExt cx="138982" cy="138982"/>
                </a:xfrm>
              </p:grpSpPr>
              <p:sp>
                <p:nvSpPr>
                  <p:cNvPr id="156" name="椭圆 155"/>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3" name="组合 152"/>
                <p:cNvGrpSpPr/>
                <p:nvPr userDrawn="1"/>
              </p:nvGrpSpPr>
              <p:grpSpPr>
                <a:xfrm>
                  <a:off x="4121221" y="1824085"/>
                  <a:ext cx="143299" cy="143299"/>
                  <a:chOff x="8860553" y="2545470"/>
                  <a:chExt cx="138982" cy="138982"/>
                </a:xfrm>
              </p:grpSpPr>
              <p:sp>
                <p:nvSpPr>
                  <p:cNvPr id="154" name="椭圆 153"/>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69" name="组合 168"/>
              <p:cNvGrpSpPr/>
              <p:nvPr/>
            </p:nvGrpSpPr>
            <p:grpSpPr>
              <a:xfrm>
                <a:off x="3299423" y="4498454"/>
                <a:ext cx="1209969" cy="1209969"/>
                <a:chOff x="3290189" y="1148987"/>
                <a:chExt cx="1209969" cy="1209969"/>
              </a:xfrm>
            </p:grpSpPr>
            <p:grpSp>
              <p:nvGrpSpPr>
                <p:cNvPr id="170" name="组合 169"/>
                <p:cNvGrpSpPr/>
                <p:nvPr userDrawn="1"/>
              </p:nvGrpSpPr>
              <p:grpSpPr>
                <a:xfrm>
                  <a:off x="3290189" y="1148987"/>
                  <a:ext cx="1209969" cy="1209969"/>
                  <a:chOff x="4458000" y="1715032"/>
                  <a:chExt cx="3240000" cy="3240000"/>
                </a:xfrm>
              </p:grpSpPr>
              <p:sp>
                <p:nvSpPr>
                  <p:cNvPr id="189" name="椭圆 188"/>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0" name="椭圆 189"/>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1" name="椭圆 190"/>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838358" y="1330096"/>
                  <a:ext cx="143299" cy="143299"/>
                  <a:chOff x="8860553" y="2545471"/>
                  <a:chExt cx="138982" cy="138982"/>
                </a:xfrm>
              </p:grpSpPr>
              <p:sp>
                <p:nvSpPr>
                  <p:cNvPr id="187" name="椭圆 186"/>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525826" y="1550558"/>
                  <a:ext cx="143299" cy="143299"/>
                  <a:chOff x="8860553" y="2545470"/>
                  <a:chExt cx="138982" cy="138982"/>
                </a:xfrm>
              </p:grpSpPr>
              <p:sp>
                <p:nvSpPr>
                  <p:cNvPr id="185" name="椭圆 184"/>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3525826" y="1844636"/>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3846365" y="2008020"/>
                  <a:ext cx="143299" cy="143299"/>
                  <a:chOff x="8850141" y="2548833"/>
                  <a:chExt cx="138982" cy="138982"/>
                </a:xfrm>
              </p:grpSpPr>
              <p:sp>
                <p:nvSpPr>
                  <p:cNvPr id="181" name="椭圆 180"/>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5" name="组合 174"/>
                <p:cNvGrpSpPr/>
                <p:nvPr userDrawn="1"/>
              </p:nvGrpSpPr>
              <p:grpSpPr>
                <a:xfrm>
                  <a:off x="4121221" y="1550558"/>
                  <a:ext cx="143299" cy="143299"/>
                  <a:chOff x="8860553" y="2545470"/>
                  <a:chExt cx="138982" cy="138982"/>
                </a:xfrm>
              </p:grpSpPr>
              <p:sp>
                <p:nvSpPr>
                  <p:cNvPr id="179" name="椭圆 178"/>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6" name="组合 175"/>
                <p:cNvGrpSpPr/>
                <p:nvPr userDrawn="1"/>
              </p:nvGrpSpPr>
              <p:grpSpPr>
                <a:xfrm>
                  <a:off x="4121221" y="1824085"/>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23" name="椭圆 222"/>
            <p:cNvSpPr/>
            <p:nvPr/>
          </p:nvSpPr>
          <p:spPr>
            <a:xfrm>
              <a:off x="4225512" y="2061873"/>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4225512" y="4571264"/>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192222" y="4550485"/>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7182884" y="2049425"/>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8518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549C"/>
        </a:solidFill>
        <a:effectLst/>
      </p:bgPr>
    </p:bg>
    <p:spTree>
      <p:nvGrpSpPr>
        <p:cNvPr id="1" name=""/>
        <p:cNvGrpSpPr/>
        <p:nvPr/>
      </p:nvGrpSpPr>
      <p:grpSpPr>
        <a:xfrm>
          <a:off x="0" y="0"/>
          <a:ext cx="0" cy="0"/>
          <a:chOff x="0" y="0"/>
          <a:chExt cx="0" cy="0"/>
        </a:xfrm>
      </p:grpSpPr>
      <p:sp>
        <p:nvSpPr>
          <p:cNvPr id="4" name="矩形 3"/>
          <p:cNvSpPr/>
          <p:nvPr/>
        </p:nvSpPr>
        <p:spPr>
          <a:xfrm>
            <a:off x="1626369" y="5408292"/>
            <a:ext cx="2749471" cy="400110"/>
          </a:xfrm>
          <a:prstGeom prst="rect">
            <a:avLst/>
          </a:prstGeom>
        </p:spPr>
        <p:txBody>
          <a:bodyPr wrap="none">
            <a:spAutoFit/>
          </a:bodyPr>
          <a:lstStyle/>
          <a:p>
            <a:r>
              <a:rPr lang="zh-CN" altLang="zh-CN" sz="2000"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单闭环调速系统模型图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5919577" y="858103"/>
            <a:ext cx="6096000" cy="5078313"/>
          </a:xfrm>
          <a:prstGeom prst="rect">
            <a:avLst/>
          </a:prstGeom>
        </p:spPr>
        <p:txBody>
          <a:bodyPr>
            <a:spAutoFit/>
          </a:bodyPr>
          <a:lstStyle/>
          <a:p>
            <a:pPr indent="266700" algn="just">
              <a:lnSpc>
                <a:spcPct val="150000"/>
              </a:lnSpc>
              <a:spcAft>
                <a:spcPts val="0"/>
              </a:spcAft>
            </a:pP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RP1</a:t>
            </a: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调节的给定电压与</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Un</a:t>
            </a: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相减得到的偏差送入利用由运放组成的</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PI</a:t>
            </a: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调节器，</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输出</a:t>
            </a: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量</a:t>
            </a:r>
            <a:r>
              <a:rPr lang="en-US" altLang="zh-CN" sz="2400" b="1" kern="100" dirty="0">
                <a:solidFill>
                  <a:schemeClr val="bg1"/>
                </a:solidFill>
                <a:latin typeface="微软雅黑" panose="020B0503020204020204" pitchFamily="34" charset="-122"/>
                <a:ea typeface="微软雅黑" panose="020B0503020204020204" pitchFamily="34" charset="-122"/>
                <a:cs typeface="Cambria Math" panose="02040503050406030204" pitchFamily="18" charset="0"/>
              </a:rPr>
              <a:t>𝑈𝑐</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经放大送到电力电子变换装置中并带动直流电动机运行。</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spcAft>
                <a:spcPts val="0"/>
              </a:spcAft>
            </a:pP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当</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电枢电流超过截止电流</a:t>
            </a:r>
            <a:r>
              <a:rPr lang="en-US" altLang="zh-CN" sz="2400" b="1" kern="100" dirty="0">
                <a:solidFill>
                  <a:schemeClr val="bg1"/>
                </a:solidFill>
                <a:latin typeface="微软雅黑" panose="020B0503020204020204" pitchFamily="34" charset="-122"/>
                <a:ea typeface="微软雅黑" panose="020B0503020204020204" pitchFamily="34" charset="-122"/>
                <a:cs typeface="Cambria Math" panose="02040503050406030204" pitchFamily="18" charset="0"/>
              </a:rPr>
              <a:t>𝐼𝑑𝑐𝑟</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，稳压管</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VS</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反向击穿，给晶体三极管</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VBT</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提供电压使它导通，使</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PI</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调节器的输出电压</a:t>
            </a:r>
            <a:r>
              <a:rPr lang="en-US" altLang="zh-CN" sz="2400" b="1" kern="100" dirty="0">
                <a:solidFill>
                  <a:schemeClr val="bg1"/>
                </a:solidFill>
                <a:latin typeface="微软雅黑" panose="020B0503020204020204" pitchFamily="34" charset="-122"/>
                <a:ea typeface="微软雅黑" panose="020B0503020204020204" pitchFamily="34" charset="-122"/>
                <a:cs typeface="Cambria Math" panose="02040503050406030204" pitchFamily="18" charset="0"/>
              </a:rPr>
              <a:t>𝑈𝑐</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接近于</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，电力电子变换器</a:t>
            </a: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UPE</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的输出电压</a:t>
            </a:r>
            <a:r>
              <a:rPr lang="en-US" altLang="zh-CN" sz="2400" b="1" kern="100" dirty="0">
                <a:solidFill>
                  <a:schemeClr val="bg1"/>
                </a:solidFill>
                <a:latin typeface="微软雅黑" panose="020B0503020204020204" pitchFamily="34" charset="-122"/>
                <a:ea typeface="微软雅黑" panose="020B0503020204020204" pitchFamily="34" charset="-122"/>
                <a:cs typeface="Cambria Math" panose="02040503050406030204" pitchFamily="18" charset="0"/>
              </a:rPr>
              <a:t>𝑈𝑑</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急剧下降，达到限流的作用。</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37" y="1266985"/>
            <a:ext cx="5092137" cy="3251507"/>
          </a:xfrm>
          <a:prstGeom prst="rect">
            <a:avLst/>
          </a:prstGeom>
        </p:spPr>
      </p:pic>
    </p:spTree>
    <p:extLst>
      <p:ext uri="{BB962C8B-B14F-4D97-AF65-F5344CB8AC3E}">
        <p14:creationId xmlns:p14="http://schemas.microsoft.com/office/powerpoint/2010/main" val="338048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549C"/>
        </a:solidFill>
        <a:effectLst/>
      </p:bgPr>
    </p:bg>
    <p:spTree>
      <p:nvGrpSpPr>
        <p:cNvPr id="1" name=""/>
        <p:cNvGrpSpPr/>
        <p:nvPr/>
      </p:nvGrpSpPr>
      <p:grpSpPr>
        <a:xfrm>
          <a:off x="0" y="0"/>
          <a:ext cx="0" cy="0"/>
          <a:chOff x="0" y="0"/>
          <a:chExt cx="0" cy="0"/>
        </a:xfrm>
      </p:grpSpPr>
      <p:pic>
        <p:nvPicPr>
          <p:cNvPr id="2" name="图片 1"/>
          <p:cNvPicPr/>
          <p:nvPr/>
        </p:nvPicPr>
        <p:blipFill>
          <a:blip r:embed="rId2"/>
          <a:stretch>
            <a:fillRect/>
          </a:stretch>
        </p:blipFill>
        <p:spPr>
          <a:xfrm>
            <a:off x="666848" y="2025479"/>
            <a:ext cx="5278120" cy="2666365"/>
          </a:xfrm>
          <a:prstGeom prst="rect">
            <a:avLst/>
          </a:prstGeom>
        </p:spPr>
      </p:pic>
      <p:sp>
        <p:nvSpPr>
          <p:cNvPr id="3" name="矩形 2"/>
          <p:cNvSpPr/>
          <p:nvPr/>
        </p:nvSpPr>
        <p:spPr>
          <a:xfrm>
            <a:off x="2290245" y="5190365"/>
            <a:ext cx="2031325" cy="369332"/>
          </a:xfrm>
          <a:prstGeom prst="rect">
            <a:avLst/>
          </a:prstGeom>
        </p:spPr>
        <p:txBody>
          <a:bodyPr wrap="none">
            <a:spAutoFit/>
          </a:bodyPr>
          <a:lstStyle/>
          <a:p>
            <a:r>
              <a:rPr lang="zh-CN" altLang="zh-CN"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单闭环电路原理图</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6096000" y="1680963"/>
            <a:ext cx="6096000" cy="3693319"/>
          </a:xfrm>
          <a:prstGeom prst="rect">
            <a:avLst/>
          </a:prstGeom>
        </p:spPr>
        <p:txBody>
          <a:bodyPr>
            <a:spAutoFit/>
          </a:bodyPr>
          <a:lstStyle/>
          <a:p>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电容</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C1</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两端的电压就是转速反馈电压</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Un</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Un</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后面的运放用作电压跟随器，起隔离的作用；由</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-15v</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电源通过调节滑动变阻器的阻值，即可调节给定电压</a:t>
            </a:r>
            <a:r>
              <a:rPr lang="en-US" altLang="zh-CN" b="1" dirty="0">
                <a:solidFill>
                  <a:schemeClr val="bg1"/>
                </a:solidFill>
                <a:latin typeface="微软雅黑" panose="020B0503020204020204" pitchFamily="34" charset="-122"/>
                <a:ea typeface="微软雅黑" panose="020B0503020204020204" pitchFamily="34" charset="-122"/>
              </a:rPr>
              <a:t>-U</a:t>
            </a:r>
            <a:r>
              <a:rPr lang="en-US" altLang="zh-CN" b="1" baseline="-25000" dirty="0">
                <a:solidFill>
                  <a:schemeClr val="bg1"/>
                </a:solidFill>
                <a:latin typeface="微软雅黑" panose="020B0503020204020204" pitchFamily="34" charset="-122"/>
                <a:ea typeface="微软雅黑" panose="020B0503020204020204" pitchFamily="34" charset="-122"/>
              </a:rPr>
              <a:t>n</a:t>
            </a:r>
            <a:r>
              <a:rPr lang="en-US" altLang="zh-CN" b="1" baseline="30000" dirty="0">
                <a:solidFill>
                  <a:schemeClr val="bg1"/>
                </a:solidFill>
                <a:latin typeface="微软雅黑" panose="020B0503020204020204" pitchFamily="34" charset="-122"/>
                <a:ea typeface="微软雅黑" panose="020B0503020204020204" pitchFamily="34" charset="-122"/>
              </a:rPr>
              <a:t>*</a:t>
            </a:r>
            <a:r>
              <a:rPr lang="zh-CN" altLang="zh-CN" b="1" dirty="0">
                <a:solidFill>
                  <a:schemeClr val="bg1"/>
                </a:solidFill>
                <a:latin typeface="微软雅黑" panose="020B0503020204020204" pitchFamily="34" charset="-122"/>
                <a:ea typeface="微软雅黑" panose="020B0503020204020204" pitchFamily="34" charset="-122"/>
              </a:rPr>
              <a:t>的大小，经分压电阻，得到</a:t>
            </a:r>
            <a:r>
              <a:rPr lang="en-US" altLang="zh-CN" b="1" dirty="0">
                <a:solidFill>
                  <a:schemeClr val="bg1"/>
                </a:solidFill>
                <a:latin typeface="微软雅黑" panose="020B0503020204020204" pitchFamily="34" charset="-122"/>
                <a:ea typeface="微软雅黑" panose="020B0503020204020204" pitchFamily="34" charset="-122"/>
              </a:rPr>
              <a:t>-U</a:t>
            </a:r>
            <a:r>
              <a:rPr lang="en-US" altLang="zh-CN" b="1" baseline="-25000" dirty="0">
                <a:solidFill>
                  <a:schemeClr val="bg1"/>
                </a:solidFill>
                <a:latin typeface="微软雅黑" panose="020B0503020204020204" pitchFamily="34" charset="-122"/>
                <a:ea typeface="微软雅黑" panose="020B0503020204020204" pitchFamily="34" charset="-122"/>
              </a:rPr>
              <a:t>n</a:t>
            </a:r>
            <a:r>
              <a:rPr lang="en-US" altLang="zh-CN" b="1" baseline="30000" dirty="0">
                <a:solidFill>
                  <a:schemeClr val="bg1"/>
                </a:solidFill>
                <a:latin typeface="微软雅黑" panose="020B0503020204020204" pitchFamily="34" charset="-122"/>
                <a:ea typeface="微软雅黑" panose="020B0503020204020204" pitchFamily="34" charset="-122"/>
              </a:rPr>
              <a:t>*,</a:t>
            </a:r>
            <a:r>
              <a:rPr lang="zh-CN" altLang="zh-CN" b="1" dirty="0">
                <a:solidFill>
                  <a:schemeClr val="bg1"/>
                </a:solidFill>
                <a:latin typeface="微软雅黑" panose="020B0503020204020204" pitchFamily="34" charset="-122"/>
                <a:ea typeface="微软雅黑" panose="020B0503020204020204" pitchFamily="34" charset="-122"/>
              </a:rPr>
              <a:t>第二个运放也是电压跟随器，对</a:t>
            </a:r>
            <a:r>
              <a:rPr lang="en-US" altLang="zh-CN" b="1" dirty="0">
                <a:solidFill>
                  <a:schemeClr val="bg1"/>
                </a:solidFill>
                <a:latin typeface="微软雅黑" panose="020B0503020204020204" pitchFamily="34" charset="-122"/>
                <a:ea typeface="微软雅黑" panose="020B0503020204020204" pitchFamily="34" charset="-122"/>
              </a:rPr>
              <a:t>-U</a:t>
            </a:r>
            <a:r>
              <a:rPr lang="en-US" altLang="zh-CN" b="1" baseline="-25000" dirty="0">
                <a:solidFill>
                  <a:schemeClr val="bg1"/>
                </a:solidFill>
                <a:latin typeface="微软雅黑" panose="020B0503020204020204" pitchFamily="34" charset="-122"/>
                <a:ea typeface="微软雅黑" panose="020B0503020204020204" pitchFamily="34" charset="-122"/>
              </a:rPr>
              <a:t>n</a:t>
            </a:r>
            <a:r>
              <a:rPr lang="en-US" altLang="zh-CN" b="1" baseline="30000" dirty="0">
                <a:solidFill>
                  <a:schemeClr val="bg1"/>
                </a:solidFill>
                <a:latin typeface="微软雅黑" panose="020B0503020204020204" pitchFamily="34" charset="-122"/>
                <a:ea typeface="微软雅黑" panose="020B0503020204020204" pitchFamily="34" charset="-122"/>
              </a:rPr>
              <a:t>*</a:t>
            </a:r>
            <a:r>
              <a:rPr lang="zh-CN" altLang="zh-CN" b="1" dirty="0">
                <a:solidFill>
                  <a:schemeClr val="bg1"/>
                </a:solidFill>
                <a:latin typeface="微软雅黑" panose="020B0503020204020204" pitchFamily="34" charset="-122"/>
                <a:ea typeface="微软雅黑" panose="020B0503020204020204" pitchFamily="34" charset="-122"/>
              </a:rPr>
              <a:t>起隔离作用；</a:t>
            </a:r>
            <a:r>
              <a:rPr lang="en-US" altLang="zh-CN" b="1" dirty="0">
                <a:solidFill>
                  <a:schemeClr val="bg1"/>
                </a:solidFill>
                <a:latin typeface="微软雅黑" panose="020B0503020204020204" pitchFamily="34" charset="-122"/>
                <a:ea typeface="微软雅黑" panose="020B0503020204020204" pitchFamily="34" charset="-122"/>
              </a:rPr>
              <a:t>Un</a:t>
            </a:r>
            <a:r>
              <a:rPr lang="zh-CN" altLang="zh-CN" b="1" dirty="0">
                <a:solidFill>
                  <a:schemeClr val="bg1"/>
                </a:solidFill>
                <a:latin typeface="微软雅黑" panose="020B0503020204020204" pitchFamily="34" charset="-122"/>
                <a:ea typeface="微软雅黑" panose="020B0503020204020204" pitchFamily="34" charset="-122"/>
              </a:rPr>
              <a:t>及</a:t>
            </a:r>
            <a:r>
              <a:rPr lang="en-US" altLang="zh-CN" b="1" dirty="0">
                <a:solidFill>
                  <a:schemeClr val="bg1"/>
                </a:solidFill>
                <a:latin typeface="微软雅黑" panose="020B0503020204020204" pitchFamily="34" charset="-122"/>
                <a:ea typeface="微软雅黑" panose="020B0503020204020204" pitchFamily="34" charset="-122"/>
              </a:rPr>
              <a:t>-U</a:t>
            </a:r>
            <a:r>
              <a:rPr lang="en-US" altLang="zh-CN" b="1" baseline="-25000" dirty="0">
                <a:solidFill>
                  <a:schemeClr val="bg1"/>
                </a:solidFill>
                <a:latin typeface="微软雅黑" panose="020B0503020204020204" pitchFamily="34" charset="-122"/>
                <a:ea typeface="微软雅黑" panose="020B0503020204020204" pitchFamily="34" charset="-122"/>
              </a:rPr>
              <a:t>n</a:t>
            </a:r>
            <a:r>
              <a:rPr lang="en-US" altLang="zh-CN" b="1" baseline="30000" dirty="0">
                <a:solidFill>
                  <a:schemeClr val="bg1"/>
                </a:solidFill>
                <a:latin typeface="微软雅黑" panose="020B0503020204020204" pitchFamily="34" charset="-122"/>
                <a:ea typeface="微软雅黑" panose="020B0503020204020204" pitchFamily="34" charset="-122"/>
              </a:rPr>
              <a:t>*</a:t>
            </a:r>
            <a:r>
              <a:rPr lang="zh-CN" altLang="zh-CN" b="1" dirty="0">
                <a:solidFill>
                  <a:schemeClr val="bg1"/>
                </a:solidFill>
                <a:latin typeface="微软雅黑" panose="020B0503020204020204" pitchFamily="34" charset="-122"/>
                <a:ea typeface="微软雅黑" panose="020B0503020204020204" pitchFamily="34" charset="-122"/>
              </a:rPr>
              <a:t>做加法后的值经过第三个运放（比例调节器）后进行放大，比例系数为</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zh-CN"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R</a:t>
            </a:r>
            <a:r>
              <a:rPr lang="zh-CN" altLang="zh-CN" b="1" dirty="0">
                <a:solidFill>
                  <a:schemeClr val="bg1"/>
                </a:solidFill>
                <a:latin typeface="微软雅黑" panose="020B0503020204020204" pitchFamily="34" charset="-122"/>
                <a:ea typeface="微软雅黑" panose="020B0503020204020204" pitchFamily="34" charset="-122"/>
              </a:rPr>
              <a:t>为第二个滑动变阻器的阻值），比例调节器的输出用稳压管加了限幅；第四个运放为加法器，其输出为：</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zh-CN" b="1" dirty="0">
                <a:solidFill>
                  <a:schemeClr val="bg1"/>
                </a:solidFill>
                <a:latin typeface="微软雅黑" panose="020B0503020204020204" pitchFamily="34" charset="-122"/>
                <a:ea typeface="微软雅黑" panose="020B0503020204020204" pitchFamily="34" charset="-122"/>
              </a:rPr>
              <a:t>其中，</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zh-CN" b="1" dirty="0">
                <a:solidFill>
                  <a:schemeClr val="bg1"/>
                </a:solidFill>
                <a:latin typeface="微软雅黑" panose="020B0503020204020204" pitchFamily="34" charset="-122"/>
                <a:ea typeface="微软雅黑" panose="020B0503020204020204" pitchFamily="34" charset="-122"/>
              </a:rPr>
              <a:t>为第三个运放的输出，将经精准电压</a:t>
            </a:r>
            <a:r>
              <a:rPr lang="en-US" altLang="zh-CN" b="1" dirty="0">
                <a:solidFill>
                  <a:schemeClr val="bg1"/>
                </a:solidFill>
                <a:latin typeface="微软雅黑" panose="020B0503020204020204" pitchFamily="34" charset="-122"/>
                <a:ea typeface="微软雅黑" panose="020B0503020204020204" pitchFamily="34" charset="-122"/>
              </a:rPr>
              <a:t>5.1v</a:t>
            </a:r>
            <a:r>
              <a:rPr lang="zh-CN" altLang="zh-CN" b="1" dirty="0">
                <a:solidFill>
                  <a:schemeClr val="bg1"/>
                </a:solidFill>
                <a:latin typeface="微软雅黑" panose="020B0503020204020204" pitchFamily="34" charset="-122"/>
                <a:ea typeface="微软雅黑" panose="020B0503020204020204" pitchFamily="34" charset="-122"/>
              </a:rPr>
              <a:t>分压得到的</a:t>
            </a:r>
            <a:r>
              <a:rPr lang="en-US" altLang="zh-CN" b="1" dirty="0">
                <a:solidFill>
                  <a:schemeClr val="bg1"/>
                </a:solidFill>
                <a:latin typeface="微软雅黑" panose="020B0503020204020204" pitchFamily="34" charset="-122"/>
                <a:ea typeface="微软雅黑" panose="020B0503020204020204" pitchFamily="34" charset="-122"/>
              </a:rPr>
              <a:t>2.1v</a:t>
            </a:r>
            <a:r>
              <a:rPr lang="zh-CN" altLang="zh-CN" b="1" dirty="0">
                <a:solidFill>
                  <a:schemeClr val="bg1"/>
                </a:solidFill>
                <a:latin typeface="微软雅黑" panose="020B0503020204020204" pitchFamily="34" charset="-122"/>
                <a:ea typeface="微软雅黑" panose="020B0503020204020204" pitchFamily="34" charset="-122"/>
              </a:rPr>
              <a:t>电压与比例调节器的输出电压相加，以解决</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zh-CN" b="1" dirty="0">
                <a:solidFill>
                  <a:schemeClr val="bg1"/>
                </a:solidFill>
                <a:latin typeface="微软雅黑" panose="020B0503020204020204" pitchFamily="34" charset="-122"/>
                <a:ea typeface="微软雅黑" panose="020B0503020204020204" pitchFamily="34" charset="-122"/>
              </a:rPr>
              <a:t>为负的问题；加法器输出电压</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zh-CN" b="1" dirty="0">
                <a:solidFill>
                  <a:schemeClr val="bg1"/>
                </a:solidFill>
                <a:latin typeface="微软雅黑" panose="020B0503020204020204" pitchFamily="34" charset="-122"/>
                <a:ea typeface="微软雅黑" panose="020B0503020204020204" pitchFamily="34" charset="-122"/>
              </a:rPr>
              <a:t>送入</a:t>
            </a:r>
            <a:r>
              <a:rPr lang="en-US" altLang="zh-CN" b="1" dirty="0">
                <a:solidFill>
                  <a:schemeClr val="bg1"/>
                </a:solidFill>
                <a:latin typeface="微软雅黑" panose="020B0503020204020204" pitchFamily="34" charset="-122"/>
                <a:ea typeface="微软雅黑" panose="020B0503020204020204" pitchFamily="34" charset="-122"/>
              </a:rPr>
              <a:t>3525</a:t>
            </a:r>
            <a:r>
              <a:rPr lang="zh-CN" altLang="zh-CN" b="1" dirty="0">
                <a:solidFill>
                  <a:schemeClr val="bg1"/>
                </a:solidFill>
                <a:latin typeface="微软雅黑" panose="020B0503020204020204" pitchFamily="34" charset="-122"/>
                <a:ea typeface="微软雅黑" panose="020B0503020204020204" pitchFamily="34" charset="-122"/>
              </a:rPr>
              <a:t>的</a:t>
            </a:r>
            <a:r>
              <a:rPr lang="en-US" altLang="zh-CN" b="1" dirty="0">
                <a:solidFill>
                  <a:schemeClr val="bg1"/>
                </a:solidFill>
                <a:latin typeface="微软雅黑" panose="020B0503020204020204" pitchFamily="34" charset="-122"/>
                <a:ea typeface="微软雅黑" panose="020B0503020204020204" pitchFamily="34" charset="-122"/>
              </a:rPr>
              <a:t>2</a:t>
            </a:r>
            <a:r>
              <a:rPr lang="zh-CN" altLang="zh-CN" b="1" dirty="0">
                <a:solidFill>
                  <a:schemeClr val="bg1"/>
                </a:solidFill>
                <a:latin typeface="微软雅黑" panose="020B0503020204020204" pitchFamily="34" charset="-122"/>
                <a:ea typeface="微软雅黑" panose="020B0503020204020204" pitchFamily="34" charset="-122"/>
              </a:rPr>
              <a:t>管脚。</a:t>
            </a:r>
          </a:p>
          <a:p>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8" name="Rectangle 35"/>
          <p:cNvSpPr>
            <a:spLocks noChangeArrowheads="1"/>
          </p:cNvSpPr>
          <p:nvPr/>
        </p:nvSpPr>
        <p:spPr bwMode="auto">
          <a:xfrm>
            <a:off x="151032" y="1171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37"/>
          <p:cNvSpPr>
            <a:spLocks noChangeArrowheads="1"/>
          </p:cNvSpPr>
          <p:nvPr/>
        </p:nvSpPr>
        <p:spPr bwMode="auto">
          <a:xfrm>
            <a:off x="8304090" y="358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39"/>
          <p:cNvSpPr>
            <a:spLocks noChangeArrowheads="1"/>
          </p:cNvSpPr>
          <p:nvPr/>
        </p:nvSpPr>
        <p:spPr bwMode="auto">
          <a:xfrm>
            <a:off x="10403132" y="39850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4" name="Rectangle 41"/>
          <p:cNvSpPr>
            <a:spLocks noChangeArrowheads="1"/>
          </p:cNvSpPr>
          <p:nvPr/>
        </p:nvSpPr>
        <p:spPr bwMode="auto">
          <a:xfrm>
            <a:off x="9169741" y="43146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Rectangle 43"/>
          <p:cNvSpPr>
            <a:spLocks noChangeArrowheads="1"/>
          </p:cNvSpPr>
          <p:nvPr/>
        </p:nvSpPr>
        <p:spPr bwMode="auto">
          <a:xfrm>
            <a:off x="7104185" y="46918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 name="文本框 3"/>
              <p:cNvSpPr txBox="1"/>
              <p:nvPr/>
            </p:nvSpPr>
            <p:spPr>
              <a:xfrm>
                <a:off x="9529378" y="3092356"/>
                <a:ext cx="785407"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𝒌</m:t>
                          </m:r>
                        </m:e>
                        <m:sub>
                          <m:r>
                            <a:rPr lang="en-US" altLang="zh-CN" b="1" i="1" smtClean="0">
                              <a:solidFill>
                                <a:schemeClr val="bg1"/>
                              </a:solidFill>
                              <a:latin typeface="Cambria Math" panose="02040503050406030204" pitchFamily="18" charset="0"/>
                            </a:rPr>
                            <m:t>𝒑</m:t>
                          </m:r>
                        </m:sub>
                      </m:sSub>
                      <m:r>
                        <a:rPr lang="en-US" altLang="zh-CN" b="1" i="1" smtClean="0">
                          <a:solidFill>
                            <a:schemeClr val="bg1"/>
                          </a:solidFill>
                          <a:latin typeface="Cambria Math" panose="02040503050406030204" pitchFamily="18" charset="0"/>
                        </a:rPr>
                        <m:t>=</m:t>
                      </m:r>
                      <m:r>
                        <a:rPr lang="en-US" altLang="zh-CN" b="1" i="1" smtClean="0">
                          <a:solidFill>
                            <a:schemeClr val="bg1"/>
                          </a:solidFill>
                          <a:latin typeface="Cambria Math" panose="02040503050406030204" pitchFamily="18" charset="0"/>
                        </a:rPr>
                        <m:t>𝑹</m:t>
                      </m:r>
                    </m:oMath>
                  </m:oMathPara>
                </a14:m>
                <a:endParaRPr lang="zh-CN" altLang="en-US" b="1" dirty="0">
                  <a:solidFill>
                    <a:schemeClr val="bg1"/>
                  </a:solidFill>
                  <a:latin typeface="微软雅黑" panose="020B0503020204020204" pitchFamily="34" charset="-122"/>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9529378" y="3092356"/>
                <a:ext cx="785407" cy="301878"/>
              </a:xfrm>
              <a:prstGeom prst="rect">
                <a:avLst/>
              </a:prstGeom>
              <a:blipFill rotWithShape="0">
                <a:blip r:embed="rId3"/>
                <a:stretch>
                  <a:fillRect l="-6202" r="-5426" b="-2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9698063" y="3645552"/>
                <a:ext cx="1328762" cy="276999"/>
              </a:xfrm>
              <a:prstGeom prst="rect">
                <a:avLst/>
              </a:prstGeom>
              <a:noFill/>
            </p:spPr>
            <p:txBody>
              <a:bodyPr wrap="none" lIns="0" tIns="0" rIns="0" bIns="0" rtlCol="0">
                <a:spAutoFit/>
              </a:bodyPr>
              <a:lstStyle/>
              <a:p>
                <a14:m>
                  <m:oMath xmlns:m="http://schemas.openxmlformats.org/officeDocument/2006/math">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𝑼</m:t>
                        </m:r>
                      </m:e>
                      <m:sub>
                        <m:r>
                          <a:rPr lang="en-US" altLang="zh-CN" b="1" i="1" smtClean="0">
                            <a:solidFill>
                              <a:schemeClr val="bg1"/>
                            </a:solidFill>
                            <a:latin typeface="Cambria Math" panose="02040503050406030204" pitchFamily="18" charset="0"/>
                          </a:rPr>
                          <m:t>𝒐</m:t>
                        </m:r>
                      </m:sub>
                    </m:sSub>
                  </m:oMath>
                </a14:m>
                <a:r>
                  <a:rPr lang="en-US" altLang="zh-CN" b="1" dirty="0">
                    <a:solidFill>
                      <a:schemeClr val="bg1"/>
                    </a:solidFill>
                    <a:latin typeface="微软雅黑" panose="020B0503020204020204" pitchFamily="34" charset="-122"/>
                    <a:ea typeface="微软雅黑" panose="020B0503020204020204" pitchFamily="34" charset="-122"/>
                  </a:rPr>
                  <a:t>=2.1+</a:t>
                </a:r>
                <a14:m>
                  <m:oMath xmlns:m="http://schemas.openxmlformats.org/officeDocument/2006/math">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𝑼</m:t>
                        </m:r>
                      </m:e>
                      <m:sub>
                        <m:r>
                          <a:rPr lang="en-US" altLang="zh-CN" b="1" i="1" smtClean="0">
                            <a:solidFill>
                              <a:schemeClr val="bg1"/>
                            </a:solidFill>
                            <a:latin typeface="Cambria Math" panose="02040503050406030204" pitchFamily="18" charset="0"/>
                          </a:rPr>
                          <m:t>𝒊𝒏</m:t>
                        </m:r>
                      </m:sub>
                    </m:sSub>
                  </m:oMath>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9698063" y="3645552"/>
                <a:ext cx="1328762" cy="276999"/>
              </a:xfrm>
              <a:prstGeom prst="rect">
                <a:avLst/>
              </a:prstGeom>
              <a:blipFill rotWithShape="0">
                <a:blip r:embed="rId4"/>
                <a:stretch>
                  <a:fillRect l="-6422" t="-28889" r="-3670"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1813755" y="3645552"/>
                <a:ext cx="418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𝑼</m:t>
                          </m:r>
                        </m:e>
                        <m:sub>
                          <m:r>
                            <a:rPr lang="en-US" altLang="zh-CN" b="1" i="1" smtClean="0">
                              <a:solidFill>
                                <a:schemeClr val="bg1"/>
                              </a:solidFill>
                              <a:latin typeface="Cambria Math" panose="02040503050406030204" pitchFamily="18" charset="0"/>
                            </a:rPr>
                            <m:t>𝒊𝒏</m:t>
                          </m:r>
                        </m:sub>
                      </m:sSub>
                    </m:oMath>
                  </m:oMathPara>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1813755" y="3645552"/>
                <a:ext cx="418320" cy="276999"/>
              </a:xfrm>
              <a:prstGeom prst="rect">
                <a:avLst/>
              </a:prstGeom>
              <a:blipFill rotWithShape="0">
                <a:blip r:embed="rId5"/>
                <a:stretch>
                  <a:fillRect l="-11594" r="-434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0403132" y="4207960"/>
                <a:ext cx="584658"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600" b="1" i="1" smtClean="0">
                          <a:solidFill>
                            <a:schemeClr val="bg1"/>
                          </a:solidFill>
                          <a:latin typeface="Cambria Math" panose="02040503050406030204" pitchFamily="18" charset="0"/>
                        </a:rPr>
                        <m:t>∆</m:t>
                      </m:r>
                      <m:sSub>
                        <m:sSubPr>
                          <m:ctrlPr>
                            <a:rPr lang="en-US" altLang="zh-CN" sz="1600" b="1" i="1" smtClean="0">
                              <a:solidFill>
                                <a:schemeClr val="bg1"/>
                              </a:solidFill>
                              <a:latin typeface="Cambria Math" panose="02040503050406030204" pitchFamily="18" charset="0"/>
                            </a:rPr>
                          </m:ctrlPr>
                        </m:sSubPr>
                        <m:e>
                          <m:r>
                            <a:rPr lang="en-US" altLang="zh-CN" sz="1600" b="1" i="1" smtClean="0">
                              <a:solidFill>
                                <a:schemeClr val="bg1"/>
                              </a:solidFill>
                              <a:latin typeface="Cambria Math" panose="02040503050406030204" pitchFamily="18" charset="0"/>
                            </a:rPr>
                            <m:t>𝑼</m:t>
                          </m:r>
                        </m:e>
                        <m:sub>
                          <m:r>
                            <a:rPr lang="en-US" altLang="zh-CN" sz="1600" b="1" i="1" smtClean="0">
                              <a:solidFill>
                                <a:schemeClr val="bg1"/>
                              </a:solidFill>
                              <a:latin typeface="Cambria Math" panose="02040503050406030204" pitchFamily="18" charset="0"/>
                            </a:rPr>
                            <m:t>𝒏</m:t>
                          </m:r>
                        </m:sub>
                      </m:sSub>
                    </m:oMath>
                  </m:oMathPara>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0403132" y="4207960"/>
                <a:ext cx="584658" cy="246221"/>
              </a:xfrm>
              <a:prstGeom prst="rect">
                <a:avLst/>
              </a:prstGeom>
              <a:blipFill rotWithShape="0">
                <a:blip r:embed="rId6"/>
                <a:stretch>
                  <a:fillRect b="-121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7863341" y="4454181"/>
                <a:ext cx="331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𝑼</m:t>
                          </m:r>
                        </m:e>
                        <m:sub>
                          <m:r>
                            <a:rPr lang="en-US" altLang="zh-CN" b="1" i="1" smtClean="0">
                              <a:solidFill>
                                <a:schemeClr val="bg1"/>
                              </a:solidFill>
                              <a:latin typeface="Cambria Math" panose="02040503050406030204" pitchFamily="18" charset="0"/>
                            </a:rPr>
                            <m:t>𝒄</m:t>
                          </m:r>
                        </m:sub>
                      </m:sSub>
                    </m:oMath>
                  </m:oMathPara>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7863341" y="4454181"/>
                <a:ext cx="331757" cy="276999"/>
              </a:xfrm>
              <a:prstGeom prst="rect">
                <a:avLst/>
              </a:prstGeom>
              <a:blipFill rotWithShape="0">
                <a:blip r:embed="rId7"/>
                <a:stretch>
                  <a:fillRect l="-14815" r="-1852"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003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549C"/>
        </a:solidFill>
        <a:effectLst/>
      </p:bgPr>
    </p:bg>
    <p:spTree>
      <p:nvGrpSpPr>
        <p:cNvPr id="1" name=""/>
        <p:cNvGrpSpPr/>
        <p:nvPr/>
      </p:nvGrpSpPr>
      <p:grpSpPr>
        <a:xfrm>
          <a:off x="0" y="0"/>
          <a:ext cx="0" cy="0"/>
          <a:chOff x="0" y="0"/>
          <a:chExt cx="0" cy="0"/>
        </a:xfrm>
      </p:grpSpPr>
      <p:sp>
        <p:nvSpPr>
          <p:cNvPr id="2" name="矩形 1"/>
          <p:cNvSpPr/>
          <p:nvPr/>
        </p:nvSpPr>
        <p:spPr>
          <a:xfrm>
            <a:off x="365912" y="2326931"/>
            <a:ext cx="4563357" cy="2554545"/>
          </a:xfrm>
          <a:prstGeom prst="rect">
            <a:avLst/>
          </a:prstGeom>
        </p:spPr>
        <p:txBody>
          <a:bodyPr wrap="square">
            <a:spAutoFit/>
          </a:bodyPr>
          <a:lstStyle/>
          <a:p>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开环调速系统只适用用于对调速精度要求不高的场合，但许多需要无级调速的生产机械为了保证加工精度，常常对调速精度提出要求，这时，开环调速已不能满足要求，所以设计出了单闭环直流调速系统。</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 name="Rectangle 42"/>
          <p:cNvSpPr>
            <a:spLocks noChangeArrowheads="1"/>
          </p:cNvSpPr>
          <p:nvPr/>
        </p:nvSpPr>
        <p:spPr bwMode="auto">
          <a:xfrm>
            <a:off x="4111625" y="37054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文本框 41"/>
          <p:cNvSpPr txBox="1"/>
          <p:nvPr/>
        </p:nvSpPr>
        <p:spPr>
          <a:xfrm>
            <a:off x="6286500" y="647700"/>
            <a:ext cx="4629150"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参数设计与要求</a:t>
            </a:r>
          </a:p>
        </p:txBody>
      </p:sp>
      <p:sp>
        <p:nvSpPr>
          <p:cNvPr id="3" name="文本框 2"/>
          <p:cNvSpPr txBox="1"/>
          <p:nvPr/>
        </p:nvSpPr>
        <p:spPr>
          <a:xfrm>
            <a:off x="5182672" y="2701627"/>
            <a:ext cx="65" cy="276999"/>
          </a:xfrm>
          <a:prstGeom prst="rect">
            <a:avLst/>
          </a:prstGeom>
          <a:noFill/>
        </p:spPr>
        <p:txBody>
          <a:bodyPr wrap="none" lIns="0" tIns="0" rIns="0" bIns="0" rtlCol="0">
            <a:spAutoFit/>
          </a:bodyPr>
          <a:lstStyle/>
          <a:p>
            <a:endParaRPr lang="zh-CN" altLang="en-US" dirty="0"/>
          </a:p>
        </p:txBody>
      </p:sp>
      <p:sp>
        <p:nvSpPr>
          <p:cNvPr id="4" name="矩形 3"/>
          <p:cNvSpPr/>
          <p:nvPr/>
        </p:nvSpPr>
        <p:spPr>
          <a:xfrm>
            <a:off x="5182672" y="1339524"/>
            <a:ext cx="1338828" cy="369332"/>
          </a:xfrm>
          <a:prstGeom prst="rect">
            <a:avLst/>
          </a:prstGeom>
        </p:spPr>
        <p:txBody>
          <a:bodyPr wrap="none">
            <a:spAutoFit/>
          </a:bodyPr>
          <a:lstStyle/>
          <a:p>
            <a:r>
              <a:rPr lang="zh-CN" altLang="zh-CN"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电动机参数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182672" y="1954202"/>
            <a:ext cx="1107996" cy="369332"/>
          </a:xfrm>
          <a:prstGeom prst="rect">
            <a:avLst/>
          </a:prstGeom>
        </p:spPr>
        <p:txBody>
          <a:bodyPr wrap="none">
            <a:spAutoFit/>
          </a:bodyPr>
          <a:lstStyle/>
          <a:p>
            <a:r>
              <a:rPr lang="zh-CN" altLang="zh-CN"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电枢电阻</a:t>
            </a:r>
            <a:endParaRPr lang="zh-CN" altLang="en-US"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5" name="Rectangle 11"/>
          <p:cNvSpPr>
            <a:spLocks noChangeArrowheads="1"/>
          </p:cNvSpPr>
          <p:nvPr/>
        </p:nvSpPr>
        <p:spPr bwMode="auto">
          <a:xfrm>
            <a:off x="5182672" y="2568880"/>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en-US"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电枢回总电阻</a:t>
            </a:r>
          </a:p>
        </p:txBody>
      </p:sp>
      <p:sp>
        <p:nvSpPr>
          <p:cNvPr id="18" name="Rectangle 14"/>
          <p:cNvSpPr>
            <a:spLocks noChangeArrowheads="1"/>
          </p:cNvSpPr>
          <p:nvPr/>
        </p:nvSpPr>
        <p:spPr bwMode="auto">
          <a:xfrm>
            <a:off x="5182672" y="318355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en-US"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电枢电感</a:t>
            </a:r>
          </a:p>
        </p:txBody>
      </p:sp>
      <p:sp>
        <p:nvSpPr>
          <p:cNvPr id="21" name="Rectangle 17"/>
          <p:cNvSpPr>
            <a:spLocks noChangeArrowheads="1"/>
          </p:cNvSpPr>
          <p:nvPr/>
        </p:nvSpPr>
        <p:spPr bwMode="auto">
          <a:xfrm>
            <a:off x="5182672" y="3798236"/>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en-US"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转动惯量</a:t>
            </a:r>
          </a:p>
        </p:txBody>
      </p:sp>
      <p:grpSp>
        <p:nvGrpSpPr>
          <p:cNvPr id="7" name="组合 6">
            <a:extLst>
              <a:ext uri="{FF2B5EF4-FFF2-40B4-BE49-F238E27FC236}">
                <a16:creationId xmlns:a16="http://schemas.microsoft.com/office/drawing/2014/main" id="{F8B2B326-2755-40C0-805B-60C9B8754481}"/>
              </a:ext>
            </a:extLst>
          </p:cNvPr>
          <p:cNvGrpSpPr/>
          <p:nvPr/>
        </p:nvGrpSpPr>
        <p:grpSpPr>
          <a:xfrm>
            <a:off x="7654869" y="1355861"/>
            <a:ext cx="4555901" cy="369332"/>
            <a:chOff x="7534499" y="1339524"/>
            <a:chExt cx="4555901" cy="369332"/>
          </a:xfrm>
        </p:grpSpPr>
        <mc:AlternateContent xmlns:mc="http://schemas.openxmlformats.org/markup-compatibility/2006" xmlns:a14="http://schemas.microsoft.com/office/drawing/2010/main">
          <mc:Choice Requires="a14">
            <p:sp>
              <p:nvSpPr>
                <p:cNvPr id="32" name="文本框 31"/>
                <p:cNvSpPr txBox="1"/>
                <p:nvPr/>
              </p:nvSpPr>
              <p:spPr>
                <a:xfrm>
                  <a:off x="7534499" y="1390893"/>
                  <a:ext cx="852930" cy="276999"/>
                </a:xfrm>
                <a:prstGeom prst="rect">
                  <a:avLst/>
                </a:prstGeom>
                <a:noFill/>
              </p:spPr>
              <p:txBody>
                <a:bodyPr wrap="square" lIns="0" tIns="0" rIns="0" bIns="0" rtlCol="0">
                  <a:spAutoFit/>
                </a:bodyPr>
                <a:lstStyle/>
                <a:p>
                  <a14:m>
                    <m:oMath xmlns:m="http://schemas.openxmlformats.org/officeDocument/2006/math">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𝑼</m:t>
                          </m:r>
                        </m:e>
                        <m:sub>
                          <m:r>
                            <a:rPr lang="en-US" altLang="zh-CN" b="1" i="1" smtClean="0">
                              <a:solidFill>
                                <a:schemeClr val="bg1"/>
                              </a:solidFill>
                              <a:latin typeface="Cambria Math" panose="02040503050406030204" pitchFamily="18" charset="0"/>
                            </a:rPr>
                            <m:t>𝒏</m:t>
                          </m:r>
                        </m:sub>
                      </m:sSub>
                      <m:r>
                        <m:rPr>
                          <m:nor/>
                        </m:rPr>
                        <a:rPr lang="en-US" altLang="zh-CN" b="1" i="0" smtClean="0">
                          <a:solidFill>
                            <a:schemeClr val="bg1"/>
                          </a:solidFill>
                          <a:latin typeface="Cambria Math" panose="02040503050406030204" pitchFamily="18" charset="0"/>
                        </a:rPr>
                        <m:t>=</m:t>
                      </m:r>
                    </m:oMath>
                  </a14:m>
                  <a:r>
                    <a:rPr lang="en-US" altLang="zh-CN" b="1" dirty="0">
                      <a:solidFill>
                        <a:schemeClr val="bg1"/>
                      </a:solidFill>
                    </a:rPr>
                    <a:t>54V</a:t>
                  </a:r>
                  <a:endParaRPr lang="zh-CN" altLang="en-US" b="1" dirty="0">
                    <a:solidFill>
                      <a:schemeClr val="bg1"/>
                    </a:solidFill>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7534499" y="1390893"/>
                  <a:ext cx="852930" cy="276999"/>
                </a:xfrm>
                <a:prstGeom prst="rect">
                  <a:avLst/>
                </a:prstGeom>
                <a:blipFill>
                  <a:blip r:embed="rId2"/>
                  <a:stretch>
                    <a:fillRect l="-10000" t="-28889" r="-12143"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8832790" y="1339524"/>
                  <a:ext cx="3257610" cy="369332"/>
                </a:xfrm>
                <a:prstGeom prst="rect">
                  <a:avLst/>
                </a:prstGeom>
                <a:noFill/>
              </p:spPr>
              <p:txBody>
                <a:bodyPr wrap="square" rtlCol="0">
                  <a:spAutoFit/>
                </a:bodyPr>
                <a:lstStyle/>
                <a:p>
                  <a14:m>
                    <m:oMath xmlns:m="http://schemas.openxmlformats.org/officeDocument/2006/math">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𝑰</m:t>
                          </m:r>
                        </m:e>
                        <m:sub>
                          <m:r>
                            <a:rPr lang="en-US" altLang="zh-CN" b="1" i="1" smtClean="0">
                              <a:solidFill>
                                <a:schemeClr val="bg1"/>
                              </a:solidFill>
                              <a:latin typeface="Cambria Math" panose="02040503050406030204" pitchFamily="18" charset="0"/>
                            </a:rPr>
                            <m:t>𝒏</m:t>
                          </m:r>
                        </m:sub>
                      </m:sSub>
                    </m:oMath>
                  </a14:m>
                  <a:r>
                    <a:rPr lang="en-US" altLang="zh-CN" b="1" dirty="0">
                      <a:solidFill>
                        <a:schemeClr val="bg1"/>
                      </a:solidFill>
                      <a:latin typeface="微软雅黑" panose="020B0503020204020204" pitchFamily="34" charset="-122"/>
                      <a:ea typeface="微软雅黑" panose="020B0503020204020204" pitchFamily="34" charset="-122"/>
                    </a:rPr>
                    <a:t>=3.24A  </a:t>
                  </a:r>
                  <a14:m>
                    <m:oMath xmlns:m="http://schemas.openxmlformats.org/officeDocument/2006/math">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𝒏</m:t>
                          </m:r>
                        </m:e>
                        <m:sub>
                          <m:r>
                            <a:rPr lang="en-US" altLang="zh-CN" b="1" i="1" smtClean="0">
                              <a:solidFill>
                                <a:schemeClr val="bg1"/>
                              </a:solidFill>
                              <a:latin typeface="Cambria Math" panose="02040503050406030204" pitchFamily="18" charset="0"/>
                            </a:rPr>
                            <m:t>𝑵</m:t>
                          </m:r>
                        </m:sub>
                      </m:sSub>
                    </m:oMath>
                  </a14:m>
                  <a:r>
                    <a:rPr lang="en-US" altLang="zh-CN" b="1" dirty="0">
                      <a:solidFill>
                        <a:schemeClr val="bg1"/>
                      </a:solidFill>
                      <a:latin typeface="微软雅黑" panose="020B0503020204020204" pitchFamily="34" charset="-122"/>
                      <a:ea typeface="微软雅黑" panose="020B0503020204020204" pitchFamily="34" charset="-122"/>
                    </a:rPr>
                    <a:t>=1450</a:t>
                  </a:r>
                  <a14:m>
                    <m:oMath xmlns:m="http://schemas.openxmlformats.org/officeDocument/2006/math">
                      <m:f>
                        <m:fPr>
                          <m:type m:val="skw"/>
                          <m:ctrlPr>
                            <a:rPr lang="en-US" altLang="zh-CN" b="1" i="1" smtClean="0">
                              <a:solidFill>
                                <a:schemeClr val="bg1"/>
                              </a:solidFill>
                              <a:latin typeface="Cambria Math" panose="02040503050406030204" pitchFamily="18" charset="0"/>
                            </a:rPr>
                          </m:ctrlPr>
                        </m:fPr>
                        <m:num>
                          <m:r>
                            <a:rPr lang="en-US" altLang="zh-CN" b="1" i="1" smtClean="0">
                              <a:solidFill>
                                <a:schemeClr val="bg1"/>
                              </a:solidFill>
                              <a:latin typeface="Cambria Math" panose="02040503050406030204" pitchFamily="18" charset="0"/>
                            </a:rPr>
                            <m:t>𝒓</m:t>
                          </m:r>
                        </m:num>
                        <m:den>
                          <m:r>
                            <a:rPr lang="en-US" altLang="zh-CN" b="1" i="1" smtClean="0">
                              <a:solidFill>
                                <a:schemeClr val="bg1"/>
                              </a:solidFill>
                              <a:latin typeface="Cambria Math" panose="02040503050406030204" pitchFamily="18" charset="0"/>
                            </a:rPr>
                            <m:t>𝒎𝒊𝒏</m:t>
                          </m:r>
                        </m:den>
                      </m:f>
                    </m:oMath>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8832790" y="1339524"/>
                  <a:ext cx="3257610" cy="369332"/>
                </a:xfrm>
                <a:prstGeom prst="rect">
                  <a:avLst/>
                </a:prstGeom>
                <a:blipFill>
                  <a:blip r:embed="rId3"/>
                  <a:stretch>
                    <a:fillRect t="-109836" b="-1819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5" name="文本框 34"/>
              <p:cNvSpPr txBox="1"/>
              <p:nvPr/>
            </p:nvSpPr>
            <p:spPr>
              <a:xfrm>
                <a:off x="7637022" y="2017652"/>
                <a:ext cx="992195" cy="276999"/>
              </a:xfrm>
              <a:prstGeom prst="rect">
                <a:avLst/>
              </a:prstGeom>
              <a:noFill/>
            </p:spPr>
            <p:txBody>
              <a:bodyPr wrap="none" lIns="0" tIns="0" rIns="0" bIns="0" rtlCol="0">
                <a:spAutoFit/>
              </a:bodyPr>
              <a:lstStyle/>
              <a:p>
                <a14:m>
                  <m:oMath xmlns:m="http://schemas.openxmlformats.org/officeDocument/2006/math">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𝑹</m:t>
                        </m:r>
                      </m:e>
                      <m:sub>
                        <m:r>
                          <a:rPr lang="en-US" altLang="zh-CN" b="1" i="1" smtClean="0">
                            <a:solidFill>
                              <a:schemeClr val="bg1"/>
                            </a:solidFill>
                            <a:latin typeface="Cambria Math" panose="02040503050406030204" pitchFamily="18" charset="0"/>
                          </a:rPr>
                          <m:t>𝒂</m:t>
                        </m:r>
                      </m:sub>
                    </m:sSub>
                  </m:oMath>
                </a14:m>
                <a:r>
                  <a:rPr lang="en-US" altLang="zh-CN" b="1" dirty="0">
                    <a:solidFill>
                      <a:schemeClr val="bg1"/>
                    </a:solidFill>
                    <a:latin typeface="微软雅黑" panose="020B0503020204020204" pitchFamily="34" charset="-122"/>
                    <a:ea typeface="微软雅黑" panose="020B0503020204020204" pitchFamily="34" charset="-122"/>
                  </a:rPr>
                  <a:t>=1.5Ω</a:t>
                </a:r>
                <a:endParaRPr lang="zh-CN" altLang="en-US" b="1" dirty="0">
                  <a:solidFill>
                    <a:schemeClr val="bg1"/>
                  </a:solidFill>
                  <a:latin typeface="微软雅黑" panose="020B0503020204020204" pitchFamily="34" charset="-122"/>
                  <a:ea typeface="微软雅黑" panose="020B0503020204020204" pitchFamily="34" charset="-122"/>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7637022" y="2017652"/>
                <a:ext cx="992195" cy="276999"/>
              </a:xfrm>
              <a:prstGeom prst="rect">
                <a:avLst/>
              </a:prstGeom>
              <a:blipFill>
                <a:blip r:embed="rId4"/>
                <a:stretch>
                  <a:fillRect l="-8589" t="-28889" r="-13497"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7579926" y="2600819"/>
                <a:ext cx="8383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panose="02040503050406030204" pitchFamily="18" charset="0"/>
                        </a:rPr>
                        <m:t>𝑹</m:t>
                      </m:r>
                      <m:r>
                        <a:rPr lang="en-US" altLang="zh-CN" b="1" i="1" smtClean="0">
                          <a:solidFill>
                            <a:schemeClr val="bg1"/>
                          </a:solidFill>
                          <a:latin typeface="Cambria Math" panose="02040503050406030204" pitchFamily="18" charset="0"/>
                        </a:rPr>
                        <m:t>=</m:t>
                      </m:r>
                      <m:r>
                        <a:rPr lang="en-US" altLang="zh-CN" b="1" i="1" smtClean="0">
                          <a:solidFill>
                            <a:schemeClr val="bg1"/>
                          </a:solidFill>
                          <a:latin typeface="Cambria Math" panose="02040503050406030204" pitchFamily="18" charset="0"/>
                        </a:rPr>
                        <m:t>𝟒</m:t>
                      </m:r>
                      <m:r>
                        <a:rPr lang="en-US" altLang="zh-CN" b="1" i="1">
                          <a:solidFill>
                            <a:schemeClr val="bg1"/>
                          </a:solidFill>
                          <a:latin typeface="Cambria Math" panose="02040503050406030204" pitchFamily="18" charset="0"/>
                        </a:rPr>
                        <m:t>𝜴</m:t>
                      </m:r>
                    </m:oMath>
                  </m:oMathPara>
                </a14:m>
                <a:endParaRPr lang="zh-CN" altLang="en-US" b="1" dirty="0">
                  <a:solidFill>
                    <a:schemeClr val="bg1"/>
                  </a:solidFill>
                  <a:latin typeface="微软雅黑" panose="020B0503020204020204" pitchFamily="34" charset="-122"/>
                  <a:ea typeface="微软雅黑" panose="020B0503020204020204" pitchFamily="34" charset="-122"/>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7579926" y="2600819"/>
                <a:ext cx="838370" cy="276999"/>
              </a:xfrm>
              <a:prstGeom prst="rect">
                <a:avLst/>
              </a:prstGeom>
              <a:blipFill>
                <a:blip r:embed="rId5"/>
                <a:stretch>
                  <a:fillRect l="-5072" r="-5797"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7567139" y="3199612"/>
                <a:ext cx="10339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panose="02040503050406030204" pitchFamily="18" charset="0"/>
                        </a:rPr>
                        <m:t>𝑳</m:t>
                      </m:r>
                      <m:r>
                        <a:rPr lang="en-US" altLang="zh-CN" b="1" i="1" smtClean="0">
                          <a:solidFill>
                            <a:schemeClr val="bg1"/>
                          </a:solidFill>
                          <a:latin typeface="Cambria Math" panose="02040503050406030204" pitchFamily="18" charset="0"/>
                        </a:rPr>
                        <m:t>=</m:t>
                      </m:r>
                      <m:r>
                        <a:rPr lang="en-US" altLang="zh-CN" b="1" i="1" smtClean="0">
                          <a:solidFill>
                            <a:schemeClr val="bg1"/>
                          </a:solidFill>
                          <a:latin typeface="Cambria Math" panose="02040503050406030204" pitchFamily="18" charset="0"/>
                        </a:rPr>
                        <m:t>𝟐</m:t>
                      </m:r>
                      <m:r>
                        <a:rPr lang="en-US" altLang="zh-CN" b="1" i="1">
                          <a:solidFill>
                            <a:schemeClr val="bg1"/>
                          </a:solidFill>
                          <a:latin typeface="Cambria Math" panose="02040503050406030204" pitchFamily="18" charset="0"/>
                        </a:rPr>
                        <m:t>𝒎𝑯</m:t>
                      </m:r>
                    </m:oMath>
                  </m:oMathPara>
                </a14:m>
                <a:endParaRPr lang="zh-CN" altLang="en-US" b="1" dirty="0">
                  <a:solidFill>
                    <a:schemeClr val="bg1"/>
                  </a:solidFill>
                  <a:latin typeface="微软雅黑" panose="020B0503020204020204" pitchFamily="34" charset="-122"/>
                  <a:ea typeface="微软雅黑" panose="020B0503020204020204" pitchFamily="34" charset="-122"/>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7567139" y="3199612"/>
                <a:ext cx="1033936" cy="276999"/>
              </a:xfrm>
              <a:prstGeom prst="rect">
                <a:avLst/>
              </a:prstGeom>
              <a:blipFill>
                <a:blip r:embed="rId6"/>
                <a:stretch>
                  <a:fillRect l="-4118" r="-4706"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7637022" y="3810112"/>
                <a:ext cx="2120260" cy="276999"/>
              </a:xfrm>
              <a:prstGeom prst="rect">
                <a:avLst/>
              </a:prstGeom>
              <a:noFill/>
            </p:spPr>
            <p:txBody>
              <a:bodyPr wrap="none" lIns="0" tIns="0" rIns="0" bIns="0" rtlCol="0">
                <a:spAutoFit/>
              </a:bodyPr>
              <a:lstStyle/>
              <a:p>
                <a14:m>
                  <m:oMath xmlns:m="http://schemas.openxmlformats.org/officeDocument/2006/math">
                    <m:r>
                      <a:rPr lang="en-US" altLang="zh-CN" b="1" i="1">
                        <a:solidFill>
                          <a:schemeClr val="bg1"/>
                        </a:solidFill>
                        <a:latin typeface="Cambria Math" panose="02040503050406030204" pitchFamily="18" charset="0"/>
                      </a:rPr>
                      <m:t>𝐽</m:t>
                    </m:r>
                    <m:r>
                      <a:rPr lang="en-US" altLang="zh-CN" b="1" i="1">
                        <a:solidFill>
                          <a:schemeClr val="bg1"/>
                        </a:solidFill>
                        <a:latin typeface="Cambria Math" panose="02040503050406030204" pitchFamily="18" charset="0"/>
                      </a:rPr>
                      <m:t>=0.76∗</m:t>
                    </m:r>
                    <m:sSup>
                      <m:sSupPr>
                        <m:ctrlPr>
                          <a:rPr lang="en-US" altLang="zh-CN" b="1" i="1">
                            <a:solidFill>
                              <a:schemeClr val="bg1"/>
                            </a:solidFill>
                            <a:latin typeface="Cambria Math" panose="02040503050406030204" pitchFamily="18" charset="0"/>
                          </a:rPr>
                        </m:ctrlPr>
                      </m:sSupPr>
                      <m:e>
                        <m:r>
                          <a:rPr lang="en-US" altLang="zh-CN" b="1" i="1">
                            <a:solidFill>
                              <a:schemeClr val="bg1"/>
                            </a:solidFill>
                            <a:latin typeface="Cambria Math" panose="02040503050406030204" pitchFamily="18" charset="0"/>
                          </a:rPr>
                          <m:t>10</m:t>
                        </m:r>
                      </m:e>
                      <m:sup>
                        <m:r>
                          <a:rPr lang="en-US" altLang="zh-CN" b="1" i="1">
                            <a:solidFill>
                              <a:schemeClr val="bg1"/>
                            </a:solidFill>
                            <a:latin typeface="Cambria Math" panose="02040503050406030204" pitchFamily="18" charset="0"/>
                          </a:rPr>
                          <m:t>−3</m:t>
                        </m:r>
                      </m:sup>
                    </m:sSup>
                  </m:oMath>
                </a14:m>
                <a:r>
                  <a:rPr lang="en-US" altLang="zh-CN" b="1" i="1" dirty="0">
                    <a:solidFill>
                      <a:schemeClr val="bg1"/>
                    </a:solidFill>
                    <a:latin typeface="Cambria Math" panose="02040503050406030204" pitchFamily="18" charset="0"/>
                  </a:rPr>
                  <a:t>kg·</a:t>
                </a:r>
                <a14:m>
                  <m:oMath xmlns:m="http://schemas.openxmlformats.org/officeDocument/2006/math">
                    <m:sSup>
                      <m:sSupPr>
                        <m:ctrlPr>
                          <a:rPr lang="en-US" altLang="zh-CN" b="1" i="1">
                            <a:solidFill>
                              <a:schemeClr val="bg1"/>
                            </a:solidFill>
                            <a:latin typeface="Cambria Math" panose="02040503050406030204" pitchFamily="18" charset="0"/>
                          </a:rPr>
                        </m:ctrlPr>
                      </m:sSupPr>
                      <m:e>
                        <m:r>
                          <m:rPr>
                            <m:sty m:val="p"/>
                          </m:rPr>
                          <a:rPr lang="en-US" altLang="zh-CN" b="1" i="1">
                            <a:solidFill>
                              <a:schemeClr val="bg1"/>
                            </a:solidFill>
                            <a:latin typeface="Cambria Math" panose="02040503050406030204" pitchFamily="18" charset="0"/>
                          </a:rPr>
                          <m:t>m</m:t>
                        </m:r>
                      </m:e>
                      <m:sup>
                        <m:r>
                          <a:rPr lang="en-US" altLang="zh-CN" b="1" i="1">
                            <a:solidFill>
                              <a:schemeClr val="bg1"/>
                            </a:solidFill>
                            <a:latin typeface="Cambria Math" panose="02040503050406030204" pitchFamily="18" charset="0"/>
                          </a:rPr>
                          <m:t>2</m:t>
                        </m:r>
                      </m:sup>
                    </m:sSup>
                  </m:oMath>
                </a14:m>
                <a:endParaRPr lang="zh-CN" altLang="en-US" b="1" i="1" dirty="0">
                  <a:solidFill>
                    <a:schemeClr val="bg1"/>
                  </a:solidFill>
                  <a:latin typeface="Cambria Math" panose="02040503050406030204" pitchFamily="18" charset="0"/>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7637022" y="3810112"/>
                <a:ext cx="2120260" cy="276999"/>
              </a:xfrm>
              <a:prstGeom prst="rect">
                <a:avLst/>
              </a:prstGeom>
              <a:blipFill>
                <a:blip r:embed="rId7"/>
                <a:stretch>
                  <a:fillRect l="-4885" t="-31111" r="-2299" b="-51111"/>
                </a:stretch>
              </a:blipFill>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C6EEF349-DAEE-4925-995E-B3A8192CB1DF}"/>
              </a:ext>
            </a:extLst>
          </p:cNvPr>
          <p:cNvGrpSpPr/>
          <p:nvPr/>
        </p:nvGrpSpPr>
        <p:grpSpPr>
          <a:xfrm>
            <a:off x="7637022" y="4416332"/>
            <a:ext cx="3256660" cy="314702"/>
            <a:chOff x="7567139" y="4425855"/>
            <a:chExt cx="3256660" cy="314702"/>
          </a:xfrm>
        </p:grpSpPr>
        <mc:AlternateContent xmlns:mc="http://schemas.openxmlformats.org/markup-compatibility/2006" xmlns:a14="http://schemas.microsoft.com/office/drawing/2010/main">
          <mc:Choice Requires="a14">
            <p:sp>
              <p:nvSpPr>
                <p:cNvPr id="41" name="文本框 40"/>
                <p:cNvSpPr txBox="1"/>
                <p:nvPr/>
              </p:nvSpPr>
              <p:spPr>
                <a:xfrm>
                  <a:off x="7567139" y="4425855"/>
                  <a:ext cx="1782989" cy="314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chemeClr val="bg1"/>
                                </a:solidFill>
                                <a:latin typeface="Cambria Math" panose="02040503050406030204" pitchFamily="18" charset="0"/>
                              </a:rPr>
                            </m:ctrlPr>
                          </m:sSubPr>
                          <m:e>
                            <m:r>
                              <m:rPr>
                                <m:sty m:val="p"/>
                              </m:rPr>
                              <a:rPr lang="en-US" altLang="zh-CN" b="1" i="1">
                                <a:solidFill>
                                  <a:schemeClr val="bg1"/>
                                </a:solidFill>
                                <a:latin typeface="Cambria Math" panose="02040503050406030204" pitchFamily="18" charset="0"/>
                              </a:rPr>
                              <m:t>n</m:t>
                            </m:r>
                          </m:e>
                          <m:sub>
                            <m:r>
                              <a:rPr lang="en-US" altLang="zh-CN" b="1" i="1">
                                <a:solidFill>
                                  <a:schemeClr val="bg1"/>
                                </a:solidFill>
                                <a:latin typeface="Cambria Math" panose="02040503050406030204" pitchFamily="18" charset="0"/>
                              </a:rPr>
                              <m:t>𝑁</m:t>
                            </m:r>
                          </m:sub>
                        </m:sSub>
                        <m:r>
                          <a:rPr lang="en-US" altLang="zh-CN" b="1" i="1">
                            <a:solidFill>
                              <a:schemeClr val="bg1"/>
                            </a:solidFill>
                            <a:latin typeface="Cambria Math" panose="02040503050406030204" pitchFamily="18" charset="0"/>
                          </a:rPr>
                          <m:t>=1450</m:t>
                        </m:r>
                        <m:f>
                          <m:fPr>
                            <m:type m:val="skw"/>
                            <m:ctrlPr>
                              <a:rPr lang="en-US" altLang="zh-CN" b="1" i="1">
                                <a:solidFill>
                                  <a:schemeClr val="bg1"/>
                                </a:solidFill>
                                <a:latin typeface="Cambria Math" panose="02040503050406030204" pitchFamily="18" charset="0"/>
                              </a:rPr>
                            </m:ctrlPr>
                          </m:fPr>
                          <m:num>
                            <m:r>
                              <a:rPr lang="en-US" altLang="zh-CN" b="1" i="1">
                                <a:solidFill>
                                  <a:schemeClr val="bg1"/>
                                </a:solidFill>
                                <a:latin typeface="Cambria Math" panose="02040503050406030204" pitchFamily="18" charset="0"/>
                              </a:rPr>
                              <m:t>𝑟</m:t>
                            </m:r>
                          </m:num>
                          <m:den>
                            <m:r>
                              <a:rPr lang="en-US" altLang="zh-CN" b="1" i="1">
                                <a:solidFill>
                                  <a:schemeClr val="bg1"/>
                                </a:solidFill>
                                <a:latin typeface="Cambria Math" panose="02040503050406030204" pitchFamily="18" charset="0"/>
                              </a:rPr>
                              <m:t>𝑚𝑖𝑛</m:t>
                            </m:r>
                          </m:den>
                        </m:f>
                      </m:oMath>
                    </m:oMathPara>
                  </a14:m>
                  <a:endParaRPr lang="zh-CN" altLang="en-US" b="1" i="1" dirty="0">
                    <a:solidFill>
                      <a:schemeClr val="bg1"/>
                    </a:solidFill>
                    <a:latin typeface="Cambria Math" panose="02040503050406030204" pitchFamily="18" charset="0"/>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7567139" y="4425855"/>
                  <a:ext cx="1782989" cy="314702"/>
                </a:xfrm>
                <a:prstGeom prst="rect">
                  <a:avLst/>
                </a:prstGeom>
                <a:blipFill>
                  <a:blip r:embed="rId8"/>
                  <a:stretch>
                    <a:fillRect l="-1370" t="-192308" r="-26712" b="-28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9876488" y="4444706"/>
                  <a:ext cx="947311" cy="276999"/>
                </a:xfrm>
                <a:prstGeom prst="rect">
                  <a:avLst/>
                </a:prstGeom>
                <a:noFill/>
              </p:spPr>
              <p:txBody>
                <a:bodyPr wrap="none" lIns="0" tIns="0" rIns="0" bIns="0" rtlCol="0">
                  <a:spAutoFit/>
                </a:bodyPr>
                <a:lstStyle/>
                <a:p>
                  <a14:m>
                    <m:oMath xmlns:m="http://schemas.openxmlformats.org/officeDocument/2006/math">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𝑈</m:t>
                          </m:r>
                        </m:e>
                        <m:sub>
                          <m:r>
                            <a:rPr lang="en-US" altLang="zh-CN" b="1" i="1">
                              <a:solidFill>
                                <a:schemeClr val="bg1"/>
                              </a:solidFill>
                              <a:latin typeface="Cambria Math" panose="02040503050406030204" pitchFamily="18" charset="0"/>
                            </a:rPr>
                            <m:t>𝑛</m:t>
                          </m:r>
                        </m:sub>
                      </m:sSub>
                    </m:oMath>
                  </a14:m>
                  <a:r>
                    <a:rPr lang="en-US" altLang="zh-CN" b="1" i="1" dirty="0">
                      <a:solidFill>
                        <a:schemeClr val="bg1"/>
                      </a:solidFill>
                      <a:latin typeface="Cambria Math" panose="02040503050406030204" pitchFamily="18" charset="0"/>
                    </a:rPr>
                    <a:t>=220V</a:t>
                  </a:r>
                  <a:endParaRPr lang="zh-CN" altLang="en-US" b="1" i="1" dirty="0">
                    <a:solidFill>
                      <a:schemeClr val="bg1"/>
                    </a:solidFill>
                    <a:latin typeface="Cambria Math" panose="02040503050406030204" pitchFamily="18" charset="0"/>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9876488" y="4444706"/>
                  <a:ext cx="947311" cy="276999"/>
                </a:xfrm>
                <a:prstGeom prst="rect">
                  <a:avLst/>
                </a:prstGeom>
                <a:blipFill>
                  <a:blip r:embed="rId9"/>
                  <a:stretch>
                    <a:fillRect l="-9032" t="-31111" r="-16129" b="-48889"/>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F8E7D9C8-D921-4906-8D2A-DC7C7BBC3E81}"/>
              </a:ext>
            </a:extLst>
          </p:cNvPr>
          <p:cNvGrpSpPr/>
          <p:nvPr/>
        </p:nvGrpSpPr>
        <p:grpSpPr>
          <a:xfrm>
            <a:off x="7221334" y="4976447"/>
            <a:ext cx="4566771" cy="369332"/>
            <a:chOff x="7221334" y="5055846"/>
            <a:chExt cx="4566771" cy="369332"/>
          </a:xfrm>
        </p:grpSpPr>
        <p:sp>
          <p:nvSpPr>
            <p:cNvPr id="31" name="Rectangle 26"/>
            <p:cNvSpPr>
              <a:spLocks noChangeArrowheads="1"/>
            </p:cNvSpPr>
            <p:nvPr/>
          </p:nvSpPr>
          <p:spPr bwMode="auto">
            <a:xfrm>
              <a:off x="7541116" y="5055846"/>
              <a:ext cx="33297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304800" fontAlgn="base">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a:t>
              </a:r>
              <a:r>
                <a:rPr lang="zh-CN" altLang="en-US"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80~800</a:t>
              </a:r>
              <a:r>
                <a:rPr lang="zh-CN" altLang="en-US"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转每分）超调量</a:t>
              </a:r>
            </a:p>
          </p:txBody>
        </p:sp>
        <mc:AlternateContent xmlns:mc="http://schemas.openxmlformats.org/markup-compatibility/2006" xmlns:a14="http://schemas.microsoft.com/office/drawing/2010/main">
          <mc:Choice Requires="a14">
            <p:sp>
              <p:nvSpPr>
                <p:cNvPr id="44" name="文本框 43"/>
                <p:cNvSpPr txBox="1"/>
                <p:nvPr/>
              </p:nvSpPr>
              <p:spPr>
                <a:xfrm>
                  <a:off x="7221334" y="5068780"/>
                  <a:ext cx="7777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bg1"/>
                            </a:solidFill>
                            <a:latin typeface="Cambria Math" panose="02040503050406030204" pitchFamily="18" charset="0"/>
                          </a:rPr>
                          <m:t>𝐷</m:t>
                        </m:r>
                        <m:r>
                          <a:rPr lang="en-US" altLang="zh-CN" b="1" i="1">
                            <a:solidFill>
                              <a:schemeClr val="bg1"/>
                            </a:solidFill>
                            <a:latin typeface="Cambria Math" panose="02040503050406030204" pitchFamily="18" charset="0"/>
                          </a:rPr>
                          <m:t>=10</m:t>
                        </m:r>
                      </m:oMath>
                    </m:oMathPara>
                  </a14:m>
                  <a:endParaRPr lang="zh-CN" altLang="en-US" b="1" i="1" dirty="0">
                    <a:solidFill>
                      <a:schemeClr val="bg1"/>
                    </a:solidFill>
                    <a:latin typeface="Cambria Math" panose="02040503050406030204" pitchFamily="18" charset="0"/>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7221334" y="5068780"/>
                  <a:ext cx="777777" cy="276999"/>
                </a:xfrm>
                <a:prstGeom prst="rect">
                  <a:avLst/>
                </a:prstGeom>
                <a:blipFill>
                  <a:blip r:embed="rId10"/>
                  <a:stretch>
                    <a:fillRect l="-7087" r="-7087"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10839704" y="5102012"/>
                  <a:ext cx="9484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b="1" i="1">
                            <a:solidFill>
                              <a:schemeClr val="bg1"/>
                            </a:solidFill>
                            <a:latin typeface="Cambria Math" panose="02040503050406030204" pitchFamily="18" charset="0"/>
                          </a:rPr>
                          <m:t>𝛿</m:t>
                        </m:r>
                        <m:r>
                          <a:rPr lang="zh-CN" altLang="en-US" b="1" i="1">
                            <a:solidFill>
                              <a:schemeClr val="bg1"/>
                            </a:solidFill>
                            <a:latin typeface="Cambria Math" panose="02040503050406030204" pitchFamily="18" charset="0"/>
                          </a:rPr>
                          <m:t>≤30%</m:t>
                        </m:r>
                      </m:oMath>
                    </m:oMathPara>
                  </a14:m>
                  <a:endParaRPr lang="zh-CN" altLang="en-US" b="1" i="1" dirty="0">
                    <a:solidFill>
                      <a:schemeClr val="bg1"/>
                    </a:solidFill>
                    <a:latin typeface="Cambria Math" panose="02040503050406030204" pitchFamily="18"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10839704" y="5102012"/>
                  <a:ext cx="948401" cy="276999"/>
                </a:xfrm>
                <a:prstGeom prst="rect">
                  <a:avLst/>
                </a:prstGeom>
                <a:blipFill>
                  <a:blip r:embed="rId11"/>
                  <a:stretch>
                    <a:fillRect l="-5769" r="-6410" b="-15556"/>
                  </a:stretch>
                </a:blipFill>
              </p:spPr>
              <p:txBody>
                <a:bodyPr/>
                <a:lstStyle/>
                <a:p>
                  <a:r>
                    <a:rPr lang="zh-CN" altLang="en-US">
                      <a:noFill/>
                    </a:rPr>
                    <a:t> </a:t>
                  </a:r>
                </a:p>
              </p:txBody>
            </p:sp>
          </mc:Fallback>
        </mc:AlternateContent>
      </p:grpSp>
      <p:sp>
        <p:nvSpPr>
          <p:cNvPr id="6" name="文本框 5">
            <a:extLst>
              <a:ext uri="{FF2B5EF4-FFF2-40B4-BE49-F238E27FC236}">
                <a16:creationId xmlns:a16="http://schemas.microsoft.com/office/drawing/2014/main" id="{B09A7826-B34E-4C2F-99C7-52ED1A9352B2}"/>
              </a:ext>
            </a:extLst>
          </p:cNvPr>
          <p:cNvSpPr txBox="1"/>
          <p:nvPr/>
        </p:nvSpPr>
        <p:spPr>
          <a:xfrm>
            <a:off x="5182672" y="4439359"/>
            <a:ext cx="2278505" cy="369332"/>
          </a:xfrm>
          <a:prstGeom prst="rect">
            <a:avLst/>
          </a:prstGeom>
          <a:noFill/>
        </p:spPr>
        <p:txBody>
          <a:bodyPr wrap="square" rtlCol="0">
            <a:spAutoFit/>
          </a:bodyPr>
          <a:lstStyle/>
          <a:p>
            <a:r>
              <a:rPr lang="zh-CN" altLang="en-US" b="1" kern="100" dirty="0">
                <a:solidFill>
                  <a:schemeClr val="bg1"/>
                </a:solidFill>
                <a:latin typeface="微软雅黑" panose="020B0503020204020204" pitchFamily="34" charset="-122"/>
                <a:ea typeface="微软雅黑" panose="020B0503020204020204" pitchFamily="34" charset="-122"/>
              </a:rPr>
              <a:t>测速发电机</a:t>
            </a:r>
            <a:r>
              <a:rPr lang="en-US" altLang="zh-CN" b="1" kern="100" dirty="0">
                <a:solidFill>
                  <a:schemeClr val="bg1"/>
                </a:solidFill>
                <a:latin typeface="微软雅黑" panose="020B0503020204020204" pitchFamily="34" charset="-122"/>
                <a:ea typeface="微软雅黑" panose="020B0503020204020204" pitchFamily="34" charset="-122"/>
              </a:rPr>
              <a:t>TG</a:t>
            </a:r>
            <a:r>
              <a:rPr lang="zh-CN" altLang="en-US" b="1" kern="100" dirty="0">
                <a:solidFill>
                  <a:schemeClr val="bg1"/>
                </a:solidFill>
                <a:latin typeface="微软雅黑" panose="020B0503020204020204" pitchFamily="34" charset="-122"/>
                <a:ea typeface="微软雅黑" panose="020B0503020204020204" pitchFamily="34" charset="-122"/>
              </a:rPr>
              <a:t>参数</a:t>
            </a:r>
          </a:p>
        </p:txBody>
      </p:sp>
      <p:sp>
        <p:nvSpPr>
          <p:cNvPr id="27" name="文本框 26">
            <a:extLst>
              <a:ext uri="{FF2B5EF4-FFF2-40B4-BE49-F238E27FC236}">
                <a16:creationId xmlns:a16="http://schemas.microsoft.com/office/drawing/2014/main" id="{FD168FD5-238A-439C-88D7-E682044969DE}"/>
              </a:ext>
            </a:extLst>
          </p:cNvPr>
          <p:cNvSpPr txBox="1"/>
          <p:nvPr/>
        </p:nvSpPr>
        <p:spPr>
          <a:xfrm>
            <a:off x="5182672" y="4976447"/>
            <a:ext cx="2278505" cy="369332"/>
          </a:xfrm>
          <a:prstGeom prst="rect">
            <a:avLst/>
          </a:prstGeom>
          <a:noFill/>
        </p:spPr>
        <p:txBody>
          <a:bodyPr wrap="square" rtlCol="0">
            <a:spAutoFit/>
          </a:bodyPr>
          <a:lstStyle/>
          <a:p>
            <a:r>
              <a:rPr lang="zh-CN" altLang="en-US" b="1" kern="100" dirty="0">
                <a:solidFill>
                  <a:schemeClr val="bg1"/>
                </a:solidFill>
                <a:latin typeface="微软雅黑" panose="020B0503020204020204" pitchFamily="34" charset="-122"/>
                <a:ea typeface="微软雅黑" panose="020B0503020204020204" pitchFamily="34" charset="-122"/>
              </a:rPr>
              <a:t>转速调节无静差</a:t>
            </a:r>
          </a:p>
        </p:txBody>
      </p:sp>
    </p:spTree>
    <p:extLst>
      <p:ext uri="{BB962C8B-B14F-4D97-AF65-F5344CB8AC3E}">
        <p14:creationId xmlns:p14="http://schemas.microsoft.com/office/powerpoint/2010/main" val="62788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549C"/>
        </a:solidFill>
        <a:effectLst/>
      </p:bgPr>
    </p:bg>
    <p:spTree>
      <p:nvGrpSpPr>
        <p:cNvPr id="1" name=""/>
        <p:cNvGrpSpPr/>
        <p:nvPr/>
      </p:nvGrpSpPr>
      <p:grpSpPr>
        <a:xfrm>
          <a:off x="0" y="0"/>
          <a:ext cx="0" cy="0"/>
          <a:chOff x="0" y="0"/>
          <a:chExt cx="0" cy="0"/>
        </a:xfrm>
      </p:grpSpPr>
      <p:sp>
        <p:nvSpPr>
          <p:cNvPr id="2" name="矩形 1"/>
          <p:cNvSpPr/>
          <p:nvPr/>
        </p:nvSpPr>
        <p:spPr>
          <a:xfrm>
            <a:off x="-565160" y="1093409"/>
            <a:ext cx="3416320" cy="506742"/>
          </a:xfrm>
          <a:prstGeom prst="rect">
            <a:avLst/>
          </a:prstGeom>
        </p:spPr>
        <p:txBody>
          <a:bodyPr wrap="none">
            <a:spAutoFit/>
          </a:bodyPr>
          <a:lstStyle/>
          <a:p>
            <a:pPr lvl="2" algn="ctr">
              <a:lnSpc>
                <a:spcPct val="173000"/>
              </a:lnSpc>
              <a:spcBef>
                <a:spcPts val="1300"/>
              </a:spcBef>
              <a:spcAft>
                <a:spcPts val="1300"/>
              </a:spcAft>
              <a:buSzPts val="1600"/>
            </a:pP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单闭环参数设计及仿真</a:t>
            </a:r>
          </a:p>
        </p:txBody>
      </p:sp>
      <p:sp>
        <p:nvSpPr>
          <p:cNvPr id="22" name="Rectangle 20"/>
          <p:cNvSpPr>
            <a:spLocks noChangeArrowheads="1"/>
          </p:cNvSpPr>
          <p:nvPr/>
        </p:nvSpPr>
        <p:spPr bwMode="auto">
          <a:xfrm>
            <a:off x="647700" y="1605985"/>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飞轮惯量</a:t>
            </a:r>
            <a:endParaRPr kumimoji="0" lang="zh-CN" altLang="zh-CN" sz="2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647700" y="2154827"/>
            <a:ext cx="2723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额定励磁下的电动机系数</a:t>
            </a:r>
          </a:p>
        </p:txBody>
      </p:sp>
      <p:sp>
        <p:nvSpPr>
          <p:cNvPr id="24" name="Rectangle 22"/>
          <p:cNvSpPr>
            <a:spLocks noChangeArrowheads="1"/>
          </p:cNvSpPr>
          <p:nvPr/>
        </p:nvSpPr>
        <p:spPr bwMode="auto">
          <a:xfrm>
            <a:off x="619135" y="3139559"/>
            <a:ext cx="3185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额定励磁下电动机的转矩系数</a:t>
            </a:r>
          </a:p>
        </p:txBody>
      </p:sp>
      <p:sp>
        <p:nvSpPr>
          <p:cNvPr id="25" name="Rectangle 23"/>
          <p:cNvSpPr>
            <a:spLocks noChangeArrowheads="1"/>
          </p:cNvSpPr>
          <p:nvPr/>
        </p:nvSpPr>
        <p:spPr bwMode="auto">
          <a:xfrm>
            <a:off x="666750" y="4087222"/>
            <a:ext cx="2492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电枢回路电磁时间常数</a:t>
            </a:r>
          </a:p>
        </p:txBody>
      </p:sp>
      <p:sp>
        <p:nvSpPr>
          <p:cNvPr id="26" name="Rectangle 24"/>
          <p:cNvSpPr>
            <a:spLocks noChangeArrowheads="1"/>
          </p:cNvSpPr>
          <p:nvPr/>
        </p:nvSpPr>
        <p:spPr bwMode="auto">
          <a:xfrm>
            <a:off x="647700" y="4632896"/>
            <a:ext cx="295465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电力拖动系统机电时间常数</a:t>
            </a:r>
            <a:endParaRPr lang="zh-CN" altLang="zh-CN" sz="16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7" name="Rectangle 25"/>
          <p:cNvSpPr>
            <a:spLocks noChangeArrowheads="1"/>
          </p:cNvSpPr>
          <p:nvPr/>
        </p:nvSpPr>
        <p:spPr bwMode="auto">
          <a:xfrm>
            <a:off x="681523" y="5423642"/>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滞后时间常数</a:t>
            </a:r>
          </a:p>
        </p:txBody>
      </p:sp>
      <p:sp>
        <p:nvSpPr>
          <p:cNvPr id="28" name="Rectangle 26"/>
          <p:cNvSpPr>
            <a:spLocks noChangeArrowheads="1"/>
          </p:cNvSpPr>
          <p:nvPr/>
        </p:nvSpPr>
        <p:spPr bwMode="auto">
          <a:xfrm>
            <a:off x="681523" y="6046566"/>
            <a:ext cx="73933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整流装置放大系数                                     </a:t>
            </a:r>
            <a:r>
              <a:rPr kumimoji="0" lang="en-US" altLang="zh-CN"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Ks=∆</a:t>
            </a:r>
            <a:r>
              <a:rPr kumimoji="0" lang="en-US" altLang="zh-CN" u="none" strike="noStrike" cap="none" normalizeH="0" baseline="0" dirty="0" err="1">
                <a:ln>
                  <a:noFill/>
                </a:ln>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Ud</a:t>
            </a:r>
            <a:r>
              <a:rPr kumimoji="0" lang="en-US" altLang="zh-CN"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a:t>
            </a:r>
            <a:r>
              <a:rPr kumimoji="0" lang="en-US" altLang="zh-CN" u="none" strike="noStrike" cap="none" normalizeH="0" baseline="0" dirty="0" err="1">
                <a:ln>
                  <a:noFill/>
                </a:ln>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Uc</a:t>
            </a:r>
            <a:r>
              <a:rPr kumimoji="0" lang="en-US" altLang="zh-CN"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=542.4=22.5</a:t>
            </a:r>
            <a:endParaRPr kumimoji="0" lang="en-US" altLang="zh-CN" sz="160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9" name="文本框 28"/>
              <p:cNvSpPr txBox="1"/>
              <p:nvPr/>
            </p:nvSpPr>
            <p:spPr>
              <a:xfrm>
                <a:off x="5821227" y="1550831"/>
                <a:ext cx="1309589"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panose="02040503050406030204" pitchFamily="18" charset="0"/>
                        </a:rPr>
                        <m:t>𝑮</m:t>
                      </m:r>
                      <m:sSup>
                        <m:sSupPr>
                          <m:ctrlPr>
                            <a:rPr lang="en-US" altLang="zh-CN" b="1" i="1" smtClean="0">
                              <a:solidFill>
                                <a:schemeClr val="bg1"/>
                              </a:solidFill>
                              <a:latin typeface="Cambria Math" panose="02040503050406030204" pitchFamily="18" charset="0"/>
                            </a:rPr>
                          </m:ctrlPr>
                        </m:sSupPr>
                        <m:e>
                          <m:r>
                            <a:rPr lang="en-US" altLang="zh-CN" b="1" i="1" smtClean="0">
                              <a:solidFill>
                                <a:schemeClr val="bg1"/>
                              </a:solidFill>
                              <a:latin typeface="Cambria Math" panose="02040503050406030204" pitchFamily="18" charset="0"/>
                            </a:rPr>
                            <m:t>𝑫</m:t>
                          </m:r>
                        </m:e>
                        <m:sup>
                          <m:r>
                            <a:rPr lang="en-US" altLang="zh-CN" b="1" i="1" smtClean="0">
                              <a:solidFill>
                                <a:schemeClr val="bg1"/>
                              </a:solidFill>
                              <a:latin typeface="Cambria Math" panose="02040503050406030204" pitchFamily="18" charset="0"/>
                            </a:rPr>
                            <m:t>𝟐</m:t>
                          </m:r>
                        </m:sup>
                      </m:sSup>
                      <m:r>
                        <a:rPr lang="en-US" altLang="zh-CN" b="1" i="1" smtClean="0">
                          <a:solidFill>
                            <a:schemeClr val="bg1"/>
                          </a:solidFill>
                          <a:latin typeface="Cambria Math" panose="02040503050406030204" pitchFamily="18" charset="0"/>
                        </a:rPr>
                        <m:t>=</m:t>
                      </m:r>
                      <m:r>
                        <a:rPr lang="en-US" altLang="zh-CN" b="1" i="1" smtClean="0">
                          <a:solidFill>
                            <a:schemeClr val="bg1"/>
                          </a:solidFill>
                          <a:latin typeface="Cambria Math" panose="02040503050406030204" pitchFamily="18" charset="0"/>
                        </a:rPr>
                        <m:t>𝟎</m:t>
                      </m:r>
                      <m:r>
                        <a:rPr lang="en-US" altLang="zh-CN" b="1" i="1" smtClean="0">
                          <a:solidFill>
                            <a:schemeClr val="bg1"/>
                          </a:solidFill>
                          <a:latin typeface="Cambria Math" panose="02040503050406030204" pitchFamily="18" charset="0"/>
                        </a:rPr>
                        <m:t>.</m:t>
                      </m:r>
                      <m:r>
                        <a:rPr lang="en-US" altLang="zh-CN" b="1" i="1" smtClean="0">
                          <a:solidFill>
                            <a:schemeClr val="bg1"/>
                          </a:solidFill>
                          <a:latin typeface="Cambria Math" panose="02040503050406030204" pitchFamily="18" charset="0"/>
                        </a:rPr>
                        <m:t>𝟎𝟑</m:t>
                      </m:r>
                    </m:oMath>
                  </m:oMathPara>
                </a14:m>
                <a:endParaRPr lang="zh-CN" altLang="en-US" b="1" dirty="0">
                  <a:solidFill>
                    <a:schemeClr val="bg1"/>
                  </a:solidFill>
                  <a:latin typeface="微软雅黑" panose="020B0503020204020204" pitchFamily="34" charset="-122"/>
                  <a:ea typeface="微软雅黑" panose="020B0503020204020204" pitchFamily="34" charset="-122"/>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5821227" y="1550831"/>
                <a:ext cx="1309589" cy="283219"/>
              </a:xfrm>
              <a:prstGeom prst="rect">
                <a:avLst/>
              </a:prstGeom>
              <a:blipFill rotWithShape="0">
                <a:blip r:embed="rId2"/>
                <a:stretch>
                  <a:fillRect l="-3256" t="-2128" r="-3256" b="-85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86300" y="2339493"/>
                <a:ext cx="4704752" cy="3797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𝐶</m:t>
                          </m:r>
                        </m:e>
                        <m:sub>
                          <m:r>
                            <a:rPr lang="en-US" altLang="zh-CN" b="1" i="1">
                              <a:solidFill>
                                <a:schemeClr val="bg1"/>
                              </a:solidFill>
                              <a:latin typeface="Cambria Math" panose="02040503050406030204" pitchFamily="18" charset="0"/>
                            </a:rPr>
                            <m:t>𝑒</m:t>
                          </m:r>
                        </m:sub>
                      </m:sSub>
                      <m:r>
                        <a:rPr lang="en-US" altLang="zh-CN" b="1" i="1">
                          <a:solidFill>
                            <a:schemeClr val="bg1"/>
                          </a:solidFill>
                          <a:latin typeface="Cambria Math" panose="02040503050406030204" pitchFamily="18" charset="0"/>
                        </a:rPr>
                        <m:t>=</m:t>
                      </m:r>
                      <m:box>
                        <m:boxPr>
                          <m:ctrlPr>
                            <a:rPr lang="en-US" altLang="zh-CN" b="1" i="1">
                              <a:solidFill>
                                <a:schemeClr val="bg1"/>
                              </a:solidFill>
                              <a:latin typeface="Cambria Math" panose="02040503050406030204" pitchFamily="18" charset="0"/>
                            </a:rPr>
                          </m:ctrlPr>
                        </m:boxPr>
                        <m:e>
                          <m:argPr>
                            <m:argSz m:val="-1"/>
                          </m:argPr>
                          <m:f>
                            <m:fPr>
                              <m:ctrlPr>
                                <a:rPr lang="en-US" altLang="zh-CN" b="1" i="1">
                                  <a:solidFill>
                                    <a:schemeClr val="bg1"/>
                                  </a:solidFill>
                                  <a:latin typeface="Cambria Math" panose="02040503050406030204" pitchFamily="18" charset="0"/>
                                </a:rPr>
                              </m:ctrlPr>
                            </m:fPr>
                            <m:num>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𝑈</m:t>
                                  </m:r>
                                </m:e>
                                <m:sub>
                                  <m:r>
                                    <a:rPr lang="en-US" altLang="zh-CN" b="1" i="1">
                                      <a:solidFill>
                                        <a:schemeClr val="bg1"/>
                                      </a:solidFill>
                                      <a:latin typeface="Cambria Math" panose="02040503050406030204" pitchFamily="18" charset="0"/>
                                    </a:rPr>
                                    <m:t>𝑛</m:t>
                                  </m:r>
                                </m:sub>
                              </m:sSub>
                              <m:r>
                                <a:rPr lang="en-US" altLang="zh-CN" b="1" i="1">
                                  <a:solidFill>
                                    <a:schemeClr val="bg1"/>
                                  </a:solidFill>
                                  <a:latin typeface="Cambria Math" panose="02040503050406030204" pitchFamily="18" charset="0"/>
                                </a:rPr>
                                <m:t>−</m:t>
                              </m:r>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𝐼</m:t>
                                  </m:r>
                                </m:e>
                                <m:sub>
                                  <m:r>
                                    <a:rPr lang="en-US" altLang="zh-CN" b="1" i="1">
                                      <a:solidFill>
                                        <a:schemeClr val="bg1"/>
                                      </a:solidFill>
                                      <a:latin typeface="Cambria Math" panose="02040503050406030204" pitchFamily="18" charset="0"/>
                                    </a:rPr>
                                    <m:t>𝑛</m:t>
                                  </m:r>
                                </m:sub>
                              </m:sSub>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𝑅</m:t>
                                  </m:r>
                                </m:e>
                                <m:sub>
                                  <m:r>
                                    <a:rPr lang="en-US" altLang="zh-CN" b="1" i="1">
                                      <a:solidFill>
                                        <a:schemeClr val="bg1"/>
                                      </a:solidFill>
                                      <a:latin typeface="Cambria Math" panose="02040503050406030204" pitchFamily="18" charset="0"/>
                                    </a:rPr>
                                    <m:t>𝑎</m:t>
                                  </m:r>
                                </m:sub>
                              </m:sSub>
                            </m:num>
                            <m:den>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𝑛</m:t>
                                  </m:r>
                                </m:e>
                                <m:sub>
                                  <m:r>
                                    <a:rPr lang="en-US" altLang="zh-CN" b="1" i="1">
                                      <a:solidFill>
                                        <a:schemeClr val="bg1"/>
                                      </a:solidFill>
                                      <a:latin typeface="Cambria Math" panose="02040503050406030204" pitchFamily="18" charset="0"/>
                                    </a:rPr>
                                    <m:t>𝑁</m:t>
                                  </m:r>
                                </m:sub>
                              </m:sSub>
                            </m:den>
                          </m:f>
                        </m:e>
                      </m:box>
                      <m:r>
                        <a:rPr lang="en-US" altLang="zh-CN" b="1" i="1">
                          <a:solidFill>
                            <a:schemeClr val="bg1"/>
                          </a:solidFill>
                          <a:latin typeface="Cambria Math" panose="02040503050406030204" pitchFamily="18" charset="0"/>
                        </a:rPr>
                        <m:t>=</m:t>
                      </m:r>
                      <m:box>
                        <m:boxPr>
                          <m:ctrlPr>
                            <a:rPr lang="en-US" altLang="zh-CN" b="1" i="1">
                              <a:solidFill>
                                <a:schemeClr val="bg1"/>
                              </a:solidFill>
                              <a:latin typeface="Cambria Math" panose="02040503050406030204" pitchFamily="18" charset="0"/>
                            </a:rPr>
                          </m:ctrlPr>
                        </m:boxPr>
                        <m:e>
                          <m:argPr>
                            <m:argSz m:val="-1"/>
                          </m:argPr>
                          <m:f>
                            <m:fPr>
                              <m:ctrlPr>
                                <a:rPr lang="en-US" altLang="zh-CN" b="1" i="1">
                                  <a:solidFill>
                                    <a:schemeClr val="bg1"/>
                                  </a:solidFill>
                                  <a:latin typeface="Cambria Math" panose="02040503050406030204" pitchFamily="18" charset="0"/>
                                </a:rPr>
                              </m:ctrlPr>
                            </m:fPr>
                            <m:num>
                              <m:r>
                                <a:rPr lang="en-US" altLang="zh-CN" b="1" i="1">
                                  <a:solidFill>
                                    <a:schemeClr val="bg1"/>
                                  </a:solidFill>
                                  <a:latin typeface="Cambria Math" panose="02040503050406030204" pitchFamily="18" charset="0"/>
                                </a:rPr>
                                <m:t>54−3.24∗1.5</m:t>
                              </m:r>
                            </m:num>
                            <m:den>
                              <m:r>
                                <a:rPr lang="en-US" altLang="zh-CN" b="1" i="1">
                                  <a:solidFill>
                                    <a:schemeClr val="bg1"/>
                                  </a:solidFill>
                                  <a:latin typeface="Cambria Math" panose="02040503050406030204" pitchFamily="18" charset="0"/>
                                </a:rPr>
                                <m:t>1450</m:t>
                              </m:r>
                            </m:den>
                          </m:f>
                        </m:e>
                      </m:box>
                      <m:r>
                        <a:rPr lang="en-US" altLang="zh-CN" b="1" i="1">
                          <a:solidFill>
                            <a:schemeClr val="bg1"/>
                          </a:solidFill>
                          <a:latin typeface="Cambria Math" panose="02040503050406030204" pitchFamily="18" charset="0"/>
                        </a:rPr>
                        <m:t>=0.03389</m:t>
                      </m:r>
                      <m:r>
                        <a:rPr lang="en-US" altLang="zh-CN" b="1" i="1">
                          <a:solidFill>
                            <a:schemeClr val="bg1"/>
                          </a:solidFill>
                          <a:latin typeface="Cambria Math" panose="02040503050406030204" pitchFamily="18" charset="0"/>
                        </a:rPr>
                        <m:t>𝑉</m:t>
                      </m:r>
                      <m:r>
                        <a:rPr lang="en-US" altLang="zh-CN" b="1" i="1">
                          <a:solidFill>
                            <a:schemeClr val="bg1"/>
                          </a:solidFill>
                          <a:latin typeface="Cambria Math" panose="02040503050406030204" pitchFamily="18" charset="0"/>
                        </a:rPr>
                        <m:t>·</m:t>
                      </m:r>
                      <m:f>
                        <m:fPr>
                          <m:type m:val="skw"/>
                          <m:ctrlPr>
                            <a:rPr lang="en-US" altLang="zh-CN" b="1" i="1">
                              <a:solidFill>
                                <a:schemeClr val="bg1"/>
                              </a:solidFill>
                              <a:latin typeface="Cambria Math" panose="02040503050406030204" pitchFamily="18" charset="0"/>
                            </a:rPr>
                          </m:ctrlPr>
                        </m:fPr>
                        <m:num>
                          <m:r>
                            <a:rPr lang="en-US" altLang="zh-CN" b="1" i="1">
                              <a:solidFill>
                                <a:schemeClr val="bg1"/>
                              </a:solidFill>
                              <a:latin typeface="Cambria Math" panose="02040503050406030204" pitchFamily="18" charset="0"/>
                            </a:rPr>
                            <m:t>𝑚𝑖𝑛</m:t>
                          </m:r>
                        </m:num>
                        <m:den>
                          <m:r>
                            <a:rPr lang="en-US" altLang="zh-CN" b="1" i="1">
                              <a:solidFill>
                                <a:schemeClr val="bg1"/>
                              </a:solidFill>
                              <a:latin typeface="Cambria Math" panose="02040503050406030204" pitchFamily="18" charset="0"/>
                            </a:rPr>
                            <m:t>𝑟</m:t>
                          </m:r>
                        </m:den>
                      </m:f>
                    </m:oMath>
                  </m:oMathPara>
                </a14:m>
                <a:endParaRPr lang="zh-CN" altLang="en-US" b="1" i="1" dirty="0">
                  <a:solidFill>
                    <a:schemeClr val="bg1"/>
                  </a:solidFill>
                  <a:latin typeface="Cambria Math" panose="020405030504060302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86300" y="2339493"/>
                <a:ext cx="4704752" cy="379784"/>
              </a:xfrm>
              <a:prstGeom prst="rect">
                <a:avLst/>
              </a:prstGeom>
              <a:blipFill rotWithShape="0">
                <a:blip r:embed="rId3"/>
                <a:stretch>
                  <a:fillRect t="-162903" r="-14637" b="-2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5546647" y="3042956"/>
                <a:ext cx="2164054"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𝐶</m:t>
                          </m:r>
                        </m:e>
                        <m:sub>
                          <m:r>
                            <a:rPr lang="en-US" altLang="zh-CN" b="1" i="1">
                              <a:solidFill>
                                <a:schemeClr val="bg1"/>
                              </a:solidFill>
                              <a:latin typeface="Cambria Math" panose="02040503050406030204" pitchFamily="18" charset="0"/>
                            </a:rPr>
                            <m:t>𝑚</m:t>
                          </m:r>
                        </m:sub>
                      </m:sSub>
                      <m:r>
                        <a:rPr lang="en-US" altLang="zh-CN" b="1" i="1">
                          <a:solidFill>
                            <a:schemeClr val="bg1"/>
                          </a:solidFill>
                          <a:latin typeface="Cambria Math" panose="02040503050406030204" pitchFamily="18" charset="0"/>
                        </a:rPr>
                        <m:t>=</m:t>
                      </m:r>
                      <m:f>
                        <m:fPr>
                          <m:ctrlPr>
                            <a:rPr lang="en-US" altLang="zh-CN" b="1" i="1">
                              <a:solidFill>
                                <a:schemeClr val="bg1"/>
                              </a:solidFill>
                              <a:latin typeface="Cambria Math" panose="02040503050406030204" pitchFamily="18" charset="0"/>
                            </a:rPr>
                          </m:ctrlPr>
                        </m:fPr>
                        <m:num>
                          <m:r>
                            <a:rPr lang="en-US" altLang="zh-CN" b="1" i="1">
                              <a:solidFill>
                                <a:schemeClr val="bg1"/>
                              </a:solidFill>
                              <a:latin typeface="Cambria Math" panose="02040503050406030204" pitchFamily="18" charset="0"/>
                            </a:rPr>
                            <m:t>30</m:t>
                          </m:r>
                        </m:num>
                        <m:den>
                          <m:r>
                            <a:rPr lang="zh-CN" altLang="en-US" b="1" i="1">
                              <a:solidFill>
                                <a:schemeClr val="bg1"/>
                              </a:solidFill>
                              <a:latin typeface="Cambria Math" panose="02040503050406030204" pitchFamily="18" charset="0"/>
                            </a:rPr>
                            <m:t>𝜋</m:t>
                          </m:r>
                        </m:den>
                      </m:f>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𝐶</m:t>
                          </m:r>
                        </m:e>
                        <m:sub>
                          <m:r>
                            <a:rPr lang="en-US" altLang="zh-CN" b="1" i="1">
                              <a:solidFill>
                                <a:schemeClr val="bg1"/>
                              </a:solidFill>
                              <a:latin typeface="Cambria Math" panose="02040503050406030204" pitchFamily="18" charset="0"/>
                            </a:rPr>
                            <m:t>𝑒</m:t>
                          </m:r>
                        </m:sub>
                      </m:sSub>
                      <m:r>
                        <a:rPr lang="en-US" altLang="zh-CN" b="1" i="1">
                          <a:solidFill>
                            <a:schemeClr val="bg1"/>
                          </a:solidFill>
                          <a:latin typeface="Cambria Math" panose="02040503050406030204" pitchFamily="18" charset="0"/>
                        </a:rPr>
                        <m:t>=0.3236</m:t>
                      </m:r>
                    </m:oMath>
                  </m:oMathPara>
                </a14:m>
                <a:endParaRPr lang="zh-CN" altLang="en-US" b="1" i="1" dirty="0">
                  <a:solidFill>
                    <a:schemeClr val="bg1"/>
                  </a:solidFill>
                  <a:latin typeface="Cambria Math" panose="02040503050406030204" pitchFamily="18"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5546647" y="3042956"/>
                <a:ext cx="2164054" cy="52046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5234212" y="3872058"/>
                <a:ext cx="295625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𝑇</m:t>
                          </m:r>
                        </m:e>
                        <m:sub>
                          <m:r>
                            <a:rPr lang="en-US" altLang="zh-CN" b="1" i="1">
                              <a:solidFill>
                                <a:schemeClr val="bg1"/>
                              </a:solidFill>
                              <a:latin typeface="Cambria Math" panose="02040503050406030204" pitchFamily="18" charset="0"/>
                            </a:rPr>
                            <m:t>𝑙</m:t>
                          </m:r>
                        </m:sub>
                      </m:sSub>
                      <m:r>
                        <a:rPr lang="en-US" altLang="zh-CN" b="1" i="1">
                          <a:solidFill>
                            <a:schemeClr val="bg1"/>
                          </a:solidFill>
                          <a:latin typeface="Cambria Math" panose="02040503050406030204" pitchFamily="18" charset="0"/>
                        </a:rPr>
                        <m:t>=</m:t>
                      </m:r>
                      <m:f>
                        <m:fPr>
                          <m:ctrlPr>
                            <a:rPr lang="en-US" altLang="zh-CN" b="1" i="1">
                              <a:solidFill>
                                <a:schemeClr val="bg1"/>
                              </a:solidFill>
                              <a:latin typeface="Cambria Math" panose="02040503050406030204" pitchFamily="18" charset="0"/>
                            </a:rPr>
                          </m:ctrlPr>
                        </m:fPr>
                        <m:num>
                          <m:r>
                            <a:rPr lang="en-US" altLang="zh-CN" b="1" i="1">
                              <a:solidFill>
                                <a:schemeClr val="bg1"/>
                              </a:solidFill>
                              <a:latin typeface="Cambria Math" panose="02040503050406030204" pitchFamily="18" charset="0"/>
                            </a:rPr>
                            <m:t>𝐿</m:t>
                          </m:r>
                        </m:num>
                        <m:den>
                          <m:r>
                            <a:rPr lang="en-US" altLang="zh-CN" b="1" i="1">
                              <a:solidFill>
                                <a:schemeClr val="bg1"/>
                              </a:solidFill>
                              <a:latin typeface="Cambria Math" panose="02040503050406030204" pitchFamily="18" charset="0"/>
                            </a:rPr>
                            <m:t>𝑅</m:t>
                          </m:r>
                        </m:den>
                      </m:f>
                      <m:r>
                        <a:rPr lang="en-US" altLang="zh-CN" b="1" i="1">
                          <a:solidFill>
                            <a:schemeClr val="bg1"/>
                          </a:solidFill>
                          <a:latin typeface="Cambria Math" panose="02040503050406030204" pitchFamily="18" charset="0"/>
                        </a:rPr>
                        <m:t>=</m:t>
                      </m:r>
                      <m:f>
                        <m:fPr>
                          <m:ctrlPr>
                            <a:rPr lang="en-US" altLang="zh-CN" b="1" i="1">
                              <a:solidFill>
                                <a:schemeClr val="bg1"/>
                              </a:solidFill>
                              <a:latin typeface="Cambria Math" panose="02040503050406030204" pitchFamily="18" charset="0"/>
                            </a:rPr>
                          </m:ctrlPr>
                        </m:fPr>
                        <m:num>
                          <m:r>
                            <a:rPr lang="en-US" altLang="zh-CN" b="1" i="1">
                              <a:solidFill>
                                <a:schemeClr val="bg1"/>
                              </a:solidFill>
                              <a:latin typeface="Cambria Math" panose="02040503050406030204" pitchFamily="18" charset="0"/>
                            </a:rPr>
                            <m:t>2∗</m:t>
                          </m:r>
                          <m:sSup>
                            <m:sSupPr>
                              <m:ctrlPr>
                                <a:rPr lang="en-US" altLang="zh-CN" b="1" i="1">
                                  <a:solidFill>
                                    <a:schemeClr val="bg1"/>
                                  </a:solidFill>
                                  <a:latin typeface="Cambria Math" panose="02040503050406030204" pitchFamily="18" charset="0"/>
                                </a:rPr>
                              </m:ctrlPr>
                            </m:sSupPr>
                            <m:e>
                              <m:r>
                                <a:rPr lang="en-US" altLang="zh-CN" b="1" i="1">
                                  <a:solidFill>
                                    <a:schemeClr val="bg1"/>
                                  </a:solidFill>
                                  <a:latin typeface="Cambria Math" panose="02040503050406030204" pitchFamily="18" charset="0"/>
                                </a:rPr>
                                <m:t>10</m:t>
                              </m:r>
                            </m:e>
                            <m:sup>
                              <m:r>
                                <a:rPr lang="en-US" altLang="zh-CN" b="1" i="1">
                                  <a:solidFill>
                                    <a:schemeClr val="bg1"/>
                                  </a:solidFill>
                                  <a:latin typeface="Cambria Math" panose="02040503050406030204" pitchFamily="18" charset="0"/>
                                </a:rPr>
                                <m:t>−3</m:t>
                              </m:r>
                            </m:sup>
                          </m:sSup>
                        </m:num>
                        <m:den>
                          <m:r>
                            <a:rPr lang="en-US" altLang="zh-CN" b="1" i="1">
                              <a:solidFill>
                                <a:schemeClr val="bg1"/>
                              </a:solidFill>
                              <a:latin typeface="Cambria Math" panose="02040503050406030204" pitchFamily="18" charset="0"/>
                            </a:rPr>
                            <m:t>4</m:t>
                          </m:r>
                        </m:den>
                      </m:f>
                      <m:r>
                        <a:rPr lang="en-US" altLang="zh-CN" b="1" i="1">
                          <a:solidFill>
                            <a:schemeClr val="bg1"/>
                          </a:solidFill>
                          <a:latin typeface="Cambria Math" panose="02040503050406030204" pitchFamily="18" charset="0"/>
                        </a:rPr>
                        <m:t>=5∗</m:t>
                      </m:r>
                      <m:sSup>
                        <m:sSupPr>
                          <m:ctrlPr>
                            <a:rPr lang="en-US" altLang="zh-CN" b="1" i="1">
                              <a:solidFill>
                                <a:schemeClr val="bg1"/>
                              </a:solidFill>
                              <a:latin typeface="Cambria Math" panose="02040503050406030204" pitchFamily="18" charset="0"/>
                            </a:rPr>
                          </m:ctrlPr>
                        </m:sSupPr>
                        <m:e>
                          <m:r>
                            <a:rPr lang="en-US" altLang="zh-CN" b="1" i="1">
                              <a:solidFill>
                                <a:schemeClr val="bg1"/>
                              </a:solidFill>
                              <a:latin typeface="Cambria Math" panose="02040503050406030204" pitchFamily="18" charset="0"/>
                            </a:rPr>
                            <m:t>10</m:t>
                          </m:r>
                        </m:e>
                        <m:sup>
                          <m:r>
                            <a:rPr lang="en-US" altLang="zh-CN" b="1" i="1">
                              <a:solidFill>
                                <a:schemeClr val="bg1"/>
                              </a:solidFill>
                              <a:latin typeface="Cambria Math" panose="02040503050406030204" pitchFamily="18" charset="0"/>
                            </a:rPr>
                            <m:t>−4</m:t>
                          </m:r>
                        </m:sup>
                      </m:sSup>
                    </m:oMath>
                  </m:oMathPara>
                </a14:m>
                <a:endParaRPr lang="zh-CN" altLang="en-US" b="1" i="1" dirty="0">
                  <a:solidFill>
                    <a:schemeClr val="bg1"/>
                  </a:solidFill>
                  <a:latin typeface="Cambria Math" panose="020405030504060302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5234212" y="3872058"/>
                <a:ext cx="2956259" cy="55399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5532564" y="4628633"/>
                <a:ext cx="2657907" cy="6026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𝑇</m:t>
                          </m:r>
                        </m:e>
                        <m:sub>
                          <m:r>
                            <a:rPr lang="en-US" altLang="zh-CN" b="1" i="1">
                              <a:solidFill>
                                <a:schemeClr val="bg1"/>
                              </a:solidFill>
                              <a:latin typeface="Cambria Math" panose="02040503050406030204" pitchFamily="18" charset="0"/>
                            </a:rPr>
                            <m:t>𝑚</m:t>
                          </m:r>
                        </m:sub>
                      </m:sSub>
                      <m:r>
                        <a:rPr lang="en-US" altLang="zh-CN" b="1" i="1">
                          <a:solidFill>
                            <a:schemeClr val="bg1"/>
                          </a:solidFill>
                          <a:latin typeface="Cambria Math" panose="02040503050406030204" pitchFamily="18" charset="0"/>
                        </a:rPr>
                        <m:t>=</m:t>
                      </m:r>
                      <m:f>
                        <m:fPr>
                          <m:ctrlPr>
                            <a:rPr lang="en-US" altLang="zh-CN" b="1" i="1">
                              <a:solidFill>
                                <a:schemeClr val="bg1"/>
                              </a:solidFill>
                              <a:latin typeface="Cambria Math" panose="02040503050406030204" pitchFamily="18" charset="0"/>
                            </a:rPr>
                          </m:ctrlPr>
                        </m:fPr>
                        <m:num>
                          <m:r>
                            <a:rPr lang="en-US" altLang="zh-CN" b="1" i="1">
                              <a:solidFill>
                                <a:schemeClr val="bg1"/>
                              </a:solidFill>
                              <a:latin typeface="Cambria Math" panose="02040503050406030204" pitchFamily="18" charset="0"/>
                            </a:rPr>
                            <m:t>𝐺</m:t>
                          </m:r>
                          <m:sSup>
                            <m:sSupPr>
                              <m:ctrlPr>
                                <a:rPr lang="en-US" altLang="zh-CN" b="1" i="1">
                                  <a:solidFill>
                                    <a:schemeClr val="bg1"/>
                                  </a:solidFill>
                                  <a:latin typeface="Cambria Math" panose="02040503050406030204" pitchFamily="18" charset="0"/>
                                </a:rPr>
                              </m:ctrlPr>
                            </m:sSupPr>
                            <m:e>
                              <m:r>
                                <a:rPr lang="en-US" altLang="zh-CN" b="1" i="1">
                                  <a:solidFill>
                                    <a:schemeClr val="bg1"/>
                                  </a:solidFill>
                                  <a:latin typeface="Cambria Math" panose="02040503050406030204" pitchFamily="18" charset="0"/>
                                </a:rPr>
                                <m:t>𝐷</m:t>
                              </m:r>
                            </m:e>
                            <m:sup>
                              <m:r>
                                <a:rPr lang="en-US" altLang="zh-CN" b="1" i="1">
                                  <a:solidFill>
                                    <a:schemeClr val="bg1"/>
                                  </a:solidFill>
                                  <a:latin typeface="Cambria Math" panose="02040503050406030204" pitchFamily="18" charset="0"/>
                                </a:rPr>
                                <m:t>2</m:t>
                              </m:r>
                            </m:sup>
                          </m:sSup>
                          <m:r>
                            <a:rPr lang="en-US" altLang="zh-CN" b="1" i="1">
                              <a:solidFill>
                                <a:schemeClr val="bg1"/>
                              </a:solidFill>
                              <a:latin typeface="Cambria Math" panose="02040503050406030204" pitchFamily="18" charset="0"/>
                            </a:rPr>
                            <m:t>𝑅</m:t>
                          </m:r>
                        </m:num>
                        <m:den>
                          <m:r>
                            <a:rPr lang="en-US" altLang="zh-CN" b="1" i="1">
                              <a:solidFill>
                                <a:schemeClr val="bg1"/>
                              </a:solidFill>
                              <a:latin typeface="Cambria Math" panose="02040503050406030204" pitchFamily="18" charset="0"/>
                            </a:rPr>
                            <m:t>375</m:t>
                          </m:r>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𝐶</m:t>
                              </m:r>
                            </m:e>
                            <m:sub>
                              <m:r>
                                <a:rPr lang="en-US" altLang="zh-CN" b="1" i="1">
                                  <a:solidFill>
                                    <a:schemeClr val="bg1"/>
                                  </a:solidFill>
                                  <a:latin typeface="Cambria Math" panose="02040503050406030204" pitchFamily="18" charset="0"/>
                                </a:rPr>
                                <m:t>𝑒</m:t>
                              </m:r>
                            </m:sub>
                          </m:sSub>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𝐶</m:t>
                              </m:r>
                            </m:e>
                            <m:sub>
                              <m:r>
                                <a:rPr lang="en-US" altLang="zh-CN" b="1" i="1">
                                  <a:solidFill>
                                    <a:schemeClr val="bg1"/>
                                  </a:solidFill>
                                  <a:latin typeface="Cambria Math" panose="02040503050406030204" pitchFamily="18" charset="0"/>
                                </a:rPr>
                                <m:t>𝑚</m:t>
                              </m:r>
                            </m:sub>
                          </m:sSub>
                        </m:den>
                      </m:f>
                      <m:r>
                        <a:rPr lang="en-US" altLang="zh-CN" b="1" i="1">
                          <a:solidFill>
                            <a:schemeClr val="bg1"/>
                          </a:solidFill>
                          <a:latin typeface="Cambria Math" panose="02040503050406030204" pitchFamily="18" charset="0"/>
                        </a:rPr>
                        <m:t>=0.02918</m:t>
                      </m:r>
                    </m:oMath>
                  </m:oMathPara>
                </a14:m>
                <a:endParaRPr lang="zh-CN" altLang="en-US" b="1" i="1" dirty="0">
                  <a:solidFill>
                    <a:schemeClr val="bg1"/>
                  </a:solidFill>
                  <a:latin typeface="Cambria Math" panose="020405030504060302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5532564" y="4628633"/>
                <a:ext cx="2657907" cy="602601"/>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6132195" y="5576217"/>
                <a:ext cx="12942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chemeClr val="bg1"/>
                              </a:solidFill>
                              <a:latin typeface="Cambria Math" panose="02040503050406030204" pitchFamily="18" charset="0"/>
                            </a:rPr>
                          </m:ctrlPr>
                        </m:sSubPr>
                        <m:e>
                          <m:r>
                            <a:rPr lang="en-US" altLang="zh-CN" b="1" i="1">
                              <a:solidFill>
                                <a:schemeClr val="bg1"/>
                              </a:solidFill>
                              <a:latin typeface="Cambria Math" panose="02040503050406030204" pitchFamily="18" charset="0"/>
                            </a:rPr>
                            <m:t>𝑇</m:t>
                          </m:r>
                        </m:e>
                        <m:sub>
                          <m:r>
                            <a:rPr lang="en-US" altLang="zh-CN" b="1" i="1">
                              <a:solidFill>
                                <a:schemeClr val="bg1"/>
                              </a:solidFill>
                              <a:latin typeface="Cambria Math" panose="02040503050406030204" pitchFamily="18" charset="0"/>
                            </a:rPr>
                            <m:t>𝑠</m:t>
                          </m:r>
                        </m:sub>
                      </m:sSub>
                      <m:r>
                        <a:rPr lang="en-US" altLang="zh-CN" b="1" i="1">
                          <a:solidFill>
                            <a:schemeClr val="bg1"/>
                          </a:solidFill>
                          <a:latin typeface="Cambria Math" panose="02040503050406030204" pitchFamily="18" charset="0"/>
                        </a:rPr>
                        <m:t>=0.05</m:t>
                      </m:r>
                      <m:r>
                        <a:rPr lang="en-US" altLang="zh-CN" b="1" i="1">
                          <a:solidFill>
                            <a:schemeClr val="bg1"/>
                          </a:solidFill>
                          <a:latin typeface="Cambria Math" panose="02040503050406030204" pitchFamily="18" charset="0"/>
                        </a:rPr>
                        <m:t>𝑚𝑠</m:t>
                      </m:r>
                    </m:oMath>
                  </m:oMathPara>
                </a14:m>
                <a:endParaRPr lang="zh-CN" altLang="en-US" b="1" i="1" dirty="0">
                  <a:solidFill>
                    <a:schemeClr val="bg1"/>
                  </a:solidFill>
                  <a:latin typeface="Cambria Math" panose="020405030504060302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6132195" y="5576217"/>
                <a:ext cx="1294265" cy="276999"/>
              </a:xfrm>
              <a:prstGeom prst="rect">
                <a:avLst/>
              </a:prstGeom>
              <a:blipFill rotWithShape="0">
                <a:blip r:embed="rId7"/>
                <a:stretch>
                  <a:fillRect l="-4245" r="-4245"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6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3797E1-3AD8-41FB-B17D-CEC2A3DC1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02" y="1272274"/>
            <a:ext cx="10445603" cy="4427688"/>
          </a:xfrm>
          <a:prstGeom prst="rect">
            <a:avLst/>
          </a:prstGeom>
        </p:spPr>
      </p:pic>
      <p:sp>
        <p:nvSpPr>
          <p:cNvPr id="4" name="文本框 3">
            <a:extLst>
              <a:ext uri="{FF2B5EF4-FFF2-40B4-BE49-F238E27FC236}">
                <a16:creationId xmlns:a16="http://schemas.microsoft.com/office/drawing/2014/main" id="{493ACDD8-1387-4EFB-9E01-C6090C13EEEA}"/>
              </a:ext>
            </a:extLst>
          </p:cNvPr>
          <p:cNvSpPr txBox="1"/>
          <p:nvPr/>
        </p:nvSpPr>
        <p:spPr>
          <a:xfrm>
            <a:off x="4706911" y="5861154"/>
            <a:ext cx="3387777" cy="584775"/>
          </a:xfrm>
          <a:prstGeom prst="rect">
            <a:avLst/>
          </a:prstGeom>
          <a:noFill/>
        </p:spPr>
        <p:txBody>
          <a:bodyPr wrap="square" rtlCol="0">
            <a:spAutoFit/>
          </a:bodyPr>
          <a:lstStyle/>
          <a:p>
            <a:r>
              <a:rPr lang="zh-CN" altLang="en-US" sz="3200" b="1" dirty="0">
                <a:solidFill>
                  <a:schemeClr val="bg1"/>
                </a:solidFill>
                <a:latin typeface="黑体" panose="02010609060101010101" pitchFamily="49" charset="-122"/>
                <a:ea typeface="黑体" panose="02010609060101010101" pitchFamily="49" charset="-122"/>
              </a:rPr>
              <a:t>单闭环</a:t>
            </a:r>
            <a:r>
              <a:rPr lang="en-US" altLang="zh-CN" sz="3200" b="1" dirty="0">
                <a:solidFill>
                  <a:schemeClr val="bg1"/>
                </a:solidFill>
                <a:latin typeface="黑体" panose="02010609060101010101" pitchFamily="49" charset="-122"/>
                <a:ea typeface="黑体" panose="02010609060101010101" pitchFamily="49" charset="-122"/>
              </a:rPr>
              <a:t>PSIM</a:t>
            </a:r>
            <a:r>
              <a:rPr lang="zh-CN" altLang="en-US" sz="3200" b="1" dirty="0">
                <a:solidFill>
                  <a:schemeClr val="bg1"/>
                </a:solidFill>
                <a:latin typeface="黑体" panose="02010609060101010101" pitchFamily="49" charset="-122"/>
                <a:ea typeface="黑体" panose="02010609060101010101" pitchFamily="49" charset="-122"/>
              </a:rPr>
              <a:t>仿真</a:t>
            </a:r>
          </a:p>
        </p:txBody>
      </p:sp>
    </p:spTree>
    <p:extLst>
      <p:ext uri="{BB962C8B-B14F-4D97-AF65-F5344CB8AC3E}">
        <p14:creationId xmlns:p14="http://schemas.microsoft.com/office/powerpoint/2010/main" val="16183413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TotalTime>
  <Words>2307</Words>
  <Application>Microsoft Office PowerPoint</Application>
  <PresentationFormat>宽屏</PresentationFormat>
  <Paragraphs>221</Paragraphs>
  <Slides>35</Slides>
  <Notes>2</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MS Mincho</vt:lpstr>
      <vt:lpstr>黑体</vt:lpstr>
      <vt:lpstr>宋体</vt:lpstr>
      <vt:lpstr>微软雅黑</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huyue</cp:lastModifiedBy>
  <cp:revision>167</cp:revision>
  <dcterms:created xsi:type="dcterms:W3CDTF">2015-11-30T07:24:09Z</dcterms:created>
  <dcterms:modified xsi:type="dcterms:W3CDTF">2017-05-25T22:48:14Z</dcterms:modified>
</cp:coreProperties>
</file>