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491" r:id="rId2"/>
    <p:sldId id="492" r:id="rId3"/>
    <p:sldId id="493" r:id="rId4"/>
    <p:sldId id="494" r:id="rId5"/>
    <p:sldId id="495" r:id="rId6"/>
    <p:sldId id="496" r:id="rId7"/>
    <p:sldId id="497" r:id="rId8"/>
    <p:sldId id="498" r:id="rId9"/>
    <p:sldId id="499" r:id="rId10"/>
    <p:sldId id="500" r:id="rId11"/>
    <p:sldId id="501" r:id="rId12"/>
    <p:sldId id="502" r:id="rId13"/>
    <p:sldId id="50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62" d="100"/>
          <a:sy n="62" d="100"/>
        </p:scale>
        <p:origin x="45" y="4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FD2FF-9684-4ACB-ACE0-25A9F42C7DD1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A0554-092B-4E04-A399-44D45F4FB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801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4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64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Also relevant for zero copy etc in presence of shared memory</a:t>
            </a:r>
          </a:p>
        </p:txBody>
      </p:sp>
      <p:sp>
        <p:nvSpPr>
          <p:cNvPr id="2461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72A8E2F-5985-4793-8CE0-EEBCA5D43E5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030873-57ED-46AE-B28B-931A0ABF2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AA6319-507A-46B8-905C-19F29F897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4C1BF3-1112-4634-85B3-5B83BABE8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09B1-3A09-4DDE-9990-E5FFE2157EC0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D69B44-BA1B-41B4-94E9-2EB7ECCC1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F4C2DF-0D52-4D1C-830A-D2D25168F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0CCB-4B41-478C-B05B-C6CA2992A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960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C6A7F0-2039-4EDA-82AE-8FD94E58D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B20DC4-F069-46C7-9BF8-F76F93318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E4D024-21B6-4D72-BA79-B291D91F7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09B1-3A09-4DDE-9990-E5FFE2157EC0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15AFB2-8327-434A-8847-55C82187A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06D9A6-FCCE-4584-A4E5-D1B1F6519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0CCB-4B41-478C-B05B-C6CA2992A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044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563C0E9-9C06-46E0-B3B5-D42E1AA749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92AB47-9E54-4B08-B7F3-647B135B3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AAA8DC-D311-4E84-B387-428BE4F9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09B1-3A09-4DDE-9990-E5FFE2157EC0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FCC005-09D8-473C-9AFF-DEB8A79BD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BD9A42-B451-4F4B-B1CC-9B59730A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0CCB-4B41-478C-B05B-C6CA2992A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759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BD7511-66F9-49DA-BDCE-78E26431A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AB18BA-D684-4347-91B2-30EAAF67B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C303E6-2EC8-4F4C-A01A-471CE42B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09B1-3A09-4DDE-9990-E5FFE2157EC0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F00DCA-8432-45C3-8207-864D44973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5ABCE8-9770-4966-83BB-1591FBB16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0CCB-4B41-478C-B05B-C6CA2992A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47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63E6E-7F94-4F1A-AB5B-525CFE25C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6DEC8D-EB42-4F44-BC86-91F47EDA9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EC6778-359F-48B7-9EC1-478152C51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09B1-3A09-4DDE-9990-E5FFE2157EC0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EACA6F-23CA-4FC1-8171-9A264713E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C654B0-A59A-407A-9A21-6FFE4213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0CCB-4B41-478C-B05B-C6CA2992A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242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D1F9C1-EC63-4A85-88A6-01E79912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39FC35-6132-4F23-836B-FE8347CD5C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0E9DD9-35F4-4008-A7E0-BB7F7829F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996A03-F244-468C-ACEB-60062D0CD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09B1-3A09-4DDE-9990-E5FFE2157EC0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5F92FC-8D7F-4748-97FF-48F11C8DE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196F0F-DAA6-4B9F-8062-5FF168970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0CCB-4B41-478C-B05B-C6CA2992A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291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E4F1F-8BB8-4D2C-BD4C-88F538E94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90883D-FF3E-4D45-A0FE-24AE089AF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35B951-D490-4505-A0C1-475A44136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3FD969-E028-4DAE-84E8-AEB8BF136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09A410-3A8B-4214-9309-290CF572B2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F9356A-7822-4058-8EDA-26436EDC3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09B1-3A09-4DDE-9990-E5FFE2157EC0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4213BE-02CB-4AF3-86B0-539D16A88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715D49-2FFE-4481-8A4B-61B71C44C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0CCB-4B41-478C-B05B-C6CA2992A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909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46A835-9D16-4448-9EDB-242D6EAEF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17BA0F-9E09-4B74-B516-84013A9B1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09B1-3A09-4DDE-9990-E5FFE2157EC0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43207C-9229-4E99-86DB-6A54DA5B3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3B0EDB-6AB5-4DAA-8DC8-E346004CE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0CCB-4B41-478C-B05B-C6CA2992A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410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EC37AE6-DF87-4EEB-A576-290749361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09B1-3A09-4DDE-9990-E5FFE2157EC0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0A17E4-69B3-41A3-9191-47475EA4E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8119B8-5A6B-4955-93CF-AEAF66B3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0CCB-4B41-478C-B05B-C6CA2992A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30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599D6-10B7-4D45-8F84-5053293C2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90088F-2099-43A6-A4DF-18088DDA9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AD6918-91AA-46E3-A88A-031B0B06A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FEB708-BDAB-4B2A-84B2-49DF2F44D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09B1-3A09-4DDE-9990-E5FFE2157EC0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0A6150-6915-4F36-94DC-441FDC88A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161CE9-7975-47A4-8F1C-8EB2BDA5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0CCB-4B41-478C-B05B-C6CA2992A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72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80E19-F6D4-448A-AC07-10AB37A84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1B2A057-7F3C-4D29-AB08-C6640E5A5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660BB5-61E9-4CC7-85F3-743389D5B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DFA92E-5380-4CE9-8DA7-B7BDC68AC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09B1-3A09-4DDE-9990-E5FFE2157EC0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456448-9636-428C-94CD-F1B26E48B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34D8F9-084A-4791-B255-505FB60EA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0CCB-4B41-478C-B05B-C6CA2992A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077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F6F252-AD65-422E-967B-DF999CD46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65F179-3EB8-4C51-9FD0-7B43AEEB9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312A65-5834-4A4E-97BF-8C08B4EA4C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B09B1-3A09-4DDE-9990-E5FFE2157EC0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19602B-0A34-49B7-8045-C7C578F8E2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1E6F81-2D3F-4538-9C46-029EB4C29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60CCB-4B41-478C-B05B-C6CA2992A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43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" name="CustomShape 1"/>
          <p:cNvSpPr/>
          <p:nvPr/>
        </p:nvSpPr>
        <p:spPr>
          <a:xfrm>
            <a:off x="2246160" y="4406760"/>
            <a:ext cx="7771680" cy="136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4000" b="1" cap="all" spc="-1" dirty="0">
                <a:solidFill>
                  <a:srgbClr val="000000"/>
                </a:solidFill>
                <a:latin typeface="Trebuchet MS"/>
              </a:rPr>
              <a:t>固定内存（</a:t>
            </a:r>
            <a:r>
              <a:rPr lang="en-US" sz="4000" b="1" cap="all" spc="-1" dirty="0">
                <a:solidFill>
                  <a:srgbClr val="000000"/>
                </a:solidFill>
                <a:latin typeface="Trebuchet MS"/>
              </a:rPr>
              <a:t>Pinned memory</a:t>
            </a:r>
            <a:r>
              <a:rPr lang="zh-CN" altLang="en-US" sz="4000" b="1" cap="all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4000" spc="-1" dirty="0">
              <a:latin typeface="Arial"/>
            </a:endParaRPr>
          </a:p>
        </p:txBody>
      </p:sp>
      <p:sp>
        <p:nvSpPr>
          <p:cNvPr id="2327" name="CustomShape 2"/>
          <p:cNvSpPr/>
          <p:nvPr/>
        </p:nvSpPr>
        <p:spPr>
          <a:xfrm>
            <a:off x="2246160" y="2906640"/>
            <a:ext cx="7771680" cy="149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spcBef>
                <a:spcPts val="400"/>
              </a:spcBef>
            </a:pPr>
            <a:r>
              <a:rPr lang="zh-CN" altLang="en-US" sz="2000" spc="-1" dirty="0">
                <a:solidFill>
                  <a:srgbClr val="000000"/>
                </a:solidFill>
                <a:latin typeface="Trebuchet MS"/>
              </a:rPr>
              <a:t>附录</a:t>
            </a:r>
            <a:r>
              <a:rPr lang="en-US" sz="2000" spc="-1" dirty="0">
                <a:solidFill>
                  <a:srgbClr val="000000"/>
                </a:solidFill>
                <a:latin typeface="Trebuchet MS"/>
              </a:rPr>
              <a:t> C</a:t>
            </a:r>
            <a:endParaRPr lang="en-US" sz="2000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8" name="CustomShape 1"/>
          <p:cNvSpPr/>
          <p:nvPr/>
        </p:nvSpPr>
        <p:spPr>
          <a:xfrm>
            <a:off x="1590595" y="522000"/>
            <a:ext cx="9190105" cy="633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1" spc="-1" dirty="0" err="1">
                <a:solidFill>
                  <a:srgbClr val="000000"/>
                </a:solidFill>
                <a:latin typeface="Trebuchet MS"/>
              </a:rPr>
              <a:t>EnqueueWrite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: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分配内存（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DRAM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）中的连续块（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 contiguous portion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将宿主数据（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host data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）复制到港分配的这些连续内存块内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发信号通知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DMA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引擎开始数据传递</a:t>
            </a: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1" spc="-1" dirty="0" err="1">
                <a:solidFill>
                  <a:srgbClr val="000000"/>
                </a:solidFill>
                <a:latin typeface="Trebuchet MS"/>
              </a:rPr>
              <a:t>EnqueueRead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: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分配内存（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DRAM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）中的连续块（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 contiguous portion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altLang="zh-CN" sz="2800" spc="-1" dirty="0">
              <a:solidFill>
                <a:srgbClr val="000000"/>
              </a:solidFill>
              <a:latin typeface="Trebuchet MS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发信号通知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DMA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引擎开始数据传递</a:t>
            </a:r>
            <a:endParaRPr lang="en-US" altLang="zh-CN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等待表示传输完成的中断（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 interrupt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将连续内存中传出的数据复制到宿主代码的地址空间</a:t>
            </a:r>
            <a:endParaRPr lang="en-US" sz="2800" spc="-1" dirty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CustomShape 1"/>
          <p:cNvSpPr/>
          <p:nvPr/>
        </p:nvSpPr>
        <p:spPr>
          <a:xfrm>
            <a:off x="1981200" y="260640"/>
            <a:ext cx="8228880" cy="633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固定内存侧（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 Pinned memory side-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）这个问题可以通过赋予宿主进程（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 host process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）直接访问 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DMA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引擎读写的内存分区的权限来逐步解决。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</a:t>
            </a: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这样一来花费在等待内存迁移上的时间就少多了。</a:t>
            </a:r>
            <a:endParaRPr lang="en-US" sz="32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免责声明：并不是所有的驱动都支持，而且这样一来也让内存分配的开销更大了（所以这样一来连续分配和释放固定内存就会很慢）。</a:t>
            </a:r>
            <a:endParaRPr lang="en-US" sz="3200" spc="-1" dirty="0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0" name="CustomShape 1"/>
          <p:cNvSpPr/>
          <p:nvPr/>
        </p:nvSpPr>
        <p:spPr>
          <a:xfrm>
            <a:off x="1991640" y="0"/>
            <a:ext cx="8228880" cy="97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使用固定内存</a:t>
            </a:r>
            <a:endParaRPr lang="en-US" altLang="zh-CN" sz="4400" spc="-1" dirty="0">
              <a:solidFill>
                <a:srgbClr val="000000"/>
              </a:solidFill>
              <a:latin typeface="Trebuchet MS"/>
            </a:endParaRPr>
          </a:p>
          <a:p>
            <a:pPr algn="ctr">
              <a:lnSpc>
                <a:spcPct val="100000"/>
              </a:lnSpc>
            </a:pPr>
            <a:r>
              <a:rPr lang="en-US" sz="2200" spc="-1" dirty="0">
                <a:solidFill>
                  <a:srgbClr val="000000"/>
                </a:solidFill>
                <a:latin typeface="Trebuchet MS"/>
              </a:rPr>
              <a:t>Using Pinned Memory</a:t>
            </a:r>
            <a:endParaRPr lang="en-US" sz="2200" spc="-1" dirty="0">
              <a:latin typeface="Arial"/>
            </a:endParaRPr>
          </a:p>
        </p:txBody>
      </p:sp>
      <p:sp>
        <p:nvSpPr>
          <p:cNvPr id="2351" name="CustomShape 2"/>
          <p:cNvSpPr/>
          <p:nvPr/>
        </p:nvSpPr>
        <p:spPr>
          <a:xfrm>
            <a:off x="1524000" y="980640"/>
            <a:ext cx="3779280" cy="561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62500" lnSpcReduction="20000"/>
          </a:bodyPr>
          <a:lstStyle/>
          <a:p>
            <a:pPr marL="285840" indent="-285120">
              <a:lnSpc>
                <a:spcPct val="11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对固定内存并没有官方支持</a:t>
            </a:r>
            <a:endParaRPr lang="en-US" sz="3200" spc="-1" dirty="0">
              <a:latin typeface="Arial"/>
            </a:endParaRPr>
          </a:p>
          <a:p>
            <a:pPr marL="285840" indent="-285120">
              <a:lnSpc>
                <a:spcPct val="11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但是，例如 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NVIDIA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就支持固定内存分配（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 pinned memory allocations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(</a:t>
            </a:r>
            <a:r>
              <a:rPr lang="en-US" sz="3200" b="1" spc="-1" dirty="0">
                <a:solidFill>
                  <a:srgbClr val="3366FF"/>
                </a:solidFill>
                <a:latin typeface="Courier New"/>
              </a:rPr>
              <a:t>CL_MEM_ALLOC_HOST_PTR</a:t>
            </a:r>
            <a:r>
              <a:rPr lang="en-US" sz="3200" spc="-1" dirty="0">
                <a:solidFill>
                  <a:srgbClr val="3366FF"/>
                </a:solidFill>
                <a:latin typeface="Trebuchet MS"/>
              </a:rPr>
              <a:t>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标识符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)</a:t>
            </a:r>
            <a:endParaRPr lang="en-US" sz="3200" spc="-1" dirty="0">
              <a:latin typeface="Arial"/>
            </a:endParaRPr>
          </a:p>
          <a:p>
            <a:pPr marL="285840" indent="-285120">
              <a:lnSpc>
                <a:spcPct val="11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当你分配了一个</a:t>
            </a:r>
            <a:r>
              <a:rPr lang="en-US" sz="3200" spc="-1" dirty="0" err="1">
                <a:solidFill>
                  <a:srgbClr val="000000"/>
                </a:solidFill>
                <a:latin typeface="Trebuchet MS"/>
              </a:rPr>
              <a:t>cl_mem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对象，也同时创建了一个同样大小的页面锁定的宿主内存</a:t>
            </a:r>
            <a:endParaRPr lang="en-US" sz="3200" spc="-1" dirty="0">
              <a:latin typeface="Arial"/>
            </a:endParaRPr>
          </a:p>
          <a:p>
            <a:pPr marL="285840" indent="-285120">
              <a:lnSpc>
                <a:spcPct val="11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但这并不会返回宿主指针（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host pointer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3200" spc="-1" dirty="0">
              <a:latin typeface="Arial"/>
            </a:endParaRPr>
          </a:p>
          <a:p>
            <a:pPr marL="285840" indent="-285120">
              <a:lnSpc>
                <a:spcPct val="11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读写数据就由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200" b="1" spc="-1" dirty="0" err="1">
                <a:solidFill>
                  <a:srgbClr val="000000"/>
                </a:solidFill>
                <a:latin typeface="Trebuchet MS"/>
              </a:rPr>
              <a:t>enqueueMapBuffer</a:t>
            </a:r>
            <a:r>
              <a:rPr lang="en-US" sz="3200" b="1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控制，会返回宿主指针（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host pointer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3200" spc="-1" dirty="0">
              <a:latin typeface="Arial"/>
            </a:endParaRPr>
          </a:p>
          <a:p>
            <a:pPr marL="285840" indent="-285120">
              <a:lnSpc>
                <a:spcPct val="11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最终都完毕后就调用 </a:t>
            </a:r>
            <a:r>
              <a:rPr lang="en-US" sz="3200" spc="-1" dirty="0" err="1">
                <a:solidFill>
                  <a:srgbClr val="000000"/>
                </a:solidFill>
                <a:latin typeface="Trebuchet MS"/>
              </a:rPr>
              <a:t>clEnqueueUnmapMemObject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 </a:t>
            </a:r>
            <a:endParaRPr lang="en-US" sz="3200" spc="-1" dirty="0">
              <a:latin typeface="Arial"/>
            </a:endParaRPr>
          </a:p>
        </p:txBody>
      </p:sp>
      <p:sp>
        <p:nvSpPr>
          <p:cNvPr id="2352" name="CustomShape 3"/>
          <p:cNvSpPr/>
          <p:nvPr/>
        </p:nvSpPr>
        <p:spPr>
          <a:xfrm>
            <a:off x="5556360" y="836640"/>
            <a:ext cx="5110920" cy="585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spcBef>
                <a:spcPts val="281"/>
              </a:spcBef>
            </a:pPr>
            <a:r>
              <a:rPr lang="en-US" sz="1400" b="1" spc="-1">
                <a:solidFill>
                  <a:srgbClr val="3366FF"/>
                </a:solidFill>
                <a:latin typeface="Courier New"/>
              </a:rPr>
              <a:t>//create device buffer</a:t>
            </a:r>
            <a:endParaRPr lang="en-US" sz="1400" spc="-1">
              <a:latin typeface="Arial"/>
            </a:endParaRPr>
          </a:p>
          <a:p>
            <a:pPr>
              <a:spcBef>
                <a:spcPts val="281"/>
              </a:spcBef>
            </a:pPr>
            <a:r>
              <a:rPr lang="en-US" sz="1400" b="1" spc="-1">
                <a:solidFill>
                  <a:srgbClr val="3366FF"/>
                </a:solidFill>
                <a:latin typeface="Courier New"/>
              </a:rPr>
              <a:t>cl_mem devPtrA = clCreateBuffer(</a:t>
            </a:r>
            <a:endParaRPr lang="en-US" sz="1400" spc="-1">
              <a:latin typeface="Arial"/>
            </a:endParaRPr>
          </a:p>
          <a:p>
            <a:pPr>
              <a:spcBef>
                <a:spcPts val="281"/>
              </a:spcBef>
            </a:pPr>
            <a:r>
              <a:rPr lang="en-US" sz="1400" b="1" spc="-1">
                <a:solidFill>
                  <a:srgbClr val="3366FF"/>
                </a:solidFill>
                <a:latin typeface="Courier New"/>
              </a:rPr>
              <a:t>  context,</a:t>
            </a:r>
            <a:endParaRPr lang="en-US" sz="1400" spc="-1">
              <a:latin typeface="Arial"/>
            </a:endParaRPr>
          </a:p>
          <a:p>
            <a:pPr>
              <a:spcBef>
                <a:spcPts val="281"/>
              </a:spcBef>
            </a:pPr>
            <a:r>
              <a:rPr lang="en-US" sz="1400" b="1" spc="-1">
                <a:solidFill>
                  <a:srgbClr val="3366FF"/>
                </a:solidFill>
                <a:latin typeface="Courier New"/>
              </a:rPr>
              <a:t>  CL_MEM_ALLOC_HOST_PTR, //pinned memory flag</a:t>
            </a:r>
            <a:endParaRPr lang="en-US" sz="1400" spc="-1">
              <a:latin typeface="Arial"/>
            </a:endParaRPr>
          </a:p>
          <a:p>
            <a:pPr>
              <a:spcBef>
                <a:spcPts val="281"/>
              </a:spcBef>
            </a:pPr>
            <a:r>
              <a:rPr lang="en-US" sz="1400" b="1" spc="-1">
                <a:solidFill>
                  <a:srgbClr val="3366FF"/>
                </a:solidFill>
                <a:latin typeface="Courier New"/>
              </a:rPr>
              <a:t>  len,</a:t>
            </a:r>
            <a:endParaRPr lang="en-US" sz="1400" spc="-1">
              <a:latin typeface="Arial"/>
            </a:endParaRPr>
          </a:p>
          <a:p>
            <a:pPr>
              <a:spcBef>
                <a:spcPts val="281"/>
              </a:spcBef>
            </a:pPr>
            <a:r>
              <a:rPr lang="en-US" sz="1400" b="1" spc="-1">
                <a:solidFill>
                  <a:srgbClr val="3366FF"/>
                </a:solidFill>
                <a:latin typeface="Courier New"/>
              </a:rPr>
              <a:t>  NULL, //host pointer must be NULL</a:t>
            </a:r>
            <a:endParaRPr lang="en-US" sz="1400" spc="-1">
              <a:latin typeface="Arial"/>
            </a:endParaRPr>
          </a:p>
          <a:p>
            <a:pPr>
              <a:spcBef>
                <a:spcPts val="281"/>
              </a:spcBef>
            </a:pPr>
            <a:r>
              <a:rPr lang="en-US" sz="1400" b="1" spc="-1">
                <a:solidFill>
                  <a:srgbClr val="3366FF"/>
                </a:solidFill>
                <a:latin typeface="Courier New"/>
              </a:rPr>
              <a:t>  NULL</a:t>
            </a:r>
            <a:endParaRPr lang="en-US" sz="1400" spc="-1">
              <a:latin typeface="Arial"/>
            </a:endParaRPr>
          </a:p>
          <a:p>
            <a:pPr>
              <a:spcBef>
                <a:spcPts val="281"/>
              </a:spcBef>
            </a:pPr>
            <a:r>
              <a:rPr lang="en-US" sz="1400" b="1" spc="-1">
                <a:solidFill>
                  <a:srgbClr val="3366FF"/>
                </a:solidFill>
                <a:latin typeface="Courier New"/>
              </a:rPr>
              <a:t>);</a:t>
            </a:r>
            <a:endParaRPr lang="en-US" sz="1400" spc="-1">
              <a:latin typeface="Arial"/>
            </a:endParaRPr>
          </a:p>
          <a:p>
            <a:pPr>
              <a:spcBef>
                <a:spcPts val="281"/>
              </a:spcBef>
            </a:pPr>
            <a:endParaRPr lang="en-US" sz="1400" spc="-1">
              <a:latin typeface="Arial"/>
            </a:endParaRPr>
          </a:p>
          <a:p>
            <a:pPr>
              <a:spcBef>
                <a:spcPts val="281"/>
              </a:spcBef>
            </a:pPr>
            <a:r>
              <a:rPr lang="en-US" sz="1400" b="1" spc="-1">
                <a:solidFill>
                  <a:srgbClr val="3366FF"/>
                </a:solidFill>
                <a:latin typeface="Courier New"/>
              </a:rPr>
              <a:t>float *hostPtrA = </a:t>
            </a:r>
            <a:endParaRPr lang="en-US" sz="1400" spc="-1">
              <a:latin typeface="Arial"/>
            </a:endParaRPr>
          </a:p>
          <a:p>
            <a:pPr>
              <a:spcBef>
                <a:spcPts val="281"/>
              </a:spcBef>
            </a:pPr>
            <a:r>
              <a:rPr lang="en-US" sz="1400" b="1" spc="-1">
                <a:solidFill>
                  <a:srgbClr val="3366FF"/>
                </a:solidFill>
                <a:latin typeface="Courier New"/>
              </a:rPr>
              <a:t>(float *) clEnqueueMapBuffer(</a:t>
            </a:r>
            <a:endParaRPr lang="en-US" sz="1400" spc="-1">
              <a:latin typeface="Arial"/>
            </a:endParaRPr>
          </a:p>
          <a:p>
            <a:pPr>
              <a:spcBef>
                <a:spcPts val="281"/>
              </a:spcBef>
            </a:pPr>
            <a:r>
              <a:rPr lang="en-US" sz="1400" b="1" spc="-1">
                <a:solidFill>
                  <a:srgbClr val="3366FF"/>
                </a:solidFill>
                <a:latin typeface="Courier New"/>
              </a:rPr>
              <a:t>  queue, </a:t>
            </a:r>
            <a:endParaRPr lang="en-US" sz="1400" spc="-1">
              <a:latin typeface="Arial"/>
            </a:endParaRPr>
          </a:p>
          <a:p>
            <a:pPr>
              <a:spcBef>
                <a:spcPts val="281"/>
              </a:spcBef>
            </a:pPr>
            <a:r>
              <a:rPr lang="en-US" sz="1400" b="1" spc="-1">
                <a:solidFill>
                  <a:srgbClr val="3366FF"/>
                </a:solidFill>
                <a:latin typeface="Courier New"/>
              </a:rPr>
              <a:t>  devPtrA, </a:t>
            </a:r>
            <a:endParaRPr lang="en-US" sz="1400" spc="-1">
              <a:latin typeface="Arial"/>
            </a:endParaRPr>
          </a:p>
          <a:p>
            <a:pPr>
              <a:spcBef>
                <a:spcPts val="281"/>
              </a:spcBef>
            </a:pPr>
            <a:r>
              <a:rPr lang="en-US" sz="1400" b="1" spc="-1">
                <a:solidFill>
                  <a:srgbClr val="3366FF"/>
                </a:solidFill>
                <a:latin typeface="Courier New"/>
              </a:rPr>
              <a:t>  CL_TRUE, //blocking map</a:t>
            </a:r>
            <a:endParaRPr lang="en-US" sz="1400" spc="-1">
              <a:latin typeface="Arial"/>
            </a:endParaRPr>
          </a:p>
          <a:p>
            <a:pPr>
              <a:spcBef>
                <a:spcPts val="281"/>
              </a:spcBef>
            </a:pPr>
            <a:r>
              <a:rPr lang="en-US" sz="1400" b="1" spc="-1">
                <a:solidFill>
                  <a:srgbClr val="3366FF"/>
                </a:solidFill>
                <a:latin typeface="Courier New"/>
              </a:rPr>
              <a:t>  CL_MAP_WRITE_INVALIDATE_REGION, //write data</a:t>
            </a:r>
            <a:endParaRPr lang="en-US" sz="1400" spc="-1">
              <a:latin typeface="Arial"/>
            </a:endParaRPr>
          </a:p>
          <a:p>
            <a:pPr>
              <a:spcBef>
                <a:spcPts val="281"/>
              </a:spcBef>
            </a:pPr>
            <a:r>
              <a:rPr lang="en-US" sz="1400" b="1" spc="-1">
                <a:solidFill>
                  <a:srgbClr val="3366FF"/>
                </a:solidFill>
                <a:latin typeface="Courier New"/>
              </a:rPr>
              <a:t>  0,       //offset of region</a:t>
            </a:r>
            <a:endParaRPr lang="en-US" sz="1400" spc="-1">
              <a:latin typeface="Arial"/>
            </a:endParaRPr>
          </a:p>
          <a:p>
            <a:pPr>
              <a:spcBef>
                <a:spcPts val="281"/>
              </a:spcBef>
            </a:pPr>
            <a:r>
              <a:rPr lang="en-US" sz="1400" b="1" spc="-1">
                <a:solidFill>
                  <a:srgbClr val="3366FF"/>
                </a:solidFill>
                <a:latin typeface="Courier New"/>
              </a:rPr>
              <a:t>  len,     //amount of data to be mapped</a:t>
            </a:r>
            <a:endParaRPr lang="en-US" sz="1400" spc="-1">
              <a:latin typeface="Arial"/>
            </a:endParaRPr>
          </a:p>
          <a:p>
            <a:pPr>
              <a:spcBef>
                <a:spcPts val="281"/>
              </a:spcBef>
            </a:pPr>
            <a:r>
              <a:rPr lang="en-US" sz="1400" b="1" spc="-1">
                <a:solidFill>
                  <a:srgbClr val="3366FF"/>
                </a:solidFill>
                <a:latin typeface="Courier New"/>
              </a:rPr>
              <a:t>  0, NULL, NULL, //event information</a:t>
            </a:r>
            <a:endParaRPr lang="en-US" sz="1400" spc="-1">
              <a:latin typeface="Arial"/>
            </a:endParaRPr>
          </a:p>
          <a:p>
            <a:pPr>
              <a:spcBef>
                <a:spcPts val="281"/>
              </a:spcBef>
            </a:pPr>
            <a:r>
              <a:rPr lang="en-US" sz="1400" b="1" spc="-1">
                <a:solidFill>
                  <a:srgbClr val="3366FF"/>
                </a:solidFill>
                <a:latin typeface="Courier New"/>
              </a:rPr>
              <a:t>  NULL     //error code pointer</a:t>
            </a:r>
            <a:endParaRPr lang="en-US" sz="1400" spc="-1">
              <a:latin typeface="Arial"/>
            </a:endParaRPr>
          </a:p>
          <a:p>
            <a:pPr>
              <a:spcBef>
                <a:spcPts val="281"/>
              </a:spcBef>
            </a:pPr>
            <a:r>
              <a:rPr lang="en-US" sz="1400" b="1" spc="-1">
                <a:solidFill>
                  <a:srgbClr val="3366FF"/>
                </a:solidFill>
                <a:latin typeface="Courier New"/>
              </a:rPr>
              <a:t>);</a:t>
            </a:r>
            <a:endParaRPr lang="en-US" sz="1400" spc="-1">
              <a:latin typeface="Arial"/>
            </a:endParaRPr>
          </a:p>
        </p:txBody>
      </p:sp>
      <p:sp>
        <p:nvSpPr>
          <p:cNvPr id="2353" name="CustomShape 4"/>
          <p:cNvSpPr/>
          <p:nvPr/>
        </p:nvSpPr>
        <p:spPr>
          <a:xfrm>
            <a:off x="5592000" y="6093360"/>
            <a:ext cx="5075280" cy="63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1" spc="-1">
                <a:solidFill>
                  <a:srgbClr val="3366FF"/>
                </a:solidFill>
                <a:latin typeface="Courier New"/>
                <a:ea typeface="DejaVu Sans"/>
              </a:rPr>
              <a:t>CL_MAP_WRITE_INVALIDATE_REGION </a:t>
            </a:r>
            <a:r>
              <a:rPr lang="en-US" sz="1200" b="1" spc="-1">
                <a:solidFill>
                  <a:srgbClr val="000000"/>
                </a:solidFill>
                <a:latin typeface="Trebuchet MS"/>
                <a:ea typeface="DejaVu Sans"/>
              </a:rPr>
              <a:t>is a v1.2 feature; if using v1.1 or earlier, would have to use </a:t>
            </a:r>
            <a:r>
              <a:rPr lang="en-US" sz="1200" b="1" spc="-1">
                <a:solidFill>
                  <a:srgbClr val="3366FF"/>
                </a:solidFill>
                <a:latin typeface="Courier New"/>
                <a:ea typeface="DejaVu Sans"/>
              </a:rPr>
              <a:t>CL_MAP_WRITE </a:t>
            </a:r>
            <a:r>
              <a:rPr lang="en-US" sz="1200" b="1" spc="-1">
                <a:solidFill>
                  <a:srgbClr val="000000"/>
                </a:solidFill>
                <a:latin typeface="Trebuchet MS"/>
                <a:ea typeface="DejaVu Sans"/>
              </a:rPr>
              <a:t>instead</a:t>
            </a:r>
            <a:r>
              <a:rPr lang="en-US" sz="1200" b="1" spc="-1">
                <a:solidFill>
                  <a:srgbClr val="3366FF"/>
                </a:solidFill>
                <a:latin typeface="Courier New"/>
                <a:ea typeface="DejaVu Sans"/>
              </a:rPr>
              <a:t>.</a:t>
            </a:r>
            <a:endParaRPr lang="en-US" sz="1200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4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警告</a:t>
            </a:r>
            <a:endParaRPr lang="en-US" altLang="zh-CN" sz="4400" spc="-1" dirty="0">
              <a:solidFill>
                <a:srgbClr val="000000"/>
              </a:solidFill>
              <a:latin typeface="Trebuchet MS"/>
            </a:endParaRPr>
          </a:p>
          <a:p>
            <a:pPr algn="ctr">
              <a:lnSpc>
                <a:spcPct val="100000"/>
              </a:lnSpc>
            </a:pPr>
            <a:r>
              <a:rPr lang="en-US" sz="2200" spc="-1" dirty="0">
                <a:solidFill>
                  <a:srgbClr val="000000"/>
                </a:solidFill>
                <a:latin typeface="Trebuchet MS"/>
              </a:rPr>
              <a:t>Caveats</a:t>
            </a:r>
            <a:endParaRPr lang="en-US" sz="2200" spc="-1" dirty="0">
              <a:latin typeface="Arial"/>
            </a:endParaRPr>
          </a:p>
        </p:txBody>
      </p:sp>
      <p:sp>
        <p:nvSpPr>
          <p:cNvPr id="2355" name="CustomShape 2"/>
          <p:cNvSpPr/>
          <p:nvPr/>
        </p:nvSpPr>
        <p:spPr>
          <a:xfrm>
            <a:off x="1981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再次声明，分配固定内存比常规内存的分配要昂贵很多，大约要慢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100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倍，所以经常使用是很有害于性能提升的。</a:t>
            </a:r>
            <a:endParaRPr lang="en-US" sz="32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然而这对于经常性的读写操作会有很大的提速效果。</a:t>
            </a:r>
            <a:endParaRPr lang="en-US" sz="32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并不是所有平台都支持固定内存，但上面的方法也还是能工作，而且还不会比常规用法慢</a:t>
            </a:r>
            <a:r>
              <a:rPr lang="zh-CN" altLang="en-US" sz="3200" spc="-1">
                <a:solidFill>
                  <a:srgbClr val="000000"/>
                </a:solidFill>
                <a:latin typeface="Trebuchet MS"/>
              </a:rPr>
              <a:t>了。</a:t>
            </a:r>
            <a:endParaRPr lang="en-US" sz="3200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固定内存</a:t>
            </a:r>
            <a:endParaRPr lang="en-US" altLang="zh-CN" sz="4400" spc="-1" dirty="0">
              <a:solidFill>
                <a:srgbClr val="000000"/>
              </a:solidFill>
              <a:latin typeface="Trebuchet MS"/>
            </a:endParaRPr>
          </a:p>
          <a:p>
            <a:pPr algn="ctr">
              <a:lnSpc>
                <a:spcPct val="100000"/>
              </a:lnSpc>
            </a:pPr>
            <a:r>
              <a:rPr lang="en-US" sz="2200" spc="-1" dirty="0">
                <a:solidFill>
                  <a:srgbClr val="000000"/>
                </a:solidFill>
                <a:latin typeface="Trebuchet MS"/>
              </a:rPr>
              <a:t>Pinned Memory</a:t>
            </a:r>
            <a:endParaRPr lang="en-US" sz="2200" spc="-1" dirty="0">
              <a:latin typeface="Arial"/>
            </a:endParaRPr>
          </a:p>
        </p:txBody>
      </p:sp>
      <p:sp>
        <p:nvSpPr>
          <p:cNvPr id="2329" name="CustomShape 2"/>
          <p:cNvSpPr/>
          <p:nvPr/>
        </p:nvSpPr>
        <p:spPr>
          <a:xfrm>
            <a:off x="1981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一般来说，在设备和宿主之间的内存传递越少越好</a:t>
            </a:r>
            <a:endParaRPr lang="en-US" sz="32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可有时候也没法避免</a:t>
            </a:r>
            <a:endParaRPr lang="en-US" sz="32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所以就可以通过</a:t>
            </a:r>
            <a:r>
              <a:rPr lang="zh-CN" altLang="en-US" sz="3200" b="1" i="1" u="sng" spc="-1" dirty="0">
                <a:solidFill>
                  <a:srgbClr val="0000FF"/>
                </a:solidFill>
                <a:latin typeface="Trebuchet MS"/>
              </a:rPr>
              <a:t>固定内存（</a:t>
            </a:r>
            <a:r>
              <a:rPr lang="en-US" altLang="zh-CN" sz="3200" b="1" i="1" u="sng" spc="-1" dirty="0">
                <a:solidFill>
                  <a:srgbClr val="0000FF"/>
                </a:solidFill>
                <a:latin typeface="Trebuchet MS"/>
              </a:rPr>
              <a:t> pinned memory </a:t>
            </a:r>
            <a:r>
              <a:rPr lang="zh-CN" altLang="en-US" sz="3200" b="1" i="1" u="sng" spc="-1" dirty="0">
                <a:solidFill>
                  <a:srgbClr val="0000FF"/>
                </a:solidFill>
                <a:latin typeface="Trebuchet MS"/>
              </a:rPr>
              <a:t>）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来加速这样的内存传递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(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这也叫做页面锁定内存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200" b="1" spc="-1" dirty="0">
                <a:solidFill>
                  <a:srgbClr val="000000"/>
                </a:solidFill>
                <a:latin typeface="Trebuchet MS"/>
              </a:rPr>
              <a:t>page-locked 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memory)</a:t>
            </a:r>
            <a:endParaRPr lang="en-US" sz="32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只要支持了这一特性，就可以更高速度地在设备和宿主之间进行通信</a:t>
            </a:r>
            <a:endParaRPr lang="en-US" sz="3200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1" name="CustomShape 2"/>
          <p:cNvSpPr/>
          <p:nvPr/>
        </p:nvSpPr>
        <p:spPr>
          <a:xfrm>
            <a:off x="1981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常规的队列内存读写（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altLang="zh-CN" sz="3200" spc="-1" dirty="0" err="1">
                <a:solidFill>
                  <a:srgbClr val="000000"/>
                </a:solidFill>
                <a:latin typeface="Trebuchet MS"/>
              </a:rPr>
              <a:t>enqueueRead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/</a:t>
            </a:r>
            <a:r>
              <a:rPr lang="en-US" altLang="zh-CN" sz="3200" spc="-1" dirty="0" err="1">
                <a:solidFill>
                  <a:srgbClr val="000000"/>
                </a:solidFill>
                <a:latin typeface="Trebuchet MS"/>
              </a:rPr>
              <a:t>enqueueWrite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）的速度大概也就是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~6GB/s</a:t>
            </a:r>
            <a:endParaRPr lang="en-US" sz="32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但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PCI-E Gen 3.0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的持续传输速率能达到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16GB/s</a:t>
            </a:r>
            <a:endParaRPr lang="en-US" sz="32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那么损失的带宽是咋回事呢？</a:t>
            </a:r>
            <a:endParaRPr lang="en-US" sz="32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操作系统</a:t>
            </a:r>
            <a:endParaRPr lang="en-US" sz="32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为啥会这样？这要先看内存是怎么分配的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…</a:t>
            </a:r>
            <a:endParaRPr lang="en-US" sz="3200" spc="-1" dirty="0">
              <a:latin typeface="Arial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0024500B-73A6-463A-86A9-9A5E9468F973}"/>
              </a:ext>
            </a:extLst>
          </p:cNvPr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固定内存</a:t>
            </a:r>
            <a:endParaRPr lang="en-US" altLang="zh-CN" sz="4400" spc="-1" dirty="0">
              <a:solidFill>
                <a:srgbClr val="000000"/>
              </a:solidFill>
              <a:latin typeface="Trebuchet MS"/>
            </a:endParaRPr>
          </a:p>
          <a:p>
            <a:pPr algn="ctr">
              <a:lnSpc>
                <a:spcPct val="100000"/>
              </a:lnSpc>
            </a:pPr>
            <a:r>
              <a:rPr lang="en-US" sz="2200" spc="-1" dirty="0">
                <a:solidFill>
                  <a:srgbClr val="000000"/>
                </a:solidFill>
                <a:latin typeface="Trebuchet MS"/>
              </a:rPr>
              <a:t>Pinned Memory</a:t>
            </a:r>
            <a:endParaRPr lang="en-US" sz="2200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2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内存分配回顾</a:t>
            </a:r>
            <a:endParaRPr lang="en-US" altLang="zh-CN" sz="4400" spc="-1" dirty="0">
              <a:solidFill>
                <a:srgbClr val="000000"/>
              </a:solidFill>
              <a:latin typeface="Trebuchet MS"/>
            </a:endParaRPr>
          </a:p>
          <a:p>
            <a:pPr algn="ctr"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Malloc Recap</a:t>
            </a:r>
            <a:endParaRPr lang="en-US" sz="2400" spc="-1" dirty="0">
              <a:latin typeface="Arial"/>
            </a:endParaRPr>
          </a:p>
        </p:txBody>
      </p:sp>
      <p:sp>
        <p:nvSpPr>
          <p:cNvPr id="2333" name="CustomShape 2"/>
          <p:cNvSpPr/>
          <p:nvPr/>
        </p:nvSpPr>
        <p:spPr>
          <a:xfrm>
            <a:off x="1981200" y="1556640"/>
            <a:ext cx="4039560" cy="456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假设一个笔记本电脑有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16GB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的运行内存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 RAM.</a:t>
            </a:r>
            <a:endParaRPr lang="en-US" sz="2400" spc="-1" dirty="0">
              <a:latin typeface="Arial"/>
            </a:endParaRPr>
          </a:p>
          <a:p>
            <a:pPr>
              <a:spcBef>
                <a:spcPts val="479"/>
              </a:spcBef>
            </a:pPr>
            <a:endParaRPr lang="en-US" sz="2400" spc="-1" dirty="0">
              <a:latin typeface="Arial"/>
            </a:endParaRPr>
          </a:p>
          <a:p>
            <a:pPr marL="343080" indent="-34236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那么右面的代码运行后的正确结果是什么呢？</a:t>
            </a:r>
            <a:endParaRPr lang="en-US" sz="2400" spc="-1" dirty="0">
              <a:latin typeface="Arial"/>
            </a:endParaRPr>
          </a:p>
          <a:p>
            <a:pPr>
              <a:spcBef>
                <a:spcPts val="479"/>
              </a:spcBef>
            </a:pPr>
            <a:endParaRPr lang="en-US" sz="2400" spc="-1" dirty="0">
              <a:latin typeface="Arial"/>
            </a:endParaRPr>
          </a:p>
          <a:p>
            <a:pPr marL="343080" indent="-34236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附加题：如果使用 </a:t>
            </a:r>
            <a:r>
              <a:rPr lang="en-US" sz="2400" b="1" spc="-1" dirty="0">
                <a:solidFill>
                  <a:srgbClr val="3366FF"/>
                </a:solidFill>
                <a:latin typeface="Courier New"/>
              </a:rPr>
              <a:t>–m32 </a:t>
            </a:r>
            <a:r>
              <a:rPr lang="zh-CN" altLang="en-US" sz="2400" b="1" spc="-1" dirty="0">
                <a:solidFill>
                  <a:srgbClr val="3366FF"/>
                </a:solidFill>
                <a:latin typeface="Courier New"/>
              </a:rPr>
              <a:t>参数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，输出的结果是什么？</a:t>
            </a:r>
            <a:endParaRPr lang="en-US" sz="2400" spc="-1" dirty="0">
              <a:latin typeface="Arial"/>
            </a:endParaRPr>
          </a:p>
        </p:txBody>
      </p:sp>
      <p:sp>
        <p:nvSpPr>
          <p:cNvPr id="2334" name="CustomShape 3"/>
          <p:cNvSpPr/>
          <p:nvPr/>
        </p:nvSpPr>
        <p:spPr>
          <a:xfrm>
            <a:off x="6168000" y="1556640"/>
            <a:ext cx="4391640" cy="499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#include &lt;stdlib.h&gt;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#include &lt;stdio.h&gt;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int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main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(int argc, char **argv)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{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  //64 billion floats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  size_t len    = 64 * 1024*1024*1024;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  //256GB allocation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  float *buffer = </a:t>
            </a:r>
            <a:br/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             malloc(len*sizeof(float));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  if (NULL == buffer)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  {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    fprintf(stderr, "malloc failed\n");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    return 1;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  }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  printf("got ptr %p\n", buffer);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  return 0;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}</a:t>
            </a:r>
            <a:endParaRPr lang="en-US" sz="1400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" name="CustomShape 1"/>
          <p:cNvSpPr/>
          <p:nvPr/>
        </p:nvSpPr>
        <p:spPr>
          <a:xfrm>
            <a:off x="3071640" y="2205000"/>
            <a:ext cx="5688000" cy="203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spc="-1">
                <a:solidFill>
                  <a:srgbClr val="000000"/>
                </a:solidFill>
                <a:latin typeface="Menlo"/>
                <a:ea typeface="Menlo"/>
              </a:rPr>
              <a:t>% gcc test.c -o test          </a:t>
            </a:r>
            <a:endParaRPr lang="en-US" sz="32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spc="-1">
                <a:solidFill>
                  <a:srgbClr val="000000"/>
                </a:solidFill>
                <a:latin typeface="Menlo"/>
                <a:ea typeface="Menlo"/>
              </a:rPr>
              <a:t>% ./test</a:t>
            </a:r>
            <a:endParaRPr lang="en-US" sz="3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spc="-1">
                <a:solidFill>
                  <a:srgbClr val="000000"/>
                </a:solidFill>
                <a:latin typeface="Menlo"/>
                <a:ea typeface="Menlo"/>
              </a:rPr>
              <a:t>got ptr 0x7f84b0c03350</a:t>
            </a:r>
            <a:endParaRPr lang="en-US" sz="3200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7" name="CustomShape 2"/>
          <p:cNvSpPr/>
          <p:nvPr/>
        </p:nvSpPr>
        <p:spPr>
          <a:xfrm>
            <a:off x="1981200" y="1556640"/>
            <a:ext cx="4039560" cy="456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343080" indent="-34236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返回了一个非空指针（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 non-NULL pointer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400" spc="-1" dirty="0">
              <a:latin typeface="Arial"/>
            </a:endParaRPr>
          </a:p>
          <a:p>
            <a:pPr marL="343080" indent="-34236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mac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OS X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和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 Linux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都会超量分配内存（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 oversubscribe memory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400" spc="-1" dirty="0">
              <a:latin typeface="Arial"/>
            </a:endParaRPr>
          </a:p>
          <a:p>
            <a:pPr marL="343080" indent="-34236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那内存什么时候才会真分配呢？</a:t>
            </a:r>
            <a:endParaRPr lang="en-US" sz="2400" spc="-1" dirty="0">
              <a:latin typeface="Arial"/>
            </a:endParaRPr>
          </a:p>
          <a:p>
            <a:pPr marL="343080" indent="-34236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检查 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malloc/</a:t>
            </a:r>
            <a:r>
              <a:rPr lang="en-US" altLang="zh-CN" sz="2400" spc="-1" dirty="0" err="1">
                <a:solidFill>
                  <a:srgbClr val="000000"/>
                </a:solidFill>
                <a:latin typeface="Trebuchet MS"/>
              </a:rPr>
              <a:t>calloc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  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的返回值也没用，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–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因为 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malloc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永远不会返回 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NULL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malloc </a:t>
            </a:r>
            <a:r>
              <a:rPr lang="en-US" altLang="zh-CN" sz="2400" i="1" spc="-1" dirty="0">
                <a:solidFill>
                  <a:srgbClr val="000000"/>
                </a:solidFill>
                <a:latin typeface="Trebuchet MS"/>
              </a:rPr>
              <a:t>never*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 returns NULL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400" spc="-1" dirty="0">
              <a:latin typeface="Arial"/>
            </a:endParaRPr>
          </a:p>
        </p:txBody>
      </p:sp>
      <p:sp>
        <p:nvSpPr>
          <p:cNvPr id="2338" name="CustomShape 3"/>
          <p:cNvSpPr/>
          <p:nvPr/>
        </p:nvSpPr>
        <p:spPr>
          <a:xfrm>
            <a:off x="6168000" y="1556640"/>
            <a:ext cx="4391640" cy="499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#include &lt;stdlib.h&gt;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#include &lt;stdio.h&gt;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int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main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(int argc, char **argv)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{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  //64 billion floats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  size_t len    = 64 * 1024*1024*1024;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  //256GB allocation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  float *buffer = </a:t>
            </a:r>
            <a:br/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             malloc(len*sizeof(float));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  if (NULL == buffer)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  {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    fprintf(stderr, "malloc failed\n");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    return 1;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  }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  printf("got ptr %p\n", buffer);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  return 0;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}</a:t>
            </a:r>
            <a:endParaRPr lang="en-US" sz="1400" spc="-1">
              <a:latin typeface="Arial"/>
            </a:endParaRPr>
          </a:p>
        </p:txBody>
      </p:sp>
      <p:sp>
        <p:nvSpPr>
          <p:cNvPr id="2339" name="CustomShape 4"/>
          <p:cNvSpPr/>
          <p:nvPr/>
        </p:nvSpPr>
        <p:spPr>
          <a:xfrm>
            <a:off x="1334640" y="6488640"/>
            <a:ext cx="5863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latin typeface="Trebuchet MS"/>
                <a:ea typeface="DejaVu Sans"/>
              </a:rPr>
              <a:t>* This might not be true for an embedded system</a:t>
            </a:r>
            <a:endParaRPr lang="en-US" spc="-1">
              <a:latin typeface="Arial"/>
            </a:endParaRP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A86088AA-0A25-46EB-BD1C-0BBBBEAEC8C9}"/>
              </a:ext>
            </a:extLst>
          </p:cNvPr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内存分配回顾</a:t>
            </a:r>
            <a:endParaRPr lang="en-US" altLang="zh-CN" sz="4400" spc="-1" dirty="0">
              <a:solidFill>
                <a:srgbClr val="000000"/>
              </a:solidFill>
              <a:latin typeface="Trebuchet MS"/>
            </a:endParaRPr>
          </a:p>
          <a:p>
            <a:pPr algn="ctr"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Malloc Recap</a:t>
            </a:r>
            <a:endParaRPr lang="en-US" sz="2400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1" name="CustomShape 2"/>
          <p:cNvSpPr/>
          <p:nvPr/>
        </p:nvSpPr>
        <p:spPr>
          <a:xfrm>
            <a:off x="1981200" y="1556640"/>
            <a:ext cx="4039560" cy="456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这个程序实际上并不会真正分配任何内存</a:t>
            </a:r>
            <a:endParaRPr lang="en-US" sz="2400" spc="-1" dirty="0">
              <a:latin typeface="Arial"/>
            </a:endParaRPr>
          </a:p>
          <a:p>
            <a:pPr marL="343080" indent="-34236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调用了 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malloc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，但并没有使用它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!</a:t>
            </a:r>
            <a:endParaRPr lang="en-US" sz="2400" spc="-1" dirty="0">
              <a:latin typeface="Arial"/>
            </a:endParaRPr>
          </a:p>
        </p:txBody>
      </p:sp>
      <p:sp>
        <p:nvSpPr>
          <p:cNvPr id="2342" name="CustomShape 3"/>
          <p:cNvSpPr/>
          <p:nvPr/>
        </p:nvSpPr>
        <p:spPr>
          <a:xfrm>
            <a:off x="6168000" y="1556640"/>
            <a:ext cx="4391640" cy="32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#include &lt;stdlib.h&gt;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#include &lt;stdio.h&gt;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int 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main 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(int argc, char **argv)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{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  size_t len    = 16 * 1024*1024;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  float *buffer = </a:t>
            </a:r>
            <a:br/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             malloc(len*sizeof(float));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  return 0;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}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spc="-1"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AA9917B9-B2B5-45FC-9755-F5FF875B82CC}"/>
              </a:ext>
            </a:extLst>
          </p:cNvPr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内存分配回顾</a:t>
            </a:r>
            <a:endParaRPr lang="en-US" altLang="zh-CN" sz="4400" spc="-1" dirty="0">
              <a:solidFill>
                <a:srgbClr val="000000"/>
              </a:solidFill>
              <a:latin typeface="Trebuchet MS"/>
            </a:endParaRPr>
          </a:p>
          <a:p>
            <a:pPr algn="ctr"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Malloc Recap</a:t>
            </a:r>
            <a:endParaRPr lang="en-US" sz="2400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" name="CustomShape 2"/>
          <p:cNvSpPr/>
          <p:nvPr/>
        </p:nvSpPr>
        <p:spPr>
          <a:xfrm>
            <a:off x="1981200" y="1556640"/>
            <a:ext cx="4039560" cy="456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那到底咋回事呢？</a:t>
            </a:r>
            <a:endParaRPr lang="en-US" sz="2400" spc="-1" dirty="0">
              <a:latin typeface="Arial"/>
            </a:endParaRPr>
          </a:p>
          <a:p>
            <a:pPr marL="343080" indent="-34236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读取时候得到的指针，会触发内核里面的一个页面错误（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page fault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400" spc="-1" dirty="0">
              <a:latin typeface="Arial"/>
            </a:endParaRPr>
          </a:p>
          <a:p>
            <a:pPr marL="343080" indent="-34236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内核然后会分给我们一点内存，允许对其进行写入</a:t>
            </a:r>
            <a:endParaRPr lang="en-US" sz="2400" spc="-1" dirty="0">
              <a:latin typeface="Arial"/>
            </a:endParaRPr>
          </a:p>
          <a:p>
            <a:pPr marL="343080" indent="-34236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但这个代码分了多少内存呢？只有  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4096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字节（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bytes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），也就是一个页（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page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400" spc="-1" dirty="0">
              <a:latin typeface="Arial"/>
            </a:endParaRPr>
          </a:p>
        </p:txBody>
      </p:sp>
      <p:sp>
        <p:nvSpPr>
          <p:cNvPr id="2345" name="CustomShape 3"/>
          <p:cNvSpPr/>
          <p:nvPr/>
        </p:nvSpPr>
        <p:spPr>
          <a:xfrm>
            <a:off x="6168000" y="1556640"/>
            <a:ext cx="4391640" cy="371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#include &lt;stdlib.h&gt;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#include &lt;stdio.h&gt;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int 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main 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(int argc, char **argv)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{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  size_t len    = 16 * 1024*1024;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  float *buffer = </a:t>
            </a:r>
            <a:br/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             malloc(len*sizeof(float));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  buffer[0] = 10.0f;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  return 0;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3366FF"/>
                </a:solidFill>
                <a:latin typeface="Courier New"/>
                <a:ea typeface="DejaVu Sans"/>
              </a:rPr>
              <a:t>}</a:t>
            </a:r>
            <a:endParaRPr lang="en-US" sz="14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spc="-1"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D853E872-02B7-476A-9382-339D05399842}"/>
              </a:ext>
            </a:extLst>
          </p:cNvPr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内存分配回顾</a:t>
            </a:r>
            <a:endParaRPr lang="en-US" altLang="zh-CN" sz="4400" spc="-1" dirty="0">
              <a:solidFill>
                <a:srgbClr val="000000"/>
              </a:solidFill>
              <a:latin typeface="Trebuchet MS"/>
            </a:endParaRPr>
          </a:p>
          <a:p>
            <a:pPr algn="ctr"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Malloc Recap</a:t>
            </a:r>
            <a:endParaRPr lang="en-US" sz="2400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7" name="CustomShape 2"/>
          <p:cNvSpPr/>
          <p:nvPr/>
        </p:nvSpPr>
        <p:spPr>
          <a:xfrm>
            <a:off x="1981200" y="1600200"/>
            <a:ext cx="8228880" cy="485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343080" indent="-342360">
              <a:lnSpc>
                <a:spcPct val="11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每次分配的都是 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4KB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页面的内存（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pages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），也能被快速地动态缓存到磁盘上</a:t>
            </a:r>
            <a:endParaRPr lang="en-US" sz="3200" spc="-1" dirty="0">
              <a:latin typeface="Arial"/>
            </a:endParaRPr>
          </a:p>
          <a:p>
            <a:pPr marL="343080" indent="-342360">
              <a:lnSpc>
                <a:spcPct val="11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实际上一次内存分配操作可能都不一定是连续的（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 contiguous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3200" spc="-1" dirty="0">
              <a:latin typeface="Arial"/>
            </a:endParaRPr>
          </a:p>
          <a:p>
            <a:pPr marL="343080" indent="-342360">
              <a:lnSpc>
                <a:spcPct val="11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所以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  <a:latin typeface="Trebuchet MS"/>
              </a:rPr>
              <a:t>enqueueRead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/</a:t>
            </a:r>
            <a:r>
              <a:rPr lang="en-US" sz="3200" spc="-1" dirty="0" err="1">
                <a:solidFill>
                  <a:srgbClr val="000000"/>
                </a:solidFill>
                <a:latin typeface="Trebuchet MS"/>
              </a:rPr>
              <a:t>enqueueWrite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必然会招致额外的宿主内存复制操作（</a:t>
            </a:r>
            <a:r>
              <a:rPr lang="en-US" altLang="zh-CN" sz="3200" b="1" i="1" spc="-1" dirty="0">
                <a:solidFill>
                  <a:srgbClr val="000000"/>
                </a:solidFill>
                <a:latin typeface="Trebuchet MS"/>
              </a:rPr>
              <a:t> must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 incur an additional host memory to host memory copy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），这就浪费了带宽，也损耗了性能</a:t>
            </a:r>
            <a:endParaRPr lang="en-US" sz="3200" spc="-1" dirty="0">
              <a:latin typeface="Arial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1D5365BA-1799-4386-9B7F-4E1C16A62EA5}"/>
              </a:ext>
            </a:extLst>
          </p:cNvPr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内存分配回顾</a:t>
            </a:r>
            <a:endParaRPr lang="en-US" altLang="zh-CN" sz="4400" spc="-1" dirty="0">
              <a:solidFill>
                <a:srgbClr val="000000"/>
              </a:solidFill>
              <a:latin typeface="Trebuchet MS"/>
            </a:endParaRPr>
          </a:p>
          <a:p>
            <a:pPr algn="ctr"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Malloc Recap</a:t>
            </a:r>
            <a:endParaRPr lang="en-US" sz="2400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1094</Words>
  <Application>Microsoft Office PowerPoint</Application>
  <PresentationFormat>宽屏</PresentationFormat>
  <Paragraphs>168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Menlo</vt:lpstr>
      <vt:lpstr>等线</vt:lpstr>
      <vt:lpstr>等线 Light</vt:lpstr>
      <vt:lpstr>Arial</vt:lpstr>
      <vt:lpstr>Courier New</vt:lpstr>
      <vt:lpstr>Trebuchet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Jane Fred</dc:creator>
  <cp:lastModifiedBy>Jane Fred</cp:lastModifiedBy>
  <cp:revision>27</cp:revision>
  <dcterms:created xsi:type="dcterms:W3CDTF">2019-08-06T00:10:05Z</dcterms:created>
  <dcterms:modified xsi:type="dcterms:W3CDTF">2019-08-06T06:03:21Z</dcterms:modified>
</cp:coreProperties>
</file>