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3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F8153-FCAF-475E-9E68-2BAF5ABD6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BD619-DC4A-461C-8C34-891BF2E3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6BAFD-CC6C-4202-9272-28FF729B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5156C-11F6-45C3-9B7F-84A2D405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21154-CF90-45F4-9FB5-30CED9FC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7B8C7-07E4-49EE-A969-11D0ED5F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87952-5A7C-4123-ACAA-C14441BD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2518E-61C4-4C4D-9306-FC78430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512FC-684E-4EC2-B455-52A03C93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6A37E-40A0-432F-9EF7-AEBF5A53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E6E74-5D23-4A71-A595-91E0C9F7B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2823D-E9E0-49DE-B8DC-244115F8D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2C784-D6F3-4AA6-AAB5-A78A58F2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1DFD3-5485-4BEB-9F64-B80C510A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B519E-32E0-4DEF-9524-22815CA5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4340C-122B-409E-AF19-8A117F29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88631-8DC6-4C08-8ED0-C11F015E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D0EB3-DE7B-4FE5-AC89-3FD51B33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3B2E2-8F96-43EB-BD19-F2134AE2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2B758-759A-4115-B5FA-AE548181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0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059A1-AEE9-48DB-8738-A0DBA0D3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5CEC-C1A9-4A2A-8000-B28E3855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3BD3B-BB2F-4B37-89C9-B6D2C8C2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B8DE5-7B00-4254-8BA8-4FDC7816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697AA-8A6A-4269-93C2-4EF402A4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0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22C77-4FE2-48CD-916B-51BC4655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A94D3-7F99-4C98-8600-BF77C86D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C43D86-1AB4-4516-BC0E-20CA5BDB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655D0-3686-4DD5-82B1-6490F431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3C705-C9A7-4E49-A695-43EE198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2942A-81B8-41FC-9565-EBC55900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80C09-EBEA-4FCC-A0E2-B1E16A9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7D998-4E9E-4FE5-A7DE-85FA6B3E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1778E-83E5-488C-89DE-53FED3AD5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4B221B-BE02-475C-9AFE-5D73C2B72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F8705-9780-4BA9-8067-4AF6DB620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389C5-F2BF-445F-A372-BF2EF74B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FCC22D-AC89-4E7B-9F64-3B98AC3F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FD711D-C123-43A1-9DE3-2D439A2E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0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D38A-B804-4649-9415-11EEF688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CABE7-1C01-469B-9C22-FA2FC652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A3CA7-4EC0-4FDC-A416-67D504CE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D1A83-B720-4B05-BAFC-52F43C11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587786-1FEE-4188-96B4-AC4896C6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CDA0B-E028-4BA0-B859-6B1FACBD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0B9D7-1AFB-4535-845D-C2ED0571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2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735-1318-4F9E-80FA-30F47BC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E74FF-4214-4D53-A471-1487F08E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7E4B4-5C85-4070-AFAF-D08384E7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E68A7-BD12-4E5E-8F48-1FB3748F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8F81A-181C-493C-BF5D-8AD26C10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E8304-413B-4E7D-ACBB-51FEE6E0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178C3-5191-4937-BA1B-4CA41FFE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B26819-6908-4D2C-BBA3-D4C1DB5B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A3939-C8FD-4A92-B0CB-EEB3CB77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17CB9-F364-4776-8FCC-E71590B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154EC-5D81-4135-B0D1-546D1018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E1338-889B-456E-B114-17943D26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6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440B6-361D-422A-A475-A1D5423F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C0A78-1B4F-4C60-A6D4-5EDADE0F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97960-2244-4E37-9496-C64A09FB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E0D7E-D4F5-4C69-86EC-377C4FBAD4A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DA5AE-189C-4EF4-A4FD-AF99E39DC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AD362-345A-4C7E-ACCE-14E55E5B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049F-F23B-4AD9-A9CC-A628FAA5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概览 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接口（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APIs）</a:t>
            </a:r>
          </a:p>
        </p:txBody>
      </p:sp>
      <p:sp>
        <p:nvSpPr>
          <p:cNvPr id="1189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4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ustomShape 1"/>
          <p:cNvSpPr/>
          <p:nvPr/>
        </p:nvSpPr>
        <p:spPr>
          <a:xfrm>
            <a:off x="1703640" y="72000"/>
            <a:ext cx="8712360" cy="68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N = 1024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创建上下文，命令队列，程序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create context, queue and program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context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cl.create_some_context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queue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cl.CommandQueue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kernelsource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>
                <a:solidFill>
                  <a:srgbClr val="4F81BD"/>
                </a:solidFill>
                <a:latin typeface="Courier New Bold"/>
              </a:rPr>
              <a:t>open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(‘vadd.cl’).read()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cl.Program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kernelsource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).</a:t>
            </a:r>
            <a:r>
              <a:rPr lang="en-US" sz="1400" b="1" spc="-1" dirty="0">
                <a:solidFill>
                  <a:srgbClr val="9BBB59"/>
                </a:solidFill>
                <a:latin typeface="Courier New Bold"/>
              </a:rPr>
              <a:t>build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创建宿主数组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create host arrays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numpy.random.rand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(N).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astype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(float32)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numpy.random.rand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(N).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astype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(float32)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numpy.empty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(N).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astype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(float32)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创建设备缓存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create device buffers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mf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cl.mem_flags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cl.Buffer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READ_ONLY</a:t>
            </a:r>
            <a:r>
              <a:rPr lang="en-US" sz="1400" b="1" spc="-1" dirty="0">
                <a:solidFill>
                  <a:srgbClr val="4F81BD"/>
                </a:solidFill>
                <a:latin typeface="Courier New Bold"/>
              </a:rPr>
              <a:t>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|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COPY_HOST_PTR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i="1" spc="-1" dirty="0" err="1">
                <a:solidFill>
                  <a:srgbClr val="17375E"/>
                </a:solidFill>
                <a:latin typeface="Courier New Bold"/>
              </a:rPr>
              <a:t>hostbuf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=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cl.Buffer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READ_ONLY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|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COPY_HOST_PTR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i="1" spc="-1" dirty="0" err="1">
                <a:solidFill>
                  <a:srgbClr val="17375E"/>
                </a:solidFill>
                <a:latin typeface="Courier New Bold"/>
              </a:rPr>
              <a:t>hostbuf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=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cl.Buffer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mf.</a:t>
            </a:r>
            <a:r>
              <a:rPr lang="en-US" sz="1400" b="1" spc="-1" dirty="0" err="1">
                <a:solidFill>
                  <a:srgbClr val="4F81BD"/>
                </a:solidFill>
                <a:latin typeface="Courier New Bold"/>
              </a:rPr>
              <a:t>WRITE_ONLY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h_c.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nbytes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运行核函数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run kernel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program.vadd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vadd.set_scalar_arg_dtypes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([None, None, None, numpy.uint32])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(queue,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h_a.</a:t>
            </a:r>
            <a:r>
              <a:rPr lang="en-US" sz="1400" b="1" spc="-1" dirty="0" err="1">
                <a:solidFill>
                  <a:srgbClr val="C0504D"/>
                </a:solidFill>
                <a:latin typeface="Courier New Bold"/>
              </a:rPr>
              <a:t>shape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>
                <a:solidFill>
                  <a:srgbClr val="17375E"/>
                </a:solidFill>
                <a:latin typeface="Courier New Bold"/>
              </a:rPr>
              <a:t>None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N)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#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</a:rPr>
              <a:t>返回结果 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return results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 dirty="0" err="1">
                <a:solidFill>
                  <a:srgbClr val="9BBB59"/>
                </a:solidFill>
                <a:latin typeface="Courier New Bold"/>
              </a:rPr>
              <a:t>cl.enqueue_copy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(queue,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1400" spc="-1" dirty="0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CustomShape 1"/>
          <p:cNvSpPr/>
          <p:nvPr/>
        </p:nvSpPr>
        <p:spPr>
          <a:xfrm>
            <a:off x="1631640" y="27468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3: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运行向量加法核函数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kernel (C++ / Python)</a:t>
            </a:r>
            <a:endParaRPr lang="en-US" sz="4400" spc="-1" dirty="0">
              <a:latin typeface="Arial"/>
            </a:endParaRPr>
          </a:p>
        </p:txBody>
      </p:sp>
      <p:sp>
        <p:nvSpPr>
          <p:cNvPr id="1213" name="CustomShape 2"/>
          <p:cNvSpPr/>
          <p:nvPr/>
        </p:nvSpPr>
        <p:spPr>
          <a:xfrm>
            <a:off x="1703640" y="1600200"/>
            <a:ext cx="8784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学习使用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接口（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接口。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测试讲义中提供的程序代码。这份代码会简单将两个向量求和。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阅读宿主代码（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），从中识别接口调用（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 calls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）。注意一下从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接口调用（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 call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）搭配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构建之间的对应关系。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将原生的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语言代码和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版本代码进行对比。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感受一下通用接口调用（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common API calls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）的简洁（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simplicity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一条信息，验证向量相加运算成功完成。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CustomShape 1"/>
          <p:cNvSpPr/>
          <p:nvPr/>
        </p:nvSpPr>
        <p:spPr>
          <a:xfrm>
            <a:off x="1559640" y="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4: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链接向量加法核函数 </a:t>
            </a:r>
            <a:r>
              <a:rPr lang="en-US" altLang="zh-CN" sz="36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kernels</a:t>
            </a:r>
            <a:br>
              <a:rPr dirty="0"/>
            </a:b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(C++ / Python)</a:t>
            </a:r>
            <a:endParaRPr lang="en-US" sz="3600" spc="-1" dirty="0">
              <a:latin typeface="Arial"/>
            </a:endParaRPr>
          </a:p>
        </p:txBody>
      </p:sp>
      <p:sp>
        <p:nvSpPr>
          <p:cNvPr id="1215" name="CustomShape 2"/>
          <p:cNvSpPr/>
          <p:nvPr/>
        </p:nvSpPr>
        <p:spPr>
          <a:xfrm>
            <a:off x="1703640" y="1127520"/>
            <a:ext cx="8784360" cy="539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检验你是否理解了如何操纵核函数调用（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invocations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）以及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里面的缓存（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中启动一个向量加法程序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VADD program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；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增加额外的缓存对象（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buffer 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）然后赋值成定义在宿主（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）上的向量（可以参考文中提供的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这个向量加法函数然后进行修改）；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将多个向量加法链接起来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比如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C=A+B;  D=C+E;  F=D+G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；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读取最终结果，验证一下是否正确；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对比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语言 和宿主代码（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）程序的复杂程度。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一条信息，标准化输出，证明向量的链式相加得到了正确结果。</a:t>
            </a:r>
            <a:endParaRPr lang="en-US" sz="2800" spc="-1" dirty="0">
              <a:latin typeface="Arial"/>
            </a:endParaRPr>
          </a:p>
        </p:txBody>
      </p:sp>
      <p:sp>
        <p:nvSpPr>
          <p:cNvPr id="1216" name="CustomShape 3"/>
          <p:cNvSpPr/>
          <p:nvPr/>
        </p:nvSpPr>
        <p:spPr>
          <a:xfrm>
            <a:off x="1910280" y="6488640"/>
            <a:ext cx="773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(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简单的解决方案就是对于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C = A + B; D = C + E; F = D + G;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返回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F)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宿主程序（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）可能很“丑陋（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ugly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）”</a:t>
            </a:r>
            <a:endParaRPr lang="en-US" sz="4400" spc="-1" dirty="0">
              <a:latin typeface="Arial"/>
            </a:endParaRPr>
          </a:p>
        </p:txBody>
      </p:sp>
      <p:sp>
        <p:nvSpPr>
          <p:cNvPr id="1191" name="CustomShape 2"/>
          <p:cNvSpPr/>
          <p:nvPr/>
        </p:nvSpPr>
        <p:spPr>
          <a:xfrm>
            <a:off x="1981200" y="1600200"/>
            <a:ext cx="85784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的目标是极致的可移植性，所以</a:t>
            </a:r>
            <a:r>
              <a:rPr lang="zh-CN" altLang="en-US" sz="3200" b="1" i="1" spc="-1" dirty="0">
                <a:solidFill>
                  <a:srgbClr val="9BBB59"/>
                </a:solidFill>
                <a:latin typeface="Trebuchet MS"/>
              </a:rPr>
              <a:t>所有内容都是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暴露在外的。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也就是说很啰嗦很详细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好在大多数情况下从一个程序到另一个程序，宿主代码（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）都是一样的，这种复用（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re-use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）就使得这种啰嗦不算太大问题了。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你可以将常用的接口（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）打包成函数，甚至成为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里面的类，这样就可以更方便地复用这些类了。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接口（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Interface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93" name="CustomShape 2"/>
          <p:cNvSpPr/>
          <p:nvPr/>
        </p:nvSpPr>
        <p:spPr>
          <a:xfrm>
            <a:off x="1703640" y="1456200"/>
            <a:ext cx="878436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Khronos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公司定义了一个通用的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头文件，其中包含了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的高级接口，这个文件就是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>
                <a:solidFill>
                  <a:srgbClr val="F79646"/>
                </a:solidFill>
                <a:latin typeface="Trebuchet MS"/>
              </a:rPr>
              <a:t>cl.hpp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这个接口非常好用，对于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开发者来说特别简单。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主要特征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对平台（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platform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）和命令队列（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command-queue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）使用常用默认设置，节省了开发者的时间，避免去对最常见的部分内容重复编码。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简化了基本接口（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），将关键参数（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parameter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）和对象（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object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）绑定，不在要求各种啰嗦又重复的参数列表。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可以像一个常规函数一样，从宿主（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）来“调用（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call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）”一个核函数（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可以使用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的异常捕获机制来进行错误检查。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CustomShape 1"/>
          <p:cNvSpPr/>
          <p:nvPr/>
        </p:nvSpPr>
        <p:spPr>
          <a:xfrm>
            <a:off x="1631640" y="274680"/>
            <a:ext cx="892836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接口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:</a:t>
            </a:r>
            <a:br>
              <a:rPr dirty="0"/>
            </a:b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设置宿主程序（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96" name="CustomShape 2"/>
          <p:cNvSpPr/>
          <p:nvPr/>
        </p:nvSpPr>
        <p:spPr>
          <a:xfrm>
            <a:off x="1703640" y="1744200"/>
            <a:ext cx="8963640" cy="398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启用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接口（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F79646"/>
                </a:solidFill>
                <a:latin typeface="Trebuchet MS"/>
              </a:rPr>
              <a:t>异常捕获（</a:t>
            </a:r>
            <a:r>
              <a:rPr lang="en-US" altLang="zh-CN" sz="3200" spc="-1" dirty="0">
                <a:solidFill>
                  <a:srgbClr val="F79646"/>
                </a:solidFill>
                <a:latin typeface="Trebuchet MS"/>
              </a:rPr>
              <a:t>Exceptions</a:t>
            </a:r>
            <a:r>
              <a:rPr lang="zh-CN" altLang="en-US" sz="32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。这一步需要在包含（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include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）头文件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cl.hpp </a:t>
            </a:r>
            <a:r>
              <a:rPr lang="zh-CN" altLang="en-US" sz="3200" spc="-1" dirty="0">
                <a:solidFill>
                  <a:srgbClr val="F79646"/>
                </a:solidFill>
                <a:latin typeface="Trebuchet MS"/>
              </a:rPr>
              <a:t>之前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就先做好。</a:t>
            </a:r>
            <a:endParaRPr lang="en-US" sz="32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spc="-1" dirty="0">
                <a:solidFill>
                  <a:srgbClr val="738AC8"/>
                </a:solidFill>
                <a:latin typeface="Courier New Bold"/>
              </a:rPr>
              <a:t>#define __CL_ENABLE_EXCEPTIONS</a:t>
            </a:r>
            <a:endParaRPr lang="en-US" sz="28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357120" indent="-35640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包含（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include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）关键头文件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标准头文件和定制的都加入：</a:t>
            </a:r>
            <a:endParaRPr lang="en-US" sz="32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19"/>
              </a:spcBef>
            </a:pP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#include &lt;CL/cl.hpp&gt;   // </a:t>
            </a:r>
            <a:r>
              <a:rPr lang="en-US" sz="2600" spc="-1" dirty="0" err="1">
                <a:solidFill>
                  <a:srgbClr val="738AC8"/>
                </a:solidFill>
                <a:latin typeface="Courier New Bold"/>
              </a:rPr>
              <a:t>Khronos</a:t>
            </a: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 C++ </a:t>
            </a:r>
            <a:r>
              <a:rPr lang="zh-CN" altLang="en-US" sz="2600" spc="-1" dirty="0">
                <a:solidFill>
                  <a:srgbClr val="738AC8"/>
                </a:solidFill>
                <a:latin typeface="Courier New Bold"/>
              </a:rPr>
              <a:t>封装接口</a:t>
            </a: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 API</a:t>
            </a:r>
            <a:endParaRPr lang="en-US" sz="26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19"/>
              </a:spcBef>
            </a:pP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#include &lt;</a:t>
            </a:r>
            <a:r>
              <a:rPr lang="en-US" sz="2600" spc="-1" dirty="0" err="1">
                <a:solidFill>
                  <a:srgbClr val="738AC8"/>
                </a:solidFill>
                <a:latin typeface="Courier New Bold"/>
              </a:rPr>
              <a:t>cstdio</a:t>
            </a: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&gt;      // For C </a:t>
            </a:r>
            <a:r>
              <a:rPr lang="zh-CN" altLang="en-US" sz="2600" spc="-1" dirty="0">
                <a:solidFill>
                  <a:srgbClr val="738AC8"/>
                </a:solidFill>
                <a:latin typeface="Courier New Bold"/>
              </a:rPr>
              <a:t>风格</a:t>
            </a:r>
            <a:endParaRPr lang="en-US" sz="26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19"/>
              </a:spcBef>
            </a:pP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#include &lt;iostream&gt;    // For C++ </a:t>
            </a:r>
            <a:r>
              <a:rPr lang="zh-CN" altLang="en-US" sz="2600" spc="-1" dirty="0">
                <a:solidFill>
                  <a:srgbClr val="738AC8"/>
                </a:solidFill>
                <a:latin typeface="Courier New Bold"/>
              </a:rPr>
              <a:t>风格输入输出</a:t>
            </a:r>
            <a:endParaRPr lang="en-US" sz="26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19"/>
              </a:spcBef>
            </a:pPr>
            <a:r>
              <a:rPr lang="en-US" sz="2600" spc="-1" dirty="0">
                <a:solidFill>
                  <a:srgbClr val="738AC8"/>
                </a:solidFill>
                <a:latin typeface="Courier New Bold"/>
              </a:rPr>
              <a:t>#include &lt;vector&gt;      // For C++ </a:t>
            </a:r>
            <a:r>
              <a:rPr lang="zh-CN" altLang="en-US" sz="2600" spc="-1" dirty="0">
                <a:solidFill>
                  <a:srgbClr val="738AC8"/>
                </a:solidFill>
                <a:latin typeface="Courier New Bold"/>
              </a:rPr>
              <a:t>向量类型</a:t>
            </a:r>
            <a:endParaRPr lang="en-US" sz="26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endParaRPr lang="en-US" sz="2600" spc="-1" dirty="0">
              <a:latin typeface="Arial"/>
            </a:endParaRPr>
          </a:p>
        </p:txBody>
      </p:sp>
      <p:sp>
        <p:nvSpPr>
          <p:cNvPr id="1197" name="CustomShape 3"/>
          <p:cNvSpPr/>
          <p:nvPr/>
        </p:nvSpPr>
        <p:spPr>
          <a:xfrm>
            <a:off x="6672000" y="5661360"/>
            <a:ext cx="367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想了解更多关于 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C++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的信息，可以参考后面的附录：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“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针对 </a:t>
            </a:r>
            <a:r>
              <a:rPr lang="en-US" altLang="zh-CN" spc="-1" dirty="0">
                <a:solidFill>
                  <a:srgbClr val="4F81BD"/>
                </a:solidFill>
                <a:latin typeface="Trebuchet MS"/>
                <a:ea typeface="DejaVu Sans"/>
              </a:rPr>
              <a:t>C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语言开发者的 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C++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指南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”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。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CustomShape 1"/>
          <p:cNvSpPr/>
          <p:nvPr/>
        </p:nvSpPr>
        <p:spPr>
          <a:xfrm>
            <a:off x="5417040" y="1029834"/>
            <a:ext cx="5311080" cy="595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</a:rPr>
              <a:t>创建缓存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buffers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True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</a:rPr>
              <a:t>表示内存只读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CL_MEM_READ_ONLY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False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</a:rPr>
              <a:t>表示内存可写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CL_MEM_READ_WRITE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= 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(context,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h_a.begin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h_a.end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>
                <a:solidFill>
                  <a:srgbClr val="4F81BD"/>
                </a:solidFill>
                <a:latin typeface="Courier New"/>
              </a:rPr>
              <a:t>true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= 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(context,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h_b.begin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h_b.end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>
                <a:solidFill>
                  <a:srgbClr val="4F81BD"/>
                </a:solidFill>
                <a:latin typeface="Courier New"/>
              </a:rPr>
              <a:t>true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= cl::Buffer(context,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CL_MEM_READ_WRITE, 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(float) * LENGTH);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Enqueue the kernel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(cl::</a:t>
            </a:r>
            <a:r>
              <a:rPr lang="en-US" sz="1400" b="1" spc="-1" dirty="0" err="1">
                <a:solidFill>
                  <a:srgbClr val="34411B"/>
                </a:solidFill>
                <a:latin typeface="Courier New"/>
              </a:rPr>
              <a:t>EnqueueArgs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        queue</a:t>
            </a:r>
            <a:r>
              <a:rPr lang="en-US" sz="1400" b="1" spc="-1" dirty="0">
                <a:solidFill>
                  <a:srgbClr val="9BBB59"/>
                </a:solidFill>
                <a:latin typeface="Courier New"/>
              </a:rPr>
              <a:t>, 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9BBB59"/>
                </a:solidFill>
                <a:latin typeface="Courier New"/>
              </a:rPr>
              <a:t>               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 err="1">
                <a:solidFill>
                  <a:srgbClr val="34411B"/>
                </a:solidFill>
                <a:latin typeface="Courier New"/>
              </a:rPr>
              <a:t>NDRange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(count)),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count);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copy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(queue,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h_c.begin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h_c.end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400" spc="-1" dirty="0">
              <a:latin typeface="Arial"/>
            </a:endParaRPr>
          </a:p>
        </p:txBody>
      </p:sp>
      <p:sp>
        <p:nvSpPr>
          <p:cNvPr id="1199" name="CustomShape 2"/>
          <p:cNvSpPr/>
          <p:nvPr/>
        </p:nvSpPr>
        <p:spPr>
          <a:xfrm>
            <a:off x="1524000" y="1029834"/>
            <a:ext cx="3875400" cy="57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std::vector&lt;</a:t>
            </a:r>
            <a:r>
              <a:rPr lang="en-US" sz="1400" b="1" spc="-1" dirty="0">
                <a:solidFill>
                  <a:srgbClr val="C0504D"/>
                </a:solidFill>
                <a:latin typeface="Courier New"/>
              </a:rPr>
              <a:t>float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h_a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(N),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h_b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(N),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h_c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(N);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</a:rPr>
              <a:t>初始化宿主向量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endParaRPr lang="en-US" sz="1400" spc="-1" dirty="0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d_a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d_b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d_c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Context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context( 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CL_DEVICE_TYPE_DEFAULT);</a:t>
            </a:r>
            <a:br>
              <a:rPr sz="1400" dirty="0"/>
            </a:b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 err="1">
                <a:solidFill>
                  <a:srgbClr val="34411B"/>
                </a:solidFill>
                <a:latin typeface="Courier New"/>
              </a:rPr>
              <a:t>CommandQueue</a:t>
            </a:r>
            <a:r>
              <a:rPr lang="en-US" sz="1400" b="1" spc="-1" dirty="0">
                <a:solidFill>
                  <a:srgbClr val="9BBB59"/>
                </a:solidFill>
                <a:latin typeface="Courier New"/>
              </a:rPr>
              <a:t> </a:t>
            </a:r>
            <a:br>
              <a:rPr sz="1400" dirty="0"/>
            </a:br>
            <a:r>
              <a:rPr lang="en-US" sz="1400" b="1" spc="-1" dirty="0">
                <a:solidFill>
                  <a:srgbClr val="9BBB59"/>
                </a:solidFill>
                <a:latin typeface="Courier New"/>
              </a:rPr>
              <a:t>  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queue(context);</a:t>
            </a:r>
            <a:endParaRPr lang="en-US" sz="1400" spc="-1" dirty="0">
              <a:latin typeface="Arial"/>
            </a:endParaRPr>
          </a:p>
          <a:p>
            <a:pPr marL="399960">
              <a:spcBef>
                <a:spcPts val="241"/>
              </a:spcBef>
            </a:pPr>
            <a:endParaRPr lang="en-US" sz="1400" spc="-1" dirty="0">
              <a:latin typeface="Arial"/>
            </a:endParaRPr>
          </a:p>
          <a:p>
            <a:pPr marL="39996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Program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program(</a:t>
            </a:r>
            <a:endParaRPr lang="en-US" sz="1400" spc="-1" dirty="0">
              <a:latin typeface="Arial"/>
            </a:endParaRPr>
          </a:p>
          <a:p>
            <a:pPr marL="39996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context,</a:t>
            </a:r>
            <a:endParaRPr lang="en-US" sz="1400" spc="-1" dirty="0">
              <a:latin typeface="Arial"/>
            </a:endParaRPr>
          </a:p>
          <a:p>
            <a:pPr marL="39996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pc="-1" dirty="0" err="1">
                <a:solidFill>
                  <a:srgbClr val="17375E"/>
                </a:solidFill>
                <a:latin typeface="Courier New"/>
              </a:rPr>
              <a:t>loadprogram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(“vadd.cl”),</a:t>
            </a:r>
            <a:r>
              <a:rPr lang="en-US" sz="1400" b="1" spc="-1" dirty="0">
                <a:solidFill>
                  <a:srgbClr val="4F81BD"/>
                </a:solidFill>
                <a:latin typeface="Courier New"/>
              </a:rPr>
              <a:t> </a:t>
            </a:r>
            <a:endParaRPr lang="en-US" sz="1400" spc="-1" dirty="0">
              <a:latin typeface="Arial"/>
            </a:endParaRPr>
          </a:p>
          <a:p>
            <a:pPr marL="399960">
              <a:spcBef>
                <a:spcPts val="320"/>
              </a:spcBef>
            </a:pPr>
            <a:r>
              <a:rPr lang="en-US" sz="1400" b="1" spc="-1" dirty="0">
                <a:solidFill>
                  <a:srgbClr val="4F81BD"/>
                </a:solidFill>
                <a:latin typeface="Courier New"/>
              </a:rPr>
              <a:t>  true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159"/>
              </a:spcBef>
            </a:pP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 Create the kernel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functor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 err="1">
                <a:solidFill>
                  <a:srgbClr val="34411B"/>
                </a:solidFill>
                <a:latin typeface="Courier New"/>
              </a:rPr>
              <a:t>make_kernel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&lt;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Buffer,</a:t>
            </a:r>
            <a:br>
              <a:rPr sz="1400" dirty="0"/>
            </a:b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Buffer,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cl::</a:t>
            </a:r>
            <a:r>
              <a:rPr lang="en-US" sz="1400" b="1" spc="-1" dirty="0">
                <a:solidFill>
                  <a:srgbClr val="34411B"/>
                </a:solidFill>
                <a:latin typeface="Courier New"/>
              </a:rPr>
              <a:t>Buffer, int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&gt;  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(program, “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vadd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”);</a:t>
            </a:r>
            <a:endParaRPr lang="en-US" sz="1400" spc="-1" dirty="0">
              <a:latin typeface="Arial"/>
            </a:endParaRPr>
          </a:p>
          <a:p>
            <a:pPr marL="800280">
              <a:spcBef>
                <a:spcPts val="320"/>
              </a:spcBef>
            </a:pPr>
            <a:endParaRPr lang="en-US" sz="1400" spc="-1" dirty="0">
              <a:latin typeface="Arial"/>
            </a:endParaRPr>
          </a:p>
        </p:txBody>
      </p:sp>
      <p:sp>
        <p:nvSpPr>
          <p:cNvPr id="1200" name="CustomShape 3"/>
          <p:cNvSpPr/>
          <p:nvPr/>
        </p:nvSpPr>
        <p:spPr>
          <a:xfrm>
            <a:off x="1524000" y="-2736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接口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</a:p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向量加法函数 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宿主程序（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  <p:sp>
        <p:nvSpPr>
          <p:cNvPr id="1201" name="Line 4"/>
          <p:cNvSpPr/>
          <p:nvPr/>
        </p:nvSpPr>
        <p:spPr>
          <a:xfrm>
            <a:off x="5356200" y="1029834"/>
            <a:ext cx="360" cy="5517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CustomShape 1"/>
          <p:cNvSpPr/>
          <p:nvPr/>
        </p:nvSpPr>
        <p:spPr>
          <a:xfrm>
            <a:off x="1981200" y="-1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4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en-US" sz="3400" spc="-1">
                <a:solidFill>
                  <a:srgbClr val="000000"/>
                </a:solidFill>
                <a:latin typeface="Trebuchet MS"/>
              </a:rPr>
              <a:t>++ </a:t>
            </a:r>
            <a:r>
              <a:rPr lang="zh-CN" altLang="en-US" sz="3400" spc="-1">
                <a:solidFill>
                  <a:srgbClr val="000000"/>
                </a:solidFill>
                <a:latin typeface="Trebuchet MS"/>
              </a:rPr>
              <a:t>缓存构造函数（</a:t>
            </a:r>
            <a:r>
              <a:rPr lang="en-US" altLang="zh-CN" sz="3400" spc="-1" dirty="0">
                <a:solidFill>
                  <a:srgbClr val="000000"/>
                </a:solidFill>
                <a:latin typeface="Trebuchet MS"/>
              </a:rPr>
              <a:t>Buffer Constructor</a:t>
            </a:r>
            <a:r>
              <a:rPr lang="zh-CN" altLang="en-US" sz="3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400" spc="-1" dirty="0">
              <a:latin typeface="Arial"/>
            </a:endParaRPr>
          </a:p>
        </p:txBody>
      </p:sp>
      <p:sp>
        <p:nvSpPr>
          <p:cNvPr id="1203" name="CustomShape 2"/>
          <p:cNvSpPr/>
          <p:nvPr/>
        </p:nvSpPr>
        <p:spPr>
          <a:xfrm>
            <a:off x="1524000" y="1124640"/>
            <a:ext cx="9143280" cy="56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下面是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中的定义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Buffer(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startIterator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endIterator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bool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readOnly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bool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useHostPtr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上面参数中的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4F81BD"/>
                </a:solidFill>
                <a:latin typeface="Trebuchet MS"/>
              </a:rPr>
              <a:t>readOnly</a:t>
            </a:r>
            <a:r>
              <a:rPr lang="en-US" sz="3200" spc="-1" dirty="0">
                <a:solidFill>
                  <a:srgbClr val="4F81BD"/>
                </a:solidFill>
                <a:latin typeface="Trebuchet MS"/>
              </a:rPr>
              <a:t> </a:t>
            </a:r>
            <a:r>
              <a:rPr lang="zh-CN" altLang="en-US" sz="3100" spc="-1" dirty="0">
                <a:solidFill>
                  <a:srgbClr val="000000"/>
                </a:solidFill>
                <a:latin typeface="Trebuchet MS"/>
              </a:rPr>
              <a:t>是一个布尔值（</a:t>
            </a:r>
            <a:r>
              <a:rPr lang="en-US" altLang="zh-CN" sz="3100" spc="-1" dirty="0" err="1">
                <a:solidFill>
                  <a:srgbClr val="000000"/>
                </a:solidFill>
                <a:latin typeface="Trebuchet MS"/>
              </a:rPr>
              <a:t>boolean</a:t>
            </a:r>
            <a:r>
              <a:rPr lang="zh-CN" altLang="en-US" sz="31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，用于指定内存是只读状态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CL_MEM_READ_ONLY (true)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还是可写状态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CL_MEM_READ_WRITE (false)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要注意，一定要指定好是真还是假。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上面参数中的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4F81BD"/>
                </a:solidFill>
                <a:latin typeface="Trebuchet MS"/>
              </a:rPr>
              <a:t>useHostPtr</a:t>
            </a:r>
            <a:r>
              <a:rPr lang="en-US" sz="3200" spc="-1" dirty="0">
                <a:solidFill>
                  <a:srgbClr val="4F81BD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也是一个布尔值（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boolean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，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默认为假。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因此迭代器（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iterators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）定义的数组（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array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）就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暗含着被复制到（</a:t>
            </a:r>
            <a:r>
              <a:rPr lang="en-US" altLang="zh-CN" sz="2900" spc="-1" dirty="0">
                <a:solidFill>
                  <a:srgbClr val="F79646"/>
                </a:solidFill>
                <a:latin typeface="Trebuchet MS"/>
              </a:rPr>
              <a:t> implicitly copied 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）上了。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如果你改设为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真（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true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迭代器所指定的内存就必须是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连续的（</a:t>
            </a:r>
            <a:r>
              <a:rPr lang="en-US" altLang="zh-CN" sz="2400" spc="-1" dirty="0">
                <a:solidFill>
                  <a:srgbClr val="4F81BD"/>
                </a:solidFill>
                <a:latin typeface="Trebuchet MS"/>
              </a:rPr>
              <a:t>contiguous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）。</a:t>
            </a:r>
            <a:endParaRPr lang="en-US" altLang="zh-CN" sz="2400" spc="-1" dirty="0">
              <a:solidFill>
                <a:srgbClr val="4F81BD"/>
              </a:solidFill>
              <a:latin typeface="Trebuchet MS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上下文（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altLang="zh-CN" sz="2400" spc="-1" dirty="0">
                <a:solidFill>
                  <a:srgbClr val="4F81BD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使用指针（</a:t>
            </a:r>
            <a:r>
              <a:rPr lang="en-US" altLang="zh-CN" sz="2400" spc="-1" dirty="0">
                <a:solidFill>
                  <a:srgbClr val="4F81BD"/>
                </a:solidFill>
                <a:latin typeface="Trebuchet MS"/>
              </a:rPr>
              <a:t>uses the pointer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来指向宿主内存（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host memory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），这样宿主内存就成了设备可见（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device accessible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）的了，这和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CL_MEM_USE_HOST_PTR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一样。</a:t>
            </a:r>
            <a:endParaRPr lang="en-US" sz="24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这个数组（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array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2400" b="1" spc="-1" dirty="0">
                <a:solidFill>
                  <a:srgbClr val="F79646"/>
                </a:solidFill>
                <a:latin typeface="Trebuchet MS"/>
              </a:rPr>
              <a:t>并没有</a:t>
            </a:r>
            <a:r>
              <a:rPr lang="en-US" sz="2400" b="1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复制到设备内存（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在这个接口调用的时候，也可以制定一个上下文作为第一个参数（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argument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CustomShape 2"/>
          <p:cNvSpPr/>
          <p:nvPr/>
        </p:nvSpPr>
        <p:spPr>
          <a:xfrm>
            <a:off x="1631640" y="1600200"/>
            <a:ext cx="885636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使用带有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向量迭代器的缓存构造函数的时候，要记得：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这是一个阻塞调用（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blocking call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）；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构造函数会讲一份副本队列传递给上下文（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）中的第一个设备（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）（当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useHostPtr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== false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的时候）；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如果你讲核函数队列到同一个上下文（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）下的另外的设备上，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的运行环境（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runtime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）会 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自动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确保缓存对象稍后被复制到对应设备上去。</a:t>
            </a:r>
            <a:endParaRPr lang="en-US" sz="28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7346C75F-0353-4220-A723-26F98DD74BCE}"/>
              </a:ext>
            </a:extLst>
          </p:cNvPr>
          <p:cNvSpPr/>
          <p:nvPr/>
        </p:nvSpPr>
        <p:spPr>
          <a:xfrm>
            <a:off x="1981200" y="-1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4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400" spc="-1" dirty="0">
                <a:solidFill>
                  <a:srgbClr val="000000"/>
                </a:solidFill>
                <a:latin typeface="Trebuchet MS"/>
              </a:rPr>
              <a:t>缓存构造函数（</a:t>
            </a:r>
            <a:r>
              <a:rPr lang="en-US" altLang="zh-CN" sz="3400" spc="-1" dirty="0">
                <a:solidFill>
                  <a:srgbClr val="000000"/>
                </a:solidFill>
                <a:latin typeface="Trebuchet MS"/>
              </a:rPr>
              <a:t>Buffer Constructor</a:t>
            </a:r>
            <a:r>
              <a:rPr lang="zh-CN" altLang="en-US" sz="3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接口</a:t>
            </a:r>
            <a:endParaRPr lang="en-US" sz="4400" spc="-1" dirty="0">
              <a:latin typeface="Arial"/>
            </a:endParaRPr>
          </a:p>
        </p:txBody>
      </p:sp>
      <p:sp>
        <p:nvSpPr>
          <p:cNvPr id="1207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伊利诺伊大学香槟分校（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University of Illinois at Urbana-Champaign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Andreas Klockner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开发了一个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链接库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这个接口对于用户来说超级简单，而且不仅限于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用户。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主要特征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辅助函数（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helper functions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）可以帮助用户在运行时（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runtime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）选择具体平台（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platform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）或者设备（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getInfo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()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方法成了类的属性，就不需要再去调用方法本身了。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将一个核函数（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）当作一个方法进行调用。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支持多行字符串，再也不需要另起很多行了。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接口：</a:t>
            </a:r>
            <a:br>
              <a:rPr lang="zh-CN" altLang="en-US" sz="4400" dirty="0"/>
            </a:b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设置宿主程序（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4400" spc="-1" dirty="0"/>
          </a:p>
        </p:txBody>
      </p:sp>
      <p:sp>
        <p:nvSpPr>
          <p:cNvPr id="1210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导入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pyopencl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这个库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import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pyopencl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as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cl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导入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numpy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以使用各种数组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arrays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等等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.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import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numpy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有的例子中使用辅助函数来输出一些有用信息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import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deviceinfo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Microsoft Office PowerPoint</Application>
  <PresentationFormat>宽屏</PresentationFormat>
  <Paragraphs>141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Courier New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2019-08-03T07:58:02Z</dcterms:created>
  <dcterms:modified xsi:type="dcterms:W3CDTF">2019-08-03T07:58:16Z</dcterms:modified>
</cp:coreProperties>
</file>