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504"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p:normalViewPr>
  <p:slideViewPr>
    <p:cSldViewPr snapToGrid="0">
      <p:cViewPr varScale="1">
        <p:scale>
          <a:sx n="62" d="100"/>
          <a:sy n="62" d="100"/>
        </p:scale>
        <p:origin x="45" y="4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6B3937-5635-45B5-9CF6-D453E248B3A9}" type="datetimeFigureOut">
              <a:rPr lang="zh-CN" altLang="en-US" smtClean="0"/>
              <a:t>2019/8/6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9A9D1-E054-4272-8C01-1E7B459C77E1}" type="slidenum">
              <a:rPr lang="zh-CN" altLang="en-US" smtClean="0"/>
              <a:t>‹#›</a:t>
            </a:fld>
            <a:endParaRPr lang="zh-CN" altLang="en-US"/>
          </a:p>
        </p:txBody>
      </p:sp>
    </p:spTree>
    <p:extLst>
      <p:ext uri="{BB962C8B-B14F-4D97-AF65-F5344CB8AC3E}">
        <p14:creationId xmlns:p14="http://schemas.microsoft.com/office/powerpoint/2010/main" val="152311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 name="PlaceHolder 1"/>
          <p:cNvSpPr>
            <a:spLocks noGrp="1" noRot="1" noChangeAspect="1"/>
          </p:cNvSpPr>
          <p:nvPr>
            <p:ph type="sldImg"/>
          </p:nvPr>
        </p:nvSpPr>
        <p:spPr>
          <a:xfrm>
            <a:off x="381000" y="685800"/>
            <a:ext cx="6096000" cy="3429000"/>
          </a:xfrm>
          <a:prstGeom prst="rect">
            <a:avLst/>
          </a:prstGeom>
        </p:spPr>
      </p:sp>
      <p:sp>
        <p:nvSpPr>
          <p:cNvPr id="2463"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2464"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7EA18DA-CD4B-4F22-977F-3BB9F059BD07}" type="slidenum">
              <a:rPr lang="en-US" sz="1200" b="0" strike="noStrike" spc="-1">
                <a:solidFill>
                  <a:srgbClr val="000000"/>
                </a:solidFill>
                <a:latin typeface="+mn-lt"/>
                <a:ea typeface="+mn-ea"/>
              </a:rPr>
              <a:t>17</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47EF-FE7B-4794-A71A-57027CF3FE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F027A2-A65C-4555-8ECE-4677D55FC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1813B2-D713-4078-AA8A-9983A5F96077}"/>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A919E360-9DF5-4C01-8B24-0CFE00D03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CE552-4469-4885-9C27-8553B91BE298}"/>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89073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B4D8F-6531-4BEA-8EB0-446EE9EDE8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7DB462-4166-4DB7-94F9-270A0D4830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8C32DF-EB3A-4E87-9AF6-929706BFDBED}"/>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7B3A4AD3-D952-4A57-99F7-3283CD35E5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C8333-C4EF-46B1-BD68-44E10B5350F0}"/>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56154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C711C59-01B4-4311-89DC-B65A49841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F6D9F5-55E8-4B1A-986F-D88BA20DCB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281D0D-2D5D-489E-9288-DA62495888C0}"/>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DA426777-7157-407E-AAAE-644CBA6582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702F75-8AB8-47C6-9988-FCD164941E3F}"/>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10521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B5653-8834-4AEA-859B-DBB169B806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B9D569-4C63-4A71-BED7-33CB99F645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8F2D4E-B1ED-491C-92E5-C5E1BBA6ADB4}"/>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BE70BDAE-FB9D-4B4B-87E9-B1BF5A0A9A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34E681-2388-4E5E-A669-7D4D6B7AB69D}"/>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24610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FB907-796F-4724-BE5B-82A32BE359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C58212-6F81-4AE9-8706-B4E479F5C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FE758DC-EB6A-47A9-85CD-609BB3BB1008}"/>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4A095B38-46FB-4CBD-9DD4-C39C4D856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38ADBD-A40F-4E9B-83CF-4F6BA7AA73B4}"/>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1816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314097-FA90-4333-A6F2-AF424EF20C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EEC093-FCD6-428D-9F2A-DD3F6031E3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B72A71-7E3F-474E-99A5-82851CFAE4C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AA0E75-B745-4521-ACE5-52CDF2BDAE14}"/>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1CA15CC7-BD33-4812-8CA6-4CC6D0ADC3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0232A4-B44D-4B8B-A6BD-E31500223EEE}"/>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2752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5D877-FB0C-42C0-AE02-9012349602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C4883B-9DDF-4EAE-8FA0-9F6E47F24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2E1063-0413-4FF0-A23E-11724B6AB92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1B3629-4F34-4110-BE5D-F3468F4DF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6BBD8A7-4F5D-4040-8B90-7076A825358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9050E7-5E59-43D8-BAB7-1A9C4997503D}"/>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8" name="页脚占位符 7">
            <a:extLst>
              <a:ext uri="{FF2B5EF4-FFF2-40B4-BE49-F238E27FC236}">
                <a16:creationId xmlns:a16="http://schemas.microsoft.com/office/drawing/2014/main" id="{70E0963D-EF51-4E19-94EB-6806447C064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F26BCFF-A75B-4B54-82FB-F40B554D25B8}"/>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157760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DD0FF-C269-4B06-98F9-70A95B4C22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03ACCF-5702-4A87-9632-62628C3D3622}"/>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4" name="页脚占位符 3">
            <a:extLst>
              <a:ext uri="{FF2B5EF4-FFF2-40B4-BE49-F238E27FC236}">
                <a16:creationId xmlns:a16="http://schemas.microsoft.com/office/drawing/2014/main" id="{BAB430F2-BF92-4B51-A584-AADEE36D63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A354EC-2A61-48F6-ACEA-69EE04DD7141}"/>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8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6C6286-A479-46EC-B86B-AB87ADAE1463}"/>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3" name="页脚占位符 2">
            <a:extLst>
              <a:ext uri="{FF2B5EF4-FFF2-40B4-BE49-F238E27FC236}">
                <a16:creationId xmlns:a16="http://schemas.microsoft.com/office/drawing/2014/main" id="{C0DE68B7-B261-46D1-9D51-DAFB178A4CD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4716BB-ECD9-4BA5-9F70-22D94778487C}"/>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99333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98A39-E9BD-4899-AE5F-CB256EADF4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B81280-2AF6-4C54-90BF-88A43483B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800B6F-9A19-4F45-B294-F7499849E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2628CC-3AFE-4EAA-8B84-BED5287B28CA}"/>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EF22AA7B-CADA-4376-9952-3DEC5A42D2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CA139B-291C-4E13-9B89-B82950BFB76E}"/>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4051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50F3C-FD91-4B4B-A483-F78C9E948A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04FB37-F178-4580-BA9E-72CC241DE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844A6A-A4A1-4E09-91F3-943ADCC0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F21104-97C1-4B96-B7AE-ECA9925E226A}"/>
              </a:ext>
            </a:extLst>
          </p:cNvPr>
          <p:cNvSpPr>
            <a:spLocks noGrp="1"/>
          </p:cNvSpPr>
          <p:nvPr>
            <p:ph type="dt" sz="half" idx="10"/>
          </p:nvPr>
        </p:nvSpPr>
        <p:spPr/>
        <p:txBody>
          <a:bodyPr/>
          <a:lstStyle/>
          <a:p>
            <a:fld id="{CD5FF770-2FF2-4737-9656-A670338CDA1A}" type="datetimeFigureOut">
              <a:rPr lang="zh-CN" altLang="en-US" smtClean="0"/>
              <a:t>2019/8/6</a:t>
            </a:fld>
            <a:endParaRPr lang="zh-CN" altLang="en-US"/>
          </a:p>
        </p:txBody>
      </p:sp>
      <p:sp>
        <p:nvSpPr>
          <p:cNvPr id="6" name="页脚占位符 5">
            <a:extLst>
              <a:ext uri="{FF2B5EF4-FFF2-40B4-BE49-F238E27FC236}">
                <a16:creationId xmlns:a16="http://schemas.microsoft.com/office/drawing/2014/main" id="{92CD39EA-D49C-4EC6-B09A-4DB28E56B8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9F273E-E05E-4847-91EA-A81944C0C91F}"/>
              </a:ext>
            </a:extLst>
          </p:cNvPr>
          <p:cNvSpPr>
            <a:spLocks noGrp="1"/>
          </p:cNvSpPr>
          <p:nvPr>
            <p:ph type="sldNum" sz="quarter" idx="12"/>
          </p:nvPr>
        </p:nvSpPr>
        <p:spPr/>
        <p:txBody>
          <a:body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190550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4A6EC0-FA58-4855-9068-3276CD5FA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8910E9-77D6-468D-B400-89E2EF34A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973254-2A3B-4974-98A2-8B97ABEE3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FF770-2FF2-4737-9656-A670338CDA1A}" type="datetimeFigureOut">
              <a:rPr lang="zh-CN" altLang="en-US" smtClean="0"/>
              <a:t>2019/8/6</a:t>
            </a:fld>
            <a:endParaRPr lang="zh-CN" altLang="en-US"/>
          </a:p>
        </p:txBody>
      </p:sp>
      <p:sp>
        <p:nvSpPr>
          <p:cNvPr id="5" name="页脚占位符 4">
            <a:extLst>
              <a:ext uri="{FF2B5EF4-FFF2-40B4-BE49-F238E27FC236}">
                <a16:creationId xmlns:a16="http://schemas.microsoft.com/office/drawing/2014/main" id="{7600AB6D-B83D-42DD-BCED-76A06CE23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2C9839-98DA-48CF-A1B4-882077085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4B181-FDC5-46F5-87FD-73A1AF7A551B}" type="slidenum">
              <a:rPr lang="zh-CN" altLang="en-US" smtClean="0"/>
              <a:t>‹#›</a:t>
            </a:fld>
            <a:endParaRPr lang="zh-CN" altLang="en-US"/>
          </a:p>
        </p:txBody>
      </p:sp>
    </p:spTree>
    <p:extLst>
      <p:ext uri="{BB962C8B-B14F-4D97-AF65-F5344CB8AC3E}">
        <p14:creationId xmlns:p14="http://schemas.microsoft.com/office/powerpoint/2010/main" val="388962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 name="CustomShape 1"/>
          <p:cNvSpPr/>
          <p:nvPr/>
        </p:nvSpPr>
        <p:spPr>
          <a:xfrm>
            <a:off x="2246160" y="4406760"/>
            <a:ext cx="7771680" cy="13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zh-CN" altLang="en-US" sz="4000" b="1" cap="all" spc="-1" dirty="0">
                <a:solidFill>
                  <a:srgbClr val="000000"/>
                </a:solidFill>
                <a:latin typeface="Trebuchet MS"/>
              </a:rPr>
              <a:t>针对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语言开发者的 </a:t>
            </a:r>
            <a:r>
              <a:rPr lang="en-US" altLang="zh-CN" sz="4000" b="1" cap="all" spc="-1" dirty="0">
                <a:solidFill>
                  <a:srgbClr val="000000"/>
                </a:solidFill>
                <a:latin typeface="Trebuchet MS"/>
              </a:rPr>
              <a:t>C++ </a:t>
            </a:r>
            <a:r>
              <a:rPr lang="zh-CN" altLang="en-US" sz="4000" b="1" cap="all" spc="-1" dirty="0">
                <a:solidFill>
                  <a:srgbClr val="000000"/>
                </a:solidFill>
                <a:latin typeface="Trebuchet MS"/>
              </a:rPr>
              <a:t>指南</a:t>
            </a:r>
            <a:endParaRPr lang="en-US" sz="4000" spc="-1" dirty="0">
              <a:latin typeface="Arial"/>
            </a:endParaRPr>
          </a:p>
        </p:txBody>
      </p:sp>
      <p:sp>
        <p:nvSpPr>
          <p:cNvPr id="2357" name="CustomShape 2"/>
          <p:cNvSpPr/>
          <p:nvPr/>
        </p:nvSpPr>
        <p:spPr>
          <a:xfrm>
            <a:off x="2246160" y="2906640"/>
            <a:ext cx="777168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spcBef>
                <a:spcPts val="400"/>
              </a:spcBef>
            </a:pPr>
            <a:r>
              <a:rPr lang="zh-CN" altLang="en-US" sz="2000" spc="-1" dirty="0">
                <a:solidFill>
                  <a:srgbClr val="000000"/>
                </a:solidFill>
                <a:latin typeface="Trebuchet MS"/>
              </a:rPr>
              <a:t>附录</a:t>
            </a:r>
            <a:r>
              <a:rPr lang="en-US" sz="2000" spc="-1" dirty="0">
                <a:solidFill>
                  <a:srgbClr val="000000"/>
                </a:solidFill>
                <a:latin typeface="Trebuchet MS"/>
              </a:rPr>
              <a:t> D</a:t>
            </a:r>
            <a:endParaRPr lang="en-US" sz="2000"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继续讲类和结构体</a:t>
            </a:r>
            <a:endParaRPr lang="en-US" sz="4400" spc="-1" dirty="0">
              <a:latin typeface="Arial"/>
            </a:endParaRPr>
          </a:p>
        </p:txBody>
      </p:sp>
      <p:sp>
        <p:nvSpPr>
          <p:cNvPr id="2382"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假设接下来的代码块中我们要创建一个对象，向量 </a:t>
            </a:r>
            <a:r>
              <a:rPr lang="en-US" altLang="zh-CN" sz="3200" spc="-1" dirty="0">
                <a:solidFill>
                  <a:srgbClr val="000000"/>
                </a:solidFill>
                <a:latin typeface="Trebuchet MS"/>
              </a:rPr>
              <a:t>v </a:t>
            </a:r>
            <a:r>
              <a:rPr lang="zh-CN" altLang="en-US" sz="3200" spc="-1" dirty="0">
                <a:solidFill>
                  <a:srgbClr val="000000"/>
                </a:solidFill>
                <a:latin typeface="Trebuchet MS"/>
              </a:rPr>
              <a:t>，使用这个对象，然后达到代码块的末尾（</a:t>
            </a:r>
            <a:r>
              <a:rPr lang="en-US" altLang="zh-CN" sz="3200" spc="-1" dirty="0">
                <a:solidFill>
                  <a:srgbClr val="000000"/>
                </a:solidFill>
                <a:latin typeface="Trebuchet MS"/>
              </a:rPr>
              <a:t> end of the block </a:t>
            </a:r>
            <a:r>
              <a:rPr lang="zh-CN" altLang="en-US" sz="3200" spc="-1" dirty="0">
                <a:solidFill>
                  <a:srgbClr val="000000"/>
                </a:solidFill>
                <a:latin typeface="Trebuchet MS"/>
              </a:rPr>
              <a:t>）</a:t>
            </a:r>
            <a:endParaRPr lang="en-US" sz="3200" spc="-1" dirty="0">
              <a:latin typeface="Arial"/>
            </a:endParaRPr>
          </a:p>
          <a:p>
            <a:pPr>
              <a:spcBef>
                <a:spcPts val="641"/>
              </a:spcBef>
            </a:pPr>
            <a:endParaRPr lang="en-US" sz="3200" spc="-1" dirty="0">
              <a:latin typeface="Arial"/>
            </a:endParaRPr>
          </a:p>
          <a:p>
            <a:pPr>
              <a:spcBef>
                <a:spcPts val="519"/>
              </a:spcBef>
            </a:pPr>
            <a:r>
              <a:rPr lang="en-US" sz="2600" b="1" spc="-1" dirty="0">
                <a:solidFill>
                  <a:srgbClr val="000000"/>
                </a:solidFill>
                <a:latin typeface="Courier New Bold"/>
              </a:rPr>
              <a:t>{</a:t>
            </a:r>
            <a:endParaRPr lang="en-US" sz="2600" spc="-1" dirty="0">
              <a:latin typeface="Arial"/>
            </a:endParaRPr>
          </a:p>
          <a:p>
            <a:pPr>
              <a:spcBef>
                <a:spcPts val="519"/>
              </a:spcBef>
            </a:pPr>
            <a:r>
              <a:rPr lang="en-US" sz="2600" b="1" spc="-1" dirty="0">
                <a:solidFill>
                  <a:srgbClr val="000000"/>
                </a:solidFill>
                <a:latin typeface="Courier New Bold"/>
              </a:rPr>
              <a:t>   Vector v(10,20,30);</a:t>
            </a:r>
            <a:endParaRPr lang="en-US" sz="2600" spc="-1" dirty="0">
              <a:latin typeface="Arial"/>
            </a:endParaRPr>
          </a:p>
          <a:p>
            <a:pPr>
              <a:spcBef>
                <a:spcPts val="519"/>
              </a:spcBef>
            </a:pPr>
            <a:r>
              <a:rPr lang="en-US" sz="2600" b="1" spc="-1" dirty="0">
                <a:solidFill>
                  <a:srgbClr val="000000"/>
                </a:solidFill>
                <a:latin typeface="Courier New Bold"/>
              </a:rPr>
              <a:t>   // vector {x_ = 10, y_ = 20 , z_ = 30}</a:t>
            </a:r>
            <a:endParaRPr lang="en-US" sz="2600" spc="-1" dirty="0">
              <a:latin typeface="Arial"/>
            </a:endParaRPr>
          </a:p>
          <a:p>
            <a:pPr>
              <a:spcBef>
                <a:spcPts val="519"/>
              </a:spcBef>
            </a:pPr>
            <a:r>
              <a:rPr lang="en-US" sz="2600" b="1" spc="-1" dirty="0">
                <a:solidFill>
                  <a:srgbClr val="000000"/>
                </a:solidFill>
                <a:latin typeface="Courier New Bold"/>
              </a:rPr>
              <a:t>   // </a:t>
            </a:r>
            <a:r>
              <a:rPr lang="zh-CN" altLang="en-US" sz="2600" b="1" spc="-1" dirty="0">
                <a:solidFill>
                  <a:srgbClr val="000000"/>
                </a:solidFill>
                <a:latin typeface="Courier New Bold"/>
              </a:rPr>
              <a:t>使用</a:t>
            </a:r>
            <a:r>
              <a:rPr lang="en-US" sz="2600" b="1" spc="-1" dirty="0">
                <a:solidFill>
                  <a:srgbClr val="000000"/>
                </a:solidFill>
                <a:latin typeface="Courier New Bold"/>
              </a:rPr>
              <a:t> v</a:t>
            </a:r>
            <a:endParaRPr lang="en-US" sz="2600" spc="-1" dirty="0">
              <a:latin typeface="Arial"/>
            </a:endParaRPr>
          </a:p>
          <a:p>
            <a:pPr>
              <a:spcBef>
                <a:spcPts val="519"/>
              </a:spcBef>
            </a:pPr>
            <a:r>
              <a:rPr lang="en-US" sz="2600" b="1" spc="-1" dirty="0">
                <a:solidFill>
                  <a:srgbClr val="000000"/>
                </a:solidFill>
                <a:latin typeface="Courier New Bold"/>
              </a:rPr>
              <a:t>} // </a:t>
            </a:r>
            <a:r>
              <a:rPr lang="zh-CN" altLang="en-US" sz="2600" b="1" spc="-1" dirty="0">
                <a:solidFill>
                  <a:srgbClr val="000000"/>
                </a:solidFill>
                <a:latin typeface="Courier New Bold"/>
              </a:rPr>
              <a:t>这时候 </a:t>
            </a:r>
            <a:r>
              <a:rPr lang="en-US" altLang="zh-CN" sz="2600" b="1" spc="-1" dirty="0">
                <a:solidFill>
                  <a:srgbClr val="000000"/>
                </a:solidFill>
                <a:latin typeface="Courier New Bold"/>
              </a:rPr>
              <a:t>v </a:t>
            </a:r>
            <a:r>
              <a:rPr lang="zh-CN" altLang="en-US" sz="2600" b="1" spc="-1" dirty="0">
                <a:solidFill>
                  <a:srgbClr val="000000"/>
                </a:solidFill>
                <a:latin typeface="Courier New Bold"/>
              </a:rPr>
              <a:t>的析构函数（</a:t>
            </a:r>
            <a:r>
              <a:rPr lang="en-US" altLang="zh-CN" sz="2600" b="1" spc="-1" dirty="0">
                <a:solidFill>
                  <a:srgbClr val="000000"/>
                </a:solidFill>
                <a:latin typeface="Courier New Bold"/>
              </a:rPr>
              <a:t>destructor</a:t>
            </a:r>
            <a:r>
              <a:rPr lang="zh-CN" altLang="en-US" sz="2600" b="1" spc="-1" dirty="0">
                <a:solidFill>
                  <a:srgbClr val="000000"/>
                </a:solidFill>
                <a:latin typeface="Courier New Bold"/>
              </a:rPr>
              <a:t>）就调用了</a:t>
            </a:r>
            <a:r>
              <a:rPr lang="en-US" sz="2600" b="1" spc="-1" dirty="0">
                <a:solidFill>
                  <a:srgbClr val="000000"/>
                </a:solidFill>
                <a:latin typeface="Courier New Bold"/>
              </a:rPr>
              <a:t>!</a:t>
            </a:r>
            <a:endParaRPr lang="en-US" sz="2600" spc="-1" dirty="0">
              <a:latin typeface="Arial"/>
            </a:endParaRPr>
          </a:p>
          <a:p>
            <a:pPr>
              <a:spcBef>
                <a:spcPts val="641"/>
              </a:spcBef>
            </a:pPr>
            <a:endParaRPr lang="en-US" sz="26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注意在代码块末尾的时候，</a:t>
            </a:r>
            <a:r>
              <a:rPr lang="en-US" altLang="zh-CN" sz="3200" spc="-1" dirty="0">
                <a:solidFill>
                  <a:srgbClr val="000000"/>
                </a:solidFill>
                <a:latin typeface="Trebuchet MS"/>
              </a:rPr>
              <a:t>v</a:t>
            </a:r>
            <a:r>
              <a:rPr lang="zh-CN" altLang="en-US" sz="3200" spc="-1" dirty="0">
                <a:solidFill>
                  <a:srgbClr val="000000"/>
                </a:solidFill>
                <a:latin typeface="Trebuchet MS"/>
              </a:rPr>
              <a:t>就不再可读取了，也就是可以销毁了。这时候调用析构函数（</a:t>
            </a:r>
            <a:r>
              <a:rPr lang="en-US" altLang="zh-CN" sz="3200" spc="-1" dirty="0">
                <a:solidFill>
                  <a:srgbClr val="000000"/>
                </a:solidFill>
                <a:latin typeface="Trebuchet MS"/>
              </a:rPr>
              <a:t>destructor</a:t>
            </a:r>
            <a:r>
              <a:rPr lang="zh-CN" altLang="en-US" sz="3200" spc="-1" dirty="0">
                <a:solidFill>
                  <a:srgbClr val="000000"/>
                </a:solidFill>
                <a:latin typeface="Trebuchet MS"/>
              </a:rPr>
              <a:t>）</a:t>
            </a:r>
            <a:endParaRPr lang="en-US" sz="3200"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继续讲类和结构体</a:t>
            </a:r>
            <a:endParaRPr lang="en-US" altLang="zh-CN" sz="4400" spc="-1" dirty="0">
              <a:latin typeface="Arial"/>
            </a:endParaRPr>
          </a:p>
        </p:txBody>
      </p:sp>
      <p:sp>
        <p:nvSpPr>
          <p:cNvPr id="2384"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spcBef>
                <a:spcPts val="641"/>
              </a:spcBef>
              <a:buClr>
                <a:srgbClr val="000000"/>
              </a:buClr>
              <a:buFont typeface="Arial"/>
              <a:buChar char="•"/>
            </a:pPr>
            <a:r>
              <a:rPr lang="zh-CN" altLang="en-US" sz="3200" spc="-1" dirty="0">
                <a:solidFill>
                  <a:srgbClr val="000000"/>
                </a:solidFill>
                <a:latin typeface="Trebuchet MS"/>
              </a:rPr>
              <a:t>关于类还有很多内容，比如继承啊之类的，不过也都是基于基础记号的</a:t>
            </a:r>
            <a:endParaRPr lang="en-US" altLang="zh-CN" sz="3200" spc="-1" dirty="0">
              <a:solidFill>
                <a:srgbClr val="000000"/>
              </a:solidFill>
              <a:latin typeface="Trebuchet MS"/>
            </a:endParaRPr>
          </a:p>
          <a:p>
            <a:pPr marL="720">
              <a:spcBef>
                <a:spcPts val="641"/>
              </a:spcBef>
              <a:buClr>
                <a:srgbClr val="000000"/>
              </a:buClr>
            </a:pP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前面的例子并没有在传统 </a:t>
            </a:r>
            <a:r>
              <a:rPr lang="en-US" altLang="zh-CN" sz="3200" spc="-1" dirty="0">
                <a:solidFill>
                  <a:srgbClr val="000000"/>
                </a:solidFill>
                <a:latin typeface="Trebuchet MS"/>
              </a:rPr>
              <a:t>C </a:t>
            </a:r>
            <a:r>
              <a:rPr lang="zh-CN" altLang="en-US" sz="3200" spc="-1" dirty="0">
                <a:solidFill>
                  <a:srgbClr val="000000"/>
                </a:solidFill>
                <a:latin typeface="Trebuchet MS"/>
              </a:rPr>
              <a:t>结构体的基础上添加额外数据或者重载，就已经提高了代码开发的体验</a:t>
            </a:r>
            <a:endParaRPr lang="en-US" sz="3200"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函数对象</a:t>
            </a:r>
            <a:endParaRPr lang="en-US" sz="4400" spc="-1" dirty="0">
              <a:latin typeface="Arial"/>
            </a:endParaRPr>
          </a:p>
        </p:txBody>
      </p:sp>
      <p:sp>
        <p:nvSpPr>
          <p:cNvPr id="2386"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函数应用运算符也可以重载来定义仿函数类（</a:t>
            </a:r>
            <a:r>
              <a:rPr lang="en-US" altLang="zh-CN" sz="3200" spc="-1" dirty="0" err="1">
                <a:solidFill>
                  <a:srgbClr val="000000"/>
                </a:solidFill>
                <a:latin typeface="Trebuchet MS"/>
              </a:rPr>
              <a:t>functor</a:t>
            </a:r>
            <a:r>
              <a:rPr lang="en-US" altLang="zh-CN" sz="3200" spc="-1" dirty="0">
                <a:solidFill>
                  <a:srgbClr val="000000"/>
                </a:solidFill>
                <a:latin typeface="Trebuchet MS"/>
              </a:rPr>
              <a:t> class</a:t>
            </a:r>
            <a:r>
              <a:rPr lang="zh-CN" altLang="en-US" sz="3200" spc="-1" dirty="0">
                <a:solidFill>
                  <a:srgbClr val="000000"/>
                </a:solidFill>
                <a:latin typeface="Trebuchet MS"/>
              </a:rPr>
              <a:t>）</a:t>
            </a:r>
            <a:endParaRPr lang="en-US" altLang="zh-CN" sz="3200" spc="-1" dirty="0">
              <a:solidFill>
                <a:srgbClr val="000000"/>
              </a:solidFill>
              <a:latin typeface="Trebuchet MS"/>
            </a:endParaRPr>
          </a:p>
          <a:p>
            <a:pPr marL="720">
              <a:spcBef>
                <a:spcPts val="641"/>
              </a:spcBef>
              <a:buClr>
                <a:srgbClr val="000000"/>
              </a:buClr>
            </a:pPr>
            <a:endParaRPr lang="en-US" sz="3200" spc="-1" dirty="0">
              <a:latin typeface="Arial"/>
            </a:endParaRPr>
          </a:p>
          <a:p>
            <a:pPr>
              <a:spcBef>
                <a:spcPts val="439"/>
              </a:spcBef>
            </a:pPr>
            <a:r>
              <a:rPr lang="en-US" sz="2200" spc="-1" dirty="0">
                <a:solidFill>
                  <a:srgbClr val="000000"/>
                </a:solidFill>
                <a:latin typeface="Letter Gothic Std"/>
              </a:rPr>
              <a:t>   </a:t>
            </a:r>
            <a:r>
              <a:rPr lang="en-US" sz="2200" b="1" spc="-1" dirty="0">
                <a:solidFill>
                  <a:srgbClr val="C0504D"/>
                </a:solidFill>
                <a:latin typeface="Courier New Bold"/>
              </a:rPr>
              <a:t>struct </a:t>
            </a:r>
            <a:r>
              <a:rPr lang="en-US" sz="2200" b="1" spc="-1" dirty="0" err="1">
                <a:solidFill>
                  <a:srgbClr val="000000"/>
                </a:solidFill>
                <a:latin typeface="Courier New Bold"/>
              </a:rPr>
              <a:t>Functor</a:t>
            </a:r>
            <a:endParaRPr lang="en-US" sz="2200" spc="-1" dirty="0">
              <a:latin typeface="Arial"/>
            </a:endParaRPr>
          </a:p>
          <a:p>
            <a:pPr>
              <a:spcBef>
                <a:spcPts val="439"/>
              </a:spcBef>
            </a:pPr>
            <a:r>
              <a:rPr lang="en-US" sz="2200" b="1" spc="-1" dirty="0">
                <a:solidFill>
                  <a:srgbClr val="000000"/>
                </a:solidFill>
                <a:latin typeface="Courier New Bold"/>
              </a:rPr>
              <a:t>   {</a:t>
            </a:r>
            <a:endParaRPr lang="en-US" sz="2200" spc="-1" dirty="0">
              <a:latin typeface="Arial"/>
            </a:endParaRPr>
          </a:p>
          <a:p>
            <a:pPr>
              <a:spcBef>
                <a:spcPts val="439"/>
              </a:spcBef>
            </a:pPr>
            <a:r>
              <a:rPr lang="en-US" sz="2200" b="1" spc="-1" dirty="0">
                <a:solidFill>
                  <a:srgbClr val="000000"/>
                </a:solidFill>
                <a:latin typeface="Courier New Bold"/>
              </a:rPr>
              <a:t>       </a:t>
            </a:r>
            <a:r>
              <a:rPr lang="en-US" sz="2200" b="1" spc="-1" dirty="0">
                <a:solidFill>
                  <a:srgbClr val="17375E"/>
                </a:solidFill>
                <a:latin typeface="Courier New Bold"/>
              </a:rPr>
              <a:t>int </a:t>
            </a:r>
            <a:r>
              <a:rPr lang="en-US" sz="2200" b="1" spc="-1" dirty="0">
                <a:solidFill>
                  <a:srgbClr val="4F81BD"/>
                </a:solidFill>
                <a:latin typeface="Courier New Bold"/>
              </a:rPr>
              <a:t>operator</a:t>
            </a:r>
            <a:r>
              <a:rPr lang="en-US" sz="2200" b="1" spc="-1" dirty="0">
                <a:solidFill>
                  <a:srgbClr val="000000"/>
                </a:solidFill>
                <a:latin typeface="Courier New Bold"/>
              </a:rPr>
              <a:t>() (</a:t>
            </a:r>
            <a:r>
              <a:rPr lang="en-US" sz="2200" b="1" spc="-1" dirty="0">
                <a:solidFill>
                  <a:srgbClr val="17375E"/>
                </a:solidFill>
                <a:latin typeface="Courier New Bold"/>
              </a:rPr>
              <a:t>int </a:t>
            </a:r>
            <a:r>
              <a:rPr lang="en-US" sz="2200" b="1" spc="-1" dirty="0">
                <a:solidFill>
                  <a:srgbClr val="000000"/>
                </a:solidFill>
                <a:latin typeface="Courier New Bold"/>
              </a:rPr>
              <a:t>x) { </a:t>
            </a:r>
            <a:r>
              <a:rPr lang="en-US" sz="2200" b="1" spc="-1" dirty="0">
                <a:solidFill>
                  <a:srgbClr val="C0504D"/>
                </a:solidFill>
                <a:latin typeface="Courier New Bold"/>
              </a:rPr>
              <a:t>return</a:t>
            </a:r>
            <a:r>
              <a:rPr lang="en-US" sz="2200" b="1" spc="-1" dirty="0">
                <a:solidFill>
                  <a:srgbClr val="000000"/>
                </a:solidFill>
                <a:latin typeface="Courier New Bold"/>
              </a:rPr>
              <a:t> x*x; }</a:t>
            </a:r>
            <a:endParaRPr lang="en-US" sz="2200" spc="-1" dirty="0">
              <a:latin typeface="Arial"/>
            </a:endParaRPr>
          </a:p>
          <a:p>
            <a:pPr>
              <a:spcBef>
                <a:spcPts val="439"/>
              </a:spcBef>
            </a:pPr>
            <a:r>
              <a:rPr lang="en-US" sz="2200" b="1" spc="-1" dirty="0">
                <a:solidFill>
                  <a:srgbClr val="000000"/>
                </a:solidFill>
                <a:latin typeface="Courier New Bold"/>
              </a:rPr>
              <a:t>   };</a:t>
            </a:r>
            <a:endParaRPr lang="en-US" sz="2200" spc="-1" dirty="0">
              <a:latin typeface="Arial"/>
            </a:endParaRPr>
          </a:p>
          <a:p>
            <a:pPr>
              <a:spcBef>
                <a:spcPts val="439"/>
              </a:spcBef>
            </a:pPr>
            <a:r>
              <a:rPr lang="en-US" sz="2200" b="1" spc="-1" dirty="0">
                <a:solidFill>
                  <a:srgbClr val="000000"/>
                </a:solidFill>
                <a:latin typeface="Courier New Bold"/>
              </a:rPr>
              <a:t>   // </a:t>
            </a:r>
            <a:r>
              <a:rPr lang="zh-CN" altLang="en-US" sz="2200" b="1" spc="-1" dirty="0">
                <a:solidFill>
                  <a:srgbClr val="000000"/>
                </a:solidFill>
                <a:latin typeface="Courier New Bold"/>
              </a:rPr>
              <a:t>创建类型 </a:t>
            </a:r>
            <a:r>
              <a:rPr lang="en-US" sz="2200" b="1" spc="-1" dirty="0" err="1">
                <a:solidFill>
                  <a:srgbClr val="000000"/>
                </a:solidFill>
                <a:latin typeface="Courier New Bold"/>
              </a:rPr>
              <a:t>Functor</a:t>
            </a:r>
            <a:r>
              <a:rPr lang="en-US" sz="2200" b="1" spc="-1" dirty="0">
                <a:solidFill>
                  <a:srgbClr val="000000"/>
                </a:solidFill>
                <a:latin typeface="Courier New Bold"/>
              </a:rPr>
              <a:t> </a:t>
            </a:r>
            <a:r>
              <a:rPr lang="zh-CN" altLang="en-US" sz="2200" b="1" spc="-1" dirty="0">
                <a:solidFill>
                  <a:srgbClr val="000000"/>
                </a:solidFill>
                <a:latin typeface="Courier New Bold"/>
              </a:rPr>
              <a:t>的一个对象</a:t>
            </a:r>
            <a:endParaRPr lang="en-US" sz="2200" spc="-1" dirty="0">
              <a:latin typeface="Arial"/>
            </a:endParaRPr>
          </a:p>
          <a:p>
            <a:pPr>
              <a:spcBef>
                <a:spcPts val="439"/>
              </a:spcBef>
            </a:pPr>
            <a:r>
              <a:rPr lang="en-US" sz="2200" b="1" spc="-1" dirty="0">
                <a:solidFill>
                  <a:srgbClr val="000000"/>
                </a:solidFill>
                <a:latin typeface="Courier New Bold"/>
              </a:rPr>
              <a:t>   </a:t>
            </a:r>
            <a:r>
              <a:rPr lang="en-US" sz="2200" b="1" spc="-1" dirty="0" err="1">
                <a:solidFill>
                  <a:srgbClr val="000000"/>
                </a:solidFill>
                <a:latin typeface="Courier New Bold"/>
              </a:rPr>
              <a:t>Functor</a:t>
            </a:r>
            <a:r>
              <a:rPr lang="en-US" sz="2200" b="1" spc="-1" dirty="0">
                <a:solidFill>
                  <a:srgbClr val="000000"/>
                </a:solidFill>
                <a:latin typeface="Courier New Bold"/>
              </a:rPr>
              <a:t> f();</a:t>
            </a:r>
            <a:endParaRPr lang="en-US" sz="2200" spc="-1" dirty="0">
              <a:latin typeface="Arial"/>
            </a:endParaRPr>
          </a:p>
          <a:p>
            <a:pPr>
              <a:spcBef>
                <a:spcPts val="439"/>
              </a:spcBef>
            </a:pPr>
            <a:r>
              <a:rPr lang="en-US" sz="2200" b="1" spc="-1" dirty="0">
                <a:solidFill>
                  <a:srgbClr val="17375E"/>
                </a:solidFill>
                <a:latin typeface="Courier New Bold"/>
              </a:rPr>
              <a:t>   int </a:t>
            </a:r>
            <a:r>
              <a:rPr lang="en-US" sz="2200" b="1" spc="-1" dirty="0">
                <a:solidFill>
                  <a:srgbClr val="000000"/>
                </a:solidFill>
                <a:latin typeface="Courier New Bold"/>
              </a:rPr>
              <a:t>value = f(10); // call the operator()</a:t>
            </a:r>
            <a:endParaRPr lang="en-US" sz="2200" spc="-1" dirty="0">
              <a:latin typeface="Arial"/>
            </a:endParaRPr>
          </a:p>
          <a:p>
            <a:pPr>
              <a:spcBef>
                <a:spcPts val="641"/>
              </a:spcBef>
            </a:pPr>
            <a:endParaRPr lang="en-US" sz="2200"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模板函数</a:t>
            </a:r>
            <a:endParaRPr lang="en-US" sz="4400" spc="-1" dirty="0">
              <a:latin typeface="Arial"/>
            </a:endParaRPr>
          </a:p>
        </p:txBody>
      </p:sp>
      <p:sp>
        <p:nvSpPr>
          <p:cNvPr id="2388" name="CustomShape 2"/>
          <p:cNvSpPr/>
          <p:nvPr/>
        </p:nvSpPr>
        <p:spPr>
          <a:xfrm>
            <a:off x="1703640" y="1600200"/>
            <a:ext cx="8784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不想每次给不同类型变量写同样的函数？</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模板函数允许函数用多种类型进行参数化（</a:t>
            </a:r>
            <a:r>
              <a:rPr lang="en-US" altLang="zh-CN" sz="3200" spc="-1" dirty="0">
                <a:solidFill>
                  <a:srgbClr val="000000"/>
                </a:solidFill>
                <a:latin typeface="Trebuchet MS"/>
              </a:rPr>
              <a:t>parameterized with a type(s)</a:t>
            </a:r>
            <a:r>
              <a:rPr lang="zh-CN" altLang="en-US" sz="3200" spc="-1" dirty="0">
                <a:solidFill>
                  <a:srgbClr val="000000"/>
                </a:solidFill>
                <a:latin typeface="Trebuchet MS"/>
              </a:rPr>
              <a:t>）</a:t>
            </a:r>
            <a:endParaRPr lang="en-US" sz="3200" spc="-1" dirty="0">
              <a:latin typeface="Arial"/>
            </a:endParaRPr>
          </a:p>
          <a:p>
            <a:pPr>
              <a:spcBef>
                <a:spcPts val="479"/>
              </a:spcBef>
            </a:pPr>
            <a:r>
              <a:rPr lang="en-US" sz="2400" spc="-1" dirty="0">
                <a:solidFill>
                  <a:srgbClr val="000000"/>
                </a:solidFill>
                <a:latin typeface="Letter Gothic Std"/>
              </a:rPr>
              <a:t> </a:t>
            </a:r>
            <a:endParaRPr lang="en-US" sz="2400" spc="-1" dirty="0">
              <a:latin typeface="Arial"/>
            </a:endParaRPr>
          </a:p>
          <a:p>
            <a:pPr>
              <a:spcBef>
                <a:spcPts val="479"/>
              </a:spcBef>
            </a:pPr>
            <a:r>
              <a:rPr lang="en-US" sz="2400" b="1" spc="-1" dirty="0">
                <a:solidFill>
                  <a:srgbClr val="17375E"/>
                </a:solidFill>
                <a:latin typeface="Courier New Bold"/>
              </a:rPr>
              <a:t>template</a:t>
            </a:r>
            <a:r>
              <a:rPr lang="en-US" sz="2400" b="1" spc="-1" dirty="0">
                <a:solidFill>
                  <a:srgbClr val="000000"/>
                </a:solidFill>
                <a:latin typeface="Courier New Bold"/>
              </a:rPr>
              <a:t>&lt;</a:t>
            </a:r>
            <a:r>
              <a:rPr lang="en-US" sz="2400" b="1" spc="-1" dirty="0" err="1">
                <a:solidFill>
                  <a:srgbClr val="C0504D"/>
                </a:solidFill>
                <a:latin typeface="Courier New Bold"/>
              </a:rPr>
              <a:t>typename</a:t>
            </a:r>
            <a:r>
              <a:rPr lang="en-US" sz="2400" b="1" spc="-1" dirty="0">
                <a:solidFill>
                  <a:srgbClr val="C0504D"/>
                </a:solidFill>
                <a:latin typeface="Courier New Bold"/>
              </a:rPr>
              <a:t> </a:t>
            </a:r>
            <a:r>
              <a:rPr lang="en-US" sz="2400" b="1" spc="-1" dirty="0">
                <a:solidFill>
                  <a:srgbClr val="000000"/>
                </a:solidFill>
                <a:latin typeface="Courier New Bold"/>
              </a:rPr>
              <a:t>T&gt;</a:t>
            </a:r>
            <a:endParaRPr lang="en-US" sz="2400" spc="-1" dirty="0">
              <a:latin typeface="Arial"/>
            </a:endParaRPr>
          </a:p>
          <a:p>
            <a:pPr>
              <a:spcBef>
                <a:spcPts val="479"/>
              </a:spcBef>
            </a:pPr>
            <a:r>
              <a:rPr lang="en-US" sz="2400" b="1" spc="-1" dirty="0">
                <a:solidFill>
                  <a:srgbClr val="000000"/>
                </a:solidFill>
                <a:latin typeface="Courier New Bold"/>
              </a:rPr>
              <a:t>    T </a:t>
            </a:r>
            <a:r>
              <a:rPr lang="en-US" sz="2400" b="1" spc="-1" dirty="0">
                <a:solidFill>
                  <a:srgbClr val="4F81BD"/>
                </a:solidFill>
                <a:latin typeface="Courier New Bold"/>
              </a:rPr>
              <a:t>add</a:t>
            </a:r>
            <a:r>
              <a:rPr lang="en-US" sz="2400" b="1" spc="-1" dirty="0">
                <a:solidFill>
                  <a:srgbClr val="000000"/>
                </a:solidFill>
                <a:latin typeface="Courier New Bold"/>
              </a:rPr>
              <a:t>(T x, T y) { </a:t>
            </a:r>
            <a:r>
              <a:rPr lang="en-US" sz="2400" b="1" spc="-1" dirty="0">
                <a:solidFill>
                  <a:srgbClr val="C0504D"/>
                </a:solidFill>
                <a:latin typeface="Courier New Bold"/>
              </a:rPr>
              <a:t>return</a:t>
            </a:r>
            <a:r>
              <a:rPr lang="en-US" sz="2400" b="1" spc="-1" dirty="0">
                <a:solidFill>
                  <a:srgbClr val="000000"/>
                </a:solidFill>
                <a:latin typeface="Courier New Bold"/>
              </a:rPr>
              <a:t> </a:t>
            </a:r>
            <a:r>
              <a:rPr lang="en-US" sz="2400" b="1" spc="-1" dirty="0" err="1">
                <a:solidFill>
                  <a:srgbClr val="000000"/>
                </a:solidFill>
                <a:latin typeface="Courier New Bold"/>
              </a:rPr>
              <a:t>x+y</a:t>
            </a:r>
            <a:r>
              <a:rPr lang="en-US" sz="2400" b="1" spc="-1" dirty="0">
                <a:solidFill>
                  <a:srgbClr val="000000"/>
                </a:solidFill>
                <a:latin typeface="Courier New Bold"/>
              </a:rPr>
              <a:t>; }</a:t>
            </a:r>
            <a:endParaRPr lang="en-US" sz="2400" spc="-1" dirty="0">
              <a:latin typeface="Arial"/>
            </a:endParaRPr>
          </a:p>
          <a:p>
            <a:pPr>
              <a:spcBef>
                <a:spcPts val="479"/>
              </a:spcBef>
            </a:pPr>
            <a:endParaRPr lang="en-US" sz="2400" spc="-1" dirty="0">
              <a:latin typeface="Arial"/>
            </a:endParaRPr>
          </a:p>
          <a:p>
            <a:pPr>
              <a:spcBef>
                <a:spcPts val="479"/>
              </a:spcBef>
            </a:pPr>
            <a:r>
              <a:rPr lang="en-US" sz="2400" b="1" spc="-1" dirty="0">
                <a:solidFill>
                  <a:srgbClr val="000000"/>
                </a:solidFill>
                <a:latin typeface="Courier New Bold"/>
              </a:rPr>
              <a:t>    </a:t>
            </a:r>
            <a:r>
              <a:rPr lang="en-US" sz="2400" b="1" spc="-1" dirty="0">
                <a:solidFill>
                  <a:srgbClr val="17375E"/>
                </a:solidFill>
                <a:latin typeface="Courier New Bold"/>
              </a:rPr>
              <a:t>float</a:t>
            </a:r>
            <a:r>
              <a:rPr lang="en-US" sz="2400" b="1" spc="-1" dirty="0">
                <a:solidFill>
                  <a:srgbClr val="000000"/>
                </a:solidFill>
                <a:latin typeface="Courier New Bold"/>
              </a:rPr>
              <a:t>  f = </a:t>
            </a:r>
            <a:r>
              <a:rPr lang="en-US" sz="2400" b="1" spc="-1" dirty="0">
                <a:solidFill>
                  <a:srgbClr val="4F81BD"/>
                </a:solidFill>
                <a:latin typeface="Courier New Bold"/>
              </a:rPr>
              <a:t>add</a:t>
            </a:r>
            <a:r>
              <a:rPr lang="en-US" sz="2400" b="1" spc="-1" dirty="0">
                <a:solidFill>
                  <a:srgbClr val="000000"/>
                </a:solidFill>
                <a:latin typeface="Courier New Bold"/>
              </a:rPr>
              <a:t>&lt;</a:t>
            </a:r>
            <a:r>
              <a:rPr lang="en-US" sz="2400" b="1" spc="-1" dirty="0">
                <a:solidFill>
                  <a:srgbClr val="17375E"/>
                </a:solidFill>
                <a:latin typeface="Courier New Bold"/>
              </a:rPr>
              <a:t>float</a:t>
            </a:r>
            <a:r>
              <a:rPr lang="en-US" sz="2400" b="1" spc="-1" dirty="0">
                <a:solidFill>
                  <a:srgbClr val="000000"/>
                </a:solidFill>
                <a:latin typeface="Courier New Bold"/>
              </a:rPr>
              <a:t>&gt;(10.4f, 5.0f); // float version</a:t>
            </a:r>
            <a:endParaRPr lang="en-US" sz="2400" spc="-1" dirty="0">
              <a:latin typeface="Arial"/>
            </a:endParaRPr>
          </a:p>
          <a:p>
            <a:pPr>
              <a:spcBef>
                <a:spcPts val="479"/>
              </a:spcBef>
            </a:pPr>
            <a:r>
              <a:rPr lang="en-US" sz="2400" b="1" spc="-1" dirty="0">
                <a:solidFill>
                  <a:srgbClr val="000000"/>
                </a:solidFill>
                <a:latin typeface="Courier New Bold"/>
              </a:rPr>
              <a:t>    </a:t>
            </a:r>
            <a:r>
              <a:rPr lang="en-US" sz="2400" b="1" spc="-1" dirty="0">
                <a:solidFill>
                  <a:srgbClr val="17375E"/>
                </a:solidFill>
                <a:latin typeface="Courier New Bold"/>
              </a:rPr>
              <a:t>int </a:t>
            </a:r>
            <a:r>
              <a:rPr lang="en-US" sz="2400" b="1" spc="-1" dirty="0" err="1">
                <a:solidFill>
                  <a:srgbClr val="000000"/>
                </a:solidFill>
                <a:latin typeface="Courier New Bold"/>
              </a:rPr>
              <a:t>i</a:t>
            </a:r>
            <a:r>
              <a:rPr lang="en-US" sz="2400" b="1" spc="-1" dirty="0">
                <a:solidFill>
                  <a:srgbClr val="000000"/>
                </a:solidFill>
                <a:latin typeface="Courier New Bold"/>
              </a:rPr>
              <a:t> = </a:t>
            </a:r>
            <a:r>
              <a:rPr lang="en-US" sz="2400" b="1" spc="-1" dirty="0">
                <a:solidFill>
                  <a:srgbClr val="4F81BD"/>
                </a:solidFill>
                <a:latin typeface="Courier New Bold"/>
              </a:rPr>
              <a:t>add</a:t>
            </a:r>
            <a:r>
              <a:rPr lang="en-US" sz="2400" b="1" spc="-1" dirty="0">
                <a:solidFill>
                  <a:srgbClr val="000000"/>
                </a:solidFill>
                <a:latin typeface="Courier New Bold"/>
              </a:rPr>
              <a:t>&lt;</a:t>
            </a:r>
            <a:r>
              <a:rPr lang="en-US" sz="2400" b="1" spc="-1" dirty="0">
                <a:solidFill>
                  <a:srgbClr val="17375E"/>
                </a:solidFill>
                <a:latin typeface="Courier New Bold"/>
              </a:rPr>
              <a:t>int</a:t>
            </a:r>
            <a:r>
              <a:rPr lang="en-US" sz="2400" b="1" spc="-1" dirty="0">
                <a:solidFill>
                  <a:srgbClr val="000000"/>
                </a:solidFill>
                <a:latin typeface="Courier New Bold"/>
              </a:rPr>
              <a:t>&gt;(100,20);           // int version</a:t>
            </a:r>
            <a:endParaRPr lang="en-US" sz="2400" spc="-1" dirty="0">
              <a:latin typeface="Arial"/>
            </a:endParaRPr>
          </a:p>
          <a:p>
            <a:pPr>
              <a:spcBef>
                <a:spcPts val="641"/>
              </a:spcBef>
            </a:pPr>
            <a:endParaRPr lang="en-US" sz="24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在模板函数内可以使用模板类型 </a:t>
            </a:r>
            <a:r>
              <a:rPr lang="en-US" altLang="zh-CN" sz="3200" spc="-1" dirty="0">
                <a:solidFill>
                  <a:srgbClr val="000000"/>
                </a:solidFill>
                <a:latin typeface="Trebuchet MS"/>
              </a:rPr>
              <a:t>T</a:t>
            </a:r>
            <a:endParaRPr lang="en-US" sz="3200"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9"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模板类</a:t>
            </a:r>
            <a:endParaRPr lang="en-US" sz="4400" spc="-1" dirty="0">
              <a:latin typeface="Arial"/>
            </a:endParaRPr>
          </a:p>
        </p:txBody>
      </p:sp>
      <p:sp>
        <p:nvSpPr>
          <p:cNvPr id="2390" name="CustomShape 2"/>
          <p:cNvSpPr/>
          <p:nvPr/>
        </p:nvSpPr>
        <p:spPr>
          <a:xfrm>
            <a:off x="1775640" y="1600200"/>
            <a:ext cx="8640360" cy="521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不想每次给不同类型变量写同样的类？</a:t>
            </a:r>
            <a:endParaRPr lang="en-US" altLang="zh-CN"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模板类允许类用多种类型进行参数化（</a:t>
            </a:r>
            <a:r>
              <a:rPr lang="en-US" altLang="zh-CN" sz="3200" spc="-1" dirty="0">
                <a:solidFill>
                  <a:srgbClr val="000000"/>
                </a:solidFill>
                <a:latin typeface="Trebuchet MS"/>
              </a:rPr>
              <a:t> parameterized with a type(s) </a:t>
            </a:r>
            <a:r>
              <a:rPr lang="zh-CN" altLang="en-US" sz="3200" spc="-1" dirty="0">
                <a:solidFill>
                  <a:srgbClr val="000000"/>
                </a:solidFill>
                <a:latin typeface="Trebuchet MS"/>
              </a:rPr>
              <a:t>）</a:t>
            </a:r>
            <a:endParaRPr lang="en-US" sz="3200" spc="-1" dirty="0">
              <a:solidFill>
                <a:srgbClr val="000000"/>
              </a:solidFill>
              <a:latin typeface="Trebuchet MS"/>
            </a:endParaRPr>
          </a:p>
          <a:p>
            <a:pPr marL="720">
              <a:spcBef>
                <a:spcPts val="641"/>
              </a:spcBef>
              <a:buClr>
                <a:srgbClr val="000000"/>
              </a:buClr>
            </a:pPr>
            <a:endParaRPr lang="en-US" sz="3200" spc="-1" dirty="0">
              <a:latin typeface="Arial"/>
            </a:endParaRPr>
          </a:p>
          <a:p>
            <a:pPr marL="399960">
              <a:spcBef>
                <a:spcPts val="519"/>
              </a:spcBef>
            </a:pPr>
            <a:br>
              <a:rPr dirty="0"/>
            </a:br>
            <a:r>
              <a:rPr lang="en-US" sz="2600" b="1" spc="-1" dirty="0">
                <a:solidFill>
                  <a:srgbClr val="17375E"/>
                </a:solidFill>
                <a:latin typeface="Courier New Bold"/>
              </a:rPr>
              <a:t>template</a:t>
            </a:r>
            <a:r>
              <a:rPr lang="en-US" sz="2600" b="1" spc="-1" dirty="0">
                <a:solidFill>
                  <a:srgbClr val="000000"/>
                </a:solidFill>
                <a:latin typeface="Courier New Bold"/>
              </a:rPr>
              <a:t> &lt;</a:t>
            </a:r>
            <a:r>
              <a:rPr lang="en-US" sz="2600" b="1" spc="-1" dirty="0" err="1">
                <a:solidFill>
                  <a:srgbClr val="C0504D"/>
                </a:solidFill>
                <a:latin typeface="Courier New Bold"/>
              </a:rPr>
              <a:t>typename</a:t>
            </a:r>
            <a:r>
              <a:rPr lang="en-US" sz="2600" b="1" spc="-1" dirty="0">
                <a:solidFill>
                  <a:srgbClr val="C0504D"/>
                </a:solidFill>
                <a:latin typeface="Courier New Bold"/>
              </a:rPr>
              <a:t> </a:t>
            </a:r>
            <a:r>
              <a:rPr lang="en-US" sz="2600" b="1" spc="-1" dirty="0">
                <a:solidFill>
                  <a:srgbClr val="000000"/>
                </a:solidFill>
                <a:latin typeface="Courier New Bold"/>
              </a:rPr>
              <a:t>T&gt;</a:t>
            </a:r>
            <a:endParaRPr lang="en-US" sz="2600" spc="-1" dirty="0">
              <a:latin typeface="Arial"/>
            </a:endParaRPr>
          </a:p>
          <a:p>
            <a:pPr marL="399960">
              <a:spcBef>
                <a:spcPts val="519"/>
              </a:spcBef>
            </a:pPr>
            <a:r>
              <a:rPr lang="en-US" sz="2600" b="1" spc="-1" dirty="0">
                <a:solidFill>
                  <a:srgbClr val="000000"/>
                </a:solidFill>
                <a:latin typeface="Courier New Bold"/>
              </a:rPr>
              <a:t>    </a:t>
            </a:r>
            <a:r>
              <a:rPr lang="en-US" sz="2600" b="1" spc="-1" dirty="0">
                <a:solidFill>
                  <a:srgbClr val="17375E"/>
                </a:solidFill>
                <a:latin typeface="Courier New Bold"/>
              </a:rPr>
              <a:t>class</a:t>
            </a:r>
            <a:r>
              <a:rPr lang="en-US" sz="2600" b="1" spc="-1" dirty="0">
                <a:solidFill>
                  <a:srgbClr val="000000"/>
                </a:solidFill>
                <a:latin typeface="Courier New Bold"/>
              </a:rPr>
              <a:t> Square</a:t>
            </a:r>
            <a:endParaRPr lang="en-US" sz="2600" spc="-1" dirty="0">
              <a:latin typeface="Arial"/>
            </a:endParaRPr>
          </a:p>
          <a:p>
            <a:pPr marL="399960">
              <a:spcBef>
                <a:spcPts val="519"/>
              </a:spcBef>
            </a:pPr>
            <a:r>
              <a:rPr lang="en-US" sz="2600" b="1" spc="-1" dirty="0">
                <a:solidFill>
                  <a:srgbClr val="000000"/>
                </a:solidFill>
                <a:latin typeface="Courier New Bold"/>
              </a:rPr>
              <a:t>    {</a:t>
            </a:r>
            <a:endParaRPr lang="en-US" sz="2600" spc="-1" dirty="0">
              <a:latin typeface="Arial"/>
            </a:endParaRPr>
          </a:p>
          <a:p>
            <a:pPr marL="399960">
              <a:spcBef>
                <a:spcPts val="519"/>
              </a:spcBef>
            </a:pPr>
            <a:r>
              <a:rPr lang="en-US" sz="2600" b="1" spc="-1" dirty="0">
                <a:solidFill>
                  <a:srgbClr val="000000"/>
                </a:solidFill>
                <a:latin typeface="Courier New Bold"/>
              </a:rPr>
              <a:t>        T </a:t>
            </a:r>
            <a:r>
              <a:rPr lang="en-US" sz="2600" b="1" spc="-1" dirty="0">
                <a:solidFill>
                  <a:srgbClr val="4F81BD"/>
                </a:solidFill>
                <a:latin typeface="Courier New Bold"/>
              </a:rPr>
              <a:t>operator</a:t>
            </a:r>
            <a:r>
              <a:rPr lang="en-US" sz="2600" b="1" spc="-1" dirty="0">
                <a:solidFill>
                  <a:srgbClr val="000000"/>
                </a:solidFill>
                <a:latin typeface="Courier New Bold"/>
              </a:rPr>
              <a:t>() (T x) { </a:t>
            </a:r>
            <a:r>
              <a:rPr lang="en-US" sz="2600" b="1" spc="-1" dirty="0">
                <a:solidFill>
                  <a:srgbClr val="C0504D"/>
                </a:solidFill>
                <a:latin typeface="Courier New Bold"/>
              </a:rPr>
              <a:t>return </a:t>
            </a:r>
            <a:r>
              <a:rPr lang="en-US" sz="2600" b="1" spc="-1" dirty="0">
                <a:solidFill>
                  <a:srgbClr val="000000"/>
                </a:solidFill>
                <a:latin typeface="Courier New Bold"/>
              </a:rPr>
              <a:t>x*x; }</a:t>
            </a:r>
            <a:endParaRPr lang="en-US" sz="2600" spc="-1" dirty="0">
              <a:latin typeface="Arial"/>
            </a:endParaRPr>
          </a:p>
          <a:p>
            <a:pPr marL="399960">
              <a:spcBef>
                <a:spcPts val="519"/>
              </a:spcBef>
            </a:pPr>
            <a:r>
              <a:rPr lang="en-US" sz="2600" b="1" spc="-1" dirty="0">
                <a:solidFill>
                  <a:srgbClr val="000000"/>
                </a:solidFill>
                <a:latin typeface="Courier New Bold"/>
              </a:rPr>
              <a:t>    };</a:t>
            </a:r>
            <a:endParaRPr lang="en-US" sz="2600" spc="-1" dirty="0">
              <a:latin typeface="Arial"/>
            </a:endParaRPr>
          </a:p>
          <a:p>
            <a:pPr marL="399960">
              <a:spcBef>
                <a:spcPts val="519"/>
              </a:spcBef>
            </a:pPr>
            <a:r>
              <a:rPr lang="en-US" sz="2600" b="1" spc="-1" dirty="0">
                <a:solidFill>
                  <a:srgbClr val="000000"/>
                </a:solidFill>
                <a:latin typeface="Courier New Bold"/>
              </a:rPr>
              <a:t>    Square&lt;</a:t>
            </a:r>
            <a:r>
              <a:rPr lang="en-US" sz="2600" b="1" spc="-1" dirty="0">
                <a:solidFill>
                  <a:srgbClr val="17375E"/>
                </a:solidFill>
                <a:latin typeface="Courier New Bold"/>
              </a:rPr>
              <a:t>int</a:t>
            </a:r>
            <a:r>
              <a:rPr lang="en-US" sz="2600" b="1" spc="-1" dirty="0">
                <a:solidFill>
                  <a:srgbClr val="000000"/>
                </a:solidFill>
                <a:latin typeface="Courier New Bold"/>
              </a:rPr>
              <a:t>&gt; </a:t>
            </a:r>
            <a:r>
              <a:rPr lang="en-US" sz="2600" b="1" spc="-1" dirty="0" err="1">
                <a:solidFill>
                  <a:srgbClr val="000000"/>
                </a:solidFill>
                <a:latin typeface="Courier New Bold"/>
              </a:rPr>
              <a:t>f_int</a:t>
            </a:r>
            <a:r>
              <a:rPr lang="en-US" sz="2600" b="1" spc="-1" dirty="0">
                <a:solidFill>
                  <a:srgbClr val="000000"/>
                </a:solidFill>
                <a:latin typeface="Courier New Bold"/>
              </a:rPr>
              <a:t>(); </a:t>
            </a:r>
            <a:endParaRPr lang="en-US" sz="2600" spc="-1" dirty="0">
              <a:latin typeface="Arial"/>
            </a:endParaRPr>
          </a:p>
          <a:p>
            <a:pPr marL="399960">
              <a:spcBef>
                <a:spcPts val="519"/>
              </a:spcBef>
            </a:pPr>
            <a:r>
              <a:rPr lang="en-US" sz="2600" b="1" spc="-1" dirty="0">
                <a:solidFill>
                  <a:srgbClr val="000000"/>
                </a:solidFill>
                <a:latin typeface="Courier New Bold"/>
              </a:rPr>
              <a:t>    </a:t>
            </a:r>
            <a:r>
              <a:rPr lang="en-US" sz="2600" b="1" spc="-1" dirty="0">
                <a:solidFill>
                  <a:srgbClr val="17375E"/>
                </a:solidFill>
                <a:latin typeface="Courier New Bold"/>
              </a:rPr>
              <a:t>int </a:t>
            </a:r>
            <a:r>
              <a:rPr lang="en-US" sz="2600" b="1" spc="-1" dirty="0">
                <a:solidFill>
                  <a:srgbClr val="000000"/>
                </a:solidFill>
                <a:latin typeface="Courier New Bold"/>
              </a:rPr>
              <a:t>value = </a:t>
            </a:r>
            <a:r>
              <a:rPr lang="en-US" sz="2600" b="1" spc="-1" dirty="0" err="1">
                <a:solidFill>
                  <a:srgbClr val="4F81BD"/>
                </a:solidFill>
                <a:latin typeface="Courier New Bold"/>
              </a:rPr>
              <a:t>f_int</a:t>
            </a:r>
            <a:r>
              <a:rPr lang="en-US" sz="2600" b="1" spc="-1" dirty="0">
                <a:solidFill>
                  <a:srgbClr val="000000"/>
                </a:solidFill>
                <a:latin typeface="Courier New Bold"/>
              </a:rPr>
              <a:t>(10); </a:t>
            </a:r>
            <a:endParaRPr lang="en-US" sz="2600" spc="-1" dirty="0">
              <a:latin typeface="Arial"/>
            </a:endParaRPr>
          </a:p>
          <a:p>
            <a:pPr marL="399960">
              <a:spcBef>
                <a:spcPts val="641"/>
              </a:spcBef>
            </a:pPr>
            <a:endParaRPr lang="en-US" sz="2600" spc="-1" dirty="0">
              <a:latin typeface="Arial"/>
            </a:endParaRPr>
          </a:p>
          <a:p>
            <a:pPr marL="399960">
              <a:spcBef>
                <a:spcPts val="641"/>
              </a:spcBef>
            </a:pPr>
            <a:endParaRPr lang="en-US" sz="2600" spc="-1" dirty="0">
              <a:latin typeface="Arial"/>
            </a:endParaRPr>
          </a:p>
          <a:p>
            <a:pPr marL="399960">
              <a:spcBef>
                <a:spcPts val="641"/>
              </a:spcBef>
            </a:pPr>
            <a:endParaRPr lang="en-US" sz="2600" spc="-1" dirty="0">
              <a:latin typeface="Arial"/>
            </a:endParaRPr>
          </a:p>
          <a:p>
            <a:pPr marL="399960">
              <a:spcBef>
                <a:spcPts val="641"/>
              </a:spcBef>
            </a:pPr>
            <a:endParaRPr lang="en-US" sz="2600" spc="-1" dirty="0">
              <a:latin typeface="Arial"/>
            </a:endParaRPr>
          </a:p>
          <a:p>
            <a:pPr marL="399960">
              <a:spcBef>
                <a:spcPts val="641"/>
              </a:spcBef>
            </a:pPr>
            <a:endParaRPr lang="en-US" sz="2600"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dirty="0">
                <a:solidFill>
                  <a:srgbClr val="000000"/>
                </a:solidFill>
                <a:latin typeface="Trebuchet MS"/>
              </a:rPr>
              <a:t>C++11 </a:t>
            </a:r>
            <a:r>
              <a:rPr lang="zh-CN" altLang="en-US" sz="4400" spc="-1" dirty="0">
                <a:solidFill>
                  <a:srgbClr val="000000"/>
                </a:solidFill>
                <a:latin typeface="Trebuchet MS"/>
              </a:rPr>
              <a:t>定义一个函数模板</a:t>
            </a:r>
            <a:endParaRPr lang="en-US" sz="4400" spc="-1" dirty="0">
              <a:latin typeface="Arial"/>
            </a:endParaRPr>
          </a:p>
        </p:txBody>
      </p:sp>
      <p:sp>
        <p:nvSpPr>
          <p:cNvPr id="2392" name="CustomShape 2"/>
          <p:cNvSpPr/>
          <p:nvPr/>
        </p:nvSpPr>
        <p:spPr>
          <a:xfrm>
            <a:off x="1703640" y="1600200"/>
            <a:ext cx="878436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函数对象可以存储在一个模板类</a:t>
            </a:r>
            <a:r>
              <a:rPr lang="en-US" sz="3200" spc="-1" dirty="0">
                <a:solidFill>
                  <a:srgbClr val="000000"/>
                </a:solidFill>
                <a:latin typeface="Trebuchet MS"/>
              </a:rPr>
              <a:t> std::function </a:t>
            </a:r>
            <a:r>
              <a:rPr lang="zh-CN" altLang="en-US" sz="3200" spc="-1" dirty="0">
                <a:solidFill>
                  <a:srgbClr val="000000"/>
                </a:solidFill>
                <a:latin typeface="Trebuchet MS"/>
              </a:rPr>
              <a:t>中。下面的头文件定义了标标准函数类</a:t>
            </a:r>
            <a:r>
              <a:rPr lang="en-US" sz="3200" spc="-1" dirty="0">
                <a:solidFill>
                  <a:srgbClr val="000000"/>
                </a:solidFill>
                <a:latin typeface="Trebuchet MS"/>
              </a:rPr>
              <a:t>  std::function</a:t>
            </a:r>
            <a:br>
              <a:rPr dirty="0"/>
            </a:br>
            <a:r>
              <a:rPr lang="en-US" sz="3200" spc="-1" dirty="0">
                <a:solidFill>
                  <a:srgbClr val="000000"/>
                </a:solidFill>
                <a:latin typeface="Trebuchet MS"/>
              </a:rPr>
              <a:t> </a:t>
            </a:r>
            <a:endParaRPr lang="en-US" sz="3200" spc="-1" dirty="0">
              <a:latin typeface="Arial"/>
            </a:endParaRPr>
          </a:p>
          <a:p>
            <a:pPr>
              <a:spcBef>
                <a:spcPts val="641"/>
              </a:spcBef>
            </a:pPr>
            <a:r>
              <a:rPr lang="en-US" sz="3200" spc="-1" dirty="0">
                <a:solidFill>
                  <a:srgbClr val="000000"/>
                </a:solidFill>
                <a:latin typeface="Trebuchet MS"/>
              </a:rPr>
              <a:t>	</a:t>
            </a:r>
            <a:r>
              <a:rPr lang="en-US" sz="3200" b="1" spc="-1" dirty="0">
                <a:solidFill>
                  <a:srgbClr val="000000"/>
                </a:solidFill>
                <a:latin typeface="Courier New Bold"/>
              </a:rPr>
              <a:t>#</a:t>
            </a:r>
            <a:r>
              <a:rPr lang="en-US" sz="3200" b="1" spc="-1" dirty="0">
                <a:solidFill>
                  <a:srgbClr val="C0504D"/>
                </a:solidFill>
                <a:latin typeface="Courier New Bold"/>
              </a:rPr>
              <a:t>include</a:t>
            </a:r>
            <a:r>
              <a:rPr lang="en-US" sz="3200" b="1" spc="-1" dirty="0">
                <a:solidFill>
                  <a:srgbClr val="000000"/>
                </a:solidFill>
                <a:latin typeface="Courier New Bold"/>
              </a:rPr>
              <a:t> </a:t>
            </a:r>
            <a:r>
              <a:rPr lang="en-US" sz="3200" b="1" spc="-1" dirty="0">
                <a:solidFill>
                  <a:srgbClr val="8064A2"/>
                </a:solidFill>
                <a:latin typeface="Courier New Bold"/>
              </a:rPr>
              <a:t>&lt;functional&gt;</a:t>
            </a:r>
            <a:br>
              <a:rPr dirty="0"/>
            </a:b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可以定义一个 </a:t>
            </a:r>
            <a:r>
              <a:rPr lang="en-US" sz="3200" spc="-1" dirty="0">
                <a:solidFill>
                  <a:srgbClr val="000000"/>
                </a:solidFill>
                <a:latin typeface="Trebuchet MS"/>
              </a:rPr>
              <a:t>C++ </a:t>
            </a:r>
            <a:r>
              <a:rPr lang="zh-CN" altLang="en-US" sz="3200" spc="-1" dirty="0">
                <a:solidFill>
                  <a:srgbClr val="000000"/>
                </a:solidFill>
                <a:latin typeface="Trebuchet MS"/>
              </a:rPr>
              <a:t>函数对象（比如 </a:t>
            </a:r>
            <a:r>
              <a:rPr lang="en-US" altLang="zh-CN" sz="3200" spc="-1" dirty="0" err="1">
                <a:solidFill>
                  <a:srgbClr val="000000"/>
                </a:solidFill>
                <a:latin typeface="Trebuchet MS"/>
              </a:rPr>
              <a:t>functor</a:t>
            </a:r>
            <a:r>
              <a:rPr lang="zh-CN" altLang="en-US" sz="3200" spc="-1" dirty="0">
                <a:solidFill>
                  <a:srgbClr val="000000"/>
                </a:solidFill>
                <a:latin typeface="Trebuchet MS"/>
              </a:rPr>
              <a:t>）然后存储在模板类（</a:t>
            </a:r>
            <a:r>
              <a:rPr lang="en-US" altLang="zh-CN" sz="3200" spc="-1" dirty="0">
                <a:solidFill>
                  <a:srgbClr val="000000"/>
                </a:solidFill>
                <a:latin typeface="Trebuchet MS"/>
              </a:rPr>
              <a:t> std::function </a:t>
            </a:r>
            <a:r>
              <a:rPr lang="zh-CN" altLang="en-US" sz="3200" spc="-1" dirty="0">
                <a:solidFill>
                  <a:srgbClr val="000000"/>
                </a:solidFill>
                <a:latin typeface="Trebuchet MS"/>
              </a:rPr>
              <a:t>）中</a:t>
            </a:r>
            <a:endParaRPr lang="en-US" sz="3200" spc="-1" dirty="0">
              <a:latin typeface="Arial"/>
            </a:endParaRPr>
          </a:p>
          <a:p>
            <a:pPr marL="399960">
              <a:spcBef>
                <a:spcPts val="561"/>
              </a:spcBef>
            </a:pPr>
            <a:br>
              <a:rPr dirty="0"/>
            </a:br>
            <a:r>
              <a:rPr lang="en-US" sz="2800" b="1" spc="-1" dirty="0">
                <a:solidFill>
                  <a:srgbClr val="17375E"/>
                </a:solidFill>
                <a:latin typeface="Courier New Bold"/>
              </a:rPr>
              <a:t>struct </a:t>
            </a:r>
            <a:r>
              <a:rPr lang="en-US" sz="2800" b="1" spc="-1" dirty="0" err="1">
                <a:solidFill>
                  <a:srgbClr val="000000"/>
                </a:solidFill>
                <a:latin typeface="Courier New Bold"/>
              </a:rPr>
              <a:t>Functor</a:t>
            </a:r>
            <a:endParaRPr lang="en-US" sz="2800" spc="-1" dirty="0">
              <a:latin typeface="Arial"/>
            </a:endParaRPr>
          </a:p>
          <a:p>
            <a:pPr marL="399960">
              <a:spcBef>
                <a:spcPts val="561"/>
              </a:spcBef>
            </a:pPr>
            <a:r>
              <a:rPr lang="en-US" sz="2800" b="1" spc="-1" dirty="0">
                <a:solidFill>
                  <a:srgbClr val="000000"/>
                </a:solidFill>
                <a:latin typeface="Courier New Bold"/>
              </a:rPr>
              <a:t>   {</a:t>
            </a:r>
            <a:endParaRPr lang="en-US" sz="2800" spc="-1" dirty="0">
              <a:latin typeface="Arial"/>
            </a:endParaRPr>
          </a:p>
          <a:p>
            <a:pPr marL="399960">
              <a:spcBef>
                <a:spcPts val="561"/>
              </a:spcBef>
            </a:pPr>
            <a:r>
              <a:rPr lang="en-US" sz="2800" b="1" spc="-1" dirty="0">
                <a:solidFill>
                  <a:srgbClr val="000000"/>
                </a:solidFill>
                <a:latin typeface="Courier New Bold"/>
              </a:rPr>
              <a:t>       </a:t>
            </a:r>
            <a:r>
              <a:rPr lang="en-US" sz="2800" b="1" spc="-1" dirty="0">
                <a:solidFill>
                  <a:srgbClr val="17375E"/>
                </a:solidFill>
                <a:latin typeface="Courier New Bold"/>
              </a:rPr>
              <a:t>int </a:t>
            </a:r>
            <a:r>
              <a:rPr lang="en-US" sz="2800" b="1" spc="-1" dirty="0">
                <a:solidFill>
                  <a:srgbClr val="4F81BD"/>
                </a:solidFill>
                <a:latin typeface="Courier New Bold"/>
              </a:rPr>
              <a:t>operator</a:t>
            </a:r>
            <a:r>
              <a:rPr lang="en-US" sz="2800" b="1" spc="-1" dirty="0">
                <a:solidFill>
                  <a:srgbClr val="000000"/>
                </a:solidFill>
                <a:latin typeface="Courier New Bold"/>
              </a:rPr>
              <a:t>() (</a:t>
            </a:r>
            <a:r>
              <a:rPr lang="en-US" sz="2800" b="1" spc="-1" dirty="0">
                <a:solidFill>
                  <a:srgbClr val="17375E"/>
                </a:solidFill>
                <a:latin typeface="Courier New Bold"/>
              </a:rPr>
              <a:t>int </a:t>
            </a:r>
            <a:r>
              <a:rPr lang="en-US" sz="2800" b="1" spc="-1" dirty="0">
                <a:solidFill>
                  <a:srgbClr val="000000"/>
                </a:solidFill>
                <a:latin typeface="Courier New Bold"/>
              </a:rPr>
              <a:t>x) { </a:t>
            </a:r>
            <a:r>
              <a:rPr lang="en-US" sz="2800" b="1" spc="-1" dirty="0">
                <a:solidFill>
                  <a:srgbClr val="C0504D"/>
                </a:solidFill>
                <a:latin typeface="Courier New Bold"/>
              </a:rPr>
              <a:t>return</a:t>
            </a:r>
            <a:r>
              <a:rPr lang="en-US" sz="2800" b="1" spc="-1" dirty="0">
                <a:solidFill>
                  <a:srgbClr val="000000"/>
                </a:solidFill>
                <a:latin typeface="Courier New Bold"/>
              </a:rPr>
              <a:t> x*x; }</a:t>
            </a:r>
            <a:endParaRPr lang="en-US" sz="2800" spc="-1" dirty="0">
              <a:latin typeface="Arial"/>
            </a:endParaRPr>
          </a:p>
          <a:p>
            <a:pPr marL="399960">
              <a:spcBef>
                <a:spcPts val="561"/>
              </a:spcBef>
            </a:pPr>
            <a:r>
              <a:rPr lang="en-US" sz="2800" b="1" spc="-1" dirty="0">
                <a:solidFill>
                  <a:srgbClr val="000000"/>
                </a:solidFill>
                <a:latin typeface="Courier New Bold"/>
              </a:rPr>
              <a:t>   };</a:t>
            </a:r>
            <a:endParaRPr lang="en-US" sz="2800" spc="-1" dirty="0">
              <a:latin typeface="Arial"/>
            </a:endParaRPr>
          </a:p>
          <a:p>
            <a:pPr marL="399960">
              <a:spcBef>
                <a:spcPts val="561"/>
              </a:spcBef>
            </a:pPr>
            <a:r>
              <a:rPr lang="en-US" sz="2800" b="1" spc="-1" dirty="0">
                <a:solidFill>
                  <a:srgbClr val="000000"/>
                </a:solidFill>
                <a:latin typeface="Courier New Bold"/>
              </a:rPr>
              <a:t>   std::function&lt;</a:t>
            </a:r>
            <a:r>
              <a:rPr lang="en-US" sz="2800" b="1" spc="-1" dirty="0">
                <a:solidFill>
                  <a:srgbClr val="17375E"/>
                </a:solidFill>
                <a:latin typeface="Courier New Bold"/>
              </a:rPr>
              <a:t>int</a:t>
            </a:r>
            <a:r>
              <a:rPr lang="en-US" sz="2800" b="1" spc="-1" dirty="0">
                <a:solidFill>
                  <a:srgbClr val="000000"/>
                </a:solidFill>
                <a:latin typeface="Courier New Bold"/>
              </a:rPr>
              <a:t> (</a:t>
            </a:r>
            <a:r>
              <a:rPr lang="en-US" sz="2800" b="1" spc="-1" dirty="0">
                <a:solidFill>
                  <a:srgbClr val="17375E"/>
                </a:solidFill>
                <a:latin typeface="Courier New Bold"/>
              </a:rPr>
              <a:t>int</a:t>
            </a:r>
            <a:r>
              <a:rPr lang="en-US" sz="2800" b="1" spc="-1" dirty="0">
                <a:solidFill>
                  <a:srgbClr val="000000"/>
                </a:solidFill>
                <a:latin typeface="Courier New Bold"/>
              </a:rPr>
              <a:t>)&gt; square(</a:t>
            </a:r>
            <a:r>
              <a:rPr lang="en-US" sz="2800" b="1" spc="-1" dirty="0" err="1">
                <a:solidFill>
                  <a:srgbClr val="000000"/>
                </a:solidFill>
                <a:latin typeface="Courier New Bold"/>
              </a:rPr>
              <a:t>Functor</a:t>
            </a:r>
            <a:r>
              <a:rPr lang="en-US" sz="2800" b="1" spc="-1" dirty="0">
                <a:solidFill>
                  <a:srgbClr val="000000"/>
                </a:solidFill>
                <a:latin typeface="Courier New Bold"/>
              </a:rPr>
              <a:t>());</a:t>
            </a:r>
            <a:endParaRPr lang="en-US" sz="2800" spc="-1" dirty="0">
              <a:latin typeface="Arial"/>
            </a:endParaRPr>
          </a:p>
          <a:p>
            <a:pPr marL="399960">
              <a:spcBef>
                <a:spcPts val="641"/>
              </a:spcBef>
            </a:pPr>
            <a:endParaRPr lang="en-US" sz="2800"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3"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dirty="0">
                <a:solidFill>
                  <a:srgbClr val="000000"/>
                </a:solidFill>
                <a:latin typeface="Trebuchet MS"/>
              </a:rPr>
              <a:t>C++ </a:t>
            </a:r>
            <a:r>
              <a:rPr lang="zh-CN" altLang="en-US" sz="4400" spc="-1" dirty="0">
                <a:solidFill>
                  <a:srgbClr val="000000"/>
                </a:solidFill>
                <a:latin typeface="Trebuchet MS"/>
              </a:rPr>
              <a:t>函数模板</a:t>
            </a:r>
            <a:r>
              <a:rPr lang="en-US" sz="4400" spc="-1" dirty="0">
                <a:solidFill>
                  <a:srgbClr val="000000"/>
                </a:solidFill>
                <a:latin typeface="Trebuchet MS"/>
              </a:rPr>
              <a:t>: </a:t>
            </a:r>
            <a:r>
              <a:rPr lang="zh-CN" altLang="en-US" sz="4400" spc="-1" dirty="0">
                <a:solidFill>
                  <a:srgbClr val="000000"/>
                </a:solidFill>
                <a:latin typeface="Trebuchet MS"/>
              </a:rPr>
              <a:t>例</a:t>
            </a:r>
            <a:r>
              <a:rPr lang="en-US" altLang="zh-CN" sz="4400" spc="-1" dirty="0">
                <a:solidFill>
                  <a:srgbClr val="000000"/>
                </a:solidFill>
                <a:latin typeface="Trebuchet MS"/>
              </a:rPr>
              <a:t>1</a:t>
            </a:r>
            <a:endParaRPr lang="en-US" sz="4400" spc="-1" dirty="0">
              <a:latin typeface="Arial"/>
            </a:endParaRPr>
          </a:p>
        </p:txBody>
      </p:sp>
      <p:sp>
        <p:nvSpPr>
          <p:cNvPr id="2394" name="CustomShape 2"/>
          <p:cNvSpPr/>
          <p:nvPr/>
        </p:nvSpPr>
        <p:spPr>
          <a:xfrm>
            <a:off x="1981200" y="1535040"/>
            <a:ext cx="8218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2500" lnSpcReduction="20000"/>
          </a:bodyPr>
          <a:lstStyle/>
          <a:p>
            <a:pPr>
              <a:spcBef>
                <a:spcPts val="479"/>
              </a:spcBef>
            </a:pPr>
            <a:r>
              <a:rPr lang="zh-CN" altLang="en-US" sz="2400" b="1" spc="-1" dirty="0">
                <a:solidFill>
                  <a:srgbClr val="000000"/>
                </a:solidFill>
                <a:latin typeface="Trebuchet MS"/>
              </a:rPr>
              <a:t>头文件 </a:t>
            </a:r>
            <a:r>
              <a:rPr lang="en-US" sz="2400" b="1" spc="-1" dirty="0">
                <a:solidFill>
                  <a:srgbClr val="000000"/>
                </a:solidFill>
                <a:latin typeface="Trebuchet MS"/>
              </a:rPr>
              <a:t>&lt;functional&gt; </a:t>
            </a:r>
            <a:r>
              <a:rPr lang="zh-CN" altLang="en-US" sz="2400" b="1" spc="-1" dirty="0">
                <a:solidFill>
                  <a:srgbClr val="000000"/>
                </a:solidFill>
                <a:latin typeface="Trebuchet MS"/>
              </a:rPr>
              <a:t>刚刚定义了模板</a:t>
            </a:r>
            <a:r>
              <a:rPr lang="en-US" sz="2400" b="1" spc="-1" dirty="0">
                <a:solidFill>
                  <a:srgbClr val="000000"/>
                </a:solidFill>
                <a:latin typeface="Trebuchet MS"/>
              </a:rPr>
              <a:t> std::function.</a:t>
            </a:r>
            <a:r>
              <a:rPr lang="zh-CN" altLang="en-US" sz="2400" b="1" spc="-1" dirty="0">
                <a:solidFill>
                  <a:srgbClr val="000000"/>
                </a:solidFill>
                <a:latin typeface="Trebuchet MS"/>
              </a:rPr>
              <a:t>，这可以用作标准函数的封装或者函数对象，比如：</a:t>
            </a:r>
            <a:endParaRPr lang="en-US" sz="2400" spc="-1" dirty="0">
              <a:latin typeface="Arial"/>
            </a:endParaRPr>
          </a:p>
        </p:txBody>
      </p:sp>
      <p:sp>
        <p:nvSpPr>
          <p:cNvPr id="2395" name="CustomShape 3"/>
          <p:cNvSpPr/>
          <p:nvPr/>
        </p:nvSpPr>
        <p:spPr>
          <a:xfrm>
            <a:off x="1981200" y="2174760"/>
            <a:ext cx="8002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b="1" spc="-1">
                <a:solidFill>
                  <a:srgbClr val="17375E"/>
                </a:solidFill>
                <a:latin typeface="Courier New Bold"/>
              </a:rPr>
              <a:t>int </a:t>
            </a:r>
            <a:r>
              <a:rPr lang="en-US" sz="2000" b="1" spc="-1">
                <a:solidFill>
                  <a:srgbClr val="000000"/>
                </a:solidFill>
                <a:latin typeface="Courier New Bold"/>
              </a:rPr>
              <a:t>foo(</a:t>
            </a:r>
            <a:r>
              <a:rPr lang="en-US" sz="2000" b="1" spc="-1">
                <a:solidFill>
                  <a:srgbClr val="17375E"/>
                </a:solidFill>
                <a:latin typeface="Courier New Bold"/>
              </a:rPr>
              <a:t>int</a:t>
            </a:r>
            <a:r>
              <a:rPr lang="en-US" sz="2000" b="1" spc="-1">
                <a:solidFill>
                  <a:srgbClr val="000000"/>
                </a:solidFill>
                <a:latin typeface="Courier New Bold"/>
              </a:rPr>
              <a:t> x)  { </a:t>
            </a:r>
            <a:r>
              <a:rPr lang="en-US" sz="2000" b="1" spc="-1">
                <a:solidFill>
                  <a:srgbClr val="C0504D"/>
                </a:solidFill>
                <a:latin typeface="Courier New Bold"/>
              </a:rPr>
              <a:t>return</a:t>
            </a:r>
            <a:r>
              <a:rPr lang="en-US" sz="2000" b="1" spc="-1">
                <a:solidFill>
                  <a:srgbClr val="000000"/>
                </a:solidFill>
                <a:latin typeface="Courier New Bold"/>
              </a:rPr>
              <a:t> x; }  // standard function</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foo_wrapper(foo);</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r>
              <a:rPr lang="en-US" sz="2000" b="1" spc="-1">
                <a:solidFill>
                  <a:srgbClr val="17375E"/>
                </a:solidFill>
                <a:latin typeface="Courier New Bold"/>
              </a:rPr>
              <a:t>void</a:t>
            </a:r>
            <a:r>
              <a:rPr lang="en-US" sz="2000" b="1" spc="-1">
                <a:solidFill>
                  <a:srgbClr val="000000"/>
                </a:solidFill>
                <a:latin typeface="Courier New Bold"/>
              </a:rPr>
              <a:t> operator()(</a:t>
            </a:r>
            <a:r>
              <a:rPr lang="en-US" sz="2000" b="1" spc="-1">
                <a:solidFill>
                  <a:srgbClr val="17375E"/>
                </a:solidFill>
                <a:latin typeface="Courier New Bold"/>
              </a:rPr>
              <a:t>int </a:t>
            </a:r>
            <a:r>
              <a:rPr lang="en-US" sz="2000" b="1" spc="-1">
                <a:solidFill>
                  <a:srgbClr val="000000"/>
                </a:solidFill>
                <a:latin typeface="Courier New Bold"/>
              </a:rPr>
              <a:t>x)  {</a:t>
            </a:r>
            <a:r>
              <a:rPr lang="en-US" sz="2000" b="1" spc="-1">
                <a:solidFill>
                  <a:srgbClr val="C0504D"/>
                </a:solidFill>
                <a:latin typeface="Courier New Bold"/>
              </a:rPr>
              <a:t>return</a:t>
            </a:r>
            <a:r>
              <a:rPr lang="en-US" sz="2000" b="1" spc="-1">
                <a:solidFill>
                  <a:srgbClr val="000000"/>
                </a:solidFill>
                <a:latin typeface="Courier New Bold"/>
              </a:rPr>
              <a:t> x;}</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foo_functor(Foo());</a:t>
            </a:r>
            <a:endParaRPr lang="en-US" sz="2000" spc="-1">
              <a:latin typeface="Arial"/>
            </a:endParaRPr>
          </a:p>
          <a:p>
            <a:pPr>
              <a:spcBef>
                <a:spcPts val="400"/>
              </a:spcBef>
            </a:pPr>
            <a:endParaRPr lang="en-US" sz="2000" spc="-1">
              <a:latin typeface="Arial"/>
            </a:endParaRPr>
          </a:p>
        </p:txBody>
      </p:sp>
      <p:sp>
        <p:nvSpPr>
          <p:cNvPr id="2396" name="CustomShape 4"/>
          <p:cNvSpPr/>
          <p:nvPr/>
        </p:nvSpPr>
        <p:spPr>
          <a:xfrm>
            <a:off x="5304000" y="5373360"/>
            <a:ext cx="5219280" cy="142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r>
              <a:rPr lang="en-US" sz="2000" spc="-1" dirty="0" err="1">
                <a:solidFill>
                  <a:srgbClr val="9BBB59"/>
                </a:solidFill>
                <a:latin typeface="Trebuchet MS"/>
              </a:rPr>
              <a:t>foo_functor</a:t>
            </a:r>
            <a:r>
              <a:rPr lang="en-US" sz="2000" spc="-1" dirty="0">
                <a:solidFill>
                  <a:srgbClr val="9BBB59"/>
                </a:solidFill>
                <a:latin typeface="Trebuchet MS"/>
              </a:rPr>
              <a:t> </a:t>
            </a:r>
            <a:r>
              <a:rPr lang="zh-CN" altLang="en-US" sz="2000" spc="-1" dirty="0">
                <a:solidFill>
                  <a:srgbClr val="9BBB59"/>
                </a:solidFill>
                <a:latin typeface="Trebuchet MS"/>
              </a:rPr>
              <a:t>和</a:t>
            </a:r>
            <a:r>
              <a:rPr lang="en-US" sz="2000" spc="-1" dirty="0">
                <a:solidFill>
                  <a:srgbClr val="9BBB59"/>
                </a:solidFill>
                <a:latin typeface="Trebuchet MS"/>
              </a:rPr>
              <a:t> </a:t>
            </a:r>
            <a:r>
              <a:rPr lang="en-US" sz="2000" spc="-1" dirty="0" err="1">
                <a:solidFill>
                  <a:srgbClr val="9BBB59"/>
                </a:solidFill>
                <a:latin typeface="Trebuchet MS"/>
              </a:rPr>
              <a:t>foo_wrapper</a:t>
            </a:r>
            <a:r>
              <a:rPr lang="en-US" sz="2000" spc="-1" dirty="0">
                <a:solidFill>
                  <a:srgbClr val="9BBB59"/>
                </a:solidFill>
                <a:latin typeface="Trebuchet MS"/>
              </a:rPr>
              <a:t> a</a:t>
            </a:r>
            <a:r>
              <a:rPr lang="zh-CN" altLang="en-US" sz="2000" spc="-1" dirty="0">
                <a:solidFill>
                  <a:srgbClr val="9BBB59"/>
                </a:solidFill>
                <a:latin typeface="Trebuchet MS"/>
              </a:rPr>
              <a:t>基本是一样的，但一个是标准的</a:t>
            </a:r>
            <a:r>
              <a:rPr lang="en-US" altLang="zh-CN" sz="2000" spc="-1" dirty="0">
                <a:solidFill>
                  <a:srgbClr val="9BBB59"/>
                </a:solidFill>
                <a:latin typeface="Trebuchet MS"/>
              </a:rPr>
              <a:t>C</a:t>
            </a:r>
            <a:r>
              <a:rPr lang="zh-CN" altLang="en-US" sz="2000" spc="-1" dirty="0">
                <a:solidFill>
                  <a:srgbClr val="9BBB59"/>
                </a:solidFill>
                <a:latin typeface="Trebuchet MS"/>
              </a:rPr>
              <a:t>风格函数，另一个则是使用了函数对象</a:t>
            </a:r>
            <a:endParaRPr lang="en-US" sz="2000"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spc="-1" dirty="0">
                <a:solidFill>
                  <a:srgbClr val="000000"/>
                </a:solidFill>
                <a:latin typeface="Trebuchet MS"/>
              </a:rPr>
              <a:t>C++ </a:t>
            </a:r>
            <a:r>
              <a:rPr lang="zh-CN" altLang="en-US" sz="4400" spc="-1" dirty="0">
                <a:solidFill>
                  <a:srgbClr val="000000"/>
                </a:solidFill>
                <a:latin typeface="Trebuchet MS"/>
              </a:rPr>
              <a:t>函数模板</a:t>
            </a:r>
            <a:r>
              <a:rPr lang="en-US" sz="4400" spc="-1" dirty="0">
                <a:solidFill>
                  <a:srgbClr val="000000"/>
                </a:solidFill>
                <a:latin typeface="Trebuchet MS"/>
              </a:rPr>
              <a:t>: </a:t>
            </a:r>
            <a:r>
              <a:rPr lang="zh-CN" altLang="en-US" sz="4400" spc="-1" dirty="0">
                <a:solidFill>
                  <a:srgbClr val="000000"/>
                </a:solidFill>
                <a:latin typeface="Trebuchet MS"/>
              </a:rPr>
              <a:t>例</a:t>
            </a:r>
            <a:r>
              <a:rPr lang="en-US" altLang="zh-CN" sz="4400" spc="-1" dirty="0">
                <a:solidFill>
                  <a:srgbClr val="000000"/>
                </a:solidFill>
                <a:latin typeface="Trebuchet MS"/>
              </a:rPr>
              <a:t>2</a:t>
            </a:r>
            <a:endParaRPr lang="en-US" sz="4400" spc="-1" dirty="0">
              <a:latin typeface="Arial"/>
            </a:endParaRPr>
          </a:p>
        </p:txBody>
      </p:sp>
      <p:sp>
        <p:nvSpPr>
          <p:cNvPr id="2398" name="CustomShape 2"/>
          <p:cNvSpPr/>
          <p:nvPr/>
        </p:nvSpPr>
        <p:spPr>
          <a:xfrm>
            <a:off x="1981200" y="1268640"/>
            <a:ext cx="8290440" cy="90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spcBef>
                <a:spcPts val="479"/>
              </a:spcBef>
            </a:pPr>
            <a:r>
              <a:rPr lang="zh-CN" altLang="en-US" sz="2400" b="1" spc="-1" dirty="0">
                <a:solidFill>
                  <a:srgbClr val="000000"/>
                </a:solidFill>
                <a:latin typeface="Trebuchet MS"/>
              </a:rPr>
              <a:t>函数模板干啥用的？可以包含局部状态（</a:t>
            </a:r>
            <a:r>
              <a:rPr lang="en-US" altLang="zh-CN" sz="2400" b="1" spc="-1" dirty="0">
                <a:solidFill>
                  <a:srgbClr val="000000"/>
                </a:solidFill>
                <a:latin typeface="Trebuchet MS"/>
              </a:rPr>
              <a:t>local state</a:t>
            </a:r>
            <a:r>
              <a:rPr lang="zh-CN" altLang="en-US" sz="2400" b="1" spc="-1" dirty="0">
                <a:solidFill>
                  <a:srgbClr val="000000"/>
                </a:solidFill>
                <a:latin typeface="Trebuchet MS"/>
              </a:rPr>
              <a:t>），而函数则不能，还可以包含成员函数等等，比如下面的例子：</a:t>
            </a:r>
            <a:endParaRPr lang="en-US" sz="2400" spc="-1" dirty="0">
              <a:latin typeface="Arial"/>
            </a:endParaRPr>
          </a:p>
        </p:txBody>
      </p:sp>
      <p:sp>
        <p:nvSpPr>
          <p:cNvPr id="2399" name="CustomShape 3"/>
          <p:cNvSpPr/>
          <p:nvPr/>
        </p:nvSpPr>
        <p:spPr>
          <a:xfrm>
            <a:off x="1981200" y="2174760"/>
            <a:ext cx="8290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spcBef>
                <a:spcPts val="400"/>
              </a:spcBef>
            </a:pPr>
            <a:endParaRPr lang="en-US" spc="-1">
              <a:latin typeface="Arial"/>
            </a:endParaRPr>
          </a:p>
          <a:p>
            <a:pPr>
              <a:spcBef>
                <a:spcPts val="400"/>
              </a:spcBef>
            </a:pPr>
            <a:r>
              <a:rPr lang="en-US" sz="2000" b="1" spc="-1">
                <a:solidFill>
                  <a:srgbClr val="17375E"/>
                </a:solidFill>
                <a:latin typeface="Courier New Bold"/>
              </a:rPr>
              <a:t>struct </a:t>
            </a:r>
            <a:r>
              <a:rPr lang="en-US" sz="2000" b="1" spc="-1">
                <a:solidFill>
                  <a:srgbClr val="000000"/>
                </a:solidFill>
                <a:latin typeface="Courier New Bold"/>
              </a:rPr>
              <a:t>Foo // function object</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17375E"/>
                </a:solidFill>
                <a:latin typeface="Courier New Bold"/>
              </a:rPr>
              <a:t>  int </a:t>
            </a:r>
            <a:r>
              <a:rPr lang="en-US" sz="2000" b="1" spc="-1">
                <a:solidFill>
                  <a:srgbClr val="000000"/>
                </a:solidFill>
                <a:latin typeface="Courier New Bold"/>
              </a:rPr>
              <a:t>y_;</a:t>
            </a:r>
            <a:endParaRPr lang="en-US" sz="2000" spc="-1">
              <a:latin typeface="Arial"/>
            </a:endParaRPr>
          </a:p>
          <a:p>
            <a:pPr>
              <a:spcBef>
                <a:spcPts val="400"/>
              </a:spcBef>
            </a:pPr>
            <a:r>
              <a:rPr lang="en-US" sz="2000" b="1" spc="-1">
                <a:solidFill>
                  <a:srgbClr val="000000"/>
                </a:solidFill>
                <a:latin typeface="Courier New Bold"/>
              </a:rPr>
              <a:t>  Foo() : y_(100) {}</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17375E"/>
                </a:solidFill>
                <a:latin typeface="Courier New Bold"/>
              </a:rPr>
              <a:t>  void </a:t>
            </a:r>
            <a:r>
              <a:rPr lang="en-US" sz="2000" b="1" spc="-1">
                <a:solidFill>
                  <a:srgbClr val="000000"/>
                </a:solidFill>
                <a:latin typeface="Courier New Bold"/>
              </a:rPr>
              <a:t>operator()(</a:t>
            </a:r>
            <a:r>
              <a:rPr lang="en-US" sz="2000" b="1" spc="-1">
                <a:solidFill>
                  <a:srgbClr val="17375E"/>
                </a:solidFill>
                <a:latin typeface="Courier New Bold"/>
              </a:rPr>
              <a:t>int </a:t>
            </a:r>
            <a:r>
              <a:rPr lang="en-US" sz="2000" b="1" spc="-1">
                <a:solidFill>
                  <a:srgbClr val="000000"/>
                </a:solidFill>
                <a:latin typeface="Courier New Bold"/>
              </a:rPr>
              <a:t>x) { </a:t>
            </a:r>
            <a:r>
              <a:rPr lang="en-US" sz="2000" b="1" spc="-1">
                <a:solidFill>
                  <a:srgbClr val="C0504D"/>
                </a:solidFill>
                <a:latin typeface="Courier New Bold"/>
              </a:rPr>
              <a:t>return</a:t>
            </a:r>
            <a:r>
              <a:rPr lang="en-US" sz="2000" b="1" spc="-1">
                <a:solidFill>
                  <a:srgbClr val="000000"/>
                </a:solidFill>
                <a:latin typeface="Courier New Bold"/>
              </a:rPr>
              <a:t> x+100; }</a:t>
            </a:r>
            <a:endParaRPr lang="en-US" sz="2000" spc="-1">
              <a:latin typeface="Arial"/>
            </a:endParaRPr>
          </a:p>
          <a:p>
            <a:pPr>
              <a:spcBef>
                <a:spcPts val="400"/>
              </a:spcBef>
            </a:pPr>
            <a:r>
              <a:rPr lang="en-US" sz="2000" b="1" spc="-1">
                <a:solidFill>
                  <a:srgbClr val="000000"/>
                </a:solidFill>
                <a:latin typeface="Courier New Bold"/>
              </a:rPr>
              <a:t>};</a:t>
            </a:r>
            <a:endParaRPr lang="en-US" sz="2000" spc="-1">
              <a:latin typeface="Arial"/>
            </a:endParaRPr>
          </a:p>
          <a:p>
            <a:pPr>
              <a:spcBef>
                <a:spcPts val="400"/>
              </a:spcBef>
            </a:pPr>
            <a:r>
              <a:rPr lang="en-US" sz="2000" b="1" spc="-1">
                <a:solidFill>
                  <a:srgbClr val="000000"/>
                </a:solidFill>
                <a:latin typeface="Courier New Bold"/>
              </a:rPr>
              <a:t> </a:t>
            </a:r>
            <a:endParaRPr lang="en-US" sz="2000" spc="-1">
              <a:latin typeface="Arial"/>
            </a:endParaRPr>
          </a:p>
          <a:p>
            <a:pPr>
              <a:spcBef>
                <a:spcPts val="400"/>
              </a:spcBef>
            </a:pPr>
            <a:r>
              <a:rPr lang="en-US" sz="2000" b="1" spc="-1">
                <a:solidFill>
                  <a:srgbClr val="000000"/>
                </a:solidFill>
                <a:latin typeface="Courier New Bold"/>
              </a:rPr>
              <a:t>std::function&lt;</a:t>
            </a:r>
            <a:r>
              <a:rPr lang="en-US" sz="2000" b="1" spc="-1">
                <a:solidFill>
                  <a:srgbClr val="17375E"/>
                </a:solidFill>
                <a:latin typeface="Courier New Bold"/>
              </a:rPr>
              <a:t>int</a:t>
            </a:r>
            <a:r>
              <a:rPr lang="en-US" sz="2000" b="1" spc="-1">
                <a:solidFill>
                  <a:srgbClr val="000000"/>
                </a:solidFill>
                <a:latin typeface="Courier New Bold"/>
              </a:rPr>
              <a:t> (</a:t>
            </a:r>
            <a:r>
              <a:rPr lang="en-US" sz="2000" b="1" spc="-1">
                <a:solidFill>
                  <a:srgbClr val="17375E"/>
                </a:solidFill>
                <a:latin typeface="Courier New Bold"/>
              </a:rPr>
              <a:t>int</a:t>
            </a:r>
            <a:r>
              <a:rPr lang="en-US" sz="2000" b="1" spc="-1">
                <a:solidFill>
                  <a:srgbClr val="000000"/>
                </a:solidFill>
                <a:latin typeface="Courier New Bold"/>
              </a:rPr>
              <a:t>)&gt; add100(Foo());</a:t>
            </a:r>
            <a:endParaRPr lang="en-US" sz="2000" spc="-1">
              <a:latin typeface="Arial"/>
            </a:endParaRPr>
          </a:p>
          <a:p>
            <a:pPr>
              <a:spcBef>
                <a:spcPts val="400"/>
              </a:spcBef>
            </a:pPr>
            <a:r>
              <a:rPr lang="en-US" sz="2000" b="1" spc="-1">
                <a:solidFill>
                  <a:srgbClr val="000000"/>
                </a:solidFill>
                <a:latin typeface="Courier New Bold"/>
              </a:rPr>
              <a:t>// function that adds 100 to its argument</a:t>
            </a:r>
            <a:endParaRPr lang="en-US" sz="2000" spc="-1">
              <a:latin typeface="Arial"/>
            </a:endParaRPr>
          </a:p>
          <a:p>
            <a:pPr>
              <a:spcBef>
                <a:spcPts val="400"/>
              </a:spcBef>
            </a:pPr>
            <a:endParaRPr lang="en-US" sz="2000"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针对 </a:t>
            </a:r>
            <a:r>
              <a:rPr lang="en-US" altLang="zh-CN" sz="4400" spc="-1" dirty="0">
                <a:solidFill>
                  <a:srgbClr val="000000"/>
                </a:solidFill>
                <a:latin typeface="Trebuchet MS"/>
              </a:rPr>
              <a:t>C </a:t>
            </a:r>
            <a:r>
              <a:rPr lang="zh-CN" altLang="en-US" sz="4400" spc="-1" dirty="0">
                <a:solidFill>
                  <a:srgbClr val="000000"/>
                </a:solidFill>
                <a:latin typeface="Trebuchet MS"/>
              </a:rPr>
              <a:t>语言开发者的 </a:t>
            </a:r>
            <a:r>
              <a:rPr lang="en-US" sz="4400" spc="-1" dirty="0">
                <a:solidFill>
                  <a:srgbClr val="000000"/>
                </a:solidFill>
                <a:latin typeface="Trebuchet MS"/>
              </a:rPr>
              <a:t>C++ </a:t>
            </a:r>
            <a:r>
              <a:rPr lang="zh-CN" altLang="en-US" sz="4400" spc="-1" dirty="0">
                <a:solidFill>
                  <a:srgbClr val="000000"/>
                </a:solidFill>
                <a:latin typeface="Trebuchet MS"/>
              </a:rPr>
              <a:t>简介</a:t>
            </a:r>
            <a:endParaRPr lang="en-US" sz="4400" spc="-1" dirty="0">
              <a:latin typeface="Arial"/>
            </a:endParaRPr>
          </a:p>
        </p:txBody>
      </p:sp>
      <p:sp>
        <p:nvSpPr>
          <p:cNvPr id="2359"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spcBef>
                <a:spcPts val="641"/>
              </a:spcBef>
              <a:buClr>
                <a:srgbClr val="000000"/>
              </a:buClr>
              <a:buFont typeface="Arial"/>
              <a:buChar char="•"/>
            </a:pPr>
            <a:r>
              <a:rPr lang="zh-CN" altLang="en-US" sz="3200" spc="-1" dirty="0">
                <a:solidFill>
                  <a:srgbClr val="000000"/>
                </a:solidFill>
                <a:latin typeface="Trebuchet MS"/>
              </a:rPr>
              <a:t>这部分讲一些 </a:t>
            </a:r>
            <a:r>
              <a:rPr lang="en-US" altLang="zh-CN" sz="3200" spc="-1" dirty="0">
                <a:solidFill>
                  <a:srgbClr val="000000"/>
                </a:solidFill>
                <a:latin typeface="Trebuchet MS"/>
              </a:rPr>
              <a:t>C++ </a:t>
            </a:r>
            <a:r>
              <a:rPr lang="zh-CN" altLang="en-US" sz="3200" spc="-1" dirty="0">
                <a:solidFill>
                  <a:srgbClr val="000000"/>
                </a:solidFill>
                <a:latin typeface="Trebuchet MS"/>
              </a:rPr>
              <a:t>的基本特征和基本思想</a:t>
            </a:r>
            <a:endParaRPr lang="en-US" altLang="zh-CN" sz="3200" spc="-1" dirty="0">
              <a:solidFill>
                <a:srgbClr val="000000"/>
              </a:solidFill>
              <a:latin typeface="Trebuchet MS"/>
            </a:endParaRPr>
          </a:p>
          <a:p>
            <a:pPr marL="720">
              <a:spcBef>
                <a:spcPts val="641"/>
              </a:spcBef>
              <a:buClr>
                <a:srgbClr val="000000"/>
              </a:buClr>
            </a:pP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专门针对</a:t>
            </a:r>
            <a:r>
              <a:rPr lang="en-US" altLang="zh-CN" sz="3200" spc="-1" dirty="0">
                <a:solidFill>
                  <a:srgbClr val="000000"/>
                </a:solidFill>
                <a:latin typeface="Trebuchet MS"/>
              </a:rPr>
              <a:t> C </a:t>
            </a:r>
            <a:r>
              <a:rPr lang="zh-CN" altLang="en-US" sz="3200" spc="-1" dirty="0">
                <a:solidFill>
                  <a:srgbClr val="000000"/>
                </a:solidFill>
                <a:latin typeface="Trebuchet MS"/>
              </a:rPr>
              <a:t>语言开发者</a:t>
            </a:r>
            <a:endParaRPr lang="en-US" sz="3200" spc="-1" dirty="0">
              <a:solidFill>
                <a:srgbClr val="000000"/>
              </a:solidFill>
              <a:latin typeface="Trebuchet MS"/>
            </a:endParaRPr>
          </a:p>
          <a:p>
            <a:pPr>
              <a:spcBef>
                <a:spcPts val="641"/>
              </a:spcBef>
            </a:pPr>
            <a:endParaRPr lang="en-US" sz="32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标准</a:t>
            </a:r>
            <a:endParaRPr lang="en-US" sz="32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1998 (</a:t>
            </a:r>
            <a:r>
              <a:rPr lang="zh-CN" altLang="en-US" sz="2800" spc="-1" dirty="0">
                <a:solidFill>
                  <a:srgbClr val="000000"/>
                </a:solidFill>
                <a:latin typeface="Trebuchet MS"/>
              </a:rPr>
              <a:t>修改于</a:t>
            </a:r>
            <a:r>
              <a:rPr lang="en-US" sz="2800" spc="-1" dirty="0">
                <a:solidFill>
                  <a:srgbClr val="000000"/>
                </a:solidFill>
                <a:latin typeface="Trebuchet MS"/>
              </a:rPr>
              <a:t> 2003)</a:t>
            </a:r>
            <a:endParaRPr lang="en-US" sz="2800" spc="-1" dirty="0">
              <a:latin typeface="Arial"/>
            </a:endParaRPr>
          </a:p>
          <a:p>
            <a:pPr marL="743040" lvl="1" indent="-285120">
              <a:spcBef>
                <a:spcPts val="561"/>
              </a:spcBef>
              <a:buClr>
                <a:srgbClr val="000000"/>
              </a:buClr>
              <a:buFont typeface="Arial"/>
              <a:buChar char="–"/>
            </a:pPr>
            <a:r>
              <a:rPr lang="en-US" sz="2800" spc="-1" dirty="0">
                <a:solidFill>
                  <a:srgbClr val="000000"/>
                </a:solidFill>
                <a:latin typeface="Trebuchet MS"/>
              </a:rPr>
              <a:t>ISO/ANSI Standard 2011 (</a:t>
            </a:r>
            <a:r>
              <a:rPr lang="zh-CN" altLang="en-US" sz="2800" spc="-1" dirty="0">
                <a:solidFill>
                  <a:srgbClr val="000000"/>
                </a:solidFill>
                <a:latin typeface="Trebuchet MS"/>
              </a:rPr>
              <a:t>也叫做</a:t>
            </a:r>
            <a:r>
              <a:rPr lang="en-US" sz="2800" spc="-1" dirty="0">
                <a:solidFill>
                  <a:srgbClr val="000000"/>
                </a:solidFill>
                <a:latin typeface="Trebuchet MS"/>
              </a:rPr>
              <a:t> C++0x </a:t>
            </a:r>
            <a:r>
              <a:rPr lang="zh-CN" altLang="en-US" sz="2800" spc="-1" dirty="0">
                <a:solidFill>
                  <a:srgbClr val="000000"/>
                </a:solidFill>
                <a:latin typeface="Trebuchet MS"/>
              </a:rPr>
              <a:t>或者</a:t>
            </a:r>
            <a:r>
              <a:rPr lang="en-US" sz="2800" spc="-1" dirty="0">
                <a:solidFill>
                  <a:srgbClr val="000000"/>
                </a:solidFill>
                <a:latin typeface="Trebuchet MS"/>
              </a:rPr>
              <a:t> C++11) </a:t>
            </a:r>
            <a:endParaRPr lang="en-US" sz="2800" spc="-1" dirty="0">
              <a:latin typeface="Arial"/>
            </a:endParaRPr>
          </a:p>
          <a:p>
            <a:pPr>
              <a:spcBef>
                <a:spcPts val="641"/>
              </a:spcBef>
            </a:pPr>
            <a:endParaRPr lang="en-US" sz="2800"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0"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gn="ctr">
              <a:lnSpc>
                <a:spcPct val="100000"/>
              </a:lnSpc>
            </a:pPr>
            <a:r>
              <a:rPr lang="zh-CN" altLang="en-US" sz="4400" spc="-1" dirty="0">
                <a:solidFill>
                  <a:srgbClr val="000000"/>
                </a:solidFill>
                <a:latin typeface="Trebuchet MS"/>
              </a:rPr>
              <a:t>备注，导入以及变量定义</a:t>
            </a:r>
            <a:endParaRPr lang="en-US" altLang="zh-CN" sz="4400" spc="-1" dirty="0">
              <a:solidFill>
                <a:srgbClr val="000000"/>
              </a:solidFill>
              <a:latin typeface="Trebuchet MS"/>
            </a:endParaRPr>
          </a:p>
          <a:p>
            <a:pPr algn="ctr">
              <a:lnSpc>
                <a:spcPct val="100000"/>
              </a:lnSpc>
            </a:pPr>
            <a:r>
              <a:rPr lang="en-US" sz="4400" spc="-1" dirty="0">
                <a:solidFill>
                  <a:srgbClr val="000000"/>
                </a:solidFill>
                <a:latin typeface="Trebuchet MS"/>
              </a:rPr>
              <a:t>Comments, includes, and variable definitions</a:t>
            </a:r>
            <a:endParaRPr lang="en-US" sz="4400" spc="-1" dirty="0">
              <a:latin typeface="Arial"/>
            </a:endParaRPr>
          </a:p>
        </p:txBody>
      </p:sp>
      <p:sp>
        <p:nvSpPr>
          <p:cNvPr id="2361" name="CustomShape 2"/>
          <p:cNvSpPr/>
          <p:nvPr/>
        </p:nvSpPr>
        <p:spPr>
          <a:xfrm>
            <a:off x="1631640" y="1600200"/>
            <a:ext cx="8928360" cy="499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单行注释</a:t>
            </a:r>
            <a:r>
              <a:rPr lang="en-US" sz="3200" spc="-1" dirty="0">
                <a:solidFill>
                  <a:srgbClr val="000000"/>
                </a:solidFill>
                <a:latin typeface="Trebuchet MS"/>
              </a:rPr>
              <a:t>:</a:t>
            </a:r>
            <a:endParaRPr lang="en-US" sz="3200" spc="-1" dirty="0">
              <a:latin typeface="Arial"/>
            </a:endParaRPr>
          </a:p>
          <a:p>
            <a:pPr>
              <a:spcBef>
                <a:spcPts val="641"/>
              </a:spcBef>
            </a:pPr>
            <a:r>
              <a:rPr lang="en-US" sz="3200" spc="-1" dirty="0">
                <a:solidFill>
                  <a:srgbClr val="000000"/>
                </a:solidFill>
                <a:latin typeface="Courier New Bold"/>
              </a:rPr>
              <a:t>   </a:t>
            </a:r>
            <a:r>
              <a:rPr lang="en-US" sz="2400" spc="-1" dirty="0">
                <a:solidFill>
                  <a:srgbClr val="000000"/>
                </a:solidFill>
                <a:latin typeface="Courier New Bold"/>
              </a:rPr>
              <a:t>// this is a C++ comment</a:t>
            </a:r>
            <a:endParaRPr lang="en-US" sz="2400" spc="-1" dirty="0">
              <a:latin typeface="Arial"/>
            </a:endParaRPr>
          </a:p>
          <a:p>
            <a:pPr marL="343080" indent="-34236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语言中的默认的可导入头文件需要在开头加一个小写字母</a:t>
            </a:r>
            <a:r>
              <a:rPr lang="en-US" sz="3200" spc="-1" dirty="0">
                <a:solidFill>
                  <a:srgbClr val="000000"/>
                </a:solidFill>
                <a:latin typeface="Trebuchet MS"/>
              </a:rPr>
              <a:t>“c”:</a:t>
            </a:r>
            <a:endParaRPr lang="en-US" sz="3200" spc="-1" dirty="0">
              <a:latin typeface="Arial"/>
            </a:endParaRPr>
          </a:p>
          <a:p>
            <a:pPr>
              <a:spcBef>
                <a:spcPts val="641"/>
              </a:spcBef>
            </a:pPr>
            <a:r>
              <a:rPr lang="en-US" sz="3200" spc="-1" dirty="0">
                <a:solidFill>
                  <a:srgbClr val="000000"/>
                </a:solidFill>
                <a:latin typeface="Trebuchet MS"/>
              </a:rPr>
              <a:t>   </a:t>
            </a:r>
            <a:r>
              <a:rPr lang="en-US" sz="2400" spc="-1" dirty="0">
                <a:solidFill>
                  <a:srgbClr val="000000"/>
                </a:solidFill>
                <a:latin typeface="Trebuchet MS"/>
              </a:rPr>
              <a:t>   </a:t>
            </a:r>
            <a:r>
              <a:rPr lang="en-US" sz="2400" spc="-1" dirty="0">
                <a:solidFill>
                  <a:srgbClr val="000000"/>
                </a:solidFill>
                <a:latin typeface="Courier New Bold"/>
              </a:rPr>
              <a:t>#include &lt;</a:t>
            </a:r>
            <a:r>
              <a:rPr lang="en-US" sz="2400" spc="-1" dirty="0" err="1">
                <a:solidFill>
                  <a:srgbClr val="000000"/>
                </a:solidFill>
                <a:latin typeface="Courier New Bold"/>
              </a:rPr>
              <a:t>cstdio</a:t>
            </a:r>
            <a:r>
              <a:rPr lang="en-US" sz="2400" spc="-1" dirty="0">
                <a:solidFill>
                  <a:srgbClr val="000000"/>
                </a:solidFill>
                <a:latin typeface="Courier New Bold"/>
              </a:rPr>
              <a:t>&gt;</a:t>
            </a:r>
            <a:endParaRPr lang="en-US" sz="24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键盘和命令行的输入输出</a:t>
            </a:r>
            <a:endParaRPr lang="en-US" sz="3200" spc="-1" dirty="0">
              <a:latin typeface="Arial"/>
            </a:endParaRPr>
          </a:p>
          <a:p>
            <a:pPr>
              <a:spcBef>
                <a:spcPts val="519"/>
              </a:spcBef>
            </a:pPr>
            <a:r>
              <a:rPr lang="en-US" sz="2600" spc="-1" dirty="0">
                <a:solidFill>
                  <a:srgbClr val="000000"/>
                </a:solidFill>
                <a:latin typeface="Letter Gothic Std"/>
              </a:rPr>
              <a:t>   </a:t>
            </a:r>
            <a:r>
              <a:rPr lang="en-US" sz="2400" spc="-1" dirty="0">
                <a:solidFill>
                  <a:srgbClr val="000000"/>
                </a:solidFill>
                <a:latin typeface="Letter Gothic Std"/>
              </a:rPr>
              <a:t>   </a:t>
            </a:r>
            <a:r>
              <a:rPr lang="en-US" sz="2400" spc="-1" dirty="0">
                <a:solidFill>
                  <a:srgbClr val="000000"/>
                </a:solidFill>
                <a:latin typeface="Courier New Bold"/>
              </a:rPr>
              <a:t>#include &lt;</a:t>
            </a:r>
            <a:r>
              <a:rPr lang="en-US" sz="2400" spc="-1" dirty="0" err="1">
                <a:solidFill>
                  <a:srgbClr val="000000"/>
                </a:solidFill>
                <a:latin typeface="Courier New Bold"/>
              </a:rPr>
              <a:t>iosteam</a:t>
            </a:r>
            <a:r>
              <a:rPr lang="en-US" sz="2400" spc="-1" dirty="0">
                <a:solidFill>
                  <a:srgbClr val="000000"/>
                </a:solidFill>
                <a:latin typeface="Courier New Bold"/>
              </a:rPr>
              <a:t>&gt;</a:t>
            </a:r>
            <a:endParaRPr lang="en-US" sz="2400" spc="-1" dirty="0">
              <a:latin typeface="Arial"/>
            </a:endParaRPr>
          </a:p>
          <a:p>
            <a:pPr>
              <a:spcBef>
                <a:spcPts val="479"/>
              </a:spcBef>
            </a:pPr>
            <a:r>
              <a:rPr lang="en-US" sz="2400" spc="-1" dirty="0">
                <a:solidFill>
                  <a:srgbClr val="17375E"/>
                </a:solidFill>
                <a:latin typeface="Courier New Bold"/>
              </a:rPr>
              <a:t>   int</a:t>
            </a:r>
            <a:r>
              <a:rPr lang="en-US" sz="2400" spc="-1" dirty="0">
                <a:solidFill>
                  <a:srgbClr val="C0504D"/>
                </a:solidFill>
                <a:latin typeface="Courier New Bold"/>
              </a:rPr>
              <a:t> </a:t>
            </a:r>
            <a:r>
              <a:rPr lang="en-US" sz="2400" spc="-1" dirty="0">
                <a:solidFill>
                  <a:srgbClr val="000000"/>
                </a:solidFill>
                <a:latin typeface="Courier New Bold"/>
              </a:rPr>
              <a:t>a;  </a:t>
            </a:r>
            <a:endParaRPr lang="en-US" sz="2400" spc="-1" dirty="0">
              <a:latin typeface="Arial"/>
            </a:endParaRPr>
          </a:p>
          <a:p>
            <a:pPr>
              <a:spcBef>
                <a:spcPts val="479"/>
              </a:spcBef>
            </a:pPr>
            <a:r>
              <a:rPr lang="en-US" sz="2400" spc="-1" dirty="0">
                <a:solidFill>
                  <a:srgbClr val="000000"/>
                </a:solidFill>
                <a:latin typeface="Courier New Bold"/>
              </a:rPr>
              <a:t>   std::</a:t>
            </a:r>
            <a:r>
              <a:rPr lang="en-US" sz="2400" spc="-1" dirty="0" err="1">
                <a:solidFill>
                  <a:srgbClr val="000000"/>
                </a:solidFill>
                <a:latin typeface="Courier New Bold"/>
              </a:rPr>
              <a:t>cin</a:t>
            </a:r>
            <a:r>
              <a:rPr lang="en-US" sz="2400" spc="-1" dirty="0">
                <a:solidFill>
                  <a:srgbClr val="000000"/>
                </a:solidFill>
                <a:latin typeface="Courier New Bold"/>
              </a:rPr>
              <a:t> &gt;&gt; a;  // input integer to ‘a’</a:t>
            </a:r>
            <a:endParaRPr lang="en-US" sz="2400" spc="-1" dirty="0">
              <a:latin typeface="Arial"/>
            </a:endParaRPr>
          </a:p>
          <a:p>
            <a:pPr>
              <a:spcBef>
                <a:spcPts val="479"/>
              </a:spcBef>
            </a:pPr>
            <a:r>
              <a:rPr lang="en-US" sz="2400" spc="-1" dirty="0">
                <a:solidFill>
                  <a:srgbClr val="000000"/>
                </a:solidFill>
                <a:latin typeface="Courier New Bold"/>
              </a:rPr>
              <a:t>   std::</a:t>
            </a:r>
            <a:r>
              <a:rPr lang="en-US" sz="2400" spc="-1" dirty="0" err="1">
                <a:solidFill>
                  <a:srgbClr val="000000"/>
                </a:solidFill>
                <a:latin typeface="Courier New Bold"/>
              </a:rPr>
              <a:t>cout</a:t>
            </a:r>
            <a:r>
              <a:rPr lang="en-US" sz="2400" spc="-1" dirty="0">
                <a:solidFill>
                  <a:srgbClr val="000000"/>
                </a:solidFill>
                <a:latin typeface="Courier New Bold"/>
              </a:rPr>
              <a:t> &lt;&lt; a; // outputs ‘a’ to console</a:t>
            </a:r>
            <a:endParaRPr lang="en-US" sz="2400" spc="-1" dirty="0">
              <a:latin typeface="Arial"/>
            </a:endParaRPr>
          </a:p>
          <a:p>
            <a:pPr>
              <a:spcBef>
                <a:spcPts val="641"/>
              </a:spcBef>
            </a:pPr>
            <a:endParaRPr lang="en-US" sz="2400" spc="-1" dirty="0">
              <a:latin typeface="Arial"/>
            </a:endParaRPr>
          </a:p>
          <a:p>
            <a:pPr>
              <a:spcBef>
                <a:spcPts val="641"/>
              </a:spcBef>
            </a:pPr>
            <a:endParaRPr lang="en-US" sz="2400"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命名空间</a:t>
            </a:r>
            <a:endParaRPr lang="en-US" sz="4400" spc="-1" dirty="0">
              <a:latin typeface="Arial"/>
            </a:endParaRPr>
          </a:p>
        </p:txBody>
      </p:sp>
      <p:sp>
        <p:nvSpPr>
          <p:cNvPr id="2363"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定义和变量声明都属于所处的命名空间</a:t>
            </a:r>
            <a:endParaRPr lang="en-US" sz="3200" spc="-1" dirty="0">
              <a:latin typeface="Arial"/>
            </a:endParaRPr>
          </a:p>
          <a:p>
            <a:pPr marL="457200">
              <a:spcBef>
                <a:spcPts val="561"/>
              </a:spcBef>
            </a:pPr>
            <a:r>
              <a:rPr lang="en-US" sz="2800" spc="-1" dirty="0">
                <a:solidFill>
                  <a:srgbClr val="000000"/>
                </a:solidFill>
                <a:latin typeface="Trebuchet MS"/>
              </a:rPr>
              <a:t> :: </a:t>
            </a:r>
            <a:r>
              <a:rPr lang="zh-CN" altLang="en-US" sz="2800" spc="-1" dirty="0">
                <a:solidFill>
                  <a:srgbClr val="000000"/>
                </a:solidFill>
                <a:latin typeface="Trebuchet MS"/>
              </a:rPr>
              <a:t>标识符用于区分</a:t>
            </a:r>
            <a:endParaRPr lang="en-US" sz="28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使用 </a:t>
            </a:r>
            <a:r>
              <a:rPr lang="en-US" sz="3200" spc="-1" dirty="0">
                <a:solidFill>
                  <a:srgbClr val="000000"/>
                </a:solidFill>
                <a:latin typeface="Trebuchet MS"/>
              </a:rPr>
              <a:t>Using namespace </a:t>
            </a:r>
            <a:r>
              <a:rPr lang="zh-CN" altLang="en-US" sz="3200" spc="-1" dirty="0">
                <a:solidFill>
                  <a:srgbClr val="000000"/>
                </a:solidFill>
                <a:latin typeface="Trebuchet MS"/>
              </a:rPr>
              <a:t>进行命名空间切换</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默认命名空间就是 </a:t>
            </a:r>
            <a:r>
              <a:rPr lang="en-US" sz="3200" spc="-1" dirty="0">
                <a:solidFill>
                  <a:srgbClr val="000000"/>
                </a:solidFill>
                <a:latin typeface="Trebuchet MS"/>
              </a:rPr>
              <a:t>std</a:t>
            </a:r>
            <a:endParaRPr lang="en-US" sz="3200" spc="-1" dirty="0">
              <a:latin typeface="Arial"/>
            </a:endParaRPr>
          </a:p>
          <a:p>
            <a:pPr>
              <a:spcBef>
                <a:spcPts val="641"/>
              </a:spcBef>
            </a:pPr>
            <a:endParaRPr lang="en-US" sz="3200" spc="-1" dirty="0">
              <a:latin typeface="Arial"/>
            </a:endParaRPr>
          </a:p>
          <a:p>
            <a:pPr>
              <a:spcBef>
                <a:spcPts val="641"/>
              </a:spcBef>
            </a:pPr>
            <a:r>
              <a:rPr lang="en-US" sz="3200" b="1" spc="-1" dirty="0">
                <a:solidFill>
                  <a:srgbClr val="000000"/>
                </a:solidFill>
                <a:latin typeface="Courier New Bold"/>
              </a:rPr>
              <a:t> </a:t>
            </a:r>
            <a:r>
              <a:rPr lang="en-US" sz="2900" b="1" spc="-1" dirty="0">
                <a:solidFill>
                  <a:srgbClr val="000000"/>
                </a:solidFill>
                <a:latin typeface="Courier New Bold"/>
              </a:rPr>
              <a:t>#</a:t>
            </a:r>
            <a:r>
              <a:rPr lang="en-US" sz="2900" b="1" spc="-1" dirty="0">
                <a:solidFill>
                  <a:srgbClr val="C0504D"/>
                </a:solidFill>
                <a:latin typeface="Courier New Bold"/>
              </a:rPr>
              <a:t>include</a:t>
            </a:r>
            <a:r>
              <a:rPr lang="en-US" sz="2900" b="1" spc="-1" dirty="0">
                <a:solidFill>
                  <a:srgbClr val="000000"/>
                </a:solidFill>
                <a:latin typeface="Courier New Bold"/>
              </a:rPr>
              <a:t> </a:t>
            </a:r>
            <a:r>
              <a:rPr lang="en-US" sz="2900" b="1" spc="-1" dirty="0">
                <a:solidFill>
                  <a:srgbClr val="8064A2"/>
                </a:solidFill>
                <a:latin typeface="Courier New Bold"/>
              </a:rPr>
              <a:t>&lt;iostream&gt; </a:t>
            </a:r>
            <a:r>
              <a:rPr lang="en-US" sz="2900" b="1" spc="-1" dirty="0">
                <a:solidFill>
                  <a:srgbClr val="000000"/>
                </a:solidFill>
                <a:latin typeface="Courier New Bold"/>
              </a:rPr>
              <a:t>// </a:t>
            </a:r>
            <a:r>
              <a:rPr lang="zh-CN" altLang="en-US" sz="2900" b="1" spc="-1" dirty="0">
                <a:solidFill>
                  <a:srgbClr val="000000"/>
                </a:solidFill>
                <a:latin typeface="Courier New Bold"/>
              </a:rPr>
              <a:t>定义在标准命名空间 </a:t>
            </a:r>
            <a:r>
              <a:rPr lang="en-US" altLang="zh-CN" sz="2900" b="1" spc="-1" dirty="0">
                <a:solidFill>
                  <a:srgbClr val="000000"/>
                </a:solidFill>
                <a:latin typeface="Courier New Bold"/>
              </a:rPr>
              <a:t>std</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C0504D"/>
                </a:solidFill>
                <a:latin typeface="Courier New Bold"/>
              </a:rPr>
              <a:t>namespace</a:t>
            </a:r>
            <a:r>
              <a:rPr lang="en-US" sz="2900" b="1" spc="-1" dirty="0">
                <a:solidFill>
                  <a:srgbClr val="000000"/>
                </a:solidFill>
                <a:latin typeface="Courier New Bold"/>
              </a:rPr>
              <a:t> foo {</a:t>
            </a:r>
            <a:endParaRPr lang="en-US" sz="2900" spc="-1" dirty="0">
              <a:latin typeface="Arial"/>
            </a:endParaRPr>
          </a:p>
          <a:p>
            <a:pPr>
              <a:spcBef>
                <a:spcPts val="581"/>
              </a:spcBef>
            </a:pPr>
            <a:r>
              <a:rPr lang="en-US" sz="2900" b="1" spc="-1" dirty="0">
                <a:solidFill>
                  <a:srgbClr val="17375E"/>
                </a:solidFill>
                <a:latin typeface="Courier New Bold"/>
              </a:rPr>
              <a:t>              int </a:t>
            </a:r>
            <a:r>
              <a:rPr lang="en-US" sz="2900" b="1" spc="-1" dirty="0">
                <a:solidFill>
                  <a:srgbClr val="4F81BD"/>
                </a:solidFill>
                <a:latin typeface="Courier New Bold"/>
              </a:rPr>
              <a:t>id</a:t>
            </a:r>
            <a:r>
              <a:rPr lang="en-US" sz="2900" b="1" spc="-1" dirty="0">
                <a:solidFill>
                  <a:srgbClr val="000000"/>
                </a:solidFill>
                <a:latin typeface="Courier New Bold"/>
              </a:rPr>
              <a:t>(</a:t>
            </a:r>
            <a:r>
              <a:rPr lang="en-US" sz="2900" b="1" spc="-1" dirty="0">
                <a:solidFill>
                  <a:srgbClr val="17375E"/>
                </a:solidFill>
                <a:latin typeface="Courier New Bold"/>
              </a:rPr>
              <a:t>int</a:t>
            </a:r>
            <a:r>
              <a:rPr lang="en-US" sz="2900" b="1" spc="-1" dirty="0">
                <a:solidFill>
                  <a:srgbClr val="000000"/>
                </a:solidFill>
                <a:latin typeface="Courier New Bold"/>
              </a:rPr>
              <a:t> x) { </a:t>
            </a:r>
            <a:r>
              <a:rPr lang="en-US" sz="2900" b="1" spc="-1" dirty="0">
                <a:solidFill>
                  <a:srgbClr val="C0504D"/>
                </a:solidFill>
                <a:latin typeface="Courier New Bold"/>
              </a:rPr>
              <a:t>return</a:t>
            </a:r>
            <a:r>
              <a:rPr lang="en-US" sz="2900" b="1" spc="-1" dirty="0">
                <a:solidFill>
                  <a:srgbClr val="000000"/>
                </a:solidFill>
                <a:latin typeface="Courier New Bold"/>
              </a:rPr>
              <a:t> x; }</a:t>
            </a:r>
            <a:endParaRPr lang="en-US" sz="2900" spc="-1" dirty="0">
              <a:latin typeface="Arial"/>
            </a:endParaRPr>
          </a:p>
          <a:p>
            <a:pPr>
              <a:spcBef>
                <a:spcPts val="581"/>
              </a:spcBef>
            </a:pPr>
            <a:r>
              <a:rPr lang="en-US" sz="2900" b="1" spc="-1" dirty="0">
                <a:solidFill>
                  <a:srgbClr val="000000"/>
                </a:solidFill>
                <a:latin typeface="Courier New Bold"/>
              </a:rPr>
              <a:t>          };</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17375E"/>
                </a:solidFill>
                <a:latin typeface="Courier New Bold"/>
              </a:rPr>
              <a:t>int </a:t>
            </a:r>
            <a:r>
              <a:rPr lang="en-US" sz="2900" b="1" spc="-1" dirty="0">
                <a:solidFill>
                  <a:srgbClr val="000000"/>
                </a:solidFill>
                <a:latin typeface="Courier New Bold"/>
              </a:rPr>
              <a:t>x = foo::id(10);</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C0504D"/>
                </a:solidFill>
                <a:latin typeface="Courier New Bold"/>
              </a:rPr>
              <a:t>using</a:t>
            </a:r>
            <a:r>
              <a:rPr lang="en-US" sz="2900" b="1" spc="-1" dirty="0">
                <a:solidFill>
                  <a:srgbClr val="000000"/>
                </a:solidFill>
                <a:latin typeface="Courier New Bold"/>
              </a:rPr>
              <a:t> namespace std;</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err="1">
                <a:solidFill>
                  <a:srgbClr val="000000"/>
                </a:solidFill>
                <a:latin typeface="Courier New Bold"/>
              </a:rPr>
              <a:t>cout</a:t>
            </a:r>
            <a:r>
              <a:rPr lang="en-US" sz="2900" b="1" spc="-1" dirty="0">
                <a:solidFill>
                  <a:srgbClr val="000000"/>
                </a:solidFill>
                <a:latin typeface="Courier New Bold"/>
              </a:rPr>
              <a:t> &lt;&lt; x; // no need to prefix with std::</a:t>
            </a:r>
            <a:endParaRPr lang="en-US" sz="2900" spc="-1" dirty="0">
              <a:latin typeface="Arial"/>
            </a:endParaRPr>
          </a:p>
          <a:p>
            <a:pPr>
              <a:spcBef>
                <a:spcPts val="581"/>
              </a:spcBef>
            </a:pPr>
            <a:endParaRPr lang="en-US" sz="2900"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4" name="CustomShape 1"/>
          <p:cNvSpPr/>
          <p:nvPr/>
        </p:nvSpPr>
        <p:spPr>
          <a:xfrm>
            <a:off x="1631640" y="274680"/>
            <a:ext cx="89283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spc="-1" dirty="0">
                <a:solidFill>
                  <a:srgbClr val="000000"/>
                </a:solidFill>
                <a:latin typeface="Trebuchet MS"/>
              </a:rPr>
              <a:t>C++ </a:t>
            </a:r>
            <a:r>
              <a:rPr lang="zh-CN" altLang="en-US" sz="4400" spc="-1" dirty="0">
                <a:solidFill>
                  <a:srgbClr val="000000"/>
                </a:solidFill>
                <a:latin typeface="Trebuchet MS"/>
              </a:rPr>
              <a:t>中的引用（</a:t>
            </a:r>
            <a:r>
              <a:rPr lang="en-US" altLang="zh-CN" sz="4400" spc="-1" dirty="0">
                <a:solidFill>
                  <a:srgbClr val="000000"/>
                </a:solidFill>
                <a:latin typeface="Trebuchet MS"/>
              </a:rPr>
              <a:t>reference</a:t>
            </a:r>
            <a:r>
              <a:rPr lang="zh-CN" altLang="en-US" sz="4400" spc="-1" dirty="0">
                <a:solidFill>
                  <a:srgbClr val="000000"/>
                </a:solidFill>
                <a:latin typeface="Trebuchet MS"/>
              </a:rPr>
              <a:t>）</a:t>
            </a:r>
            <a:br>
              <a:rPr dirty="0"/>
            </a:br>
            <a:r>
              <a:rPr lang="zh-CN" altLang="en-US" sz="4400" spc="-1" dirty="0">
                <a:solidFill>
                  <a:srgbClr val="000000"/>
                </a:solidFill>
                <a:latin typeface="Trebuchet MS"/>
              </a:rPr>
              <a:t>使用指针的更安全方式</a:t>
            </a:r>
            <a:endParaRPr lang="en-US" sz="4400" spc="-1" dirty="0">
              <a:latin typeface="Arial"/>
            </a:endParaRPr>
          </a:p>
        </p:txBody>
      </p:sp>
      <p:sp>
        <p:nvSpPr>
          <p:cNvPr id="2365" name="CustomShape 2"/>
          <p:cNvSpPr/>
          <p:nvPr/>
        </p:nvSpPr>
        <p:spPr>
          <a:xfrm>
            <a:off x="1703640" y="1600200"/>
            <a:ext cx="8784360" cy="50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引用（</a:t>
            </a:r>
            <a:r>
              <a:rPr lang="en-US" altLang="zh-CN" sz="3200" spc="-1" dirty="0">
                <a:solidFill>
                  <a:srgbClr val="000000"/>
                </a:solidFill>
                <a:latin typeface="Trebuchet MS"/>
              </a:rPr>
              <a:t>reference</a:t>
            </a:r>
            <a:r>
              <a:rPr lang="zh-CN" altLang="en-US" sz="3200" spc="-1" dirty="0">
                <a:solidFill>
                  <a:srgbClr val="000000"/>
                </a:solidFill>
                <a:latin typeface="Trebuchet MS"/>
              </a:rPr>
              <a:t>）是非空指针（</a:t>
            </a:r>
            <a:r>
              <a:rPr lang="en-US" altLang="zh-CN" sz="3200" spc="-1" dirty="0">
                <a:solidFill>
                  <a:srgbClr val="000000"/>
                </a:solidFill>
                <a:latin typeface="Trebuchet MS"/>
              </a:rPr>
              <a:t>non-null pointers</a:t>
            </a:r>
            <a:r>
              <a:rPr lang="zh-CN" altLang="en-US" sz="3200" spc="-1" dirty="0">
                <a:solidFill>
                  <a:srgbClr val="000000"/>
                </a:solidFill>
                <a:latin typeface="Trebuchet MS"/>
              </a:rPr>
              <a:t>）。由于本身非空不是</a:t>
            </a:r>
            <a:r>
              <a:rPr lang="en-US" altLang="zh-CN" sz="3200" spc="-1" dirty="0">
                <a:solidFill>
                  <a:srgbClr val="000000"/>
                </a:solidFill>
                <a:latin typeface="Trebuchet MS"/>
              </a:rPr>
              <a:t>NULL</a:t>
            </a:r>
            <a:r>
              <a:rPr lang="zh-CN" altLang="en-US" sz="3200" spc="-1" dirty="0">
                <a:solidFill>
                  <a:srgbClr val="000000"/>
                </a:solidFill>
                <a:latin typeface="Trebuchet MS"/>
              </a:rPr>
              <a:t>，所以你就不用每次去检查是不是</a:t>
            </a:r>
            <a:r>
              <a:rPr lang="en-US" altLang="zh-CN" sz="3200" spc="-1" dirty="0">
                <a:solidFill>
                  <a:srgbClr val="000000"/>
                </a:solidFill>
                <a:latin typeface="Trebuchet MS"/>
              </a:rPr>
              <a:t>NULL</a:t>
            </a:r>
            <a:r>
              <a:rPr lang="zh-CN" altLang="en-US" sz="3200" spc="-1" dirty="0">
                <a:solidFill>
                  <a:srgbClr val="000000"/>
                </a:solidFill>
                <a:latin typeface="Trebuchet MS"/>
              </a:rPr>
              <a:t>（就不用像在</a:t>
            </a:r>
            <a:r>
              <a:rPr lang="en-US" altLang="zh-CN" sz="3200" spc="-1" dirty="0">
                <a:solidFill>
                  <a:srgbClr val="000000"/>
                </a:solidFill>
                <a:latin typeface="Trebuchet MS"/>
              </a:rPr>
              <a:t>C</a:t>
            </a:r>
            <a:r>
              <a:rPr lang="zh-CN" altLang="en-US" sz="3200" spc="-1" dirty="0">
                <a:solidFill>
                  <a:srgbClr val="000000"/>
                </a:solidFill>
                <a:latin typeface="Trebuchet MS"/>
              </a:rPr>
              <a:t>语言里面那么麻烦了）</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例如在 </a:t>
            </a:r>
            <a:r>
              <a:rPr lang="en-US" altLang="zh-CN" sz="3200" spc="-1" dirty="0">
                <a:solidFill>
                  <a:srgbClr val="000000"/>
                </a:solidFill>
                <a:latin typeface="Trebuchet MS"/>
              </a:rPr>
              <a:t>C </a:t>
            </a:r>
            <a:r>
              <a:rPr lang="zh-CN" altLang="en-US" sz="3200" spc="-1" dirty="0">
                <a:solidFill>
                  <a:srgbClr val="000000"/>
                </a:solidFill>
                <a:latin typeface="Trebuchet MS"/>
              </a:rPr>
              <a:t>语言里面要这样写：</a:t>
            </a:r>
            <a:r>
              <a:rPr lang="en-US" sz="3200" spc="-1" dirty="0">
                <a:solidFill>
                  <a:srgbClr val="000000"/>
                </a:solidFill>
                <a:latin typeface="Trebuchet MS"/>
              </a:rPr>
              <a:t> </a:t>
            </a:r>
            <a:endParaRPr lang="en-US" sz="3200" spc="-1" dirty="0">
              <a:latin typeface="Arial"/>
            </a:endParaRPr>
          </a:p>
          <a:p>
            <a:pPr>
              <a:spcBef>
                <a:spcPts val="641"/>
              </a:spcBef>
            </a:pPr>
            <a:r>
              <a:rPr lang="en-US" sz="3200" spc="-1" dirty="0">
                <a:solidFill>
                  <a:srgbClr val="000000"/>
                </a:solidFill>
                <a:latin typeface="Letter Gothic Std"/>
              </a:rPr>
              <a:t>     </a:t>
            </a:r>
            <a:r>
              <a:rPr lang="en-US" sz="3200" b="1" spc="-1" dirty="0">
                <a:solidFill>
                  <a:srgbClr val="C0504D"/>
                </a:solidFill>
                <a:latin typeface="Courier New Bold"/>
              </a:rPr>
              <a:t>int </a:t>
            </a:r>
            <a:r>
              <a:rPr lang="en-US" sz="3200" b="1" spc="-1" dirty="0">
                <a:solidFill>
                  <a:srgbClr val="17375E"/>
                </a:solidFill>
                <a:latin typeface="Courier New Bold"/>
              </a:rPr>
              <a:t>foo</a:t>
            </a:r>
            <a:r>
              <a:rPr lang="en-US" sz="3200" b="1" spc="-1" dirty="0">
                <a:solidFill>
                  <a:srgbClr val="000000"/>
                </a:solidFill>
                <a:latin typeface="Courier New Bold"/>
              </a:rPr>
              <a:t>(</a:t>
            </a:r>
            <a:r>
              <a:rPr lang="en-US" sz="3200" b="1" spc="-1" dirty="0">
                <a:solidFill>
                  <a:srgbClr val="C0504D"/>
                </a:solidFill>
                <a:latin typeface="Courier New Bold"/>
              </a:rPr>
              <a:t>int</a:t>
            </a:r>
            <a:r>
              <a:rPr lang="en-US" sz="3200" b="1" spc="-1" dirty="0">
                <a:solidFill>
                  <a:srgbClr val="000000"/>
                </a:solidFill>
                <a:latin typeface="Courier New Bold"/>
              </a:rPr>
              <a:t> * x)  { </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4F81BD"/>
                </a:solidFill>
                <a:latin typeface="Courier New Bold"/>
              </a:rPr>
              <a:t>if</a:t>
            </a:r>
            <a:r>
              <a:rPr lang="en-US" sz="3200" b="1" spc="-1" dirty="0">
                <a:solidFill>
                  <a:srgbClr val="000000"/>
                </a:solidFill>
                <a:latin typeface="Courier New Bold"/>
              </a:rPr>
              <a:t> (x != NULL) </a:t>
            </a:r>
            <a:r>
              <a:rPr lang="en-US" sz="3200" b="1" spc="-1" dirty="0">
                <a:solidFill>
                  <a:srgbClr val="C0504D"/>
                </a:solidFill>
                <a:latin typeface="Courier New Bold"/>
              </a:rPr>
              <a:t>return</a:t>
            </a:r>
            <a:r>
              <a:rPr lang="en-US" sz="3200" b="1" spc="-1" dirty="0">
                <a:solidFill>
                  <a:srgbClr val="000000"/>
                </a:solidFill>
                <a:latin typeface="Courier New Bold"/>
              </a:rPr>
              <a:t> *x;</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C0504D"/>
                </a:solidFill>
                <a:latin typeface="Courier New Bold"/>
              </a:rPr>
              <a:t>else return </a:t>
            </a:r>
            <a:r>
              <a:rPr lang="en-US" sz="3200" b="1" spc="-1" dirty="0">
                <a:solidFill>
                  <a:srgbClr val="000000"/>
                </a:solidFill>
                <a:latin typeface="Courier New Bold"/>
              </a:rPr>
              <a:t>0;</a:t>
            </a:r>
            <a:endParaRPr lang="en-US" sz="3200" spc="-1" dirty="0">
              <a:latin typeface="Arial"/>
            </a:endParaRPr>
          </a:p>
          <a:p>
            <a:pPr>
              <a:spcBef>
                <a:spcPts val="641"/>
              </a:spcBef>
            </a:pPr>
            <a:r>
              <a:rPr lang="en-US" sz="3200" b="1" spc="-1" dirty="0">
                <a:solidFill>
                  <a:srgbClr val="000000"/>
                </a:solidFill>
                <a:latin typeface="Courier New Bold"/>
              </a:rPr>
              <a:t>     }</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在 </a:t>
            </a:r>
            <a:r>
              <a:rPr lang="en-US" altLang="zh-CN" sz="3200" spc="-1" dirty="0">
                <a:solidFill>
                  <a:srgbClr val="000000"/>
                </a:solidFill>
                <a:latin typeface="Trebuchet MS"/>
              </a:rPr>
              <a:t>C++ </a:t>
            </a:r>
            <a:r>
              <a:rPr lang="zh-CN" altLang="en-US" sz="3200" spc="-1" dirty="0">
                <a:solidFill>
                  <a:srgbClr val="000000"/>
                </a:solidFill>
                <a:latin typeface="Trebuchet MS"/>
              </a:rPr>
              <a:t>里面就写作：</a:t>
            </a:r>
            <a:endParaRPr lang="en-US" sz="3200" spc="-1" dirty="0">
              <a:latin typeface="Arial"/>
            </a:endParaRPr>
          </a:p>
          <a:p>
            <a:pPr>
              <a:spcBef>
                <a:spcPts val="641"/>
              </a:spcBef>
            </a:pPr>
            <a:r>
              <a:rPr lang="en-US" sz="3200" spc="-1" dirty="0">
                <a:solidFill>
                  <a:srgbClr val="000000"/>
                </a:solidFill>
                <a:latin typeface="Letter Gothic Std"/>
              </a:rPr>
              <a:t>       </a:t>
            </a:r>
            <a:r>
              <a:rPr lang="en-US" sz="3200" b="1" spc="-1" dirty="0">
                <a:solidFill>
                  <a:srgbClr val="17375E"/>
                </a:solidFill>
                <a:latin typeface="Courier New Bold"/>
              </a:rPr>
              <a:t>int </a:t>
            </a:r>
            <a:r>
              <a:rPr lang="en-US" sz="3200" b="1" spc="-1" dirty="0">
                <a:solidFill>
                  <a:srgbClr val="4F81BD"/>
                </a:solidFill>
                <a:latin typeface="Courier New Bold"/>
              </a:rPr>
              <a:t>foo</a:t>
            </a:r>
            <a:r>
              <a:rPr lang="en-US" sz="3200" b="1" spc="-1" dirty="0">
                <a:solidFill>
                  <a:srgbClr val="000000"/>
                </a:solidFill>
                <a:latin typeface="Courier New Bold"/>
              </a:rPr>
              <a:t>(</a:t>
            </a:r>
            <a:r>
              <a:rPr lang="en-US" sz="3200" b="1" spc="-1" dirty="0">
                <a:solidFill>
                  <a:srgbClr val="17375E"/>
                </a:solidFill>
                <a:latin typeface="Courier New Bold"/>
              </a:rPr>
              <a:t>int</a:t>
            </a:r>
            <a:r>
              <a:rPr lang="en-US" sz="3200" b="1" spc="-1" dirty="0">
                <a:solidFill>
                  <a:srgbClr val="000000"/>
                </a:solidFill>
                <a:latin typeface="Courier New Bold"/>
              </a:rPr>
              <a:t> &amp; x)  { </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C0504D"/>
                </a:solidFill>
                <a:latin typeface="Courier New Bold"/>
              </a:rPr>
              <a:t>return</a:t>
            </a:r>
            <a:r>
              <a:rPr lang="en-US" sz="3200" b="1" spc="-1" dirty="0">
                <a:solidFill>
                  <a:srgbClr val="000000"/>
                </a:solidFill>
                <a:latin typeface="Courier New Bold"/>
              </a:rPr>
              <a:t> x;</a:t>
            </a:r>
            <a:endParaRPr lang="en-US" sz="3200" spc="-1" dirty="0">
              <a:latin typeface="Arial"/>
            </a:endParaRPr>
          </a:p>
          <a:p>
            <a:pPr>
              <a:spcBef>
                <a:spcPts val="641"/>
              </a:spcBef>
            </a:pPr>
            <a:r>
              <a:rPr lang="en-US" sz="3200" b="1" spc="-1" dirty="0">
                <a:solidFill>
                  <a:srgbClr val="000000"/>
                </a:solidFill>
                <a:latin typeface="Courier New Bold"/>
              </a:rPr>
              <a:t>     }</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要注意，两种情况下，</a:t>
            </a:r>
            <a:r>
              <a:rPr lang="en-US" altLang="zh-CN" sz="3200" spc="-1" dirty="0">
                <a:solidFill>
                  <a:srgbClr val="000000"/>
                </a:solidFill>
                <a:latin typeface="Trebuchet MS"/>
              </a:rPr>
              <a:t>x </a:t>
            </a:r>
            <a:r>
              <a:rPr lang="zh-CN" altLang="en-US" sz="3200" spc="-1" dirty="0">
                <a:solidFill>
                  <a:srgbClr val="000000"/>
                </a:solidFill>
                <a:latin typeface="Trebuchet MS"/>
              </a:rPr>
              <a:t>的地址都被传过去了（通过引用），而传的并不是值本身。</a:t>
            </a:r>
            <a:endParaRPr lang="en-US" sz="3200"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新建</a:t>
            </a:r>
            <a:r>
              <a:rPr lang="en-US" altLang="zh-CN" sz="4400" spc="-1" dirty="0">
                <a:solidFill>
                  <a:srgbClr val="000000"/>
                </a:solidFill>
                <a:latin typeface="Trebuchet MS"/>
              </a:rPr>
              <a:t>/</a:t>
            </a:r>
            <a:r>
              <a:rPr lang="zh-CN" altLang="en-US" sz="4400" spc="-1" dirty="0">
                <a:solidFill>
                  <a:srgbClr val="000000"/>
                </a:solidFill>
                <a:latin typeface="Trebuchet MS"/>
              </a:rPr>
              <a:t>释放内存调用</a:t>
            </a:r>
            <a:endParaRPr lang="en-US" altLang="zh-CN" sz="4400" spc="-1" dirty="0">
              <a:solidFill>
                <a:srgbClr val="000000"/>
              </a:solidFill>
              <a:latin typeface="Trebuchet MS"/>
            </a:endParaRPr>
          </a:p>
          <a:p>
            <a:pPr algn="ctr">
              <a:lnSpc>
                <a:spcPct val="100000"/>
              </a:lnSpc>
            </a:pPr>
            <a:r>
              <a:rPr lang="en-US" sz="2200" spc="-1" dirty="0">
                <a:solidFill>
                  <a:srgbClr val="000000"/>
                </a:solidFill>
                <a:latin typeface="Trebuchet MS"/>
              </a:rPr>
              <a:t>New/Delete Memory allocation</a:t>
            </a:r>
            <a:endParaRPr lang="en-US" sz="2200" spc="-1" dirty="0">
              <a:latin typeface="Arial"/>
            </a:endParaRPr>
          </a:p>
        </p:txBody>
      </p:sp>
      <p:sp>
        <p:nvSpPr>
          <p:cNvPr id="2367" name="CustomShape 2"/>
          <p:cNvSpPr/>
          <p:nvPr/>
        </p:nvSpPr>
        <p:spPr>
          <a:xfrm>
            <a:off x="1981200" y="16002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343080" indent="-34236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提供了</a:t>
            </a:r>
            <a:r>
              <a:rPr lang="en-US" sz="3200" spc="-1" dirty="0">
                <a:solidFill>
                  <a:srgbClr val="000000"/>
                </a:solidFill>
                <a:latin typeface="Trebuchet MS"/>
              </a:rPr>
              <a:t> safe(r) </a:t>
            </a:r>
            <a:r>
              <a:rPr lang="zh-CN" altLang="en-US" sz="3200" spc="-1" dirty="0">
                <a:solidFill>
                  <a:srgbClr val="000000"/>
                </a:solidFill>
                <a:latin typeface="Trebuchet MS"/>
              </a:rPr>
              <a:t>安全的内存分配（</a:t>
            </a:r>
            <a:r>
              <a:rPr lang="en-US" altLang="zh-CN" sz="3200" spc="-1" dirty="0">
                <a:solidFill>
                  <a:srgbClr val="000000"/>
                </a:solidFill>
                <a:latin typeface="Trebuchet MS"/>
              </a:rPr>
              <a:t> memory allocation </a:t>
            </a:r>
            <a:r>
              <a:rPr lang="zh-CN" altLang="en-US" sz="3200" spc="-1" dirty="0">
                <a:solidFill>
                  <a:srgbClr val="000000"/>
                </a:solidFill>
                <a:latin typeface="Trebuchet MS"/>
              </a:rPr>
              <a:t>）功能</a:t>
            </a:r>
            <a:endParaRPr lang="en-US" sz="3200" spc="-1" dirty="0">
              <a:latin typeface="Arial"/>
            </a:endParaRPr>
          </a:p>
          <a:p>
            <a:pPr marL="343080" indent="-342360">
              <a:spcBef>
                <a:spcPts val="641"/>
              </a:spcBef>
              <a:buClr>
                <a:srgbClr val="C0504D"/>
              </a:buClr>
              <a:buFont typeface="Arial"/>
              <a:buChar char="•"/>
            </a:pPr>
            <a:r>
              <a:rPr lang="en-US" sz="3200" spc="-1" dirty="0">
                <a:solidFill>
                  <a:srgbClr val="C0504D"/>
                </a:solidFill>
                <a:latin typeface="Trebuchet MS"/>
              </a:rPr>
              <a:t>new</a:t>
            </a:r>
            <a:r>
              <a:rPr lang="en-US" sz="3200" spc="-1" dirty="0">
                <a:solidFill>
                  <a:srgbClr val="000000"/>
                </a:solidFill>
                <a:latin typeface="Trebuchet MS"/>
              </a:rPr>
              <a:t>  </a:t>
            </a:r>
            <a:r>
              <a:rPr lang="zh-CN" altLang="en-US" sz="3200" spc="-1" dirty="0">
                <a:solidFill>
                  <a:srgbClr val="000000"/>
                </a:solidFill>
                <a:latin typeface="Trebuchet MS"/>
              </a:rPr>
              <a:t>和</a:t>
            </a:r>
            <a:r>
              <a:rPr lang="en-US" sz="3200" spc="-1" dirty="0">
                <a:solidFill>
                  <a:srgbClr val="000000"/>
                </a:solidFill>
                <a:latin typeface="Trebuchet MS"/>
              </a:rPr>
              <a:t> </a:t>
            </a:r>
            <a:r>
              <a:rPr lang="en-US" sz="3200" spc="-1" dirty="0">
                <a:solidFill>
                  <a:srgbClr val="C0504D"/>
                </a:solidFill>
                <a:latin typeface="Trebuchet MS"/>
              </a:rPr>
              <a:t>delete</a:t>
            </a:r>
            <a:r>
              <a:rPr lang="en-US" sz="3200" spc="-1" dirty="0">
                <a:solidFill>
                  <a:srgbClr val="000000"/>
                </a:solidFill>
                <a:latin typeface="Trebuchet MS"/>
              </a:rPr>
              <a:t> </a:t>
            </a:r>
            <a:r>
              <a:rPr lang="zh-CN" altLang="en-US" sz="3200" spc="-1" dirty="0">
                <a:solidFill>
                  <a:srgbClr val="000000"/>
                </a:solidFill>
                <a:latin typeface="Trebuchet MS"/>
              </a:rPr>
              <a:t>运算符（</a:t>
            </a:r>
            <a:r>
              <a:rPr lang="en-US" altLang="zh-CN" sz="3200" spc="-1" dirty="0">
                <a:solidFill>
                  <a:srgbClr val="000000"/>
                </a:solidFill>
                <a:latin typeface="Trebuchet MS"/>
              </a:rPr>
              <a:t>operator</a:t>
            </a:r>
            <a:r>
              <a:rPr lang="zh-CN" altLang="en-US" sz="3200" spc="-1" dirty="0">
                <a:solidFill>
                  <a:srgbClr val="000000"/>
                </a:solidFill>
                <a:latin typeface="Trebuchet MS"/>
              </a:rPr>
              <a:t>）被定义用于各种类型，也包括用户自定义的类型。就不需要像 </a:t>
            </a:r>
            <a:r>
              <a:rPr lang="en-US" altLang="zh-CN" sz="3200" spc="-1" dirty="0">
                <a:solidFill>
                  <a:srgbClr val="000000"/>
                </a:solidFill>
                <a:latin typeface="Trebuchet MS"/>
              </a:rPr>
              <a:t>C</a:t>
            </a:r>
            <a:r>
              <a:rPr lang="zh-CN" altLang="en-US" sz="3200" spc="-1" dirty="0">
                <a:solidFill>
                  <a:srgbClr val="000000"/>
                </a:solidFill>
                <a:latin typeface="Trebuchet MS"/>
              </a:rPr>
              <a:t>语言里面那样再去用变量规模来乘以长度去计算了。</a:t>
            </a:r>
            <a:endParaRPr lang="en-US" sz="3200" spc="-1" dirty="0">
              <a:latin typeface="Arial"/>
            </a:endParaRPr>
          </a:p>
          <a:p>
            <a:pPr>
              <a:spcBef>
                <a:spcPts val="641"/>
              </a:spcBef>
            </a:pPr>
            <a:r>
              <a:rPr lang="en-US" sz="3200" spc="-1" dirty="0">
                <a:solidFill>
                  <a:srgbClr val="000000"/>
                </a:solidFill>
                <a:latin typeface="Letter Gothic Std"/>
              </a:rPr>
              <a:t>     </a:t>
            </a:r>
            <a:r>
              <a:rPr lang="en-US" sz="3200" b="1" spc="-1" dirty="0">
                <a:solidFill>
                  <a:srgbClr val="17375E"/>
                </a:solidFill>
                <a:latin typeface="Courier New Bold"/>
              </a:rPr>
              <a:t>int </a:t>
            </a:r>
            <a:r>
              <a:rPr lang="en-US" sz="3200" b="1" spc="-1" dirty="0">
                <a:solidFill>
                  <a:srgbClr val="000000"/>
                </a:solidFill>
                <a:latin typeface="Courier New Bold"/>
              </a:rPr>
              <a:t>* x = </a:t>
            </a:r>
            <a:r>
              <a:rPr lang="en-US" sz="3200" b="1" spc="-1" dirty="0">
                <a:solidFill>
                  <a:srgbClr val="C0504D"/>
                </a:solidFill>
                <a:latin typeface="Courier New Bold"/>
              </a:rPr>
              <a:t>new</a:t>
            </a:r>
            <a:r>
              <a:rPr lang="en-US" sz="3200" b="1" spc="-1" dirty="0">
                <a:solidFill>
                  <a:srgbClr val="000000"/>
                </a:solidFill>
                <a:latin typeface="Courier New Bold"/>
              </a:rPr>
              <a:t> </a:t>
            </a:r>
            <a:r>
              <a:rPr lang="en-US" sz="3200" b="1" spc="-1" dirty="0">
                <a:solidFill>
                  <a:srgbClr val="17375E"/>
                </a:solidFill>
                <a:latin typeface="Courier New Bold"/>
              </a:rPr>
              <a:t>int</a:t>
            </a:r>
            <a:r>
              <a:rPr lang="en-US" sz="3200" b="1" spc="-1" dirty="0">
                <a:solidFill>
                  <a:srgbClr val="000000"/>
                </a:solidFill>
                <a:latin typeface="Courier New Bold"/>
              </a:rPr>
              <a:t>;</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C0504D"/>
                </a:solidFill>
                <a:latin typeface="Courier New Bold"/>
              </a:rPr>
              <a:t>delete</a:t>
            </a:r>
            <a:r>
              <a:rPr lang="en-US" sz="3200" b="1" spc="-1" dirty="0">
                <a:solidFill>
                  <a:srgbClr val="000000"/>
                </a:solidFill>
                <a:latin typeface="Courier New Bold"/>
              </a:rPr>
              <a:t> x;</a:t>
            </a:r>
            <a:endParaRPr lang="en-US" sz="3200" spc="-1" dirty="0">
              <a:latin typeface="Arial"/>
            </a:endParaRPr>
          </a:p>
          <a:p>
            <a:pPr marL="343080" indent="-342360">
              <a:spcBef>
                <a:spcPts val="641"/>
              </a:spcBef>
              <a:buClr>
                <a:srgbClr val="000000"/>
              </a:buClr>
              <a:buFont typeface="Arial"/>
              <a:buChar char="•"/>
            </a:pPr>
            <a:r>
              <a:rPr lang="zh-CN" altLang="en-US" sz="3200" spc="-1" dirty="0">
                <a:solidFill>
                  <a:srgbClr val="000000"/>
                </a:solidFill>
                <a:latin typeface="Trebuchet MS"/>
              </a:rPr>
              <a:t>对多元素的内存分配（比如数组），就必须使用</a:t>
            </a:r>
            <a:r>
              <a:rPr lang="en-US" sz="3200" spc="-1" dirty="0">
                <a:solidFill>
                  <a:srgbClr val="000000"/>
                </a:solidFill>
                <a:latin typeface="Trebuchet MS"/>
              </a:rPr>
              <a:t> delete[].</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17375E"/>
                </a:solidFill>
                <a:latin typeface="Courier New Bold"/>
              </a:rPr>
              <a:t>int </a:t>
            </a:r>
            <a:r>
              <a:rPr lang="en-US" sz="3200" b="1" spc="-1" dirty="0">
                <a:solidFill>
                  <a:srgbClr val="000000"/>
                </a:solidFill>
                <a:latin typeface="Courier New Bold"/>
              </a:rPr>
              <a:t>* array = </a:t>
            </a:r>
            <a:r>
              <a:rPr lang="en-US" sz="3200" b="1" spc="-1" dirty="0">
                <a:solidFill>
                  <a:srgbClr val="C0504D"/>
                </a:solidFill>
                <a:latin typeface="Courier New Bold"/>
              </a:rPr>
              <a:t>new</a:t>
            </a:r>
            <a:r>
              <a:rPr lang="en-US" sz="3200" b="1" spc="-1" dirty="0">
                <a:solidFill>
                  <a:srgbClr val="000000"/>
                </a:solidFill>
                <a:latin typeface="Courier New Bold"/>
              </a:rPr>
              <a:t> </a:t>
            </a:r>
            <a:r>
              <a:rPr lang="en-US" sz="3200" b="1" spc="-1" dirty="0">
                <a:solidFill>
                  <a:srgbClr val="17375E"/>
                </a:solidFill>
                <a:latin typeface="Courier New Bold"/>
              </a:rPr>
              <a:t>int</a:t>
            </a:r>
            <a:r>
              <a:rPr lang="en-US" sz="3200" b="1" spc="-1" dirty="0">
                <a:solidFill>
                  <a:srgbClr val="000000"/>
                </a:solidFill>
                <a:latin typeface="Courier New Bold"/>
              </a:rPr>
              <a:t>[100];</a:t>
            </a:r>
            <a:endParaRPr lang="en-US" sz="3200" spc="-1" dirty="0">
              <a:latin typeface="Arial"/>
            </a:endParaRPr>
          </a:p>
          <a:p>
            <a:pPr>
              <a:spcBef>
                <a:spcPts val="641"/>
              </a:spcBef>
            </a:pPr>
            <a:r>
              <a:rPr lang="en-US" sz="3200" b="1" spc="-1" dirty="0">
                <a:solidFill>
                  <a:srgbClr val="000000"/>
                </a:solidFill>
                <a:latin typeface="Courier New Bold"/>
              </a:rPr>
              <a:t>     </a:t>
            </a:r>
            <a:r>
              <a:rPr lang="en-US" sz="3200" b="1" spc="-1" dirty="0">
                <a:solidFill>
                  <a:srgbClr val="C0504D"/>
                </a:solidFill>
                <a:latin typeface="Courier New Bold"/>
              </a:rPr>
              <a:t>delete</a:t>
            </a:r>
            <a:r>
              <a:rPr lang="en-US" sz="3200" b="1" spc="-1" dirty="0">
                <a:solidFill>
                  <a:srgbClr val="000000"/>
                </a:solidFill>
                <a:latin typeface="Courier New Bold"/>
              </a:rPr>
              <a:t>[] array;</a:t>
            </a: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8" name="CustomShape 1"/>
          <p:cNvSpPr/>
          <p:nvPr/>
        </p:nvSpPr>
        <p:spPr>
          <a:xfrm>
            <a:off x="1981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4400" spc="-1" dirty="0">
                <a:solidFill>
                  <a:srgbClr val="000000"/>
                </a:solidFill>
                <a:latin typeface="Trebuchet MS"/>
              </a:rPr>
              <a:t>重载</a:t>
            </a:r>
            <a:endParaRPr lang="en-US" altLang="zh-CN" sz="4400" spc="-1" dirty="0">
              <a:solidFill>
                <a:srgbClr val="000000"/>
              </a:solidFill>
              <a:latin typeface="Trebuchet MS"/>
            </a:endParaRPr>
          </a:p>
          <a:p>
            <a:pPr algn="ctr">
              <a:lnSpc>
                <a:spcPct val="100000"/>
              </a:lnSpc>
            </a:pPr>
            <a:r>
              <a:rPr lang="en-US" sz="2200" spc="-1" dirty="0">
                <a:solidFill>
                  <a:srgbClr val="000000"/>
                </a:solidFill>
                <a:latin typeface="Trebuchet MS"/>
              </a:rPr>
              <a:t>Overloading</a:t>
            </a:r>
            <a:endParaRPr lang="en-US" sz="2200" spc="-1" dirty="0">
              <a:latin typeface="Arial"/>
            </a:endParaRPr>
          </a:p>
        </p:txBody>
      </p:sp>
      <p:sp>
        <p:nvSpPr>
          <p:cNvPr id="2369" name="CustomShape 2"/>
          <p:cNvSpPr/>
          <p:nvPr/>
        </p:nvSpPr>
        <p:spPr>
          <a:xfrm>
            <a:off x="1631640" y="1412640"/>
            <a:ext cx="8856360" cy="52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3080" indent="-34236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允许同样名字但有不同参数类型的函数，这个特性就是重载</a:t>
            </a:r>
            <a:endParaRPr lang="en-US" altLang="zh-CN" sz="3200" spc="-1" dirty="0">
              <a:solidFill>
                <a:srgbClr val="000000"/>
              </a:solidFill>
              <a:latin typeface="Trebuchet MS"/>
            </a:endParaRPr>
          </a:p>
          <a:p>
            <a:pPr marL="343080" indent="-342360">
              <a:spcBef>
                <a:spcPts val="641"/>
              </a:spcBef>
              <a:buClr>
                <a:srgbClr val="000000"/>
              </a:buClr>
              <a:buFont typeface="Arial"/>
              <a:buChar char="•"/>
            </a:pPr>
            <a:endParaRPr lang="en-US" sz="3200" spc="-1" dirty="0">
              <a:latin typeface="Arial"/>
            </a:endParaRPr>
          </a:p>
          <a:p>
            <a:pPr>
              <a:spcBef>
                <a:spcPts val="581"/>
              </a:spcBef>
            </a:pPr>
            <a:r>
              <a:rPr lang="en-US" sz="2900" spc="-1" dirty="0">
                <a:solidFill>
                  <a:srgbClr val="000000"/>
                </a:solidFill>
                <a:latin typeface="Letter Gothic Std"/>
              </a:rPr>
              <a:t>     </a:t>
            </a:r>
            <a:r>
              <a:rPr lang="en-US" sz="2900" b="1" spc="-1" dirty="0">
                <a:solidFill>
                  <a:srgbClr val="17375E"/>
                </a:solidFill>
                <a:latin typeface="Courier New Bold"/>
              </a:rPr>
              <a:t>int </a:t>
            </a:r>
            <a:r>
              <a:rPr lang="en-US" sz="2900" b="1" spc="-1" dirty="0">
                <a:solidFill>
                  <a:srgbClr val="4F81BD"/>
                </a:solidFill>
                <a:latin typeface="Courier New Bold"/>
              </a:rPr>
              <a:t>add</a:t>
            </a:r>
            <a:r>
              <a:rPr lang="en-US" sz="2900" b="1" spc="-1" dirty="0">
                <a:solidFill>
                  <a:srgbClr val="000000"/>
                </a:solidFill>
                <a:latin typeface="Courier New Bold"/>
              </a:rPr>
              <a:t>(</a:t>
            </a:r>
            <a:r>
              <a:rPr lang="en-US" sz="2900" b="1" spc="-1" dirty="0">
                <a:solidFill>
                  <a:srgbClr val="17375E"/>
                </a:solidFill>
                <a:latin typeface="Courier New Bold"/>
              </a:rPr>
              <a:t>int</a:t>
            </a:r>
            <a:r>
              <a:rPr lang="en-US" sz="2900" b="1" spc="-1" dirty="0">
                <a:solidFill>
                  <a:srgbClr val="000000"/>
                </a:solidFill>
                <a:latin typeface="Courier New Bold"/>
              </a:rPr>
              <a:t> x, </a:t>
            </a:r>
            <a:r>
              <a:rPr lang="en-US" sz="2900" b="1" spc="-1" dirty="0">
                <a:solidFill>
                  <a:srgbClr val="17375E"/>
                </a:solidFill>
                <a:latin typeface="Courier New Bold"/>
              </a:rPr>
              <a:t>int </a:t>
            </a:r>
            <a:r>
              <a:rPr lang="en-US" sz="2900" b="1" spc="-1" dirty="0">
                <a:solidFill>
                  <a:srgbClr val="000000"/>
                </a:solidFill>
                <a:latin typeface="Courier New Bold"/>
              </a:rPr>
              <a:t>y) </a:t>
            </a:r>
            <a:endParaRPr lang="en-US" sz="2900" spc="-1" dirty="0">
              <a:latin typeface="Arial"/>
            </a:endParaRPr>
          </a:p>
          <a:p>
            <a:pPr>
              <a:spcBef>
                <a:spcPts val="581"/>
              </a:spcBef>
            </a:pPr>
            <a:r>
              <a:rPr lang="en-US" sz="2900" b="1" spc="-1" dirty="0">
                <a:solidFill>
                  <a:srgbClr val="000000"/>
                </a:solidFill>
                <a:latin typeface="Courier New Bold"/>
              </a:rPr>
              <a:t>     {</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C0504D"/>
                </a:solidFill>
                <a:latin typeface="Courier New Bold"/>
              </a:rPr>
              <a:t>return</a:t>
            </a:r>
            <a:r>
              <a:rPr lang="en-US" sz="2900" b="1" spc="-1" dirty="0">
                <a:solidFill>
                  <a:srgbClr val="000000"/>
                </a:solidFill>
                <a:latin typeface="Courier New Bold"/>
              </a:rPr>
              <a:t> </a:t>
            </a:r>
            <a:r>
              <a:rPr lang="en-US" sz="2900" b="1" spc="-1" dirty="0" err="1">
                <a:solidFill>
                  <a:srgbClr val="000000"/>
                </a:solidFill>
                <a:latin typeface="Courier New Bold"/>
              </a:rPr>
              <a:t>x+y</a:t>
            </a:r>
            <a:r>
              <a:rPr lang="en-US" sz="2900" b="1" spc="-1" dirty="0">
                <a:solidFill>
                  <a:srgbClr val="000000"/>
                </a:solidFill>
                <a:latin typeface="Courier New Bold"/>
              </a:rPr>
              <a:t>;</a:t>
            </a:r>
            <a:endParaRPr lang="en-US" sz="2900" spc="-1" dirty="0">
              <a:latin typeface="Arial"/>
            </a:endParaRPr>
          </a:p>
          <a:p>
            <a:pPr>
              <a:spcBef>
                <a:spcPts val="581"/>
              </a:spcBef>
            </a:pPr>
            <a:r>
              <a:rPr lang="en-US" sz="2900" b="1" spc="-1" dirty="0">
                <a:solidFill>
                  <a:srgbClr val="000000"/>
                </a:solidFill>
                <a:latin typeface="Courier New Bold"/>
              </a:rPr>
              <a:t>     }</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17375E"/>
                </a:solidFill>
                <a:latin typeface="Courier New Bold"/>
              </a:rPr>
              <a:t>float</a:t>
            </a:r>
            <a:r>
              <a:rPr lang="en-US" sz="2900" b="1" spc="-1" dirty="0">
                <a:solidFill>
                  <a:srgbClr val="000000"/>
                </a:solidFill>
                <a:latin typeface="Courier New Bold"/>
              </a:rPr>
              <a:t> </a:t>
            </a:r>
            <a:r>
              <a:rPr lang="en-US" sz="2900" b="1" spc="-1" dirty="0">
                <a:solidFill>
                  <a:srgbClr val="4F81BD"/>
                </a:solidFill>
                <a:latin typeface="Courier New Bold"/>
              </a:rPr>
              <a:t>add</a:t>
            </a:r>
            <a:r>
              <a:rPr lang="en-US" sz="2900" b="1" spc="-1" dirty="0">
                <a:solidFill>
                  <a:srgbClr val="000000"/>
                </a:solidFill>
                <a:latin typeface="Courier New Bold"/>
              </a:rPr>
              <a:t>(</a:t>
            </a:r>
            <a:r>
              <a:rPr lang="en-US" sz="2900" b="1" spc="-1" dirty="0">
                <a:solidFill>
                  <a:srgbClr val="17375E"/>
                </a:solidFill>
                <a:latin typeface="Courier New Bold"/>
              </a:rPr>
              <a:t>float</a:t>
            </a:r>
            <a:r>
              <a:rPr lang="en-US" sz="2900" b="1" spc="-1" dirty="0">
                <a:solidFill>
                  <a:srgbClr val="000000"/>
                </a:solidFill>
                <a:latin typeface="Courier New Bold"/>
              </a:rPr>
              <a:t> x, </a:t>
            </a:r>
            <a:r>
              <a:rPr lang="en-US" sz="2900" b="1" spc="-1" dirty="0">
                <a:solidFill>
                  <a:srgbClr val="17375E"/>
                </a:solidFill>
                <a:latin typeface="Courier New Bold"/>
              </a:rPr>
              <a:t>float</a:t>
            </a:r>
            <a:r>
              <a:rPr lang="en-US" sz="2900" b="1" spc="-1" dirty="0">
                <a:solidFill>
                  <a:srgbClr val="000000"/>
                </a:solidFill>
                <a:latin typeface="Courier New Bold"/>
              </a:rPr>
              <a:t> y) </a:t>
            </a:r>
            <a:endParaRPr lang="en-US" sz="2900" spc="-1" dirty="0">
              <a:latin typeface="Arial"/>
            </a:endParaRPr>
          </a:p>
          <a:p>
            <a:pPr>
              <a:spcBef>
                <a:spcPts val="581"/>
              </a:spcBef>
            </a:pPr>
            <a:r>
              <a:rPr lang="en-US" sz="2900" b="1" spc="-1" dirty="0">
                <a:solidFill>
                  <a:srgbClr val="000000"/>
                </a:solidFill>
                <a:latin typeface="Courier New Bold"/>
              </a:rPr>
              <a:t>     {</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C0504D"/>
                </a:solidFill>
                <a:latin typeface="Courier New Bold"/>
              </a:rPr>
              <a:t>return</a:t>
            </a:r>
            <a:r>
              <a:rPr lang="en-US" sz="2900" b="1" spc="-1" dirty="0">
                <a:solidFill>
                  <a:srgbClr val="000000"/>
                </a:solidFill>
                <a:latin typeface="Courier New Bold"/>
              </a:rPr>
              <a:t> </a:t>
            </a:r>
            <a:r>
              <a:rPr lang="en-US" sz="2900" b="1" spc="-1" dirty="0" err="1">
                <a:solidFill>
                  <a:srgbClr val="000000"/>
                </a:solidFill>
                <a:latin typeface="Courier New Bold"/>
              </a:rPr>
              <a:t>x+y</a:t>
            </a:r>
            <a:r>
              <a:rPr lang="en-US" sz="2900" b="1" spc="-1" dirty="0">
                <a:solidFill>
                  <a:srgbClr val="000000"/>
                </a:solidFill>
                <a:latin typeface="Courier New Bold"/>
              </a:rPr>
              <a:t>;</a:t>
            </a:r>
            <a:endParaRPr lang="en-US" sz="2900" spc="-1" dirty="0">
              <a:latin typeface="Arial"/>
            </a:endParaRPr>
          </a:p>
          <a:p>
            <a:pPr>
              <a:spcBef>
                <a:spcPts val="581"/>
              </a:spcBef>
            </a:pPr>
            <a:r>
              <a:rPr lang="en-US" sz="2900" b="1" spc="-1" dirty="0">
                <a:solidFill>
                  <a:srgbClr val="000000"/>
                </a:solidFill>
                <a:latin typeface="Courier New Bold"/>
              </a:rPr>
              <a:t>     }</a:t>
            </a:r>
            <a:endParaRPr lang="en-US" sz="2900" spc="-1" dirty="0">
              <a:latin typeface="Arial"/>
            </a:endParaRPr>
          </a:p>
          <a:p>
            <a:pPr>
              <a:spcBef>
                <a:spcPts val="581"/>
              </a:spcBef>
            </a:pPr>
            <a:r>
              <a:rPr lang="en-US" sz="2900" b="1" spc="-1" dirty="0">
                <a:solidFill>
                  <a:srgbClr val="000000"/>
                </a:solidFill>
                <a:latin typeface="Courier New Bold"/>
              </a:rPr>
              <a:t>     // </a:t>
            </a:r>
            <a:r>
              <a:rPr lang="zh-CN" altLang="en-US" sz="2900" b="1" spc="-1" dirty="0">
                <a:solidFill>
                  <a:srgbClr val="000000"/>
                </a:solidFill>
                <a:latin typeface="Courier New Bold"/>
              </a:rPr>
              <a:t>调用浮点数类型的加法</a:t>
            </a:r>
            <a:endParaRPr lang="en-US" sz="2900" spc="-1" dirty="0">
              <a:latin typeface="Arial"/>
            </a:endParaRPr>
          </a:p>
          <a:p>
            <a:pPr>
              <a:spcBef>
                <a:spcPts val="581"/>
              </a:spcBef>
            </a:pPr>
            <a:r>
              <a:rPr lang="en-US" sz="2900" b="1" spc="-1" dirty="0">
                <a:solidFill>
                  <a:srgbClr val="000000"/>
                </a:solidFill>
                <a:latin typeface="Courier New Bold"/>
              </a:rPr>
              <a:t>     </a:t>
            </a:r>
            <a:r>
              <a:rPr lang="en-US" sz="2900" b="1" spc="-1" dirty="0">
                <a:solidFill>
                  <a:srgbClr val="17375E"/>
                </a:solidFill>
                <a:latin typeface="Courier New Bold"/>
              </a:rPr>
              <a:t>float</a:t>
            </a:r>
            <a:r>
              <a:rPr lang="en-US" sz="2900" b="1" spc="-1" dirty="0">
                <a:solidFill>
                  <a:srgbClr val="000000"/>
                </a:solidFill>
                <a:latin typeface="Courier New Bold"/>
              </a:rPr>
              <a:t>  f = </a:t>
            </a:r>
            <a:r>
              <a:rPr lang="en-US" sz="2900" b="1" spc="-1" dirty="0">
                <a:solidFill>
                  <a:srgbClr val="4F81BD"/>
                </a:solidFill>
                <a:latin typeface="Courier New Bold"/>
              </a:rPr>
              <a:t>add</a:t>
            </a:r>
            <a:r>
              <a:rPr lang="en-US" sz="2900" b="1" spc="-1" dirty="0">
                <a:solidFill>
                  <a:srgbClr val="000000"/>
                </a:solidFill>
                <a:latin typeface="Courier New Bold"/>
              </a:rPr>
              <a:t>(10.4f, 5.0f); </a:t>
            </a:r>
            <a:endParaRPr lang="en-US" sz="2900" spc="-1" dirty="0">
              <a:latin typeface="Arial"/>
            </a:endParaRPr>
          </a:p>
          <a:p>
            <a:pPr>
              <a:spcBef>
                <a:spcPts val="581"/>
              </a:spcBef>
            </a:pPr>
            <a:r>
              <a:rPr lang="en-US" sz="2900" b="1" spc="-1" dirty="0">
                <a:solidFill>
                  <a:srgbClr val="000000"/>
                </a:solidFill>
                <a:latin typeface="Courier New Bold"/>
              </a:rPr>
              <a:t>     // </a:t>
            </a:r>
            <a:r>
              <a:rPr lang="zh-CN" altLang="en-US" sz="2900" b="1" spc="-1" dirty="0">
                <a:solidFill>
                  <a:srgbClr val="000000"/>
                </a:solidFill>
                <a:latin typeface="Courier New Bold"/>
              </a:rPr>
              <a:t>调用整数类型的加法</a:t>
            </a:r>
            <a:endParaRPr lang="en-US" altLang="zh-CN" sz="2900" b="1" spc="-1" dirty="0">
              <a:solidFill>
                <a:srgbClr val="000000"/>
              </a:solidFill>
              <a:latin typeface="Courier New Bold"/>
            </a:endParaRPr>
          </a:p>
          <a:p>
            <a:pPr>
              <a:spcBef>
                <a:spcPts val="581"/>
              </a:spcBef>
            </a:pPr>
            <a:r>
              <a:rPr lang="en-US" sz="2900" b="1" spc="-1" dirty="0">
                <a:solidFill>
                  <a:srgbClr val="000000"/>
                </a:solidFill>
                <a:latin typeface="Courier New Bold"/>
              </a:rPr>
              <a:t>     </a:t>
            </a:r>
            <a:r>
              <a:rPr lang="en-US" sz="2900" b="1" spc="-1" dirty="0">
                <a:solidFill>
                  <a:srgbClr val="17375E"/>
                </a:solidFill>
                <a:latin typeface="Courier New Bold"/>
              </a:rPr>
              <a:t>int </a:t>
            </a:r>
            <a:r>
              <a:rPr lang="en-US" sz="2900" b="1" spc="-1" dirty="0" err="1">
                <a:solidFill>
                  <a:srgbClr val="000000"/>
                </a:solidFill>
                <a:latin typeface="Courier New Bold"/>
              </a:rPr>
              <a:t>i</a:t>
            </a:r>
            <a:r>
              <a:rPr lang="en-US" sz="2900" b="1" spc="-1" dirty="0">
                <a:solidFill>
                  <a:srgbClr val="000000"/>
                </a:solidFill>
                <a:latin typeface="Courier New Bold"/>
              </a:rPr>
              <a:t> = </a:t>
            </a:r>
            <a:r>
              <a:rPr lang="en-US" sz="2900" b="1" spc="-1" dirty="0">
                <a:solidFill>
                  <a:srgbClr val="4F81BD"/>
                </a:solidFill>
                <a:latin typeface="Courier New Bold"/>
              </a:rPr>
              <a:t>add</a:t>
            </a:r>
            <a:r>
              <a:rPr lang="en-US" sz="2900" b="1" spc="-1" dirty="0">
                <a:solidFill>
                  <a:srgbClr val="000000"/>
                </a:solidFill>
                <a:latin typeface="Courier New Bold"/>
              </a:rPr>
              <a:t>(100,20);</a:t>
            </a:r>
            <a:endParaRPr lang="en-US" sz="2900"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0" name="CustomShape 1"/>
          <p:cNvSpPr/>
          <p:nvPr/>
        </p:nvSpPr>
        <p:spPr>
          <a:xfrm>
            <a:off x="1981200" y="-1713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zh-CN" altLang="en-US" sz="3400" spc="-1" dirty="0">
                <a:solidFill>
                  <a:srgbClr val="000000"/>
                </a:solidFill>
                <a:latin typeface="Trebuchet MS"/>
              </a:rPr>
              <a:t>类和结构体</a:t>
            </a:r>
            <a:endParaRPr lang="en-US" altLang="zh-CN" sz="3400" spc="-1" dirty="0">
              <a:solidFill>
                <a:srgbClr val="000000"/>
              </a:solidFill>
              <a:latin typeface="Trebuchet MS"/>
            </a:endParaRPr>
          </a:p>
          <a:p>
            <a:pPr algn="ctr">
              <a:lnSpc>
                <a:spcPct val="100000"/>
              </a:lnSpc>
            </a:pPr>
            <a:r>
              <a:rPr lang="en-US" sz="2200" spc="-1" dirty="0">
                <a:solidFill>
                  <a:srgbClr val="000000"/>
                </a:solidFill>
                <a:latin typeface="Trebuchet MS"/>
              </a:rPr>
              <a:t>Classes (and structs)</a:t>
            </a:r>
            <a:endParaRPr lang="en-US" sz="2200" spc="-1" dirty="0">
              <a:latin typeface="Arial"/>
            </a:endParaRPr>
          </a:p>
        </p:txBody>
      </p:sp>
      <p:sp>
        <p:nvSpPr>
          <p:cNvPr id="2371" name="CustomShape 2"/>
          <p:cNvSpPr/>
          <p:nvPr/>
        </p:nvSpPr>
        <p:spPr>
          <a:xfrm>
            <a:off x="1981200" y="844920"/>
            <a:ext cx="8290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92500" lnSpcReduction="20000"/>
          </a:bodyPr>
          <a:lstStyle/>
          <a:p>
            <a:pPr marL="343080" indent="-342360">
              <a:spcBef>
                <a:spcPts val="479"/>
              </a:spcBef>
              <a:buClr>
                <a:srgbClr val="000000"/>
              </a:buClr>
              <a:buFont typeface="Arial"/>
              <a:buChar char="•"/>
            </a:pPr>
            <a:r>
              <a:rPr lang="en-US" sz="2400" b="1" spc="-1" dirty="0">
                <a:solidFill>
                  <a:srgbClr val="000000"/>
                </a:solidFill>
                <a:latin typeface="Trebuchet MS"/>
              </a:rPr>
              <a:t>C++ </a:t>
            </a:r>
            <a:r>
              <a:rPr lang="zh-CN" altLang="en-US" sz="2400" b="1" spc="-1" dirty="0">
                <a:solidFill>
                  <a:srgbClr val="000000"/>
                </a:solidFill>
                <a:latin typeface="Trebuchet MS"/>
              </a:rPr>
              <a:t>的类是对 </a:t>
            </a:r>
            <a:r>
              <a:rPr lang="en-US" altLang="zh-CN" sz="2400" b="1" spc="-1" dirty="0">
                <a:solidFill>
                  <a:srgbClr val="000000"/>
                </a:solidFill>
                <a:latin typeface="Trebuchet MS"/>
              </a:rPr>
              <a:t>C </a:t>
            </a:r>
            <a:r>
              <a:rPr lang="zh-CN" altLang="en-US" sz="2400" b="1" spc="-1" dirty="0">
                <a:solidFill>
                  <a:srgbClr val="000000"/>
                </a:solidFill>
                <a:latin typeface="Trebuchet MS"/>
              </a:rPr>
              <a:t>语言 里面的结构体（</a:t>
            </a:r>
            <a:r>
              <a:rPr lang="en-US" altLang="zh-CN" sz="2400" b="1" spc="-1" dirty="0">
                <a:solidFill>
                  <a:srgbClr val="000000"/>
                </a:solidFill>
                <a:latin typeface="Trebuchet MS"/>
              </a:rPr>
              <a:t>struct</a:t>
            </a:r>
            <a:r>
              <a:rPr lang="zh-CN" altLang="en-US" sz="2400" b="1" spc="-1" dirty="0">
                <a:solidFill>
                  <a:srgbClr val="000000"/>
                </a:solidFill>
                <a:latin typeface="Trebuchet MS"/>
              </a:rPr>
              <a:t>）和联合体（</a:t>
            </a:r>
            <a:r>
              <a:rPr lang="en-US" altLang="zh-CN" sz="2400" b="1" spc="-1" dirty="0">
                <a:solidFill>
                  <a:srgbClr val="000000"/>
                </a:solidFill>
                <a:latin typeface="Trebuchet MS"/>
              </a:rPr>
              <a:t>union</a:t>
            </a:r>
            <a:r>
              <a:rPr lang="zh-CN" altLang="en-US" sz="2400" b="1" spc="-1" dirty="0">
                <a:solidFill>
                  <a:srgbClr val="000000"/>
                </a:solidFill>
                <a:latin typeface="Trebuchet MS"/>
              </a:rPr>
              <a:t>）的扩展，包含成员函数和数据。</a:t>
            </a:r>
            <a:endParaRPr lang="en-US" sz="2400" spc="-1" dirty="0">
              <a:latin typeface="Arial"/>
            </a:endParaRPr>
          </a:p>
        </p:txBody>
      </p:sp>
      <p:sp>
        <p:nvSpPr>
          <p:cNvPr id="2372" name="CustomShape 3"/>
          <p:cNvSpPr/>
          <p:nvPr/>
        </p:nvSpPr>
        <p:spPr>
          <a:xfrm>
            <a:off x="1775640" y="5445360"/>
            <a:ext cx="8675640" cy="12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a:spcBef>
                <a:spcPts val="479"/>
              </a:spcBef>
            </a:pPr>
            <a:r>
              <a:rPr lang="zh-CN" altLang="en-US" sz="2400" spc="-1" dirty="0">
                <a:solidFill>
                  <a:srgbClr val="000000"/>
                </a:solidFill>
                <a:latin typeface="Trebuchet MS"/>
              </a:rPr>
              <a:t>这里的关键词 </a:t>
            </a:r>
            <a:r>
              <a:rPr lang="en-US" altLang="zh-CN" sz="2400" spc="-1" dirty="0">
                <a:solidFill>
                  <a:srgbClr val="000000"/>
                </a:solidFill>
                <a:latin typeface="Trebuchet MS"/>
              </a:rPr>
              <a:t>const </a:t>
            </a:r>
            <a:r>
              <a:rPr lang="zh-CN" altLang="en-US" sz="2400" spc="-1" dirty="0">
                <a:solidFill>
                  <a:srgbClr val="000000"/>
                </a:solidFill>
                <a:latin typeface="Trebuchet MS"/>
              </a:rPr>
              <a:t>用在成员函数上，比如 这里的 </a:t>
            </a:r>
            <a:r>
              <a:rPr lang="en-US" altLang="zh-CN" sz="2400" spc="-1" dirty="0" err="1">
                <a:solidFill>
                  <a:srgbClr val="000000"/>
                </a:solidFill>
                <a:latin typeface="Trebuchet MS"/>
              </a:rPr>
              <a:t>getX</a:t>
            </a:r>
            <a:r>
              <a:rPr lang="en-US" altLang="zh-CN" sz="2400" spc="-1" dirty="0">
                <a:solidFill>
                  <a:srgbClr val="000000"/>
                </a:solidFill>
                <a:latin typeface="Trebuchet MS"/>
              </a:rPr>
              <a:t>()</a:t>
            </a:r>
            <a:r>
              <a:rPr lang="zh-CN" altLang="en-US" sz="2400" spc="-1" dirty="0">
                <a:solidFill>
                  <a:srgbClr val="000000"/>
                </a:solidFill>
                <a:latin typeface="Trebuchet MS"/>
              </a:rPr>
              <a:t> ，是表明特定的成员函数不会修改对象的内部状态，也就是不会对拥有某个特定对象指针所指对象有任何可见效果。这允许编译器在不符情况下进行错误报告，更有利于统计分析和优化对象，比如将其提升到寄存器或者寄存器集合上。</a:t>
            </a:r>
            <a:endParaRPr lang="en-US" altLang="zh-CN" sz="2400" spc="-1" dirty="0">
              <a:solidFill>
                <a:srgbClr val="000000"/>
              </a:solidFill>
              <a:latin typeface="Trebuchet MS"/>
            </a:endParaRPr>
          </a:p>
        </p:txBody>
      </p:sp>
      <p:sp>
        <p:nvSpPr>
          <p:cNvPr id="2373" name="CustomShape 4"/>
          <p:cNvSpPr/>
          <p:nvPr/>
        </p:nvSpPr>
        <p:spPr>
          <a:xfrm>
            <a:off x="1981200" y="1566000"/>
            <a:ext cx="8506440" cy="395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281"/>
              </a:spcBef>
            </a:pPr>
            <a:r>
              <a:rPr lang="en-US" sz="1400" b="1" spc="-1">
                <a:solidFill>
                  <a:srgbClr val="000000"/>
                </a:solidFill>
                <a:latin typeface="Courier New Bold"/>
              </a:rPr>
              <a:t> </a:t>
            </a:r>
            <a:r>
              <a:rPr lang="en-US" sz="1400" b="1" spc="-1">
                <a:solidFill>
                  <a:srgbClr val="17375E"/>
                </a:solidFill>
                <a:latin typeface="Courier New Bold"/>
              </a:rPr>
              <a:t>class</a:t>
            </a:r>
            <a:r>
              <a:rPr lang="en-US" sz="1400" b="1" spc="-1">
                <a:solidFill>
                  <a:srgbClr val="000000"/>
                </a:solidFill>
                <a:latin typeface="Courier New Bold"/>
              </a:rPr>
              <a:t> Vector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C0504D"/>
                </a:solidFill>
                <a:latin typeface="Courier New Bold"/>
              </a:rPr>
              <a:t>private:</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x_, y_, z_ ;</a:t>
            </a:r>
            <a:endParaRPr lang="en-US" sz="1400" spc="-1">
              <a:latin typeface="Arial"/>
            </a:endParaRPr>
          </a:p>
          <a:p>
            <a:pPr>
              <a:spcBef>
                <a:spcPts val="281"/>
              </a:spcBef>
            </a:pPr>
            <a:r>
              <a:rPr lang="en-US" sz="1400" b="1" spc="-1">
                <a:solidFill>
                  <a:srgbClr val="C0504D"/>
                </a:solidFill>
                <a:latin typeface="Courier New Bold"/>
              </a:rPr>
              <a:t>    public:</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4F81BD"/>
                </a:solidFill>
                <a:latin typeface="Courier New Bold"/>
              </a:rPr>
              <a:t>Vector</a:t>
            </a: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000000"/>
                </a:solidFill>
                <a:latin typeface="Courier New Bold"/>
              </a:rPr>
              <a:t>x, </a:t>
            </a:r>
            <a:r>
              <a:rPr lang="en-US" sz="1400" b="1" spc="-1">
                <a:solidFill>
                  <a:srgbClr val="17375E"/>
                </a:solidFill>
                <a:latin typeface="Courier New Bold"/>
              </a:rPr>
              <a:t>int </a:t>
            </a:r>
            <a:r>
              <a:rPr lang="en-US" sz="1400" b="1" spc="-1">
                <a:solidFill>
                  <a:srgbClr val="000000"/>
                </a:solidFill>
                <a:latin typeface="Courier New Bold"/>
              </a:rPr>
              <a:t>y, </a:t>
            </a:r>
            <a:r>
              <a:rPr lang="en-US" sz="1400" b="1" spc="-1">
                <a:solidFill>
                  <a:srgbClr val="17375E"/>
                </a:solidFill>
                <a:latin typeface="Courier New Bold"/>
              </a:rPr>
              <a:t>int </a:t>
            </a:r>
            <a:r>
              <a:rPr lang="en-US" sz="1400" b="1" spc="-1">
                <a:solidFill>
                  <a:srgbClr val="000000"/>
                </a:solidFill>
                <a:latin typeface="Courier New Bold"/>
              </a:rPr>
              <a:t>z) : x_(x), y_(y), z_(z) {} // constructor</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a:p>
            <a:pPr>
              <a:spcBef>
                <a:spcPts val="281"/>
              </a:spcBef>
            </a:pPr>
            <a:r>
              <a:rPr lang="en-US" sz="1400" b="1" spc="-1">
                <a:solidFill>
                  <a:srgbClr val="000000"/>
                </a:solidFill>
                <a:latin typeface="Courier New Bold"/>
              </a:rPr>
              <a:t>       ~Vector // destructor</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cout &lt;&lt; “vector destructor”;         </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r>
              <a:rPr lang="en-US" sz="1400" b="1" spc="-1">
                <a:solidFill>
                  <a:srgbClr val="17375E"/>
                </a:solidFill>
                <a:latin typeface="Courier New Bold"/>
              </a:rPr>
              <a:t>int </a:t>
            </a:r>
            <a:r>
              <a:rPr lang="en-US" sz="1400" b="1" spc="-1">
                <a:solidFill>
                  <a:srgbClr val="4F81BD"/>
                </a:solidFill>
                <a:latin typeface="Courier New Bold"/>
              </a:rPr>
              <a:t>getX</a:t>
            </a:r>
            <a:r>
              <a:rPr lang="en-US" sz="1400" b="1" spc="-1">
                <a:solidFill>
                  <a:srgbClr val="000000"/>
                </a:solidFill>
                <a:latin typeface="Courier New Bold"/>
              </a:rPr>
              <a:t>() </a:t>
            </a:r>
            <a:r>
              <a:rPr lang="en-US" sz="1400" b="1" spc="-1">
                <a:solidFill>
                  <a:srgbClr val="C0504D"/>
                </a:solidFill>
                <a:latin typeface="Courier New Bold"/>
              </a:rPr>
              <a:t>const </a:t>
            </a:r>
            <a:r>
              <a:rPr lang="en-US" sz="1400" b="1" spc="-1">
                <a:solidFill>
                  <a:srgbClr val="000000"/>
                </a:solidFill>
                <a:latin typeface="Courier New Bold"/>
              </a:rPr>
              <a:t>{ </a:t>
            </a:r>
            <a:r>
              <a:rPr lang="en-US" sz="1400" b="1" spc="-1">
                <a:solidFill>
                  <a:srgbClr val="C0504D"/>
                </a:solidFill>
                <a:latin typeface="Courier New Bold"/>
              </a:rPr>
              <a:t>return</a:t>
            </a:r>
            <a:r>
              <a:rPr lang="en-US" sz="1400" b="1" spc="-1">
                <a:solidFill>
                  <a:srgbClr val="000000"/>
                </a:solidFill>
                <a:latin typeface="Courier New Bold"/>
              </a:rPr>
              <a:t> x_; } // access member function</a:t>
            </a:r>
            <a:endParaRPr lang="en-US" sz="1400" spc="-1">
              <a:latin typeface="Arial"/>
            </a:endParaRPr>
          </a:p>
          <a:p>
            <a:pPr>
              <a:spcBef>
                <a:spcPts val="281"/>
              </a:spcBef>
            </a:pPr>
            <a:r>
              <a:rPr lang="en-US" sz="1400" b="1" spc="-1">
                <a:solidFill>
                  <a:srgbClr val="000000"/>
                </a:solidFill>
                <a:latin typeface="Courier New Bold"/>
              </a:rPr>
              <a:t>        …       </a:t>
            </a:r>
            <a:endParaRPr lang="en-US" sz="1400" spc="-1">
              <a:latin typeface="Arial"/>
            </a:endParaRPr>
          </a:p>
          <a:p>
            <a:pPr>
              <a:spcBef>
                <a:spcPts val="281"/>
              </a:spcBef>
            </a:pPr>
            <a:r>
              <a:rPr lang="en-US" sz="1400" b="1" spc="-1">
                <a:solidFill>
                  <a:srgbClr val="000000"/>
                </a:solidFill>
                <a:latin typeface="Courier New Bold"/>
              </a:rPr>
              <a:t>   };</a:t>
            </a:r>
            <a:endParaRPr lang="en-US" sz="1400" spc="-1">
              <a:latin typeface="Arial"/>
            </a:endParaRPr>
          </a:p>
        </p:txBody>
      </p:sp>
      <p:sp>
        <p:nvSpPr>
          <p:cNvPr id="2374" name="CustomShape 5"/>
          <p:cNvSpPr/>
          <p:nvPr/>
        </p:nvSpPr>
        <p:spPr>
          <a:xfrm flipV="1">
            <a:off x="3647640" y="4436280"/>
            <a:ext cx="647280" cy="1007280"/>
          </a:xfrm>
          <a:custGeom>
            <a:avLst/>
            <a:gdLst/>
            <a:ahLst/>
            <a:cxnLst/>
            <a:rect l="l" t="t" r="r" b="b"/>
            <a:pathLst>
              <a:path w="21600" h="21600">
                <a:moveTo>
                  <a:pt x="0" y="0"/>
                </a:moveTo>
                <a:lnTo>
                  <a:pt x="21600" y="21600"/>
                </a:lnTo>
              </a:path>
            </a:pathLst>
          </a:custGeom>
          <a:noFill/>
          <a:ln w="38160">
            <a:solidFill>
              <a:srgbClr val="4A7EBB"/>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CustomShape 1"/>
          <p:cNvSpPr/>
          <p:nvPr/>
        </p:nvSpPr>
        <p:spPr>
          <a:xfrm>
            <a:off x="1524000" y="-9036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zh-CN" altLang="en-US" sz="3300" spc="-1" dirty="0">
                <a:solidFill>
                  <a:srgbClr val="000000"/>
                </a:solidFill>
                <a:latin typeface="Trebuchet MS"/>
              </a:rPr>
              <a:t>关于构造函数的更多信息</a:t>
            </a:r>
            <a:endParaRPr lang="en-US" altLang="zh-CN" sz="3300" spc="-1" dirty="0">
              <a:solidFill>
                <a:srgbClr val="000000"/>
              </a:solidFill>
              <a:latin typeface="Trebuchet MS"/>
            </a:endParaRPr>
          </a:p>
          <a:p>
            <a:pPr algn="ctr">
              <a:lnSpc>
                <a:spcPct val="100000"/>
              </a:lnSpc>
            </a:pPr>
            <a:r>
              <a:rPr lang="en-US" sz="3300" spc="-1" dirty="0">
                <a:solidFill>
                  <a:srgbClr val="000000"/>
                </a:solidFill>
                <a:latin typeface="Trebuchet MS"/>
              </a:rPr>
              <a:t>More information about constructors</a:t>
            </a:r>
            <a:endParaRPr lang="en-US" sz="3300" spc="-1" dirty="0">
              <a:latin typeface="Arial"/>
            </a:endParaRPr>
          </a:p>
        </p:txBody>
      </p:sp>
      <p:sp>
        <p:nvSpPr>
          <p:cNvPr id="2376" name="CustomShape 2"/>
          <p:cNvSpPr/>
          <p:nvPr/>
        </p:nvSpPr>
        <p:spPr>
          <a:xfrm>
            <a:off x="1703640" y="980640"/>
            <a:ext cx="8784360" cy="568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343080" indent="-342360">
              <a:spcBef>
                <a:spcPts val="641"/>
              </a:spcBef>
              <a:buClr>
                <a:srgbClr val="000000"/>
              </a:buClr>
              <a:buFont typeface="Arial"/>
              <a:buChar char="•"/>
            </a:pPr>
            <a:r>
              <a:rPr lang="zh-CN" altLang="en-US" sz="3200" spc="-1" dirty="0">
                <a:solidFill>
                  <a:srgbClr val="000000"/>
                </a:solidFill>
                <a:latin typeface="Trebuchet MS"/>
              </a:rPr>
              <a:t>按照之前的讲义中所讲的构造函数</a:t>
            </a:r>
            <a:r>
              <a:rPr lang="en-US" sz="3200" spc="-1" dirty="0">
                <a:solidFill>
                  <a:srgbClr val="000000"/>
                </a:solidFill>
                <a:latin typeface="Trebuchet MS"/>
              </a:rPr>
              <a:t>…</a:t>
            </a:r>
            <a:endParaRPr lang="en-US" sz="3200" spc="-1" dirty="0">
              <a:latin typeface="Arial"/>
            </a:endParaRPr>
          </a:p>
          <a:p>
            <a:pPr marL="457200">
              <a:spcBef>
                <a:spcPts val="561"/>
              </a:spcBef>
            </a:pPr>
            <a:r>
              <a:rPr lang="en-US" sz="2800" b="1" spc="-1" dirty="0">
                <a:solidFill>
                  <a:srgbClr val="4F81BD"/>
                </a:solidFill>
                <a:latin typeface="Courier New Bold"/>
              </a:rPr>
              <a:t>Vector</a:t>
            </a:r>
            <a:r>
              <a:rPr lang="en-US" sz="2800" b="1" spc="-1" dirty="0">
                <a:solidFill>
                  <a:srgbClr val="000000"/>
                </a:solidFill>
                <a:latin typeface="Courier New Bold"/>
              </a:rPr>
              <a:t> (</a:t>
            </a:r>
            <a:r>
              <a:rPr lang="en-US" sz="2800" b="1" spc="-1" dirty="0">
                <a:solidFill>
                  <a:srgbClr val="17375E"/>
                </a:solidFill>
                <a:latin typeface="Courier New Bold"/>
              </a:rPr>
              <a:t>int </a:t>
            </a:r>
            <a:r>
              <a:rPr lang="en-US" sz="2800" b="1" spc="-1" dirty="0">
                <a:solidFill>
                  <a:srgbClr val="000000"/>
                </a:solidFill>
                <a:latin typeface="Courier New Bold"/>
              </a:rPr>
              <a:t>x, </a:t>
            </a:r>
            <a:r>
              <a:rPr lang="en-US" sz="2800" b="1" spc="-1" dirty="0">
                <a:solidFill>
                  <a:srgbClr val="17375E"/>
                </a:solidFill>
                <a:latin typeface="Courier New Bold"/>
              </a:rPr>
              <a:t>int </a:t>
            </a:r>
            <a:r>
              <a:rPr lang="en-US" sz="2800" b="1" spc="-1" dirty="0">
                <a:solidFill>
                  <a:srgbClr val="000000"/>
                </a:solidFill>
                <a:latin typeface="Courier New Bold"/>
              </a:rPr>
              <a:t>y, </a:t>
            </a:r>
            <a:r>
              <a:rPr lang="en-US" sz="2800" b="1" spc="-1" dirty="0">
                <a:solidFill>
                  <a:srgbClr val="17375E"/>
                </a:solidFill>
                <a:latin typeface="Courier New Bold"/>
              </a:rPr>
              <a:t>int </a:t>
            </a:r>
            <a:r>
              <a:rPr lang="en-US" sz="2800" b="1" spc="-1" dirty="0">
                <a:solidFill>
                  <a:srgbClr val="000000"/>
                </a:solidFill>
                <a:latin typeface="Courier New Bold"/>
              </a:rPr>
              <a:t>z): x_(x), y_(y), z_(z) {}</a:t>
            </a:r>
            <a:endParaRPr lang="en-US" sz="2800" spc="-1" dirty="0">
              <a:latin typeface="Arial"/>
            </a:endParaRPr>
          </a:p>
          <a:p>
            <a:pPr marL="514440" indent="-456480">
              <a:spcBef>
                <a:spcPts val="641"/>
              </a:spcBef>
              <a:buClr>
                <a:srgbClr val="000000"/>
              </a:buClr>
              <a:buFont typeface="Arial"/>
              <a:buChar char="•"/>
            </a:pPr>
            <a:r>
              <a:rPr lang="en-US" sz="3200" spc="-1" dirty="0">
                <a:solidFill>
                  <a:srgbClr val="000000"/>
                </a:solidFill>
                <a:latin typeface="Trebuchet MS"/>
              </a:rPr>
              <a:t>C++ </a:t>
            </a:r>
            <a:r>
              <a:rPr lang="zh-CN" altLang="en-US" sz="3200" spc="-1" dirty="0">
                <a:solidFill>
                  <a:srgbClr val="000000"/>
                </a:solidFill>
                <a:latin typeface="Trebuchet MS"/>
              </a:rPr>
              <a:t>的成员变量可以使用下面的记号初始化类的本地数据成员</a:t>
            </a:r>
            <a:endParaRPr lang="en-US" sz="3200" spc="-1" dirty="0">
              <a:latin typeface="Arial"/>
            </a:endParaRPr>
          </a:p>
          <a:p>
            <a:pPr marL="457200">
              <a:spcBef>
                <a:spcPts val="561"/>
              </a:spcBef>
            </a:pPr>
            <a:r>
              <a:rPr lang="en-US" sz="2800" b="1" spc="-1" dirty="0">
                <a:solidFill>
                  <a:srgbClr val="000000"/>
                </a:solidFill>
                <a:latin typeface="Courier New Bold"/>
              </a:rPr>
              <a:t>: </a:t>
            </a:r>
            <a:r>
              <a:rPr lang="en-US" sz="2800" b="1" spc="-1" dirty="0" err="1">
                <a:solidFill>
                  <a:srgbClr val="000000"/>
                </a:solidFill>
                <a:latin typeface="Courier New Bold"/>
              </a:rPr>
              <a:t>data_name</a:t>
            </a:r>
            <a:r>
              <a:rPr lang="en-US" sz="2800" b="1" spc="-1" dirty="0">
                <a:solidFill>
                  <a:srgbClr val="000000"/>
                </a:solidFill>
                <a:latin typeface="Courier New Bold"/>
              </a:rPr>
              <a:t>(</a:t>
            </a:r>
            <a:r>
              <a:rPr lang="en-US" sz="2800" b="1" spc="-1" dirty="0" err="1">
                <a:solidFill>
                  <a:srgbClr val="000000"/>
                </a:solidFill>
                <a:latin typeface="Courier New Bold"/>
              </a:rPr>
              <a:t>initializer_name</a:t>
            </a:r>
            <a:r>
              <a:rPr lang="en-US" sz="2800" b="1" spc="-1" dirty="0">
                <a:solidFill>
                  <a:srgbClr val="000000"/>
                </a:solidFill>
                <a:latin typeface="Courier New Bold"/>
              </a:rPr>
              <a:t>), ...</a:t>
            </a:r>
            <a:endParaRPr lang="en-US" sz="2800" spc="-1" dirty="0">
              <a:latin typeface="Arial"/>
            </a:endParaRPr>
          </a:p>
          <a:p>
            <a:pPr marL="514440" indent="-456480">
              <a:spcBef>
                <a:spcPts val="641"/>
              </a:spcBef>
              <a:buClr>
                <a:srgbClr val="000000"/>
              </a:buClr>
              <a:buFont typeface="Arial"/>
              <a:buChar char="•"/>
            </a:pPr>
            <a:r>
              <a:rPr lang="zh-CN" altLang="en-US" sz="3200" spc="-1" dirty="0">
                <a:solidFill>
                  <a:srgbClr val="000000"/>
                </a:solidFill>
                <a:latin typeface="Trebuchet MS"/>
              </a:rPr>
              <a:t>下面是两种语义等价的结构体，都是将输入的值</a:t>
            </a:r>
            <a:r>
              <a:rPr lang="en-US" altLang="zh-CN" sz="3200" spc="-1" dirty="0">
                <a:solidFill>
                  <a:srgbClr val="000000"/>
                </a:solidFill>
                <a:latin typeface="Trebuchet MS"/>
              </a:rPr>
              <a:t>x</a:t>
            </a:r>
            <a:r>
              <a:rPr lang="zh-CN" altLang="en-US" sz="3200" spc="-1" dirty="0">
                <a:solidFill>
                  <a:srgbClr val="000000"/>
                </a:solidFill>
                <a:latin typeface="Trebuchet MS"/>
              </a:rPr>
              <a:t>设置为数据成员 </a:t>
            </a:r>
            <a:r>
              <a:rPr lang="en-US" altLang="zh-CN" sz="3200" spc="-1" dirty="0">
                <a:solidFill>
                  <a:srgbClr val="000000"/>
                </a:solidFill>
                <a:latin typeface="Trebuchet MS"/>
              </a:rPr>
              <a:t>x_:</a:t>
            </a: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a:p>
            <a:pPr>
              <a:spcBef>
                <a:spcPts val="641"/>
              </a:spcBef>
            </a:pPr>
            <a:endParaRPr lang="en-US" sz="3200" spc="-1" dirty="0">
              <a:latin typeface="Arial"/>
            </a:endParaRPr>
          </a:p>
          <a:p>
            <a:pPr marL="57960">
              <a:spcBef>
                <a:spcPts val="641"/>
              </a:spcBef>
              <a:buClr>
                <a:srgbClr val="000000"/>
              </a:buClr>
            </a:pPr>
            <a:endParaRPr lang="en-US" sz="3200" spc="-1" dirty="0">
              <a:solidFill>
                <a:srgbClr val="000000"/>
              </a:solidFill>
              <a:latin typeface="Trebuchet MS"/>
            </a:endParaRPr>
          </a:p>
          <a:p>
            <a:pPr marL="514440" indent="-456480">
              <a:spcBef>
                <a:spcPts val="641"/>
              </a:spcBef>
              <a:buClr>
                <a:srgbClr val="000000"/>
              </a:buClr>
              <a:buFont typeface="Arial"/>
              <a:buChar char="•"/>
            </a:pPr>
            <a:r>
              <a:rPr lang="en-US" altLang="zh-CN" sz="3200" spc="-1" dirty="0">
                <a:solidFill>
                  <a:srgbClr val="000000"/>
                </a:solidFill>
                <a:latin typeface="Trebuchet MS"/>
              </a:rPr>
              <a:t>B</a:t>
            </a:r>
            <a:r>
              <a:rPr lang="zh-CN" altLang="en-US" sz="3200" spc="-1" dirty="0">
                <a:solidFill>
                  <a:srgbClr val="000000"/>
                </a:solidFill>
                <a:latin typeface="Trebuchet MS"/>
              </a:rPr>
              <a:t>情况必须使用一个临时文件（</a:t>
            </a:r>
            <a:r>
              <a:rPr lang="en-US" altLang="zh-CN" sz="3200" spc="-1" dirty="0">
                <a:solidFill>
                  <a:srgbClr val="000000"/>
                </a:solidFill>
                <a:latin typeface="Trebuchet MS"/>
              </a:rPr>
              <a:t>temporary</a:t>
            </a:r>
            <a:r>
              <a:rPr lang="zh-CN" altLang="en-US" sz="3200" spc="-1" dirty="0">
                <a:solidFill>
                  <a:srgbClr val="000000"/>
                </a:solidFill>
                <a:latin typeface="Trebuchet MS"/>
              </a:rPr>
              <a:t>）来读取</a:t>
            </a:r>
            <a:r>
              <a:rPr lang="en-US" altLang="zh-CN" sz="3200" spc="-1" dirty="0">
                <a:solidFill>
                  <a:srgbClr val="000000"/>
                </a:solidFill>
                <a:latin typeface="Trebuchet MS"/>
              </a:rPr>
              <a:t>x </a:t>
            </a:r>
            <a:r>
              <a:rPr lang="zh-CN" altLang="en-US" sz="3200" spc="-1" dirty="0">
                <a:solidFill>
                  <a:srgbClr val="000000"/>
                </a:solidFill>
                <a:latin typeface="Trebuchet MS"/>
              </a:rPr>
              <a:t>的值，而</a:t>
            </a:r>
            <a:r>
              <a:rPr lang="en-US" altLang="zh-CN" sz="3200" spc="-1" dirty="0">
                <a:solidFill>
                  <a:srgbClr val="000000"/>
                </a:solidFill>
                <a:latin typeface="Trebuchet MS"/>
              </a:rPr>
              <a:t>A</a:t>
            </a:r>
            <a:r>
              <a:rPr lang="zh-CN" altLang="en-US" sz="3200" spc="-1" dirty="0">
                <a:solidFill>
                  <a:srgbClr val="000000"/>
                </a:solidFill>
                <a:latin typeface="Trebuchet MS"/>
              </a:rPr>
              <a:t>中则不需要这样。这是由于 </a:t>
            </a:r>
            <a:r>
              <a:rPr lang="en-US" altLang="zh-CN" sz="3200" spc="-1" dirty="0">
                <a:solidFill>
                  <a:srgbClr val="000000"/>
                </a:solidFill>
                <a:latin typeface="Trebuchet MS"/>
              </a:rPr>
              <a:t>C</a:t>
            </a:r>
            <a:r>
              <a:rPr lang="zh-CN" altLang="en-US" sz="3200" spc="-1" dirty="0">
                <a:solidFill>
                  <a:srgbClr val="000000"/>
                </a:solidFill>
                <a:latin typeface="Trebuchet MS"/>
              </a:rPr>
              <a:t>语言中对局部栈分配（</a:t>
            </a:r>
            <a:r>
              <a:rPr lang="en-US" altLang="zh-CN" sz="3200" spc="-1" dirty="0">
                <a:solidFill>
                  <a:srgbClr val="000000"/>
                </a:solidFill>
                <a:latin typeface="Trebuchet MS"/>
              </a:rPr>
              <a:t> local stack allocation </a:t>
            </a:r>
            <a:r>
              <a:rPr lang="zh-CN" altLang="en-US" sz="3200" spc="-1" dirty="0">
                <a:solidFill>
                  <a:srgbClr val="000000"/>
                </a:solidFill>
                <a:latin typeface="Trebuchet MS"/>
              </a:rPr>
              <a:t>）的定义决定的。</a:t>
            </a:r>
            <a:endParaRPr lang="en-US" sz="3200" spc="-1" dirty="0">
              <a:latin typeface="Arial"/>
            </a:endParaRPr>
          </a:p>
          <a:p>
            <a:pPr marL="514440" indent="-456480">
              <a:spcBef>
                <a:spcPts val="641"/>
              </a:spcBef>
              <a:buClr>
                <a:srgbClr val="000000"/>
              </a:buClr>
              <a:buFont typeface="Arial"/>
              <a:buChar char="•"/>
            </a:pPr>
            <a:r>
              <a:rPr lang="zh-CN" altLang="en-US" sz="3200" spc="-1" dirty="0">
                <a:solidFill>
                  <a:srgbClr val="000000"/>
                </a:solidFill>
                <a:latin typeface="Trebuchet MS"/>
              </a:rPr>
              <a:t>这一特性在 </a:t>
            </a:r>
            <a:r>
              <a:rPr lang="en-US" altLang="zh-CN" sz="3200" spc="-1" dirty="0">
                <a:solidFill>
                  <a:srgbClr val="000000"/>
                </a:solidFill>
                <a:latin typeface="Trebuchet MS"/>
              </a:rPr>
              <a:t>C++ 11 </a:t>
            </a:r>
            <a:r>
              <a:rPr lang="zh-CN" altLang="en-US" sz="3200" spc="-1" dirty="0">
                <a:solidFill>
                  <a:srgbClr val="000000"/>
                </a:solidFill>
                <a:latin typeface="Trebuchet MS"/>
              </a:rPr>
              <a:t>的内存模型中就很重要，内存模型声明了一个对象一旦进入构造函数就会存在，线程的安全就成了问题，这和</a:t>
            </a:r>
            <a:r>
              <a:rPr lang="en-US" altLang="zh-CN" sz="3200" spc="-1" dirty="0">
                <a:solidFill>
                  <a:srgbClr val="000000"/>
                </a:solidFill>
                <a:latin typeface="Trebuchet MS"/>
              </a:rPr>
              <a:t>A</a:t>
            </a:r>
            <a:r>
              <a:rPr lang="zh-CN" altLang="en-US" sz="3200" spc="-1" dirty="0">
                <a:solidFill>
                  <a:srgbClr val="000000"/>
                </a:solidFill>
                <a:latin typeface="Trebuchet MS"/>
              </a:rPr>
              <a:t>情景中的构造函数初始化列表不同。 （</a:t>
            </a:r>
            <a:r>
              <a:rPr lang="en-US" altLang="zh-CN" sz="3200" spc="-1" dirty="0">
                <a:solidFill>
                  <a:srgbClr val="000000"/>
                </a:solidFill>
                <a:latin typeface="Trebuchet MS"/>
              </a:rPr>
              <a:t> This turns out to be very import in C++11 with its memory model which states that an object is said to exist once inside the body of the constructor and hence thread safety becomes an issue, this is not the case for the constructor </a:t>
            </a:r>
            <a:r>
              <a:rPr lang="en-US" altLang="zh-CN" sz="3200" spc="-1" dirty="0" err="1">
                <a:solidFill>
                  <a:srgbClr val="000000"/>
                </a:solidFill>
                <a:latin typeface="Trebuchet MS"/>
              </a:rPr>
              <a:t>initalization</a:t>
            </a:r>
            <a:r>
              <a:rPr lang="en-US" altLang="zh-CN" sz="3200" spc="-1" dirty="0">
                <a:solidFill>
                  <a:srgbClr val="000000"/>
                </a:solidFill>
                <a:latin typeface="Trebuchet MS"/>
              </a:rPr>
              <a:t> list (case A) </a:t>
            </a:r>
            <a:r>
              <a:rPr lang="zh-CN" altLang="en-US" sz="3200" spc="-1" dirty="0">
                <a:solidFill>
                  <a:srgbClr val="000000"/>
                </a:solidFill>
                <a:latin typeface="Trebuchet MS"/>
              </a:rPr>
              <a:t>）这就意味着可以使用类似方法来实现双重安全锁或者类似的用途（</a:t>
            </a:r>
            <a:r>
              <a:rPr lang="en-US" altLang="zh-CN" sz="3200" spc="-1" dirty="0">
                <a:solidFill>
                  <a:srgbClr val="000000"/>
                </a:solidFill>
                <a:latin typeface="Trebuchet MS"/>
              </a:rPr>
              <a:t>This means that safe double locking and similar idioms can be implemented using this approach</a:t>
            </a:r>
            <a:r>
              <a:rPr lang="zh-CN" altLang="en-US" sz="3200" spc="-1" dirty="0">
                <a:solidFill>
                  <a:srgbClr val="000000"/>
                </a:solidFill>
                <a:latin typeface="Trebuchet MS"/>
              </a:rPr>
              <a:t>）。</a:t>
            </a:r>
            <a:endParaRPr lang="en-US" sz="3200" spc="-1" dirty="0">
              <a:latin typeface="Arial"/>
            </a:endParaRPr>
          </a:p>
        </p:txBody>
      </p:sp>
      <p:sp>
        <p:nvSpPr>
          <p:cNvPr id="2377" name="CustomShape 3"/>
          <p:cNvSpPr/>
          <p:nvPr/>
        </p:nvSpPr>
        <p:spPr>
          <a:xfrm>
            <a:off x="3037080" y="2925000"/>
            <a:ext cx="28627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C0504D"/>
                </a:solidFill>
                <a:latin typeface="Courier New Bold"/>
                <a:ea typeface="DejaVu Sans"/>
              </a:rPr>
              <a:t>struct </a:t>
            </a:r>
            <a:r>
              <a:rPr lang="en-US" b="1" spc="-1">
                <a:solidFill>
                  <a:srgbClr val="000000"/>
                </a:solidFill>
                <a:latin typeface="Courier New Bold"/>
                <a:ea typeface="DejaVu Sans"/>
              </a:rPr>
              <a:t>Foo</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17375E"/>
                </a:solidFill>
                <a:latin typeface="Courier New Bold"/>
                <a:ea typeface="DejaVu Sans"/>
              </a:rPr>
              <a:t>int </a:t>
            </a:r>
            <a:r>
              <a:rPr lang="en-US" b="1" spc="-1">
                <a:solidFill>
                  <a:srgbClr val="000000"/>
                </a:solidFill>
                <a:latin typeface="Courier New Bold"/>
                <a:ea typeface="DejaVu Sans"/>
              </a:rPr>
              <a:t>x_;</a:t>
            </a:r>
            <a:endParaRPr lang="en-US" spc="-1">
              <a:latin typeface="Arial"/>
            </a:endParaRPr>
          </a:p>
          <a:p>
            <a:pPr>
              <a:lnSpc>
                <a:spcPct val="100000"/>
              </a:lnSpc>
            </a:pPr>
            <a:r>
              <a:rPr lang="en-US" b="1" spc="-1">
                <a:solidFill>
                  <a:srgbClr val="000000"/>
                </a:solidFill>
                <a:latin typeface="Courier New Bold"/>
                <a:ea typeface="DejaVu Sans"/>
              </a:rPr>
              <a:t>  </a:t>
            </a:r>
            <a:r>
              <a:rPr lang="en-US" b="1" spc="-1">
                <a:solidFill>
                  <a:srgbClr val="4F81BD"/>
                </a:solidFill>
                <a:latin typeface="Courier New Bold"/>
                <a:ea typeface="DejaVu Sans"/>
              </a:rPr>
              <a:t>Foo</a:t>
            </a:r>
            <a:r>
              <a:rPr lang="en-US" b="1" spc="-1">
                <a:solidFill>
                  <a:srgbClr val="000000"/>
                </a:solidFill>
                <a:latin typeface="Courier New Bold"/>
                <a:ea typeface="DejaVu Sans"/>
              </a:rPr>
              <a:t>(</a:t>
            </a:r>
            <a:r>
              <a:rPr lang="en-US" b="1" spc="-1">
                <a:solidFill>
                  <a:srgbClr val="17375E"/>
                </a:solidFill>
                <a:latin typeface="Courier New Bold"/>
                <a:ea typeface="DejaVu Sans"/>
              </a:rPr>
              <a:t>int</a:t>
            </a:r>
            <a:r>
              <a:rPr lang="en-US" b="1" spc="-1">
                <a:solidFill>
                  <a:srgbClr val="000000"/>
                </a:solidFill>
                <a:latin typeface="Courier New Bold"/>
                <a:ea typeface="DejaVu Sans"/>
              </a:rPr>
              <a:t> x) : x_(x) {}</a:t>
            </a:r>
            <a:endParaRPr lang="en-US" spc="-1">
              <a:latin typeface="Arial"/>
            </a:endParaRPr>
          </a:p>
          <a:p>
            <a:pPr>
              <a:lnSpc>
                <a:spcPct val="100000"/>
              </a:lnSpc>
            </a:pPr>
            <a:r>
              <a:rPr lang="en-US" b="1" spc="-1">
                <a:solidFill>
                  <a:srgbClr val="000000"/>
                </a:solidFill>
                <a:latin typeface="Courier New Bold"/>
                <a:ea typeface="DejaVu Sans"/>
              </a:rPr>
              <a:t>}</a:t>
            </a:r>
            <a:endParaRPr lang="en-US" spc="-1">
              <a:latin typeface="Arial"/>
            </a:endParaRPr>
          </a:p>
        </p:txBody>
      </p:sp>
      <p:sp>
        <p:nvSpPr>
          <p:cNvPr id="2378" name="CustomShape 4"/>
          <p:cNvSpPr/>
          <p:nvPr/>
        </p:nvSpPr>
        <p:spPr>
          <a:xfrm>
            <a:off x="6780720" y="2925000"/>
            <a:ext cx="3003120" cy="1461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dirty="0">
                <a:solidFill>
                  <a:srgbClr val="C0504D"/>
                </a:solidFill>
                <a:latin typeface="Courier New Bold"/>
                <a:ea typeface="DejaVu Sans"/>
              </a:rPr>
              <a:t>struct </a:t>
            </a:r>
            <a:r>
              <a:rPr lang="en-US" b="1" spc="-1" dirty="0">
                <a:solidFill>
                  <a:srgbClr val="000000"/>
                </a:solidFill>
                <a:latin typeface="Courier New Bold"/>
                <a:ea typeface="DejaVu Sans"/>
              </a:rPr>
              <a:t>Foo</a:t>
            </a:r>
            <a:endParaRPr lang="en-US" spc="-1" dirty="0">
              <a:latin typeface="Arial"/>
            </a:endParaRPr>
          </a:p>
          <a:p>
            <a:pPr>
              <a:lnSpc>
                <a:spcPct val="100000"/>
              </a:lnSpc>
            </a:pPr>
            <a:r>
              <a:rPr lang="en-US" b="1" spc="-1" dirty="0">
                <a:solidFill>
                  <a:srgbClr val="000000"/>
                </a:solidFill>
                <a:latin typeface="Courier New Bold"/>
                <a:ea typeface="DejaVu Sans"/>
              </a:rPr>
              <a:t>{</a:t>
            </a:r>
            <a:endParaRPr lang="en-US" spc="-1" dirty="0">
              <a:latin typeface="Arial"/>
            </a:endParaRPr>
          </a:p>
          <a:p>
            <a:pPr>
              <a:lnSpc>
                <a:spcPct val="100000"/>
              </a:lnSpc>
            </a:pPr>
            <a:r>
              <a:rPr lang="en-US" b="1" spc="-1" dirty="0">
                <a:solidFill>
                  <a:srgbClr val="000000"/>
                </a:solidFill>
                <a:latin typeface="Courier New Bold"/>
                <a:ea typeface="DejaVu Sans"/>
              </a:rPr>
              <a:t>  </a:t>
            </a:r>
            <a:r>
              <a:rPr lang="en-US" b="1" spc="-1" dirty="0">
                <a:solidFill>
                  <a:srgbClr val="17375E"/>
                </a:solidFill>
                <a:latin typeface="Courier New Bold"/>
                <a:ea typeface="DejaVu Sans"/>
              </a:rPr>
              <a:t>int </a:t>
            </a:r>
            <a:r>
              <a:rPr lang="en-US" b="1" spc="-1" dirty="0">
                <a:solidFill>
                  <a:srgbClr val="000000"/>
                </a:solidFill>
                <a:latin typeface="Courier New Bold"/>
                <a:ea typeface="DejaVu Sans"/>
              </a:rPr>
              <a:t>x_;</a:t>
            </a:r>
            <a:endParaRPr lang="en-US" spc="-1" dirty="0">
              <a:latin typeface="Arial"/>
            </a:endParaRPr>
          </a:p>
          <a:p>
            <a:pPr>
              <a:lnSpc>
                <a:spcPct val="100000"/>
              </a:lnSpc>
            </a:pPr>
            <a:r>
              <a:rPr lang="en-US" b="1" spc="-1" dirty="0">
                <a:solidFill>
                  <a:srgbClr val="000000"/>
                </a:solidFill>
                <a:latin typeface="Courier New Bold"/>
                <a:ea typeface="DejaVu Sans"/>
              </a:rPr>
              <a:t>  </a:t>
            </a:r>
            <a:r>
              <a:rPr lang="en-US" b="1" spc="-1" dirty="0">
                <a:solidFill>
                  <a:srgbClr val="4F81BD"/>
                </a:solidFill>
                <a:latin typeface="Courier New Bold"/>
                <a:ea typeface="DejaVu Sans"/>
              </a:rPr>
              <a:t>Foo</a:t>
            </a:r>
            <a:r>
              <a:rPr lang="en-US" b="1" spc="-1" dirty="0">
                <a:solidFill>
                  <a:srgbClr val="000000"/>
                </a:solidFill>
                <a:latin typeface="Courier New Bold"/>
                <a:ea typeface="DejaVu Sans"/>
              </a:rPr>
              <a:t>(</a:t>
            </a:r>
            <a:r>
              <a:rPr lang="en-US" b="1" spc="-1" dirty="0">
                <a:solidFill>
                  <a:srgbClr val="17375E"/>
                </a:solidFill>
                <a:latin typeface="Courier New Bold"/>
                <a:ea typeface="DejaVu Sans"/>
              </a:rPr>
              <a:t>int</a:t>
            </a:r>
            <a:r>
              <a:rPr lang="en-US" b="1" spc="-1" dirty="0">
                <a:solidFill>
                  <a:srgbClr val="000000"/>
                </a:solidFill>
                <a:latin typeface="Courier New Bold"/>
                <a:ea typeface="DejaVu Sans"/>
              </a:rPr>
              <a:t> x) { x_ = x; }</a:t>
            </a:r>
            <a:endParaRPr lang="en-US" spc="-1" dirty="0">
              <a:latin typeface="Arial"/>
            </a:endParaRPr>
          </a:p>
          <a:p>
            <a:pPr>
              <a:lnSpc>
                <a:spcPct val="100000"/>
              </a:lnSpc>
            </a:pPr>
            <a:r>
              <a:rPr lang="en-US" b="1" spc="-1" dirty="0">
                <a:solidFill>
                  <a:srgbClr val="000000"/>
                </a:solidFill>
                <a:latin typeface="Courier New Bold"/>
                <a:ea typeface="DejaVu Sans"/>
              </a:rPr>
              <a:t>}</a:t>
            </a:r>
            <a:endParaRPr lang="en-US" spc="-1" dirty="0">
              <a:latin typeface="Arial"/>
            </a:endParaRPr>
          </a:p>
        </p:txBody>
      </p:sp>
      <p:sp>
        <p:nvSpPr>
          <p:cNvPr id="2379" name="CustomShape 5"/>
          <p:cNvSpPr/>
          <p:nvPr/>
        </p:nvSpPr>
        <p:spPr>
          <a:xfrm>
            <a:off x="2122680" y="2925000"/>
            <a:ext cx="3560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A</a:t>
            </a:r>
            <a:endParaRPr lang="en-US" spc="-1">
              <a:latin typeface="Arial"/>
            </a:endParaRPr>
          </a:p>
        </p:txBody>
      </p:sp>
      <p:sp>
        <p:nvSpPr>
          <p:cNvPr id="2380" name="CustomShape 6"/>
          <p:cNvSpPr/>
          <p:nvPr/>
        </p:nvSpPr>
        <p:spPr>
          <a:xfrm>
            <a:off x="5936520" y="2925000"/>
            <a:ext cx="3531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pc="-1">
                <a:solidFill>
                  <a:srgbClr val="9BBB59"/>
                </a:solidFill>
                <a:latin typeface="Trebuchet MS"/>
                <a:ea typeface="DejaVu Sans"/>
              </a:rPr>
              <a:t>B</a:t>
            </a:r>
            <a:endParaRPr lang="en-US" spc="-1">
              <a:latin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1619</Words>
  <Application>Microsoft Office PowerPoint</Application>
  <PresentationFormat>宽屏</PresentationFormat>
  <Paragraphs>198</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Letter Gothic Std</vt:lpstr>
      <vt:lpstr>等线</vt:lpstr>
      <vt:lpstr>等线 Light</vt:lpstr>
      <vt:lpstr>Arial</vt:lpstr>
      <vt:lpstr>Courier New Bold</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 Fred</dc:creator>
  <cp:lastModifiedBy>Jane Fred</cp:lastModifiedBy>
  <cp:revision>36</cp:revision>
  <dcterms:created xsi:type="dcterms:W3CDTF">2019-08-06T00:10:25Z</dcterms:created>
  <dcterms:modified xsi:type="dcterms:W3CDTF">2019-08-06T07:01:19Z</dcterms:modified>
</cp:coreProperties>
</file>