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53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3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91369-5F09-4A79-82B8-C8F2FBA7C1D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3EF2B-FC9E-4D57-8118-AC518AA13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8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2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59F3F-EB46-4B57-8F8B-0C6114F42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B69E5-ABBA-452B-8DE6-6661035B4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4FD30A-94F8-4390-A847-05DDC7883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C6C1F-891C-4654-B4F7-1D6F3A0F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948ED-9414-4112-893D-2D365BAE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455D-900E-4C0E-9B66-D00E78C9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6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B86FE-E1D3-417C-9BF8-F753C39F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1FDF39-5139-4EB0-96F9-0FA378F14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50C36-E77D-43E4-A695-EB48AB30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A4929-153B-4A38-ADF7-EE59B315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3737E-E4AE-4A0E-9F91-1AEC4D51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9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6FF23F-C2AD-4AE5-9E70-3792D8072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EFC5A-4022-41DF-AC1C-3FAC0359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CFE9E-E2EE-40D0-8DDF-E7FB3FFA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F6366-36BE-4E62-9A66-8237BA11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CFD54-60A4-4062-89A1-29C70902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13B3-3016-454F-98C8-5A646C73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79562-E4AA-43B2-B47A-35E5160E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550B1-0229-452C-9084-E2F84CE8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CA1A6-BE58-4A01-8852-94A81508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D53F9-94E3-442F-84B8-5E7F96C7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8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BB95-9DBD-4B91-9A76-09433F0E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BB7EB-4A77-4D78-B815-222E62AE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D0D09-5CC6-45A6-99BA-C5B5CA90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D3C24-4D51-4D2D-BF75-414169CC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D2935-BA28-4EF6-9799-C9FEEC20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1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7EF11-A803-46AF-8AFE-64E6C1C8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8209F-D441-45F2-AD90-159A92FD5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5F3FE-8E53-4511-9716-C6B76B3F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14445-E95F-4464-81CF-4C5CEAB6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DF27B-8C2B-4361-ADDE-13E5D817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A7446-A3BB-4ADD-8CB7-C5BEBE0B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0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141F0-D636-4F67-8E78-429F7C4C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762DD-6A0B-4DE8-B60B-DDBC829F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5BCD0-4A16-45E3-B517-866042E1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B37BED-7BA7-4156-A317-2CBCE292F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265401-A7B2-4BE0-994B-233659CD8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023358-6E03-44F9-828B-B194DD8B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D4FB72-9E82-4BED-9E9C-84816AE8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09ABB-2051-4176-A66E-89750952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5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7EA8B-7686-4ED4-9FF5-28AAB15C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2E1CE1-BDAA-4BE5-A1C8-BB720857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82F32A-A86E-434E-AC4C-AF2C37C4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4600D-1FCA-4664-B947-B4F02B7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0C6FB0-E0EC-40D1-AFE4-A1717570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A7C82D-4D8E-4CED-B9BC-BCA0AC43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A1264-39A8-4BD4-8B15-D8907E9A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5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5643C-31A0-4127-9A9C-E3B838C7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88140-6165-4419-90C8-88661314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CFCB7-124B-4E27-9A8C-E485F827F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8E80ED-8FEB-4343-90D8-16DC0450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1E1DC6-B79B-4F70-B698-3F3E9E43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9F56C-D138-4ACB-A235-12ADDD98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6A0D9-0D2A-4331-BAB9-78CD042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62659-5155-47B5-972A-4A27D2C24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7B5F4F-31E5-434C-9D9F-6A073EB8F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E60C2-709E-4ECE-8381-B7F90821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AA443-81DD-49A1-8755-D18B3E40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D6ED9-42B7-4317-A5C2-CC4109D8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1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C3C6D1-E8CE-449A-A879-8EA50851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E3E2B-1CA6-4461-A888-C2831720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01906-160E-4E45-A0DC-F0A2054B3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CADA-98FA-4F02-94F7-722F6C8B8E1E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330F4-7887-4B26-8AFE-9919A221D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35AEA-3849-40FB-B420-1A1240FD1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C119-2BB3-40BE-B4FA-4B49B5A87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宿主角度（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hosts view）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理解核函数（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kernels）</a:t>
            </a:r>
            <a:endParaRPr lang="en-US" sz="4000" spc="-1" dirty="0">
              <a:latin typeface="Arial"/>
            </a:endParaRPr>
          </a:p>
        </p:txBody>
      </p:sp>
      <p:sp>
        <p:nvSpPr>
          <p:cNvPr id="1218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复习 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1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CustomShape 1"/>
          <p:cNvSpPr/>
          <p:nvPr/>
        </p:nvSpPr>
        <p:spPr>
          <a:xfrm>
            <a:off x="1631640" y="11664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至此已经讲到了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OpenCL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 中的基本平台（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basic platform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）和运行时环境接口（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runtime API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的基本信息</a:t>
            </a:r>
            <a:endParaRPr lang="en-US" sz="2400" spc="-1" dirty="0">
              <a:latin typeface="Arial"/>
            </a:endParaRPr>
          </a:p>
        </p:txBody>
      </p:sp>
      <p:sp>
        <p:nvSpPr>
          <p:cNvPr id="1052" name="CustomShape 2"/>
          <p:cNvSpPr/>
          <p:nvPr/>
        </p:nvSpPr>
        <p:spPr>
          <a:xfrm>
            <a:off x="4933920" y="3812760"/>
            <a:ext cx="1196280" cy="152964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3" name="CustomShape 3"/>
          <p:cNvSpPr/>
          <p:nvPr/>
        </p:nvSpPr>
        <p:spPr>
          <a:xfrm>
            <a:off x="4862640" y="3873240"/>
            <a:ext cx="1197720" cy="152820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4" name="CustomShape 4"/>
          <p:cNvSpPr/>
          <p:nvPr/>
        </p:nvSpPr>
        <p:spPr>
          <a:xfrm>
            <a:off x="5146680" y="423828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[0] value</a:t>
            </a:r>
            <a:endParaRPr lang="en-US" sz="900" spc="-1">
              <a:latin typeface="Arial"/>
            </a:endParaRPr>
          </a:p>
        </p:txBody>
      </p:sp>
      <p:sp>
        <p:nvSpPr>
          <p:cNvPr id="1055" name="CustomShape 5"/>
          <p:cNvSpPr/>
          <p:nvPr/>
        </p:nvSpPr>
        <p:spPr>
          <a:xfrm>
            <a:off x="5146680" y="459684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[1] value</a:t>
            </a:r>
            <a:endParaRPr lang="en-US" sz="900" spc="-1">
              <a:latin typeface="Arial"/>
            </a:endParaRPr>
          </a:p>
        </p:txBody>
      </p:sp>
      <p:sp>
        <p:nvSpPr>
          <p:cNvPr id="1056" name="CustomShape 6"/>
          <p:cNvSpPr/>
          <p:nvPr/>
        </p:nvSpPr>
        <p:spPr>
          <a:xfrm>
            <a:off x="5146680" y="496224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[2] value</a:t>
            </a:r>
            <a:endParaRPr lang="en-US" sz="900" spc="-1">
              <a:latin typeface="Arial"/>
            </a:endParaRPr>
          </a:p>
        </p:txBody>
      </p:sp>
      <p:sp>
        <p:nvSpPr>
          <p:cNvPr id="1057" name="CustomShape 7"/>
          <p:cNvSpPr/>
          <p:nvPr/>
        </p:nvSpPr>
        <p:spPr>
          <a:xfrm>
            <a:off x="5086200" y="427644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[0] value</a:t>
            </a:r>
            <a:endParaRPr lang="en-US" sz="900" spc="-1">
              <a:latin typeface="Arial"/>
            </a:endParaRPr>
          </a:p>
        </p:txBody>
      </p:sp>
      <p:sp>
        <p:nvSpPr>
          <p:cNvPr id="1058" name="CustomShape 8"/>
          <p:cNvSpPr/>
          <p:nvPr/>
        </p:nvSpPr>
        <p:spPr>
          <a:xfrm>
            <a:off x="5086200" y="463500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[1] value</a:t>
            </a:r>
            <a:endParaRPr lang="en-US" sz="900" spc="-1">
              <a:latin typeface="Arial"/>
            </a:endParaRPr>
          </a:p>
        </p:txBody>
      </p:sp>
      <p:sp>
        <p:nvSpPr>
          <p:cNvPr id="1059" name="CustomShape 9"/>
          <p:cNvSpPr/>
          <p:nvPr/>
        </p:nvSpPr>
        <p:spPr>
          <a:xfrm>
            <a:off x="5086200" y="500004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[2] value</a:t>
            </a:r>
            <a:endParaRPr lang="en-US" sz="900" spc="-1">
              <a:latin typeface="Arial"/>
            </a:endParaRPr>
          </a:p>
        </p:txBody>
      </p:sp>
      <p:sp>
        <p:nvSpPr>
          <p:cNvPr id="1060" name="CustomShape 10"/>
          <p:cNvSpPr/>
          <p:nvPr/>
        </p:nvSpPr>
        <p:spPr>
          <a:xfrm>
            <a:off x="8396400" y="3846240"/>
            <a:ext cx="1828080" cy="1490040"/>
          </a:xfrm>
          <a:prstGeom prst="rect">
            <a:avLst/>
          </a:prstGeom>
          <a:solidFill>
            <a:srgbClr val="F5DB93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1" name="CustomShape 11"/>
          <p:cNvSpPr/>
          <p:nvPr/>
        </p:nvSpPr>
        <p:spPr>
          <a:xfrm>
            <a:off x="8591520" y="4036680"/>
            <a:ext cx="696240" cy="864360"/>
          </a:xfrm>
          <a:prstGeom prst="rect">
            <a:avLst/>
          </a:prstGeom>
          <a:solidFill>
            <a:srgbClr val="1D7135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2" name="CustomShape 12"/>
          <p:cNvSpPr/>
          <p:nvPr/>
        </p:nvSpPr>
        <p:spPr>
          <a:xfrm>
            <a:off x="8526360" y="4090680"/>
            <a:ext cx="707400" cy="89784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3" name="CustomShape 13"/>
          <p:cNvSpPr/>
          <p:nvPr/>
        </p:nvSpPr>
        <p:spPr>
          <a:xfrm>
            <a:off x="8472360" y="4139640"/>
            <a:ext cx="705600" cy="91368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4" name="CustomShape 14"/>
          <p:cNvSpPr/>
          <p:nvPr/>
        </p:nvSpPr>
        <p:spPr>
          <a:xfrm>
            <a:off x="8482080" y="4254120"/>
            <a:ext cx="658080" cy="678600"/>
          </a:xfrm>
          <a:prstGeom prst="rect">
            <a:avLst/>
          </a:prstGeom>
          <a:solidFill>
            <a:srgbClr val="E7FF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In</a:t>
            </a:r>
            <a:br/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Order</a:t>
            </a:r>
            <a:endParaRPr lang="en-US" sz="1500" spc="-1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Queue</a:t>
            </a:r>
            <a:endParaRPr lang="en-US" sz="1500" spc="-1">
              <a:latin typeface="Arial"/>
            </a:endParaRPr>
          </a:p>
        </p:txBody>
      </p:sp>
      <p:sp>
        <p:nvSpPr>
          <p:cNvPr id="1065" name="CustomShape 15"/>
          <p:cNvSpPr/>
          <p:nvPr/>
        </p:nvSpPr>
        <p:spPr>
          <a:xfrm>
            <a:off x="9424920" y="4079520"/>
            <a:ext cx="705600" cy="89784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6" name="CustomShape 16"/>
          <p:cNvSpPr/>
          <p:nvPr/>
        </p:nvSpPr>
        <p:spPr>
          <a:xfrm>
            <a:off x="9369480" y="4128840"/>
            <a:ext cx="707400" cy="91368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7" name="CustomShape 17"/>
          <p:cNvSpPr/>
          <p:nvPr/>
        </p:nvSpPr>
        <p:spPr>
          <a:xfrm>
            <a:off x="9380640" y="4242960"/>
            <a:ext cx="658080" cy="680400"/>
          </a:xfrm>
          <a:prstGeom prst="rect">
            <a:avLst/>
          </a:prstGeom>
          <a:solidFill>
            <a:srgbClr val="E0FF8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Out of</a:t>
            </a:r>
            <a:br/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Order</a:t>
            </a:r>
            <a:endParaRPr lang="en-US" sz="1500" spc="-1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Queue</a:t>
            </a:r>
            <a:endParaRPr lang="en-US" sz="1500" spc="-1">
              <a:latin typeface="Arial"/>
            </a:endParaRPr>
          </a:p>
        </p:txBody>
      </p:sp>
      <p:sp>
        <p:nvSpPr>
          <p:cNvPr id="1068" name="CustomShape 18"/>
          <p:cNvSpPr/>
          <p:nvPr/>
        </p:nvSpPr>
        <p:spPr>
          <a:xfrm>
            <a:off x="8489640" y="5103360"/>
            <a:ext cx="4377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GPU</a:t>
            </a:r>
            <a:endParaRPr lang="en-US" sz="1500" spc="-1">
              <a:latin typeface="Arial"/>
            </a:endParaRPr>
          </a:p>
        </p:txBody>
      </p:sp>
      <p:sp>
        <p:nvSpPr>
          <p:cNvPr id="1069" name="CustomShape 19"/>
          <p:cNvSpPr/>
          <p:nvPr/>
        </p:nvSpPr>
        <p:spPr>
          <a:xfrm>
            <a:off x="8320080" y="3904920"/>
            <a:ext cx="1837440" cy="1507320"/>
          </a:xfrm>
          <a:prstGeom prst="rect">
            <a:avLst/>
          </a:prstGeom>
          <a:solidFill>
            <a:srgbClr val="F5DB93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0" name="CustomShape 20"/>
          <p:cNvSpPr/>
          <p:nvPr/>
        </p:nvSpPr>
        <p:spPr>
          <a:xfrm>
            <a:off x="8515200" y="4095360"/>
            <a:ext cx="696240" cy="86616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1" name="CustomShape 21"/>
          <p:cNvSpPr/>
          <p:nvPr/>
        </p:nvSpPr>
        <p:spPr>
          <a:xfrm>
            <a:off x="4797480" y="3933360"/>
            <a:ext cx="1197720" cy="152820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2" name="CustomShape 22"/>
          <p:cNvSpPr/>
          <p:nvPr/>
        </p:nvSpPr>
        <p:spPr>
          <a:xfrm>
            <a:off x="1603200" y="3866760"/>
            <a:ext cx="3090240" cy="157248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3" name="CustomShape 23"/>
          <p:cNvSpPr/>
          <p:nvPr/>
        </p:nvSpPr>
        <p:spPr>
          <a:xfrm>
            <a:off x="1787520" y="3949200"/>
            <a:ext cx="154548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4" name="CustomShape 24"/>
          <p:cNvSpPr/>
          <p:nvPr/>
        </p:nvSpPr>
        <p:spPr>
          <a:xfrm>
            <a:off x="1733520" y="4003200"/>
            <a:ext cx="154548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CustomShape 25"/>
          <p:cNvSpPr/>
          <p:nvPr/>
        </p:nvSpPr>
        <p:spPr>
          <a:xfrm>
            <a:off x="1679520" y="4063680"/>
            <a:ext cx="154404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6" name="CustomShape 26"/>
          <p:cNvSpPr/>
          <p:nvPr/>
        </p:nvSpPr>
        <p:spPr>
          <a:xfrm>
            <a:off x="2343000" y="2653920"/>
            <a:ext cx="7390800" cy="396000"/>
          </a:xfrm>
          <a:prstGeom prst="rect">
            <a:avLst/>
          </a:prstGeom>
          <a:solidFill>
            <a:srgbClr val="FFCC9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/>
            <a:r>
              <a:rPr lang="zh-CN" altLang="en-US" sz="21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上下文 </a:t>
            </a:r>
            <a:r>
              <a:rPr lang="en-US" sz="21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Context</a:t>
            </a:r>
            <a:endParaRPr lang="en-US" sz="2100" spc="-1" dirty="0">
              <a:latin typeface="Arial"/>
            </a:endParaRPr>
          </a:p>
        </p:txBody>
      </p:sp>
      <p:sp>
        <p:nvSpPr>
          <p:cNvPr id="1077" name="CustomShape 27"/>
          <p:cNvSpPr/>
          <p:nvPr/>
        </p:nvSpPr>
        <p:spPr>
          <a:xfrm>
            <a:off x="1809120" y="4200120"/>
            <a:ext cx="1318680" cy="1085760"/>
          </a:xfrm>
          <a:prstGeom prst="rect">
            <a:avLst/>
          </a:prstGeom>
          <a:solidFill>
            <a:srgbClr val="EAEAE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__kernel void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dp_mul(global const float *a,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     global const float *b,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     global float *c)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{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int id = get_global_id(0);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c[id] = a[id] * b[id];</a:t>
            </a:r>
            <a:br/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}</a:t>
            </a:r>
            <a:endParaRPr lang="en-US" sz="900" spc="-1">
              <a:latin typeface="Arial"/>
            </a:endParaRPr>
          </a:p>
        </p:txBody>
      </p:sp>
      <p:sp>
        <p:nvSpPr>
          <p:cNvPr id="1078" name="CustomShape 28"/>
          <p:cNvSpPr/>
          <p:nvPr/>
        </p:nvSpPr>
        <p:spPr>
          <a:xfrm>
            <a:off x="3481320" y="4166640"/>
            <a:ext cx="1131120" cy="1023120"/>
          </a:xfrm>
          <a:prstGeom prst="rect">
            <a:avLst/>
          </a:prstGeom>
          <a:solidFill>
            <a:srgbClr val="CCCCCC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9" name="CustomShape 29"/>
          <p:cNvSpPr/>
          <p:nvPr/>
        </p:nvSpPr>
        <p:spPr>
          <a:xfrm>
            <a:off x="3551160" y="4254120"/>
            <a:ext cx="990000" cy="3852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b="1" spc="-1" dirty="0" err="1">
                <a:solidFill>
                  <a:srgbClr val="000000"/>
                </a:solidFill>
                <a:latin typeface="Arial Narrow"/>
                <a:ea typeface="ヒラギノ角ゴ ProN W3"/>
              </a:rPr>
              <a:t>dp_mul</a:t>
            </a:r>
            <a:endParaRPr lang="en-US" sz="9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9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CPU </a:t>
            </a: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程序二进制文件</a:t>
            </a:r>
            <a:endParaRPr lang="en-US" sz="800" spc="-1" dirty="0">
              <a:latin typeface="Arial"/>
            </a:endParaRPr>
          </a:p>
        </p:txBody>
      </p:sp>
      <p:sp>
        <p:nvSpPr>
          <p:cNvPr id="1080" name="CustomShape 30"/>
          <p:cNvSpPr/>
          <p:nvPr/>
        </p:nvSpPr>
        <p:spPr>
          <a:xfrm>
            <a:off x="3540000" y="4711320"/>
            <a:ext cx="1011960" cy="3852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b="1" spc="-1" dirty="0" err="1">
                <a:solidFill>
                  <a:srgbClr val="000000"/>
                </a:solidFill>
                <a:latin typeface="Arial Narrow"/>
                <a:ea typeface="ヒラギノ角ゴ ProN W3"/>
              </a:rPr>
              <a:t>dp_mul</a:t>
            </a:r>
            <a:endParaRPr lang="en-US" sz="9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9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GPU </a:t>
            </a: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程序二进制文件</a:t>
            </a:r>
            <a:endParaRPr lang="en-US" sz="800" spc="-1" dirty="0">
              <a:latin typeface="Arial"/>
            </a:endParaRPr>
          </a:p>
        </p:txBody>
      </p:sp>
      <p:sp>
        <p:nvSpPr>
          <p:cNvPr id="1081" name="CustomShape 31"/>
          <p:cNvSpPr/>
          <p:nvPr/>
        </p:nvSpPr>
        <p:spPr>
          <a:xfrm>
            <a:off x="2799840" y="3371400"/>
            <a:ext cx="7671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1500" b="1" spc="-1">
                <a:solidFill>
                  <a:srgbClr val="FFFFFF"/>
                </a:solidFill>
                <a:latin typeface="Arial Narrow"/>
                <a:ea typeface="ヒラギノ角ゴ ProN W3"/>
              </a:rPr>
              <a:t>Programs</a:t>
            </a:r>
            <a:endParaRPr lang="en-US" sz="1500" spc="-1">
              <a:latin typeface="Arial"/>
            </a:endParaRPr>
          </a:p>
        </p:txBody>
      </p:sp>
      <p:sp>
        <p:nvSpPr>
          <p:cNvPr id="1082" name="CustomShape 32"/>
          <p:cNvSpPr/>
          <p:nvPr/>
        </p:nvSpPr>
        <p:spPr>
          <a:xfrm>
            <a:off x="4960920" y="4330440"/>
            <a:ext cx="882000" cy="33588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arg[0] value</a:t>
            </a:r>
            <a:endParaRPr lang="en-US" sz="900" spc="-1">
              <a:latin typeface="Arial"/>
            </a:endParaRPr>
          </a:p>
        </p:txBody>
      </p:sp>
      <p:sp>
        <p:nvSpPr>
          <p:cNvPr id="1083" name="CustomShape 33"/>
          <p:cNvSpPr/>
          <p:nvPr/>
        </p:nvSpPr>
        <p:spPr>
          <a:xfrm>
            <a:off x="4960920" y="4689000"/>
            <a:ext cx="882000" cy="33732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arg[1] value</a:t>
            </a:r>
            <a:endParaRPr lang="en-US" sz="900" spc="-1">
              <a:latin typeface="Arial"/>
            </a:endParaRPr>
          </a:p>
        </p:txBody>
      </p:sp>
      <p:sp>
        <p:nvSpPr>
          <p:cNvPr id="1084" name="CustomShape 34"/>
          <p:cNvSpPr/>
          <p:nvPr/>
        </p:nvSpPr>
        <p:spPr>
          <a:xfrm>
            <a:off x="4960920" y="5054040"/>
            <a:ext cx="882000" cy="33588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arg[2] value</a:t>
            </a:r>
            <a:endParaRPr lang="en-US" sz="900" spc="-1">
              <a:latin typeface="Arial"/>
            </a:endParaRPr>
          </a:p>
        </p:txBody>
      </p:sp>
      <p:sp>
        <p:nvSpPr>
          <p:cNvPr id="1085" name="CustomShape 35"/>
          <p:cNvSpPr/>
          <p:nvPr/>
        </p:nvSpPr>
        <p:spPr>
          <a:xfrm>
            <a:off x="6377160" y="3884040"/>
            <a:ext cx="837360" cy="33588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6" name="CustomShape 36"/>
          <p:cNvSpPr/>
          <p:nvPr/>
        </p:nvSpPr>
        <p:spPr>
          <a:xfrm>
            <a:off x="6321360" y="393804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7" name="CustomShape 37"/>
          <p:cNvSpPr/>
          <p:nvPr/>
        </p:nvSpPr>
        <p:spPr>
          <a:xfrm>
            <a:off x="6267360" y="4009680"/>
            <a:ext cx="832680" cy="37404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8" name="CustomShape 38"/>
          <p:cNvSpPr/>
          <p:nvPr/>
        </p:nvSpPr>
        <p:spPr>
          <a:xfrm>
            <a:off x="6342240" y="4079520"/>
            <a:ext cx="582840" cy="225720"/>
          </a:xfrm>
          <a:prstGeom prst="rect">
            <a:avLst/>
          </a:prstGeom>
          <a:solidFill>
            <a:srgbClr val="99C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缓存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Buffers</a:t>
            </a:r>
            <a:endParaRPr lang="en-US" sz="1000" spc="-1" dirty="0">
              <a:latin typeface="Arial"/>
            </a:endParaRPr>
          </a:p>
        </p:txBody>
      </p:sp>
      <p:sp>
        <p:nvSpPr>
          <p:cNvPr id="1089" name="CustomShape 39"/>
          <p:cNvSpPr/>
          <p:nvPr/>
        </p:nvSpPr>
        <p:spPr>
          <a:xfrm>
            <a:off x="7345200" y="390024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0" name="CustomShape 40"/>
          <p:cNvSpPr/>
          <p:nvPr/>
        </p:nvSpPr>
        <p:spPr>
          <a:xfrm>
            <a:off x="7300920" y="395388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41"/>
          <p:cNvSpPr/>
          <p:nvPr/>
        </p:nvSpPr>
        <p:spPr>
          <a:xfrm>
            <a:off x="7258080" y="4009680"/>
            <a:ext cx="832680" cy="37404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CustomShape 42"/>
          <p:cNvSpPr/>
          <p:nvPr/>
        </p:nvSpPr>
        <p:spPr>
          <a:xfrm>
            <a:off x="7341600" y="4079520"/>
            <a:ext cx="575280" cy="225720"/>
          </a:xfrm>
          <a:prstGeom prst="rect">
            <a:avLst/>
          </a:prstGeom>
          <a:solidFill>
            <a:srgbClr val="99C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图像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Images</a:t>
            </a:r>
            <a:endParaRPr lang="en-US" sz="1000" spc="-1" dirty="0">
              <a:latin typeface="Arial"/>
            </a:endParaRPr>
          </a:p>
        </p:txBody>
      </p:sp>
      <p:sp>
        <p:nvSpPr>
          <p:cNvPr id="1093" name="CustomShape 43"/>
          <p:cNvSpPr/>
          <p:nvPr/>
        </p:nvSpPr>
        <p:spPr>
          <a:xfrm>
            <a:off x="8450400" y="4150800"/>
            <a:ext cx="707400" cy="89604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CustomShape 44"/>
          <p:cNvSpPr/>
          <p:nvPr/>
        </p:nvSpPr>
        <p:spPr>
          <a:xfrm>
            <a:off x="8396400" y="4200120"/>
            <a:ext cx="705600" cy="91368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45"/>
          <p:cNvSpPr/>
          <p:nvPr/>
        </p:nvSpPr>
        <p:spPr>
          <a:xfrm>
            <a:off x="8405760" y="4314240"/>
            <a:ext cx="658080" cy="678600"/>
          </a:xfrm>
          <a:prstGeom prst="rect">
            <a:avLst/>
          </a:prstGeom>
          <a:solidFill>
            <a:srgbClr val="E7FF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有序队列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In </a:t>
            </a:r>
            <a:br>
              <a:rPr sz="1000" dirty="0"/>
            </a:b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Order</a:t>
            </a:r>
            <a:endParaRPr lang="en-US" sz="10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Queue</a:t>
            </a:r>
            <a:endParaRPr lang="en-US" sz="1000" spc="-1" dirty="0">
              <a:latin typeface="Arial"/>
            </a:endParaRPr>
          </a:p>
        </p:txBody>
      </p:sp>
      <p:sp>
        <p:nvSpPr>
          <p:cNvPr id="1096" name="CustomShape 46"/>
          <p:cNvSpPr/>
          <p:nvPr/>
        </p:nvSpPr>
        <p:spPr>
          <a:xfrm>
            <a:off x="9413760" y="4085640"/>
            <a:ext cx="696240" cy="86436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47"/>
          <p:cNvSpPr/>
          <p:nvPr/>
        </p:nvSpPr>
        <p:spPr>
          <a:xfrm>
            <a:off x="9348960" y="4139640"/>
            <a:ext cx="705600" cy="89784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48"/>
          <p:cNvSpPr/>
          <p:nvPr/>
        </p:nvSpPr>
        <p:spPr>
          <a:xfrm>
            <a:off x="9293160" y="4188960"/>
            <a:ext cx="707400" cy="91368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49"/>
          <p:cNvSpPr/>
          <p:nvPr/>
        </p:nvSpPr>
        <p:spPr>
          <a:xfrm>
            <a:off x="9304320" y="4303440"/>
            <a:ext cx="658080" cy="678600"/>
          </a:xfrm>
          <a:prstGeom prst="rect">
            <a:avLst/>
          </a:prstGeom>
          <a:solidFill>
            <a:srgbClr val="E0FF8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无序队列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Out of</a:t>
            </a:r>
            <a:br>
              <a:rPr sz="1000" dirty="0"/>
            </a:b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Order</a:t>
            </a:r>
            <a:endParaRPr lang="en-US" sz="10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Queue</a:t>
            </a:r>
            <a:endParaRPr lang="en-US" sz="1000" spc="-1" dirty="0">
              <a:latin typeface="Arial"/>
            </a:endParaRPr>
          </a:p>
        </p:txBody>
      </p:sp>
      <p:sp>
        <p:nvSpPr>
          <p:cNvPr id="1100" name="CustomShape 50"/>
          <p:cNvSpPr/>
          <p:nvPr/>
        </p:nvSpPr>
        <p:spPr>
          <a:xfrm>
            <a:off x="8409720" y="5162040"/>
            <a:ext cx="12639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计算设备</a:t>
            </a: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Compute Device</a:t>
            </a:r>
            <a:endParaRPr lang="en-US" sz="1000" spc="-1" dirty="0">
              <a:latin typeface="Arial"/>
            </a:endParaRPr>
          </a:p>
        </p:txBody>
      </p:sp>
      <p:pic>
        <p:nvPicPr>
          <p:cNvPr id="1101" name="Picture 6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344" y="5533560"/>
            <a:ext cx="9013312" cy="847080"/>
          </a:xfrm>
          <a:prstGeom prst="rect">
            <a:avLst/>
          </a:prstGeom>
          <a:ln w="25560">
            <a:noFill/>
          </a:ln>
        </p:spPr>
      </p:pic>
      <p:sp>
        <p:nvSpPr>
          <p:cNvPr id="1102" name="Line 51"/>
          <p:cNvSpPr/>
          <p:nvPr/>
        </p:nvSpPr>
        <p:spPr>
          <a:xfrm flipH="1">
            <a:off x="4932120" y="2387160"/>
            <a:ext cx="180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Line 52"/>
          <p:cNvSpPr/>
          <p:nvPr/>
        </p:nvSpPr>
        <p:spPr>
          <a:xfrm>
            <a:off x="7329360" y="237600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Line 53"/>
          <p:cNvSpPr/>
          <p:nvPr/>
        </p:nvSpPr>
        <p:spPr>
          <a:xfrm>
            <a:off x="3196200" y="303948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5" name="Line 54"/>
          <p:cNvSpPr/>
          <p:nvPr/>
        </p:nvSpPr>
        <p:spPr>
          <a:xfrm flipH="1">
            <a:off x="533280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6" name="Line 55"/>
          <p:cNvSpPr/>
          <p:nvPr/>
        </p:nvSpPr>
        <p:spPr>
          <a:xfrm flipH="1">
            <a:off x="718176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7" name="Line 56"/>
          <p:cNvSpPr/>
          <p:nvPr/>
        </p:nvSpPr>
        <p:spPr>
          <a:xfrm flipH="1">
            <a:off x="914700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Line 57"/>
          <p:cNvSpPr/>
          <p:nvPr/>
        </p:nvSpPr>
        <p:spPr>
          <a:xfrm>
            <a:off x="3186120" y="3655440"/>
            <a:ext cx="4680" cy="22068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Line 58"/>
          <p:cNvSpPr/>
          <p:nvPr/>
        </p:nvSpPr>
        <p:spPr>
          <a:xfrm flipH="1">
            <a:off x="5311920" y="3647520"/>
            <a:ext cx="7920" cy="21744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Line 59"/>
          <p:cNvSpPr/>
          <p:nvPr/>
        </p:nvSpPr>
        <p:spPr>
          <a:xfrm flipH="1">
            <a:off x="6729240" y="3610800"/>
            <a:ext cx="1440" cy="28116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Line 60"/>
          <p:cNvSpPr/>
          <p:nvPr/>
        </p:nvSpPr>
        <p:spPr>
          <a:xfrm flipH="1">
            <a:off x="7627800" y="3610800"/>
            <a:ext cx="1440" cy="28116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Line 61"/>
          <p:cNvSpPr/>
          <p:nvPr/>
        </p:nvSpPr>
        <p:spPr>
          <a:xfrm>
            <a:off x="9149520" y="360000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62"/>
          <p:cNvSpPr/>
          <p:nvPr/>
        </p:nvSpPr>
        <p:spPr>
          <a:xfrm>
            <a:off x="6920040" y="1549080"/>
            <a:ext cx="816840" cy="81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/>
          </a:gradFill>
          <a:ln w="76320">
            <a:solidFill>
              <a:srgbClr val="000000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Arial Black"/>
                <a:ea typeface="ヒラギノ角ゴ ProN W3"/>
              </a:rPr>
              <a:t> </a:t>
            </a:r>
            <a:endParaRPr lang="en-US" sz="1500" spc="-1">
              <a:latin typeface="Arial"/>
            </a:endParaRPr>
          </a:p>
          <a:p>
            <a:pPr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Arial Black"/>
                <a:ea typeface="ヒラギノ角ゴ ProN W3"/>
              </a:rPr>
              <a:t>GPU</a:t>
            </a:r>
            <a:endParaRPr lang="en-US" sz="1500" spc="-1">
              <a:latin typeface="Arial"/>
            </a:endParaRPr>
          </a:p>
        </p:txBody>
      </p:sp>
      <p:sp>
        <p:nvSpPr>
          <p:cNvPr id="1114" name="CustomShape 63"/>
          <p:cNvSpPr/>
          <p:nvPr/>
        </p:nvSpPr>
        <p:spPr>
          <a:xfrm>
            <a:off x="4537200" y="1549080"/>
            <a:ext cx="815400" cy="81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/>
          </a:gradFill>
          <a:ln w="76320">
            <a:solidFill>
              <a:srgbClr val="000000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en-US" sz="1500" spc="-1" dirty="0">
                <a:solidFill>
                  <a:srgbClr val="000000"/>
                </a:solidFill>
                <a:latin typeface="Arial Black"/>
                <a:ea typeface="ヒラギノ角ゴ ProN W3"/>
              </a:rPr>
              <a:t> </a:t>
            </a:r>
            <a:endParaRPr lang="en-US" sz="1500" spc="-1" dirty="0">
              <a:latin typeface="Arial"/>
            </a:endParaRPr>
          </a:p>
          <a:p>
            <a:pPr algn="ctr">
              <a:lnSpc>
                <a:spcPct val="99000"/>
              </a:lnSpc>
            </a:pPr>
            <a:r>
              <a:rPr lang="en-US" sz="1500" spc="-1" dirty="0">
                <a:solidFill>
                  <a:srgbClr val="000000"/>
                </a:solidFill>
                <a:latin typeface="Arial Black"/>
                <a:ea typeface="ヒラギノ角ゴ ProN W3"/>
              </a:rPr>
              <a:t>CPU</a:t>
            </a:r>
            <a:endParaRPr lang="en-US" sz="1500" spc="-1" dirty="0">
              <a:latin typeface="Arial"/>
            </a:endParaRPr>
          </a:p>
        </p:txBody>
      </p:sp>
      <p:sp>
        <p:nvSpPr>
          <p:cNvPr id="1115" name="CustomShape 64"/>
          <p:cNvSpPr/>
          <p:nvPr/>
        </p:nvSpPr>
        <p:spPr>
          <a:xfrm>
            <a:off x="5124360" y="3976200"/>
            <a:ext cx="554760" cy="33732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dp_mul</a:t>
            </a:r>
            <a:endParaRPr lang="en-US" sz="900" spc="-1">
              <a:latin typeface="Arial"/>
            </a:endParaRPr>
          </a:p>
        </p:txBody>
      </p:sp>
      <p:sp>
        <p:nvSpPr>
          <p:cNvPr id="1116" name="CustomShape 65"/>
          <p:cNvSpPr/>
          <p:nvPr/>
        </p:nvSpPr>
        <p:spPr>
          <a:xfrm>
            <a:off x="2775720" y="3344400"/>
            <a:ext cx="80928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 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Programs</a:t>
            </a:r>
            <a:endParaRPr lang="en-US" sz="800" spc="-1" dirty="0">
              <a:latin typeface="Arial"/>
            </a:endParaRPr>
          </a:p>
        </p:txBody>
      </p:sp>
      <p:sp>
        <p:nvSpPr>
          <p:cNvPr id="1117" name="CustomShape 66"/>
          <p:cNvSpPr/>
          <p:nvPr/>
        </p:nvSpPr>
        <p:spPr>
          <a:xfrm>
            <a:off x="4995840" y="3344400"/>
            <a:ext cx="65376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核函数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Kernels</a:t>
            </a:r>
            <a:endParaRPr lang="en-US" sz="800" spc="-1" dirty="0">
              <a:latin typeface="Arial"/>
            </a:endParaRPr>
          </a:p>
        </p:txBody>
      </p:sp>
      <p:sp>
        <p:nvSpPr>
          <p:cNvPr id="1118" name="CustomShape 67"/>
          <p:cNvSpPr/>
          <p:nvPr/>
        </p:nvSpPr>
        <p:spPr>
          <a:xfrm>
            <a:off x="6500640" y="3344400"/>
            <a:ext cx="129672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内存对象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Memory Objects</a:t>
            </a:r>
            <a:endParaRPr lang="en-US" sz="800" spc="-1" dirty="0">
              <a:latin typeface="Arial"/>
            </a:endParaRPr>
          </a:p>
        </p:txBody>
      </p:sp>
      <p:sp>
        <p:nvSpPr>
          <p:cNvPr id="1119" name="CustomShape 68"/>
          <p:cNvSpPr/>
          <p:nvPr/>
        </p:nvSpPr>
        <p:spPr>
          <a:xfrm>
            <a:off x="8427360" y="3344400"/>
            <a:ext cx="146304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命令队列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Command Queues</a:t>
            </a:r>
            <a:endParaRPr lang="en-US" sz="800" spc="-1" dirty="0">
              <a:latin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236256-8E8C-4DB7-8438-C283DB418CBE}"/>
              </a:ext>
            </a:extLst>
          </p:cNvPr>
          <p:cNvSpPr/>
          <p:nvPr/>
        </p:nvSpPr>
        <p:spPr>
          <a:xfrm>
            <a:off x="2446769" y="5718269"/>
            <a:ext cx="1117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编译代码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Compile code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8C08303-CF2A-4A6D-A6A5-F07C1A2CC3AC}"/>
              </a:ext>
            </a:extLst>
          </p:cNvPr>
          <p:cNvSpPr/>
          <p:nvPr/>
        </p:nvSpPr>
        <p:spPr>
          <a:xfrm>
            <a:off x="5675880" y="5729256"/>
            <a:ext cx="1912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创建数据和参数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Create data &amp; arguments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16C68EB-21CF-4644-BC5B-739416DA00B6}"/>
              </a:ext>
            </a:extLst>
          </p:cNvPr>
          <p:cNvSpPr/>
          <p:nvPr/>
        </p:nvSpPr>
        <p:spPr>
          <a:xfrm>
            <a:off x="8696778" y="5718269"/>
            <a:ext cx="1420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发送执行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Send to execution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8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处理核函数（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(C++)</a:t>
            </a:r>
            <a:endParaRPr lang="en-US" sz="4400" spc="-1" dirty="0">
              <a:latin typeface="Arial"/>
            </a:endParaRPr>
          </a:p>
        </p:txBody>
      </p:sp>
      <p:sp>
        <p:nvSpPr>
          <p:cNvPr id="1220" name="CustomShape 2"/>
          <p:cNvSpPr/>
          <p:nvPr/>
        </p:nvSpPr>
        <p:spPr>
          <a:xfrm>
            <a:off x="1703640" y="1600200"/>
            <a:ext cx="878436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程序中，所有动作都发生在核函数内。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使用核函数的步骤如下：</a:t>
            </a:r>
            <a:endParaRPr lang="en-US" sz="3200" spc="-1" dirty="0">
              <a:latin typeface="Arial"/>
            </a:endParaRPr>
          </a:p>
          <a:p>
            <a:pPr marL="971640" lvl="1" indent="-51372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从文件中加载核函数源代码到一个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程序对象（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program object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中。</a:t>
            </a:r>
            <a:endParaRPr lang="en-US" sz="2800" spc="-1" dirty="0">
              <a:latin typeface="Arial"/>
            </a:endParaRPr>
          </a:p>
          <a:p>
            <a:pPr marL="971640" lvl="1" indent="-51372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在这个程序内从一个函数创建一个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核仿函数（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kernel </a:t>
            </a:r>
            <a:r>
              <a:rPr lang="en-US" altLang="zh-CN" sz="2800" spc="-1" dirty="0" err="1">
                <a:solidFill>
                  <a:srgbClr val="F79646"/>
                </a:solidFill>
                <a:latin typeface="Trebuchet MS"/>
              </a:rPr>
              <a:t>functor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solidFill>
                <a:srgbClr val="000000"/>
              </a:solidFill>
              <a:latin typeface="Trebuchet MS"/>
            </a:endParaRPr>
          </a:p>
          <a:p>
            <a:pPr marL="971640" lvl="1" indent="-51372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初始化设备内存（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971640" lvl="1" indent="-51372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调用核仿函数（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kernel 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functor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），指定内存对象（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memory objects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）以及全局、局域规模（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global/local sizes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971640" lvl="1" indent="-51372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从设备读取结果。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要注意核函数的参数列表一定要和宿主（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）上的核函数定义相符合。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CustomShape 1"/>
          <p:cNvSpPr/>
          <p:nvPr/>
        </p:nvSpPr>
        <p:spPr>
          <a:xfrm>
            <a:off x="1981200" y="-27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创建一个核函数（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222" name="CustomShape 2"/>
          <p:cNvSpPr/>
          <p:nvPr/>
        </p:nvSpPr>
        <p:spPr>
          <a:xfrm>
            <a:off x="1631640" y="1052640"/>
            <a:ext cx="8856360" cy="54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核代码可以是宿主代码（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）中的一个字符串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样例代码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或者也可以从一个文件中进行加载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真实案例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在默认上下文（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）环境下为默认设备（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devices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）编译</a:t>
            </a:r>
            <a:endParaRPr lang="en-US" sz="3200" spc="-1" dirty="0">
              <a:latin typeface="Arial"/>
            </a:endParaRPr>
          </a:p>
          <a:p>
            <a:pPr marL="743040" indent="-285120">
              <a:spcBef>
                <a:spcPts val="561"/>
              </a:spcBef>
            </a:pP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program.build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();</a:t>
            </a:r>
            <a:endParaRPr lang="en-US" sz="2800" spc="-1" dirty="0">
              <a:latin typeface="Arial"/>
            </a:endParaRPr>
          </a:p>
          <a:p>
            <a:pPr marL="743040" indent="-285120"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 marL="743040" indent="-285120"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 marL="743040" indent="-285120"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在程序内从一个函数定义核仿函数（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 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functor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–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这样就可以“调用”核函数去进行队列（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enqueue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）：</a:t>
            </a:r>
            <a:endParaRPr lang="en-US" sz="3200" spc="-1" dirty="0">
              <a:latin typeface="Arial"/>
            </a:endParaRPr>
          </a:p>
          <a:p>
            <a:pPr marL="743040" indent="-285120">
              <a:spcBef>
                <a:spcPts val="561"/>
              </a:spcBef>
            </a:pPr>
            <a:endParaRPr lang="en-US" sz="3200" spc="-1" dirty="0">
              <a:latin typeface="Arial"/>
            </a:endParaRPr>
          </a:p>
          <a:p>
            <a:pPr marL="743040" indent="-285120">
              <a:spcBef>
                <a:spcPts val="561"/>
              </a:spcBef>
            </a:pPr>
            <a:r>
              <a:rPr lang="en-US" sz="2800" spc="-1" dirty="0">
                <a:solidFill>
                  <a:srgbClr val="9BBB59"/>
                </a:solidFill>
                <a:latin typeface="Courier New Bold"/>
              </a:rPr>
              <a:t>cl::</a:t>
            </a:r>
            <a:r>
              <a:rPr lang="en-US" sz="2800" spc="-1" dirty="0" err="1">
                <a:solidFill>
                  <a:srgbClr val="9BBB59"/>
                </a:solidFill>
                <a:latin typeface="Courier New Bold"/>
              </a:rPr>
              <a:t>make_kernel</a:t>
            </a:r>
            <a:endParaRPr lang="en-US" sz="2800" spc="-1" dirty="0">
              <a:latin typeface="Arial"/>
            </a:endParaRPr>
          </a:p>
          <a:p>
            <a:pPr marL="743040" indent="-285120">
              <a:spcBef>
                <a:spcPts val="561"/>
              </a:spcBef>
            </a:pP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&lt;cl::Buffer, cl::Buffer, cl::Buffer, int&gt;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vadd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(program, "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vadd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");</a:t>
            </a:r>
            <a:endParaRPr lang="en-US" sz="2800" spc="-1" dirty="0">
              <a:latin typeface="Arial"/>
            </a:endParaRPr>
          </a:p>
          <a:p>
            <a:pPr marL="743040" indent="-285120"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sp>
        <p:nvSpPr>
          <p:cNvPr id="1223" name="CustomShape 3"/>
          <p:cNvSpPr/>
          <p:nvPr/>
        </p:nvSpPr>
        <p:spPr>
          <a:xfrm>
            <a:off x="5278800" y="2428386"/>
            <a:ext cx="4931280" cy="154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构建这一步可以在程序构造函数（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program constructor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）中设置为 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true 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来实现。如果你需要设置具体的构建标志（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flag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），那就要在构造函数（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constructor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）中设置为 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false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，然后在用的时候再调用这个方法（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method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）。</a:t>
            </a:r>
            <a:endParaRPr lang="en-US" sz="16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CustomShape 2"/>
          <p:cNvSpPr/>
          <p:nvPr/>
        </p:nvSpPr>
        <p:spPr>
          <a:xfrm>
            <a:off x="1631640" y="1052640"/>
            <a:ext cx="9035640" cy="54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如果你要查询一个核函数的信息，你也需要创建一个核对象：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latin typeface="Trebuchet MS"/>
            </a:endParaRPr>
          </a:p>
          <a:p>
            <a:pPr marL="743040" indent="-285120">
              <a:spcBef>
                <a:spcPts val="561"/>
              </a:spcBef>
            </a:pPr>
            <a:r>
              <a:rPr lang="en-US" sz="2800" spc="-1" dirty="0">
                <a:solidFill>
                  <a:srgbClr val="9BBB59"/>
                </a:solidFill>
                <a:latin typeface="Courier New Bold"/>
              </a:rPr>
              <a:t>cl::Kernel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ko_vadd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(program, “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vadd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”);</a:t>
            </a:r>
            <a:endParaRPr lang="en-US" sz="2800" spc="-1" dirty="0">
              <a:latin typeface="Arial"/>
            </a:endParaRPr>
          </a:p>
          <a:p>
            <a:pPr marL="743040" indent="-285120"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获取局部维度的默认规模（比如，工作组的规模）</a:t>
            </a:r>
            <a:endParaRPr lang="en-US" sz="28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::</a:t>
            </a:r>
            <a:r>
              <a:rPr lang="en-US" sz="2000" spc="-1" dirty="0" err="1">
                <a:solidFill>
                  <a:srgbClr val="C0504D"/>
                </a:solidFill>
                <a:latin typeface="Courier New Bold"/>
              </a:rPr>
              <a:t>size_t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local =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ko_vadd.getWorkGroupInfo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&lt;</a:t>
            </a:r>
            <a:r>
              <a:rPr lang="en-US" sz="2000" spc="-1" dirty="0">
                <a:solidFill>
                  <a:srgbClr val="9BBB59"/>
                </a:solidFill>
                <a:latin typeface="Courier New Bold"/>
              </a:rPr>
              <a:t>CL_KERNEL_WORK_GROUP_SIZE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&gt;(cl::</a:t>
            </a:r>
            <a:r>
              <a:rPr lang="en-US" sz="2000" spc="-1" dirty="0">
                <a:solidFill>
                  <a:srgbClr val="9BBB59"/>
                </a:solidFill>
                <a:latin typeface="Courier New Bold"/>
              </a:rPr>
              <a:t>Device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::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getDefault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());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endParaRPr lang="en-US" sz="2000" spc="-1" dirty="0">
              <a:latin typeface="Arial"/>
            </a:endParaRPr>
          </a:p>
          <a:p>
            <a:pPr marL="743040" indent="-285120">
              <a:spcBef>
                <a:spcPts val="561"/>
              </a:spcBef>
            </a:pPr>
            <a:endParaRPr lang="en-US" sz="2000" spc="-1" dirty="0">
              <a:latin typeface="Arial"/>
            </a:endParaRPr>
          </a:p>
          <a:p>
            <a:pPr marL="743040" indent="-285120">
              <a:spcBef>
                <a:spcPts val="641"/>
              </a:spcBef>
            </a:pPr>
            <a:endParaRPr lang="en-US" sz="2000" spc="-1" dirty="0">
              <a:latin typeface="Arial"/>
            </a:endParaRPr>
          </a:p>
        </p:txBody>
      </p:sp>
      <p:sp>
        <p:nvSpPr>
          <p:cNvPr id="1226" name="CustomShape 3"/>
          <p:cNvSpPr/>
          <p:nvPr/>
        </p:nvSpPr>
        <p:spPr>
          <a:xfrm>
            <a:off x="6773520" y="1680660"/>
            <a:ext cx="3498120" cy="13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如果我们自己设置了局部维度（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local dimension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）或者接受了 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OpenCL 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的默认设置，就不需要这一步。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</p:txBody>
      </p:sp>
      <p:sp>
        <p:nvSpPr>
          <p:cNvPr id="1227" name="CustomShape 4"/>
          <p:cNvSpPr/>
          <p:nvPr/>
        </p:nvSpPr>
        <p:spPr>
          <a:xfrm>
            <a:off x="3515723" y="5971320"/>
            <a:ext cx="684000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可以使用在 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OpenCL 1.1 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版本中的表格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5.15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所包含的任意工作组信息。</a:t>
            </a:r>
            <a:endParaRPr lang="en-US" altLang="zh-CN" sz="1600" spc="-1" dirty="0">
              <a:solidFill>
                <a:srgbClr val="4F81BD"/>
              </a:solidFill>
              <a:latin typeface="Trebuchet MS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这个函数会返回适当的类型。</a:t>
            </a:r>
            <a:endParaRPr lang="en-US" sz="1600" spc="-1" dirty="0">
              <a:latin typeface="Arial"/>
            </a:endParaRPr>
          </a:p>
        </p:txBody>
      </p:sp>
      <p:sp>
        <p:nvSpPr>
          <p:cNvPr id="1228" name="CustomShape 5"/>
          <p:cNvSpPr/>
          <p:nvPr/>
        </p:nvSpPr>
        <p:spPr>
          <a:xfrm flipH="1" flipV="1">
            <a:off x="3155540" y="5705280"/>
            <a:ext cx="43128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112137D8-6F6C-42E3-98E9-2C10B0AE558B}"/>
              </a:ext>
            </a:extLst>
          </p:cNvPr>
          <p:cNvSpPr/>
          <p:nvPr/>
        </p:nvSpPr>
        <p:spPr>
          <a:xfrm>
            <a:off x="1981200" y="-27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创建一个核函数（进阶版）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CustomShape 1"/>
          <p:cNvSpPr/>
          <p:nvPr/>
        </p:nvSpPr>
        <p:spPr>
          <a:xfrm>
            <a:off x="1631640" y="-18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附加参数（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args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）以及队列核函数（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enqueue 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</p:txBody>
      </p:sp>
      <p:sp>
        <p:nvSpPr>
          <p:cNvPr id="1230" name="CustomShape 2"/>
          <p:cNvSpPr/>
          <p:nvPr/>
        </p:nvSpPr>
        <p:spPr>
          <a:xfrm>
            <a:off x="1981200" y="1168200"/>
            <a:ext cx="868608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561"/>
              </a:spcBef>
            </a:pPr>
            <a:endParaRPr lang="en-US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将核函数提交队列以执行，缓存对象（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buffer objects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）包括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和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以及其长度（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length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和个数计数（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count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Courier New Bold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vadd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(cl::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EnqueueArgs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queue, cl::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NDRange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(count), cl::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NDRange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(local)),</a:t>
            </a:r>
            <a:br>
              <a:rPr dirty="0"/>
            </a:b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count);</a:t>
            </a:r>
            <a:endParaRPr lang="en-US" sz="2000" spc="-1" dirty="0">
              <a:latin typeface="Arial"/>
            </a:endParaRPr>
          </a:p>
        </p:txBody>
      </p:sp>
      <p:sp>
        <p:nvSpPr>
          <p:cNvPr id="1231" name="CustomShape 3"/>
          <p:cNvSpPr/>
          <p:nvPr/>
        </p:nvSpPr>
        <p:spPr>
          <a:xfrm>
            <a:off x="5006280" y="2853000"/>
            <a:ext cx="566100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这里可以包含来自 </a:t>
            </a:r>
            <a:r>
              <a:rPr lang="en-US" sz="1600" spc="-1" dirty="0" err="1">
                <a:solidFill>
                  <a:srgbClr val="4F81BD"/>
                </a:solidFill>
                <a:latin typeface="Trebuchet MS"/>
                <a:ea typeface="DejaVu Sans"/>
              </a:rPr>
              <a:t>clEnqueueNDRangeKernel</a:t>
            </a:r>
            <a:r>
              <a:rPr 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函数的任意参数，包括事件等待列表（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Event wait lists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，这个后面再讲）以及命令队列（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command queue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，可选）。</a:t>
            </a:r>
            <a:endParaRPr lang="en-US" sz="1600" spc="-1" dirty="0">
              <a:latin typeface="Arial"/>
            </a:endParaRPr>
          </a:p>
        </p:txBody>
      </p:sp>
      <p:sp>
        <p:nvSpPr>
          <p:cNvPr id="1232" name="CustomShape 4"/>
          <p:cNvSpPr/>
          <p:nvPr/>
        </p:nvSpPr>
        <p:spPr>
          <a:xfrm flipH="1">
            <a:off x="3934920" y="3357000"/>
            <a:ext cx="1079280" cy="57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处理核函数（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(Python)</a:t>
            </a:r>
            <a:endParaRPr lang="en-US" sz="4400" spc="-1" dirty="0">
              <a:latin typeface="Arial"/>
            </a:endParaRPr>
          </a:p>
        </p:txBody>
      </p:sp>
      <p:sp>
        <p:nvSpPr>
          <p:cNvPr id="1234" name="CustomShape 2"/>
          <p:cNvSpPr/>
          <p:nvPr/>
        </p:nvSpPr>
        <p:spPr>
          <a:xfrm>
            <a:off x="1775640" y="1600200"/>
            <a:ext cx="871236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核函数的代码字符串可以使用三个英文单引号来进行定义，不需要另起一行：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source = ‘‘‘</a:t>
            </a:r>
            <a:endParaRPr lang="en-US" sz="28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	__kernel void 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func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() {}</a:t>
            </a:r>
            <a:endParaRPr lang="en-US" sz="28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’’’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或者可以在一个文件中，在运行的时候加载上来：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source = open(‘file.cl’).read()</a:t>
            </a:r>
          </a:p>
          <a:p>
            <a:pPr marL="457200"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然后程序对象（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program object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）就可以创建和构建了：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1900" spc="-1" dirty="0" err="1">
                <a:solidFill>
                  <a:srgbClr val="000000"/>
                </a:solidFill>
                <a:latin typeface="Courier New Bold"/>
              </a:rPr>
              <a:t>prg</a:t>
            </a:r>
            <a:r>
              <a:rPr lang="en-US" sz="19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900" spc="-1" dirty="0" err="1">
                <a:solidFill>
                  <a:srgbClr val="000000"/>
                </a:solidFill>
                <a:latin typeface="Courier New Bold"/>
              </a:rPr>
              <a:t>pyopencl.Program</a:t>
            </a:r>
            <a:r>
              <a:rPr lang="en-US" sz="19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900" spc="-1" dirty="0" err="1">
                <a:solidFill>
                  <a:srgbClr val="000000"/>
                </a:solidFill>
                <a:latin typeface="Courier New Bold"/>
              </a:rPr>
              <a:t>context,source</a:t>
            </a:r>
            <a:r>
              <a:rPr lang="en-US" sz="1900" spc="-1" dirty="0">
                <a:solidFill>
                  <a:srgbClr val="000000"/>
                </a:solidFill>
                <a:latin typeface="Courier New Bold"/>
              </a:rPr>
              <a:t>).build()</a:t>
            </a:r>
            <a:endParaRPr lang="en-US" sz="19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CustomShape 2"/>
          <p:cNvSpPr/>
          <p:nvPr/>
        </p:nvSpPr>
        <p:spPr>
          <a:xfrm>
            <a:off x="1981200" y="1600200"/>
            <a:ext cx="822888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核函数可以被当做已构建的程序对象（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built program object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）的一个方法（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method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）来调用，如下</a:t>
            </a:r>
            <a:endParaRPr lang="en-US" sz="3200" spc="-1" dirty="0">
              <a:latin typeface="Arial"/>
            </a:endParaRPr>
          </a:p>
          <a:p>
            <a:pPr algn="ctr">
              <a:spcBef>
                <a:spcPts val="641"/>
              </a:spcBef>
            </a:pPr>
            <a:r>
              <a:rPr lang="en-US" sz="3200" b="1" spc="-1" dirty="0" err="1">
                <a:solidFill>
                  <a:srgbClr val="8064A2"/>
                </a:solidFill>
                <a:latin typeface="Courier New Bold"/>
              </a:rPr>
              <a:t>program.kernel</a:t>
            </a:r>
            <a:r>
              <a:rPr lang="en-US" sz="3200" b="1" spc="-1" dirty="0">
                <a:solidFill>
                  <a:srgbClr val="8064A2"/>
                </a:solidFill>
                <a:latin typeface="Courier New Bold"/>
              </a:rPr>
              <a:t>(q, t, l, a)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上面的调用中的基本参数（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basic arguments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）包括：</a:t>
            </a:r>
            <a:endParaRPr lang="en-US" sz="3200" spc="-1" dirty="0">
              <a:latin typeface="Arial"/>
            </a:endParaRPr>
          </a:p>
          <a:p>
            <a:pPr marL="803160" lvl="1" indent="-34524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spc="-1" dirty="0">
                <a:solidFill>
                  <a:srgbClr val="8064A2"/>
                </a:solidFill>
                <a:latin typeface="Courier New Bold"/>
              </a:rPr>
              <a:t>q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是命令队列（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command queue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803160" lvl="1" indent="-34524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spc="-1" dirty="0">
                <a:solidFill>
                  <a:srgbClr val="8064A2"/>
                </a:solidFill>
                <a:latin typeface="Courier New Bold"/>
              </a:rPr>
              <a:t>t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是全局规模（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global size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），定义成了元组，比如：</a:t>
            </a:r>
            <a:br>
              <a:rPr dirty="0"/>
            </a:b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(x, ), (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x,y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), or (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x,y,z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803160" lvl="1" indent="-34524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spc="-1" dirty="0">
                <a:solidFill>
                  <a:srgbClr val="8064A2"/>
                </a:solidFill>
                <a:latin typeface="Courier New Bold"/>
              </a:rPr>
              <a:t>l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是一个元组的局部规模（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local size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）或者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None</a:t>
            </a:r>
            <a:endParaRPr lang="en-US" sz="2800" spc="-1" dirty="0">
              <a:latin typeface="Arial"/>
            </a:endParaRPr>
          </a:p>
          <a:p>
            <a:pPr marL="803160" lvl="1" indent="-34524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spc="-1" dirty="0">
                <a:solidFill>
                  <a:srgbClr val="8064A2"/>
                </a:solidFill>
                <a:latin typeface="Courier New Bold"/>
              </a:rPr>
              <a:t>a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是传递到核函数的参数列表</a:t>
            </a:r>
            <a:endParaRPr lang="en-US" sz="2800" spc="-1" dirty="0">
              <a:latin typeface="Arial"/>
            </a:endParaRPr>
          </a:p>
          <a:p>
            <a:pPr marL="1258920" lvl="2" indent="-4010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标量（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scalar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）必须转成 </a:t>
            </a:r>
            <a:r>
              <a:rPr lang="en-US" altLang="zh-CN" sz="2400" spc="-1" dirty="0" err="1">
                <a:solidFill>
                  <a:srgbClr val="000000"/>
                </a:solidFill>
                <a:latin typeface="Trebuchet MS"/>
              </a:rPr>
              <a:t>numpy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的类型，比如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numpy.uint32(var), numpy.float32(var)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等</a:t>
            </a:r>
            <a:endParaRPr lang="en-US" sz="24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34E16696-67E0-42E6-86AA-8AC930D3B2B7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处理核函数（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(Python)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CustomShape 2"/>
          <p:cNvSpPr/>
          <p:nvPr/>
        </p:nvSpPr>
        <p:spPr>
          <a:xfrm>
            <a:off x="1631640" y="1600200"/>
            <a:ext cx="8928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在程序对象（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program object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）中调用核函数就会调用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 API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中的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8064A2"/>
                </a:solidFill>
                <a:latin typeface="Trebuchet MS"/>
              </a:rPr>
              <a:t>clCreateKernel</a:t>
            </a:r>
            <a:r>
              <a:rPr lang="en-US" sz="3200" spc="-1" dirty="0">
                <a:solidFill>
                  <a:srgbClr val="8064A2"/>
                </a:solidFill>
                <a:latin typeface="Trebuchet MS"/>
              </a:rPr>
              <a:t>()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也就是调用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spc="-1" dirty="0" err="1">
                <a:solidFill>
                  <a:srgbClr val="8064A2"/>
                </a:solidFill>
                <a:latin typeface="Trebuchet MS"/>
              </a:rPr>
              <a:t>program.kernel</a:t>
            </a:r>
            <a:r>
              <a:rPr lang="en-US" sz="2800" spc="-1" dirty="0">
                <a:solidFill>
                  <a:srgbClr val="8064A2"/>
                </a:solidFill>
                <a:latin typeface="Trebuchet MS"/>
              </a:rPr>
              <a:t>()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每次创建核对象（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object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），这是不必须的（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unnecessary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solidFill>
                <a:srgbClr val="000000"/>
              </a:solidFill>
              <a:latin typeface="Trebuchet MS"/>
            </a:endParaRPr>
          </a:p>
          <a:p>
            <a:pPr marL="457920" lvl="1">
              <a:spcBef>
                <a:spcPts val="561"/>
              </a:spcBef>
              <a:buClr>
                <a:srgbClr val="000000"/>
              </a:buClr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拉出核函数就可以停止（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pull out the kernel to stop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 dirty="0">
                <a:solidFill>
                  <a:srgbClr val="8064A2"/>
                </a:solidFill>
                <a:latin typeface="Courier New Bold"/>
              </a:rPr>
              <a:t>kernel = </a:t>
            </a:r>
            <a:r>
              <a:rPr lang="en-US" sz="2800" b="1" spc="-1" dirty="0" err="1">
                <a:solidFill>
                  <a:srgbClr val="8064A2"/>
                </a:solidFill>
                <a:latin typeface="Courier New Bold"/>
              </a:rPr>
              <a:t>program.kernel</a:t>
            </a:r>
            <a:endParaRPr lang="en-US" sz="28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在核对象上指定标量参数来保存在核函数执行调用中的类型转换：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19"/>
              </a:spcBef>
            </a:pPr>
            <a:r>
              <a:rPr lang="en-US" sz="2600" b="1" spc="-1" dirty="0" err="1">
                <a:solidFill>
                  <a:srgbClr val="8064A2"/>
                </a:solidFill>
                <a:latin typeface="Courier New Bold"/>
              </a:rPr>
              <a:t>kernel.set_scalar_arg_dtypes</a:t>
            </a:r>
            <a:r>
              <a:rPr lang="en-US" sz="2600" b="1" spc="-1" dirty="0">
                <a:solidFill>
                  <a:srgbClr val="8064A2"/>
                </a:solidFill>
                <a:latin typeface="Courier New Bold"/>
              </a:rPr>
              <a:t>([list, of, </a:t>
            </a:r>
            <a:r>
              <a:rPr lang="en-US" sz="2600" b="1" spc="-1" dirty="0" err="1">
                <a:solidFill>
                  <a:srgbClr val="8064A2"/>
                </a:solidFill>
                <a:latin typeface="Courier New Bold"/>
              </a:rPr>
              <a:t>arg</a:t>
            </a:r>
            <a:r>
              <a:rPr lang="en-US" sz="2600" b="1" spc="-1" dirty="0">
                <a:solidFill>
                  <a:srgbClr val="8064A2"/>
                </a:solidFill>
                <a:latin typeface="Courier New Bold"/>
              </a:rPr>
              <a:t>, types])</a:t>
            </a:r>
            <a:endParaRPr lang="en-US" sz="26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endParaRPr lang="en-US" sz="26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缓存（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）和局部内存（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local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）参数都应该被设为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None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标量参数（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scalar arguments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）需要被转成 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numpy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格式，比如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numpy.float32, numpy.uint32,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等等。</a:t>
            </a:r>
            <a:endParaRPr lang="en-US" sz="28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960A5BDF-75DF-473F-A728-216764AF7446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处理核函数（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(Python)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CustomShape 1"/>
          <p:cNvSpPr/>
          <p:nvPr/>
        </p:nvSpPr>
        <p:spPr>
          <a:xfrm>
            <a:off x="1559640" y="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5: The D = A + B + C problem</a:t>
            </a:r>
            <a:endParaRPr lang="en-US" sz="3600" spc="-1" dirty="0">
              <a:latin typeface="Arial"/>
            </a:endParaRPr>
          </a:p>
        </p:txBody>
      </p:sp>
      <p:sp>
        <p:nvSpPr>
          <p:cNvPr id="1240" name="CustomShape 2"/>
          <p:cNvSpPr/>
          <p:nvPr/>
        </p:nvSpPr>
        <p:spPr>
          <a:xfrm>
            <a:off x="1703640" y="1127520"/>
            <a:ext cx="8784360" cy="554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验证你理解了如何控制</a:t>
            </a:r>
            <a:r>
              <a:rPr lang="zh-CN" altLang="en-US" sz="2800" u="sng" spc="-1" dirty="0">
                <a:solidFill>
                  <a:srgbClr val="000000"/>
                </a:solidFill>
                <a:latin typeface="Trebuchet MS"/>
              </a:rPr>
              <a:t>核函数（</a:t>
            </a:r>
            <a:r>
              <a:rPr lang="en-US" altLang="zh-CN" sz="2800" u="sng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u="sng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中的</a:t>
            </a:r>
            <a:r>
              <a:rPr lang="zh-CN" altLang="en-US" sz="2800" spc="-1" dirty="0">
                <a:solidFill>
                  <a:srgbClr val="8064A2"/>
                </a:solidFill>
                <a:latin typeface="Trebuchet MS"/>
              </a:rPr>
              <a:t>参数定义（</a:t>
            </a:r>
            <a:r>
              <a:rPr lang="en-US" altLang="zh-CN" sz="2800" spc="-1" dirty="0">
                <a:solidFill>
                  <a:srgbClr val="8064A2"/>
                </a:solidFill>
                <a:latin typeface="Trebuchet MS"/>
              </a:rPr>
              <a:t>argument definition</a:t>
            </a:r>
            <a:r>
              <a:rPr lang="zh-CN" altLang="en-US" sz="2800" spc="-1" dirty="0">
                <a:solidFill>
                  <a:srgbClr val="8064A2"/>
                </a:solidFill>
                <a:latin typeface="Trebuchet MS"/>
              </a:rPr>
              <a:t>）</a:t>
            </a:r>
            <a:endParaRPr lang="en-US" altLang="zh-CN" sz="2800" spc="-1" dirty="0">
              <a:solidFill>
                <a:srgbClr val="8064A2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验证你理解了宿主（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/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）的接口（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interface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启动一个向量加法程序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VADD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修改核代码（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code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）使之能够将三个向量进行相加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修改宿主代码（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）使之定义三个向量，然后作为对应的核函数参数赋值给核函数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读取回来最终结果，验证是否正确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检测输出结果看看是否正确。将验证消息打印到显示器上。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宽屏</PresentationFormat>
  <Paragraphs>149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Myriad Set Text</vt:lpstr>
      <vt:lpstr>等线</vt:lpstr>
      <vt:lpstr>等线 Light</vt:lpstr>
      <vt:lpstr>Arial</vt:lpstr>
      <vt:lpstr>Arial Black</vt:lpstr>
      <vt:lpstr>Arial Narrow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2019-08-03T11:25:34Z</dcterms:created>
  <dcterms:modified xsi:type="dcterms:W3CDTF">2019-08-03T11:25:58Z</dcterms:modified>
</cp:coreProperties>
</file>