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6" r:id="rId2"/>
    <p:sldId id="467" r:id="rId3"/>
    <p:sldId id="468" r:id="rId4"/>
    <p:sldId id="469" r:id="rId5"/>
    <p:sldId id="470" r:id="rId6"/>
    <p:sldId id="471" r:id="rId7"/>
    <p:sldId id="472" r:id="rId8"/>
    <p:sldId id="473" r:id="rId9"/>
    <p:sldId id="4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91EB-65AE-4040-83E1-45E8638A2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950AA-4607-454D-B4B8-8842D15D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E5AA8-CE69-4425-8232-95468129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41D39-A075-4379-A2C3-8431EE17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8E76B-54B1-45F8-B1D3-7FB13083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7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4DD26-8ED9-43C6-9B2B-4F67B2AD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2BD20A-D2C4-44C8-B3F1-62AC0AD2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C4AE9-D405-436C-94D8-823B146C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314F4-5A27-4306-9D42-465A5005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0C549-5504-4D10-9583-531F26D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3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D8018D-C9FD-4068-89C8-9291E6F01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3D4AB-967C-4E24-995F-881014FE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C5E43-E255-423F-81CB-7E421E3E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70789-ADD7-462C-88B3-B14D3FD3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EA4E6-655C-47DB-86A7-24D52426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2AA05-8527-4D15-BEC3-20A23C13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ECA3C-25A9-4EFD-891D-878DE6AD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06728-CA06-45FA-A8EF-BBB11DF1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ADD7F-CE33-4BEF-BCB6-04576A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E6821-C202-486F-A389-19A8C1E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ACB1C-013B-48BE-8D36-62B53E00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80AE0-61D1-49B5-B434-A47FED11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8AF2C-3FED-4DB6-AB68-1A621B5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FBA10-9D6B-408F-8D53-F51853D1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2E8E1-F6C0-4DC0-BB77-62DA5DE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82A7-230B-42CB-9B85-A7C89169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EF6DE-F37E-4452-BBB3-24ED46D4E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204F6-4FA6-4104-A1A4-037252523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DB04F-4E2D-447A-A9B8-CFD27A68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D009A-4B9A-4882-936D-BE9B8212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84010-2650-4025-B734-58F8D976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8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F7576-CDFE-4E30-B760-836538E3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650D5-902E-4402-9800-D36233B56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D4FDA-D7DF-4C11-BDEC-0A97E0EC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1EFD3D-10CE-4642-8EBD-FB810E0C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3CA57-8C73-48DA-977B-A53BDACD9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FD40A3-8682-4EA0-823C-8F2B8FB7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CC3E0A-4C1A-4D77-816D-AA5D6E19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AA3735-C9D2-4D53-B910-974E7A68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9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7E0C-3482-41A4-9E2B-9E07274A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979784-5A68-4BB6-AFFB-C4BBA8D5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28BFC-580F-4DA1-8FBB-D7898415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84391-3284-4C64-B642-BAE68B40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9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DFC93B-D99A-4AED-ACBE-791EB2B2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61E1A9-1FC8-4967-B44C-A8B69C82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680A9-B565-4A7B-913F-D5DE534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BAC3E-993D-4BD1-A8D9-35D98F8F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827E4-7A62-4346-AA21-669A51E0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54B26-5D14-47A5-A3C0-64705587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E69EE-2CBA-4823-8389-FBFAE5B9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20CCF-70F1-4CA7-ADFB-3132F55F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D1ABA-ACBA-498A-B7FD-50495870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8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968D-9160-461B-A5A1-8174C993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C15B8-E309-4C66-B6CA-AB3CA0951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4E9872-86E9-482D-B7ED-529BCA58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2ABEE-0690-4D92-806D-84432436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A4C81-5B10-40ED-BDE4-1F041B1F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8E0CFA-D1E0-440F-A488-4529067B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7CF181-6095-4BFD-8B9C-DBF9D047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876A4-7B32-41CE-848F-8909284C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1D009-12DC-4B5C-B1B9-6C2115B04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A8E9-FE94-4717-AACE-8FA1ED4F838E}" type="datetimeFigureOut">
              <a:rPr lang="zh-CN" altLang="en-US" smtClean="0"/>
              <a:t>2019/8/6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A92EC-583D-4837-B317-74A38D2B2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F80A6-81A8-4577-B699-2572C31F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7F7E-6571-4836-92F5-46C750EF0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核函数内的向量运算</a:t>
            </a:r>
            <a:endParaRPr lang="en-US" sz="4000" spc="-1" dirty="0">
              <a:latin typeface="Arial"/>
            </a:endParaRPr>
          </a:p>
        </p:txBody>
      </p:sp>
      <p:sp>
        <p:nvSpPr>
          <p:cNvPr id="2131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附录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A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开始之前先要讲的内容</a:t>
            </a:r>
            <a:endParaRPr lang="en-US" sz="4400" spc="-1" dirty="0">
              <a:latin typeface="Arial"/>
            </a:endParaRPr>
          </a:p>
        </p:txBody>
      </p:sp>
      <p:sp>
        <p:nvSpPr>
          <p:cNvPr id="2133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设备编译器很擅长将你的代码自动向量化（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auto-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vectorising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邻近的工作项（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work-item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）会被打爆生成向量化代码（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vectorized code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由于使用向量运算（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vector operation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），编译器可能并不一定优化得那么成功（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optimize as 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sucessfully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b="1" i="1" u="sng" spc="-1" dirty="0">
                <a:solidFill>
                  <a:srgbClr val="FF0000"/>
                </a:solidFill>
                <a:latin typeface="Trebuchet MS"/>
              </a:rPr>
              <a:t>仔细考虑权衡再三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然后再去将你的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核函数代码进行向量化，否则最终还可能损失性能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CustomShape 1"/>
          <p:cNvSpPr/>
          <p:nvPr/>
        </p:nvSpPr>
        <p:spPr>
          <a:xfrm>
            <a:off x="1981200" y="-162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向量运算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latin typeface="Trebuchet MS"/>
              </a:rPr>
              <a:t>Vector operations</a:t>
            </a:r>
            <a:endParaRPr lang="en-US" sz="2600" spc="-1" dirty="0">
              <a:latin typeface="Arial"/>
            </a:endParaRPr>
          </a:p>
        </p:txBody>
      </p:sp>
      <p:sp>
        <p:nvSpPr>
          <p:cNvPr id="2135" name="CustomShape 2"/>
          <p:cNvSpPr/>
          <p:nvPr/>
        </p:nvSpPr>
        <p:spPr>
          <a:xfrm>
            <a:off x="1631640" y="836640"/>
            <a:ext cx="8928360" cy="44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现代的微处理器都包含了向量运算单元：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也就是对数值块进行运算的功能单元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例如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, x86 CPU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这么多年来就有很多这类指令集，比如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MMX, SSE, AVX …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这些指令集的一个特征就是带宽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(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比如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SSE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每次运算在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128 bit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AVX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则是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256 bits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等等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要让这些处理器发挥最大性能，充分利用这些向量运算单元就很重要了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编译器有时候能够自动发掘利用这些向量运算单元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然而多年来的实践表明，大多数时候恐怕你还得手动编写向量运算的代码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接下来用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128 bit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带宽的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SSE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为例：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  <p:sp>
        <p:nvSpPr>
          <p:cNvPr id="2136" name="CustomShape 3"/>
          <p:cNvSpPr/>
          <p:nvPr/>
        </p:nvSpPr>
        <p:spPr>
          <a:xfrm>
            <a:off x="1606440" y="5315040"/>
            <a:ext cx="9060840" cy="133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#include “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xmmintrin.h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”     //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gcc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中针对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SSE (128 bit 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带宽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)</a:t>
            </a:r>
            <a:r>
              <a:rPr lang="zh-CN" alt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向量运算内置指令的头文件</a:t>
            </a: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__m128 ramp = _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mm_setr_ps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(0.5, 1.5, 2.5, 3.5);   </a:t>
            </a:r>
            <a:r>
              <a:rPr 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将四个浮点数打包到一个向量寄存器</a:t>
            </a:r>
            <a:endParaRPr lang="en-US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__m128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v</a:t>
            </a:r>
            <a:r>
              <a:rPr lang="en-US" altLang="zh-CN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step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= _mm_load1_ps(&amp;</a:t>
            </a:r>
            <a:r>
              <a:rPr lang="en-US" altLang="zh-CN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step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);              </a:t>
            </a:r>
            <a:r>
              <a:rPr 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将 </a:t>
            </a:r>
            <a:r>
              <a:rPr lang="en-US" altLang="zh-CN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step </a:t>
            </a:r>
            <a:r>
              <a:rPr lang="zh-CN" alt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打包到一个向量寄存器</a:t>
            </a:r>
            <a:endParaRPr lang="en-US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__m128 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xvec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; = _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mm_mul_ps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(</a:t>
            </a:r>
            <a:r>
              <a:rPr lang="en-US" sz="14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ramp,v</a:t>
            </a:r>
            <a:r>
              <a:rPr lang="en-US" altLang="zh-CN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 step</a:t>
            </a:r>
            <a:r>
              <a:rPr lang="en-US" sz="1400" b="1" spc="-1" dirty="0">
                <a:solidFill>
                  <a:srgbClr val="000000"/>
                </a:solidFill>
                <a:latin typeface="Courier New Bold"/>
                <a:ea typeface="DejaVu Sans"/>
              </a:rPr>
              <a:t>);           </a:t>
            </a:r>
            <a:r>
              <a:rPr 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// </a:t>
            </a:r>
            <a:r>
              <a:rPr lang="zh-CN" altLang="en-US" sz="1200" b="1" spc="-1" dirty="0">
                <a:solidFill>
                  <a:srgbClr val="000000"/>
                </a:solidFill>
                <a:latin typeface="Courier New Bold"/>
                <a:ea typeface="DejaVu Sans"/>
              </a:rPr>
              <a:t>乘以对应的单精度浮点数，然后赋值给 </a:t>
            </a:r>
            <a:r>
              <a:rPr lang="en-US" sz="1200" b="1" spc="-1" dirty="0" err="1">
                <a:solidFill>
                  <a:srgbClr val="000000"/>
                </a:solidFill>
                <a:latin typeface="Courier New Bold"/>
                <a:ea typeface="DejaVu Sans"/>
              </a:rPr>
              <a:t>xvec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CustomShape 1"/>
          <p:cNvSpPr/>
          <p:nvPr/>
        </p:nvSpPr>
        <p:spPr>
          <a:xfrm>
            <a:off x="1981200" y="44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向量运算内置指令的挑战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latin typeface="Trebuchet MS"/>
              </a:rPr>
              <a:t>Vector </a:t>
            </a:r>
            <a:r>
              <a:rPr lang="en-US" sz="2600" spc="-1" dirty="0" err="1">
                <a:solidFill>
                  <a:srgbClr val="000000"/>
                </a:solidFill>
                <a:latin typeface="Trebuchet MS"/>
              </a:rPr>
              <a:t>intrinsics</a:t>
            </a:r>
            <a:r>
              <a:rPr lang="en-US" sz="2600" spc="-1" dirty="0">
                <a:solidFill>
                  <a:srgbClr val="000000"/>
                </a:solidFill>
                <a:latin typeface="Trebuchet MS"/>
              </a:rPr>
              <a:t> challenges</a:t>
            </a:r>
            <a:endParaRPr lang="en-US" sz="2600" spc="-1" dirty="0">
              <a:latin typeface="Arial"/>
            </a:endParaRPr>
          </a:p>
        </p:txBody>
      </p:sp>
      <p:sp>
        <p:nvSpPr>
          <p:cNvPr id="2138" name="CustomShape 2"/>
          <p:cNvSpPr/>
          <p:nvPr/>
        </p:nvSpPr>
        <p:spPr>
          <a:xfrm>
            <a:off x="1631640" y="1412640"/>
            <a:ext cx="885636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需要一段汇编语言风格的代码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加载到寄存器（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register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使用寄存器运算符进行运算，然后在另一个向量寄存器里面生成值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不可移植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Non portable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即便是同样厂商的设备，只要更换了向量指令集，就必须重写代码。编译器对代码的编译也可能不同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结果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很少有开发者愿意写相关代码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大多数程序只使用编译器能够自动发掘利用的向量运算，可能就很少甚至根本没有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因此很多程序严重浪费了潜在的性能</a:t>
            </a:r>
            <a:endParaRPr lang="en-US" sz="2800" spc="-1" dirty="0">
              <a:latin typeface="Arial"/>
            </a:endParaRPr>
          </a:p>
        </p:txBody>
      </p:sp>
      <p:sp>
        <p:nvSpPr>
          <p:cNvPr id="2139" name="CustomShape 3"/>
          <p:cNvSpPr/>
          <p:nvPr/>
        </p:nvSpPr>
        <p:spPr>
          <a:xfrm>
            <a:off x="2927640" y="5805360"/>
            <a:ext cx="655200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spc="-1" dirty="0">
                <a:solidFill>
                  <a:srgbClr val="4F81BD"/>
                </a:solidFill>
                <a:latin typeface="Trebuchet MS"/>
                <a:ea typeface="DejaVu Sans"/>
              </a:rPr>
              <a:t>解决方案：具有高可移植性的向量指令集，这正是 </a:t>
            </a:r>
            <a:r>
              <a:rPr lang="en-US" altLang="zh-CN" sz="2000" spc="-1" dirty="0">
                <a:solidFill>
                  <a:srgbClr val="4F81BD"/>
                </a:solidFill>
                <a:latin typeface="Trebuchet MS"/>
                <a:ea typeface="DejaVu Sans"/>
              </a:rPr>
              <a:t>OpenCL </a:t>
            </a:r>
            <a:r>
              <a:rPr lang="zh-CN" altLang="en-US" sz="2000" spc="-1" dirty="0">
                <a:solidFill>
                  <a:srgbClr val="4F81BD"/>
                </a:solidFill>
                <a:latin typeface="Trebuchet MS"/>
                <a:ea typeface="DejaVu Sans"/>
              </a:rPr>
              <a:t>所提供的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向量类型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300" spc="-1" dirty="0">
                <a:solidFill>
                  <a:srgbClr val="000000"/>
                </a:solidFill>
                <a:latin typeface="Trebuchet MS"/>
              </a:rPr>
              <a:t>Vector Types</a:t>
            </a:r>
            <a:endParaRPr lang="en-US" sz="2300" spc="-1" dirty="0">
              <a:latin typeface="Arial"/>
            </a:endParaRPr>
          </a:p>
        </p:txBody>
      </p:sp>
      <p:sp>
        <p:nvSpPr>
          <p:cNvPr id="2141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语言 核函数编程语言 提供了一个向量指令集合：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这些指令在不同厂商的向量指令集之间通用可移植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支持长度为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2, 4, 8,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或者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16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的向量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例如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char2, ushort4, int8, float16, double2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…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这些类型的特点包括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尾数法安全（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Endian safe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对齐向量长度（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Aligned at vector length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成元素对的向量运算（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Vector operations (elementwise)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）以及内置函数</a:t>
            </a:r>
            <a:endParaRPr lang="en-US" sz="2800" spc="-1" dirty="0">
              <a:latin typeface="Arial"/>
            </a:endParaRPr>
          </a:p>
        </p:txBody>
      </p:sp>
      <p:sp>
        <p:nvSpPr>
          <p:cNvPr id="2142" name="CustomShape 3"/>
          <p:cNvSpPr/>
          <p:nvPr/>
        </p:nvSpPr>
        <p:spPr>
          <a:xfrm>
            <a:off x="5880000" y="6003000"/>
            <a:ext cx="438228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注意，双精度的 </a:t>
            </a:r>
            <a:r>
              <a:rPr lang="en-US" altLang="zh-CN" spc="-1" dirty="0">
                <a:solidFill>
                  <a:srgbClr val="4F81BD"/>
                </a:solidFill>
                <a:latin typeface="Trebuchet MS"/>
                <a:ea typeface="DejaVu Sans"/>
              </a:rPr>
              <a:t>double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类型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(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以及双精度的向量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)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从 </a:t>
            </a:r>
            <a:r>
              <a:rPr lang="en-US" spc="-1" dirty="0">
                <a:solidFill>
                  <a:srgbClr val="4F81BD"/>
                </a:solidFill>
                <a:latin typeface="Trebuchet MS"/>
                <a:ea typeface="DejaVu Sans"/>
              </a:rPr>
              <a:t>OpenCL v1.1 </a:t>
            </a:r>
            <a:r>
              <a:rPr lang="zh-CN" altLang="en-US" spc="-1" dirty="0">
                <a:solidFill>
                  <a:srgbClr val="4F81BD"/>
                </a:solidFill>
                <a:latin typeface="Trebuchet MS"/>
                <a:ea typeface="DejaVu Sans"/>
              </a:rPr>
              <a:t>开始支持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CustomShape 1"/>
          <p:cNvSpPr/>
          <p:nvPr/>
        </p:nvSpPr>
        <p:spPr>
          <a:xfrm>
            <a:off x="1981200" y="-162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向量运算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300" spc="-1" dirty="0">
                <a:solidFill>
                  <a:srgbClr val="000000"/>
                </a:solidFill>
                <a:latin typeface="Trebuchet MS"/>
              </a:rPr>
              <a:t>Vector Operations</a:t>
            </a:r>
            <a:endParaRPr lang="en-US" sz="2300" spc="-1" dirty="0">
              <a:latin typeface="Arial"/>
            </a:endParaRPr>
          </a:p>
        </p:txBody>
      </p:sp>
      <p:sp>
        <p:nvSpPr>
          <p:cNvPr id="2144" name="CustomShape 2"/>
          <p:cNvSpPr/>
          <p:nvPr/>
        </p:nvSpPr>
        <p:spPr>
          <a:xfrm>
            <a:off x="1981199" y="952200"/>
            <a:ext cx="4316361" cy="6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向量语法 </a:t>
            </a:r>
            <a:r>
              <a:rPr lang="en-US" sz="2200" spc="-1" dirty="0">
                <a:solidFill>
                  <a:srgbClr val="000000"/>
                </a:solidFill>
                <a:latin typeface="Trebuchet MS"/>
              </a:rPr>
              <a:t>Vector literal</a:t>
            </a:r>
            <a:endParaRPr lang="en-US" sz="2200" spc="-1" dirty="0">
              <a:latin typeface="Arial"/>
            </a:endParaRPr>
          </a:p>
        </p:txBody>
      </p:sp>
      <p:sp>
        <p:nvSpPr>
          <p:cNvPr id="2145" name="CustomShape 3"/>
          <p:cNvSpPr/>
          <p:nvPr/>
        </p:nvSpPr>
        <p:spPr>
          <a:xfrm>
            <a:off x="1991280" y="2925000"/>
            <a:ext cx="5040000" cy="67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  <a:ea typeface="DejaVu Sans"/>
              </a:rPr>
              <a:t>向量分量 </a:t>
            </a:r>
            <a:r>
              <a:rPr lang="en-US" sz="2200" spc="-1" dirty="0">
                <a:solidFill>
                  <a:srgbClr val="000000"/>
                </a:solidFill>
                <a:latin typeface="Trebuchet MS"/>
                <a:ea typeface="DejaVu Sans"/>
              </a:rPr>
              <a:t>Vector components</a:t>
            </a:r>
            <a:endParaRPr lang="en-US" sz="2200" spc="-1" dirty="0">
              <a:latin typeface="Arial"/>
            </a:endParaRPr>
          </a:p>
        </p:txBody>
      </p:sp>
      <p:sp>
        <p:nvSpPr>
          <p:cNvPr id="2146" name="CustomShape 4"/>
          <p:cNvSpPr/>
          <p:nvPr/>
        </p:nvSpPr>
        <p:spPr>
          <a:xfrm>
            <a:off x="1981200" y="4912560"/>
            <a:ext cx="3907440" cy="6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800" spc="-1" dirty="0">
                <a:solidFill>
                  <a:srgbClr val="000000"/>
                </a:solidFill>
                <a:latin typeface="Trebuchet MS"/>
                <a:ea typeface="DejaVu Sans"/>
              </a:rPr>
              <a:t>向量运算 </a:t>
            </a:r>
            <a:r>
              <a:rPr lang="en-US" sz="2400" spc="-1" dirty="0">
                <a:solidFill>
                  <a:srgbClr val="000000"/>
                </a:solidFill>
                <a:latin typeface="Trebuchet MS"/>
                <a:ea typeface="DejaVu Sans"/>
              </a:rPr>
              <a:t>Vector ops</a:t>
            </a:r>
            <a:endParaRPr lang="en-US" sz="2400" spc="-1" dirty="0">
              <a:latin typeface="Arial"/>
            </a:endParaRPr>
          </a:p>
        </p:txBody>
      </p:sp>
      <p:sp>
        <p:nvSpPr>
          <p:cNvPr id="2147" name="CustomShape 5"/>
          <p:cNvSpPr/>
          <p:nvPr/>
        </p:nvSpPr>
        <p:spPr>
          <a:xfrm>
            <a:off x="2306640" y="1686240"/>
            <a:ext cx="2104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vi0 = (</a:t>
            </a: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 -7;</a:t>
            </a:r>
            <a:endParaRPr lang="en-US" sz="1400" spc="-1">
              <a:latin typeface="Arial"/>
            </a:endParaRPr>
          </a:p>
        </p:txBody>
      </p:sp>
      <p:sp>
        <p:nvSpPr>
          <p:cNvPr id="2148" name="CustomShape 6"/>
          <p:cNvSpPr/>
          <p:nvPr/>
        </p:nvSpPr>
        <p:spPr>
          <a:xfrm>
            <a:off x="2422560" y="2396880"/>
            <a:ext cx="2950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vi1 = (</a:t>
            </a: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int4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 (0, 1, 2, 3);</a:t>
            </a:r>
            <a:endParaRPr lang="en-US" sz="1400" spc="-1">
              <a:latin typeface="Arial"/>
            </a:endParaRPr>
          </a:p>
        </p:txBody>
      </p:sp>
      <p:sp>
        <p:nvSpPr>
          <p:cNvPr id="2149" name="CustomShape 7"/>
          <p:cNvSpPr/>
          <p:nvPr/>
        </p:nvSpPr>
        <p:spPr>
          <a:xfrm>
            <a:off x="2273520" y="3652920"/>
            <a:ext cx="1631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vi0.lo = vi1.hi;</a:t>
            </a:r>
            <a:endParaRPr lang="en-US" sz="1400" spc="-1">
              <a:latin typeface="Arial"/>
            </a:endParaRPr>
          </a:p>
        </p:txBody>
      </p:sp>
      <p:sp>
        <p:nvSpPr>
          <p:cNvPr id="2150" name="CustomShape 8"/>
          <p:cNvSpPr/>
          <p:nvPr/>
        </p:nvSpPr>
        <p:spPr>
          <a:xfrm>
            <a:off x="2420040" y="4300920"/>
            <a:ext cx="40323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int8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 v8 = (</a:t>
            </a:r>
            <a:r>
              <a:rPr lang="en-US" sz="1400" b="1" spc="-1">
                <a:solidFill>
                  <a:srgbClr val="9BBB59"/>
                </a:solidFill>
                <a:latin typeface="Courier New Bold"/>
                <a:ea typeface="DejaVu Sans"/>
              </a:rPr>
              <a:t>int8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) (vi0, vi1.s01, vi1.odd);</a:t>
            </a:r>
            <a:endParaRPr lang="en-US" sz="1400" spc="-1">
              <a:latin typeface="Arial"/>
            </a:endParaRPr>
          </a:p>
        </p:txBody>
      </p:sp>
      <p:sp>
        <p:nvSpPr>
          <p:cNvPr id="2151" name="CustomShape 9"/>
          <p:cNvSpPr/>
          <p:nvPr/>
        </p:nvSpPr>
        <p:spPr>
          <a:xfrm>
            <a:off x="2181720" y="5637240"/>
            <a:ext cx="12765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vi0 += vi1;</a:t>
            </a:r>
            <a:endParaRPr lang="en-US" sz="1400" spc="-1">
              <a:latin typeface="Arial"/>
            </a:endParaRPr>
          </a:p>
        </p:txBody>
      </p:sp>
      <p:sp>
        <p:nvSpPr>
          <p:cNvPr id="2152" name="CustomShape 10"/>
          <p:cNvSpPr/>
          <p:nvPr/>
        </p:nvSpPr>
        <p:spPr>
          <a:xfrm>
            <a:off x="2213760" y="6217560"/>
            <a:ext cx="1643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vi0 = </a:t>
            </a:r>
            <a:r>
              <a:rPr lang="en-US" sz="1400" b="1" spc="-1">
                <a:solidFill>
                  <a:srgbClr val="17375E"/>
                </a:solidFill>
                <a:latin typeface="Courier New Bold"/>
                <a:ea typeface="DejaVu Sans"/>
              </a:rPr>
              <a:t>abs</a:t>
            </a:r>
            <a:r>
              <a:rPr lang="en-US" sz="1400" b="1" spc="-1">
                <a:solidFill>
                  <a:srgbClr val="000000"/>
                </a:solidFill>
                <a:latin typeface="Courier New Bold"/>
                <a:ea typeface="DejaVu Sans"/>
              </a:rPr>
              <a:t>(vi0);</a:t>
            </a:r>
            <a:endParaRPr lang="en-US" sz="1400" spc="-1">
              <a:latin typeface="Arial"/>
            </a:endParaRPr>
          </a:p>
        </p:txBody>
      </p:sp>
      <p:graphicFrame>
        <p:nvGraphicFramePr>
          <p:cNvPr id="2153" name="Table 11"/>
          <p:cNvGraphicFramePr/>
          <p:nvPr/>
        </p:nvGraphicFramePr>
        <p:xfrm>
          <a:off x="5994120" y="1638000"/>
          <a:ext cx="1709280" cy="36576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54" name="Table 12"/>
          <p:cNvGraphicFramePr/>
          <p:nvPr/>
        </p:nvGraphicFramePr>
        <p:xfrm>
          <a:off x="6456000" y="2375280"/>
          <a:ext cx="1709280" cy="36576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55" name="Table 13"/>
          <p:cNvGraphicFramePr/>
          <p:nvPr/>
        </p:nvGraphicFramePr>
        <p:xfrm>
          <a:off x="6456000" y="3529440"/>
          <a:ext cx="1709280" cy="36576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6" name="CustomShape 14"/>
          <p:cNvSpPr/>
          <p:nvPr/>
        </p:nvSpPr>
        <p:spPr>
          <a:xfrm flipH="1">
            <a:off x="6671280" y="2748960"/>
            <a:ext cx="791280" cy="75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7" name="CustomShape 15"/>
          <p:cNvSpPr/>
          <p:nvPr/>
        </p:nvSpPr>
        <p:spPr>
          <a:xfrm flipH="1">
            <a:off x="7068000" y="2748960"/>
            <a:ext cx="791280" cy="751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58" name="Table 16"/>
          <p:cNvGraphicFramePr/>
          <p:nvPr/>
        </p:nvGraphicFramePr>
        <p:xfrm>
          <a:off x="6881880" y="4291560"/>
          <a:ext cx="3462120" cy="365760"/>
        </p:xfrm>
        <a:graphic>
          <a:graphicData uri="http://schemas.openxmlformats.org/drawingml/2006/table">
            <a:tbl>
              <a:tblPr/>
              <a:tblGrid>
                <a:gridCol w="4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9" name="CustomShape 17"/>
          <p:cNvSpPr/>
          <p:nvPr/>
        </p:nvSpPr>
        <p:spPr>
          <a:xfrm>
            <a:off x="7068720" y="1996920"/>
            <a:ext cx="53892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0" name="CustomShape 18"/>
          <p:cNvSpPr/>
          <p:nvPr/>
        </p:nvSpPr>
        <p:spPr>
          <a:xfrm>
            <a:off x="7443120" y="1996920"/>
            <a:ext cx="53892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1" name="CustomShape 19"/>
          <p:cNvSpPr/>
          <p:nvPr/>
        </p:nvSpPr>
        <p:spPr>
          <a:xfrm>
            <a:off x="6672000" y="3876840"/>
            <a:ext cx="395640" cy="37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2" name="CustomShape 20"/>
          <p:cNvSpPr/>
          <p:nvPr/>
        </p:nvSpPr>
        <p:spPr>
          <a:xfrm>
            <a:off x="7140000" y="3876840"/>
            <a:ext cx="395640" cy="37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3" name="CustomShape 21"/>
          <p:cNvSpPr/>
          <p:nvPr/>
        </p:nvSpPr>
        <p:spPr>
          <a:xfrm>
            <a:off x="7574880" y="3876840"/>
            <a:ext cx="395640" cy="37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4" name="CustomShape 22"/>
          <p:cNvSpPr/>
          <p:nvPr/>
        </p:nvSpPr>
        <p:spPr>
          <a:xfrm>
            <a:off x="7949640" y="3876840"/>
            <a:ext cx="395640" cy="37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5" name="CustomShape 23"/>
          <p:cNvSpPr/>
          <p:nvPr/>
        </p:nvSpPr>
        <p:spPr>
          <a:xfrm>
            <a:off x="6672000" y="2748960"/>
            <a:ext cx="219600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66" name="Table 24"/>
          <p:cNvGraphicFramePr/>
          <p:nvPr/>
        </p:nvGraphicFramePr>
        <p:xfrm>
          <a:off x="8624640" y="4291560"/>
          <a:ext cx="855360" cy="36576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7" name="CustomShape 25"/>
          <p:cNvSpPr/>
          <p:nvPr/>
        </p:nvSpPr>
        <p:spPr>
          <a:xfrm>
            <a:off x="7032000" y="2685600"/>
            <a:ext cx="2196000" cy="15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68" name="Table 26"/>
          <p:cNvGraphicFramePr/>
          <p:nvPr/>
        </p:nvGraphicFramePr>
        <p:xfrm>
          <a:off x="9480360" y="4291560"/>
          <a:ext cx="855360" cy="36576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9" name="CustomShape 27"/>
          <p:cNvSpPr/>
          <p:nvPr/>
        </p:nvSpPr>
        <p:spPr>
          <a:xfrm>
            <a:off x="7032000" y="2685600"/>
            <a:ext cx="2542320" cy="15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0" name="CustomShape 28"/>
          <p:cNvSpPr/>
          <p:nvPr/>
        </p:nvSpPr>
        <p:spPr>
          <a:xfrm>
            <a:off x="7928400" y="2685600"/>
            <a:ext cx="2196000" cy="156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71" name="Table 29"/>
          <p:cNvGraphicFramePr/>
          <p:nvPr/>
        </p:nvGraphicFramePr>
        <p:xfrm>
          <a:off x="6848760" y="4773960"/>
          <a:ext cx="1709280" cy="36576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" name="Table 30"/>
          <p:cNvGraphicFramePr/>
          <p:nvPr/>
        </p:nvGraphicFramePr>
        <p:xfrm>
          <a:off x="6848760" y="5194440"/>
          <a:ext cx="1709280" cy="36576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3" name="Table 31"/>
          <p:cNvGraphicFramePr/>
          <p:nvPr/>
        </p:nvGraphicFramePr>
        <p:xfrm>
          <a:off x="6848760" y="5842440"/>
          <a:ext cx="1709280" cy="36576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-4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" name="CustomShape 32"/>
          <p:cNvSpPr/>
          <p:nvPr/>
        </p:nvSpPr>
        <p:spPr>
          <a:xfrm>
            <a:off x="6168000" y="5383800"/>
            <a:ext cx="3013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>
                <a:solidFill>
                  <a:srgbClr val="000000"/>
                </a:solidFill>
                <a:latin typeface="Trebuchet MS"/>
                <a:ea typeface="DejaVu Sans"/>
              </a:rPr>
              <a:t>+</a:t>
            </a:r>
            <a:endParaRPr lang="en-US" sz="2800" spc="-1">
              <a:latin typeface="Arial"/>
            </a:endParaRPr>
          </a:p>
        </p:txBody>
      </p:sp>
      <p:sp>
        <p:nvSpPr>
          <p:cNvPr id="2175" name="CustomShape 33"/>
          <p:cNvSpPr/>
          <p:nvPr/>
        </p:nvSpPr>
        <p:spPr>
          <a:xfrm>
            <a:off x="6992040" y="553104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6" name="CustomShape 34"/>
          <p:cNvSpPr/>
          <p:nvPr/>
        </p:nvSpPr>
        <p:spPr>
          <a:xfrm>
            <a:off x="7442400" y="553104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7" name="CustomShape 35"/>
          <p:cNvSpPr/>
          <p:nvPr/>
        </p:nvSpPr>
        <p:spPr>
          <a:xfrm>
            <a:off x="7833360" y="553104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8" name="CustomShape 36"/>
          <p:cNvSpPr/>
          <p:nvPr/>
        </p:nvSpPr>
        <p:spPr>
          <a:xfrm>
            <a:off x="8278320" y="553104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79" name="Table 37"/>
          <p:cNvGraphicFramePr/>
          <p:nvPr/>
        </p:nvGraphicFramePr>
        <p:xfrm>
          <a:off x="6834360" y="6453360"/>
          <a:ext cx="1709280" cy="365760"/>
        </p:xfrm>
        <a:graphic>
          <a:graphicData uri="http://schemas.openxmlformats.org/drawingml/2006/table">
            <a:tbl>
              <a:tblPr/>
              <a:tblGrid>
                <a:gridCol w="42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20"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240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rebuchet MS"/>
                          <a:ea typeface="ヒラギノ角ゴ ProN W3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21600" marR="21600">
                    <a:lnL w="12240">
                      <a:solidFill>
                        <a:srgbClr val="5F6F7F"/>
                      </a:solidFill>
                    </a:lnL>
                    <a:lnR w="12240">
                      <a:solidFill>
                        <a:srgbClr val="5F6F7F"/>
                      </a:solidFill>
                    </a:lnR>
                    <a:lnT w="12240">
                      <a:solidFill>
                        <a:srgbClr val="5F6F7F"/>
                      </a:solidFill>
                    </a:lnT>
                    <a:lnB w="12240">
                      <a:solidFill>
                        <a:srgbClr val="5F6F7F"/>
                      </a:solidFill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0" name="CustomShape 38"/>
          <p:cNvSpPr/>
          <p:nvPr/>
        </p:nvSpPr>
        <p:spPr>
          <a:xfrm>
            <a:off x="7042080" y="616536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1" name="CustomShape 39"/>
          <p:cNvSpPr/>
          <p:nvPr/>
        </p:nvSpPr>
        <p:spPr>
          <a:xfrm>
            <a:off x="7492440" y="616536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2" name="CustomShape 40"/>
          <p:cNvSpPr/>
          <p:nvPr/>
        </p:nvSpPr>
        <p:spPr>
          <a:xfrm>
            <a:off x="7883040" y="616536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3" name="CustomShape 41"/>
          <p:cNvSpPr/>
          <p:nvPr/>
        </p:nvSpPr>
        <p:spPr>
          <a:xfrm>
            <a:off x="8328360" y="6165360"/>
            <a:ext cx="360" cy="31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3" dur="500"/>
                                        <p:tgtEl>
                                          <p:spTgt spid="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6" dur="5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4" dur="500"/>
                                        <p:tgtEl>
                                          <p:spTgt spid="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7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0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3" dur="500"/>
                                        <p:tgtEl>
                                          <p:spTgt spid="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6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CustomShape 1"/>
          <p:cNvSpPr/>
          <p:nvPr/>
        </p:nvSpPr>
        <p:spPr>
          <a:xfrm>
            <a:off x="1981200" y="-99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使用向量运算</a:t>
            </a:r>
            <a:endParaRPr lang="en-US" sz="4400" spc="-1" dirty="0">
              <a:latin typeface="Arial"/>
            </a:endParaRPr>
          </a:p>
        </p:txBody>
      </p:sp>
      <p:sp>
        <p:nvSpPr>
          <p:cNvPr id="2185" name="CustomShape 2"/>
          <p:cNvSpPr/>
          <p:nvPr/>
        </p:nvSpPr>
        <p:spPr>
          <a:xfrm>
            <a:off x="1631640" y="1196640"/>
            <a:ext cx="8856360" cy="54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使用下面的步骤可以将一个标量循环（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scalar loop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）转成向量循环（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vector loop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要参考你的向量指令集带宽、具体问题，来选择一个数值作为你打包成一个向量寄存器的大小（带宽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width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 </a:t>
            </a:r>
            <a:endParaRPr lang="en-US" sz="2800" spc="-1" dirty="0">
              <a:latin typeface="Arial"/>
            </a:endParaRPr>
          </a:p>
          <a:p>
            <a:pPr marL="1143000" lvl="2" indent="-2278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比如带宽为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128 bit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的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SSE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指令集，使用的是单精度浮点数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(32 bit)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，打包的数量就是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4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 (128 bits =4*32 bits) 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展开循环使之适应你所选的带宽（比如上面例子中的是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4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设置循环前置、后置脚本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(loop preamble and postscript)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。比如，如果循环迭代次数最终不能整除带宽（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width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），你就需要在后置脚本中多加一次额外的迭代，或者在前置部分填充向量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用对应的向量指令替换掉循环体内的指令</a:t>
            </a: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CustomShape 1"/>
          <p:cNvSpPr/>
          <p:nvPr/>
        </p:nvSpPr>
        <p:spPr>
          <a:xfrm>
            <a:off x="198120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向量指令实例</a:t>
            </a:r>
            <a:endParaRPr lang="en-US" sz="4400" spc="-1" dirty="0">
              <a:latin typeface="Arial"/>
            </a:endParaRPr>
          </a:p>
        </p:txBody>
      </p:sp>
      <p:sp>
        <p:nvSpPr>
          <p:cNvPr id="2187" name="CustomShape 2"/>
          <p:cNvSpPr/>
          <p:nvPr/>
        </p:nvSpPr>
        <p:spPr>
          <a:xfrm>
            <a:off x="1703640" y="908640"/>
            <a:ext cx="8784360" cy="57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标量循环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Scalar loop: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 &lt; 34; 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++) x[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] = y[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] * y[</a:t>
            </a:r>
            <a:r>
              <a:rPr lang="en-US" sz="28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800" b="1" spc="-1" dirty="0">
                <a:solidFill>
                  <a:srgbClr val="000000"/>
                </a:solidFill>
                <a:latin typeface="Courier New Bold"/>
              </a:rPr>
              <a:t>];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使用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128-bit SSE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带宽为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128/32=4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拆解循环体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按需添加后置和前置脚本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NLP = 34+2; x[34]=x[35]=y[34]=y[35]=0.0f // </a:t>
            </a:r>
            <a:r>
              <a:rPr lang="zh-CN" altLang="en-US" sz="2300" b="1" spc="-1" dirty="0">
                <a:solidFill>
                  <a:srgbClr val="000000"/>
                </a:solidFill>
                <a:latin typeface="Courier New Bold"/>
              </a:rPr>
              <a:t>事先加入零充填向量</a:t>
            </a:r>
            <a:endParaRPr lang="en-US" sz="2300" spc="-1" dirty="0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 dirty="0">
                <a:solidFill>
                  <a:srgbClr val="4F81BD"/>
                </a:solidFill>
                <a:latin typeface="Courier New Bold"/>
              </a:rPr>
              <a:t>for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 &lt; NLP; 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 = 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 + 4) {</a:t>
            </a:r>
            <a:endParaRPr lang="en-US" sz="2300" spc="-1" dirty="0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  x[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] = y[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] * y[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];  x[i+1] = y[i+1] * y[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*1];</a:t>
            </a:r>
            <a:endParaRPr lang="en-US" sz="2300" spc="-1" dirty="0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  x[i+2] = y[i+2] * y[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*2];  x[i+3] = y[i+3] * y[</a:t>
            </a:r>
            <a:r>
              <a:rPr lang="en-US" sz="23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*3];</a:t>
            </a:r>
            <a:endParaRPr lang="en-US" sz="2300" spc="-1" dirty="0">
              <a:latin typeface="Arial"/>
            </a:endParaRPr>
          </a:p>
          <a:p>
            <a:pPr marL="457200">
              <a:spcBef>
                <a:spcPts val="459"/>
              </a:spcBef>
            </a:pP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}</a:t>
            </a:r>
            <a:endParaRPr lang="en-US" sz="23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在拆开的循环体中用对应的向量指令集进行替代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 dirty="0">
                <a:solidFill>
                  <a:srgbClr val="9BBB59"/>
                </a:solidFill>
                <a:latin typeface="Courier New Bold"/>
              </a:rPr>
              <a:t>float4 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x4[DIM], y4[DIM];</a:t>
            </a:r>
            <a:endParaRPr lang="en-US" sz="2600" spc="-1" dirty="0">
              <a:latin typeface="Arial"/>
            </a:endParaRPr>
          </a:p>
          <a:p>
            <a:pPr>
              <a:spcBef>
                <a:spcPts val="459"/>
              </a:spcBef>
            </a:pPr>
            <a:r>
              <a:rPr lang="en-US" sz="2300" b="1" spc="-1" dirty="0">
                <a:solidFill>
                  <a:srgbClr val="000000"/>
                </a:solidFill>
                <a:latin typeface="Courier New Bold"/>
              </a:rPr>
              <a:t>// DIM set to hold 34 values extended to multiple of 4 (36)</a:t>
            </a:r>
            <a:endParaRPr lang="en-US" sz="2300" spc="-1" dirty="0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 dirty="0">
                <a:solidFill>
                  <a:srgbClr val="9BBB59"/>
                </a:solidFill>
                <a:latin typeface="Courier New Bold"/>
              </a:rPr>
              <a:t>float4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 zero = {0.0f, 0.0f, 0.0f, 0.0f};</a:t>
            </a:r>
            <a:endParaRPr lang="en-US" sz="2600" spc="-1" dirty="0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NLP = 34 % 4 + 1; // 9 </a:t>
            </a:r>
            <a:r>
              <a:rPr lang="zh-CN" altLang="en-US" sz="2600" b="1" spc="-1" dirty="0">
                <a:solidFill>
                  <a:srgbClr val="000000"/>
                </a:solidFill>
                <a:latin typeface="Courier New Bold"/>
              </a:rPr>
              <a:t>个值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zh-CN" altLang="en-US" sz="2600" b="1" spc="-1" dirty="0">
                <a:solidFill>
                  <a:srgbClr val="000000"/>
                </a:solidFill>
                <a:latin typeface="Courier New Bold"/>
              </a:rPr>
              <a:t>因为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 34 </a:t>
            </a:r>
            <a:r>
              <a:rPr lang="zh-CN" altLang="en-US" sz="2600" b="1" spc="-1" dirty="0">
                <a:solidFill>
                  <a:srgbClr val="000000"/>
                </a:solidFill>
                <a:latin typeface="Courier New Bold"/>
              </a:rPr>
              <a:t>不是 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4</a:t>
            </a:r>
            <a:r>
              <a:rPr lang="zh-CN" altLang="en-US" sz="2600" b="1" spc="-1" dirty="0">
                <a:solidFill>
                  <a:srgbClr val="000000"/>
                </a:solidFill>
                <a:latin typeface="Courier New Bold"/>
              </a:rPr>
              <a:t>的倍数，</a:t>
            </a:r>
            <a:r>
              <a:rPr lang="en-US" altLang="zh-CN" sz="2600" b="1" spc="-1" dirty="0">
                <a:solidFill>
                  <a:srgbClr val="000000"/>
                </a:solidFill>
                <a:latin typeface="Courier New Bold"/>
              </a:rPr>
              <a:t>36</a:t>
            </a:r>
            <a:r>
              <a:rPr lang="zh-CN" altLang="en-US" sz="2600" b="1" spc="-1" dirty="0">
                <a:solidFill>
                  <a:srgbClr val="000000"/>
                </a:solidFill>
                <a:latin typeface="Courier New Bold"/>
              </a:rPr>
              <a:t>才行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)</a:t>
            </a:r>
            <a:endParaRPr lang="en-US" sz="2600" spc="-1" dirty="0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x4[NLP-1] = 0.0f; y4[NLP-1] = 0.0f; // 0</a:t>
            </a:r>
            <a:r>
              <a:rPr lang="zh-CN" altLang="en-US" sz="2600" b="1" spc="-1" dirty="0">
                <a:solidFill>
                  <a:srgbClr val="000000"/>
                </a:solidFill>
                <a:latin typeface="Courier New Bold"/>
              </a:rPr>
              <a:t>充填数组</a:t>
            </a:r>
            <a:endParaRPr lang="en-US" sz="2600" spc="-1" dirty="0">
              <a:latin typeface="Arial"/>
            </a:endParaRPr>
          </a:p>
          <a:p>
            <a:pPr>
              <a:spcBef>
                <a:spcPts val="519"/>
              </a:spcBef>
            </a:pPr>
            <a:endParaRPr lang="en-US" sz="2600" spc="-1" dirty="0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 dirty="0">
                <a:solidFill>
                  <a:srgbClr val="C0504D"/>
                </a:solidFill>
                <a:latin typeface="Courier New Bold"/>
              </a:rPr>
              <a:t>for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 (</a:t>
            </a:r>
            <a:r>
              <a:rPr lang="en-US" sz="26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 = 0; </a:t>
            </a:r>
            <a:r>
              <a:rPr lang="en-US" sz="26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 &lt; NLP; </a:t>
            </a:r>
            <a:r>
              <a:rPr lang="en-US" sz="26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++)</a:t>
            </a:r>
            <a:endParaRPr lang="en-US" sz="2600" spc="-1" dirty="0">
              <a:latin typeface="Arial"/>
            </a:endParaRPr>
          </a:p>
          <a:p>
            <a:pPr>
              <a:spcBef>
                <a:spcPts val="519"/>
              </a:spcBef>
            </a:pP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 x4[</a:t>
            </a:r>
            <a:r>
              <a:rPr lang="en-US" sz="26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] = y4[</a:t>
            </a:r>
            <a:r>
              <a:rPr lang="en-US" sz="26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] * y4[</a:t>
            </a:r>
            <a:r>
              <a:rPr lang="en-US" sz="2600" b="1" spc="-1" dirty="0" err="1">
                <a:solidFill>
                  <a:srgbClr val="000000"/>
                </a:solidFill>
                <a:latin typeface="Courier New Bold"/>
              </a:rPr>
              <a:t>i</a:t>
            </a:r>
            <a:r>
              <a:rPr lang="en-US" sz="2600" b="1" spc="-1" dirty="0">
                <a:solidFill>
                  <a:srgbClr val="000000"/>
                </a:solidFill>
                <a:latin typeface="Courier New Bold"/>
              </a:rPr>
              <a:t>]; // </a:t>
            </a:r>
            <a:r>
              <a:rPr lang="zh-CN" altLang="en-US" sz="2600" b="1" spc="-1" dirty="0">
                <a:solidFill>
                  <a:srgbClr val="000000"/>
                </a:solidFill>
                <a:latin typeface="Courier New Bold"/>
              </a:rPr>
              <a:t>具体的向量运算</a:t>
            </a:r>
            <a:endParaRPr lang="en-US" sz="2600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1559640" y="11952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A: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向量化的圆周率程序</a:t>
            </a:r>
            <a:endParaRPr lang="en-US" sz="3600" spc="-1" dirty="0">
              <a:latin typeface="Arial"/>
            </a:endParaRPr>
          </a:p>
        </p:txBody>
      </p:sp>
      <p:sp>
        <p:nvSpPr>
          <p:cNvPr id="2189" name="CustomShape 2"/>
          <p:cNvSpPr/>
          <p:nvPr/>
        </p:nvSpPr>
        <p:spPr>
          <a:xfrm>
            <a:off x="1703640" y="1199520"/>
            <a:ext cx="8784360" cy="554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理解核函数编程语言中的向量指令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从之前写好的最优版本的圆周率程序开始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四次拆解循环（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Unroll the loops 4 times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），验证程序依然工作。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循环体内使用向量指令进行替换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输出结果以及结果的估计误差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报告运行时间，对比向量化和非向量化程序的性能差异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可以在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和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GPU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上都运行来试试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1223</Words>
  <Application>Microsoft Office PowerPoint</Application>
  <PresentationFormat>宽屏</PresentationFormat>
  <Paragraphs>131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23</cp:revision>
  <dcterms:created xsi:type="dcterms:W3CDTF">2019-08-06T00:09:26Z</dcterms:created>
  <dcterms:modified xsi:type="dcterms:W3CDTF">2019-08-06T00:55:43Z</dcterms:modified>
</cp:coreProperties>
</file>