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F290-68E3-4AE0-980F-4CF482E8D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28B4F-4516-4F37-96FE-6DE547A9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962FD-D06B-48C7-B6BB-EEC8FDD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D456-708A-4DC9-A559-03FEACAB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CF555-0DFB-44A2-98DE-8213DA9F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8297-FC07-4E79-A272-02B7134F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598EB-675F-437E-8E6F-54A7C592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96BBA-8CC8-4E4A-A449-451C54D3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F47D-D0A5-4250-B1D2-80D5BDEF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F9C84-CD32-444C-ADC5-2B22BDE5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DC7F12-416D-4821-B9DA-D273ECF9B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6423C-4B60-4D10-9DC3-13D84A4D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38A92-1190-4C2F-9979-8B03EFF5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72CBE-FD09-494C-B7B1-ADB49D8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F91FC-644E-4250-A4A9-5F1AEC92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8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D9AE-0B1D-4411-A049-FED0910B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3569-6558-424D-8B5C-9F5E25F9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509C5-D98B-46F1-B26C-77C4B733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FE32-6F6A-4865-8070-7FE954E5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58B2-0A9B-4141-BCB7-D133B11D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2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0A75-C809-440B-979B-142257A4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9030D-337A-4229-ACB7-F8AA0632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6C202-EB7A-4D93-AE29-A812A177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3C387-4B63-4F52-A4CF-A235188B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5649B-56B2-4592-87E2-7D4AC814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3AB3-7C55-40AA-9637-467939E1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054E8-5D89-4D9F-A11B-6B093DC0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677F3-C705-40DE-A907-EA2359B5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6D21E-0BE8-4B7D-B922-85B8E49C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D3FA3-A25F-49B0-8AB1-372BF405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19860-2822-4D26-9D00-4D9790AF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5F0A-03F7-4A71-8B1C-71F46B76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D6BEA-FD51-4EF1-85ED-A6613533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C4A45-E6A8-40FF-A348-F8FE924E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02D68-88A6-4FD6-B235-ADC1E5D2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ECA38-0835-49FD-A72E-C2225F4A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C1C84-360E-4E95-BFCA-AA9392E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D5D5B-11D2-4757-BF9C-7B0DB3A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EFA3B-F93C-473F-B687-4CCC497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4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A9FDA-DD80-4DDE-8A99-33E07F3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F6D8DF-3390-4B0B-91EB-1BDC79FB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91ACFE-977C-4CD0-899F-B1F8B235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02B35-12B7-4B5D-AA3F-E3F95DA1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5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77CA0-2F6E-4B83-86E8-D59C5D5E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9E0D3-69E0-42AC-9AEF-316BD6A4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CA23A-5654-4E11-92DF-01FC51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2DF8-F29F-4193-9297-A30E325D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9CFC4-76A2-4656-9491-5D9828FC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09EA5-A810-452F-A87A-735FAD98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B426E-4403-44D4-843C-C3492EAB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936E0-B929-489B-8AC8-F5F65BA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4204B-393A-472E-B8D4-AF4526B0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5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D57B-B3C0-435D-A6D1-1318893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7400F-0A93-4631-A64A-5BDAAD2B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55EC7-B183-4A56-AA4B-6217684C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5FFBB-336F-45A0-90F1-9922C9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892D4-5CDA-4339-A737-5F224E53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4CEA1-9A83-412B-B30C-B072C33C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9FC4B3-8AEF-4AAA-BB58-9A47CB03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3D2D7-21A1-426E-8422-56C52D43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5F49-6D12-4036-9C42-04F212C15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8AD4-5BB1-4F60-B611-4758B7640A9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07C5E-837B-4BEA-8C77-71D456792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EB8BC-24E6-434C-BD09-D24300906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2161-30CE-437C-8BCD-4CB9C3C2B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price/Oclgrin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core.doc.ic.ac.uk/tools/GPUVerify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core.doc.ic.ac.uk/tools/GPUVerify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开发调试</a:t>
            </a:r>
            <a:endParaRPr lang="en-US" sz="4000" spc="-1" dirty="0">
              <a:latin typeface="Arial"/>
            </a:endParaRPr>
          </a:p>
        </p:txBody>
      </p:sp>
      <p:sp>
        <p:nvSpPr>
          <p:cNvPr id="1970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11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Oclgrind</a:t>
            </a:r>
            <a:endParaRPr lang="en-US" sz="4400" spc="-1" dirty="0">
              <a:latin typeface="Arial"/>
            </a:endParaRPr>
          </a:p>
        </p:txBody>
      </p:sp>
      <p:sp>
        <p:nvSpPr>
          <p:cNvPr id="1992" name="CustomShape 2"/>
          <p:cNvSpPr/>
          <p:nvPr/>
        </p:nvSpPr>
        <p:spPr>
          <a:xfrm>
            <a:off x="1981200" y="1600200"/>
            <a:ext cx="822888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SPIR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解释器（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interpreter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模拟器（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simulator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由布里斯托尔大学（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University of Bristol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在模拟环境中运行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）来捕获各种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bugs: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lang="en-US" sz="2800" b="1" spc="-1" dirty="0" err="1">
                <a:solidFill>
                  <a:srgbClr val="3366FF"/>
                </a:solidFill>
                <a:latin typeface="Courier New"/>
              </a:rPr>
              <a:t>oclgrind</a:t>
            </a:r>
            <a:r>
              <a:rPr lang="en-US" sz="2800" b="1" spc="-1" dirty="0">
                <a:solidFill>
                  <a:srgbClr val="3366FF"/>
                </a:solidFill>
                <a:latin typeface="Courier New"/>
              </a:rPr>
              <a:t> ./application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无效内存访问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数据竞争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800" b="1" spc="-1" dirty="0">
                <a:solidFill>
                  <a:srgbClr val="3366FF"/>
                </a:solidFill>
                <a:latin typeface="Courier New"/>
              </a:rPr>
              <a:t>--data-races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工作组拆散（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Work-group divergence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运行时接口错误信息（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Runtime API errors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800" b="1" spc="-1" dirty="0">
                <a:solidFill>
                  <a:srgbClr val="3366FF"/>
                </a:solidFill>
                <a:latin typeface="Courier New"/>
              </a:rPr>
              <a:t>--check-</a:t>
            </a:r>
            <a:r>
              <a:rPr lang="en-US" sz="2800" b="1" spc="-1" dirty="0" err="1">
                <a:solidFill>
                  <a:srgbClr val="3366FF"/>
                </a:solidFill>
                <a:latin typeface="Courier New"/>
              </a:rPr>
              <a:t>api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同时提供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GDB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风格的交互式调试器（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interactive debugger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lang="en-US" sz="2800" b="1" spc="-1" dirty="0" err="1">
                <a:solidFill>
                  <a:srgbClr val="3366FF"/>
                </a:solidFill>
                <a:latin typeface="Courier New"/>
              </a:rPr>
              <a:t>oclgrind</a:t>
            </a:r>
            <a:r>
              <a:rPr lang="en-US" sz="2800" b="1" spc="-1" dirty="0">
                <a:solidFill>
                  <a:srgbClr val="3366FF"/>
                </a:solidFill>
                <a:latin typeface="Courier New"/>
              </a:rPr>
              <a:t> –</a:t>
            </a:r>
            <a:r>
              <a:rPr lang="en-US" sz="2800" b="1" spc="-1" dirty="0" err="1">
                <a:solidFill>
                  <a:srgbClr val="3366FF"/>
                </a:solidFill>
                <a:latin typeface="Courier New"/>
              </a:rPr>
              <a:t>i</a:t>
            </a:r>
            <a:r>
              <a:rPr lang="en-US" sz="2800" b="1" spc="-1" dirty="0">
                <a:solidFill>
                  <a:srgbClr val="3366FF"/>
                </a:solidFill>
                <a:latin typeface="Courier New"/>
              </a:rPr>
              <a:t> ./application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更多信息请访问 </a:t>
            </a:r>
            <a:r>
              <a:rPr lang="en-US" sz="3200" u="sng" spc="-1" dirty="0" err="1">
                <a:solidFill>
                  <a:srgbClr val="0000FF"/>
                </a:solidFill>
                <a:latin typeface="Trebuchet MS"/>
                <a:hlinkClick r:id="rId2"/>
              </a:rPr>
              <a:t>Oclgrind</a:t>
            </a: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2"/>
              </a:rPr>
              <a:t> </a:t>
            </a:r>
            <a:r>
              <a:rPr lang="zh-CN" altLang="en-US" sz="3200" u="sng" spc="-1" dirty="0">
                <a:solidFill>
                  <a:srgbClr val="0000FF"/>
                </a:solidFill>
                <a:latin typeface="Trebuchet MS"/>
                <a:hlinkClick r:id="rId2"/>
              </a:rPr>
              <a:t>官方网站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GPUVerify</a:t>
            </a:r>
            <a:endParaRPr lang="en-US" sz="4400" spc="-1">
              <a:latin typeface="Arial"/>
            </a:endParaRPr>
          </a:p>
        </p:txBody>
      </p:sp>
      <p:sp>
        <p:nvSpPr>
          <p:cNvPr id="199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检测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程序中的数据竞争（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data-races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）的有用工具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帝国理工学院（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Imperial College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）开发，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CARP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计划的一部分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利用统计分析来验证核函数（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）中不存在争用（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races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也可以检测工作组拆散（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work-group divergence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）的问题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更多信息参考 </a:t>
            </a:r>
            <a:r>
              <a:rPr lang="en-US" sz="3200" u="sng" spc="-1" dirty="0" err="1">
                <a:solidFill>
                  <a:srgbClr val="0000FF"/>
                </a:solidFill>
                <a:latin typeface="Trebuchet MS"/>
                <a:hlinkClick r:id="rId2"/>
              </a:rPr>
              <a:t>GPUVerify</a:t>
            </a: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2"/>
              </a:rPr>
              <a:t> </a:t>
            </a:r>
            <a:r>
              <a:rPr lang="zh-CN" altLang="en-US" sz="3200" u="sng" spc="-1" dirty="0">
                <a:solidFill>
                  <a:srgbClr val="0000FF"/>
                </a:solidFill>
                <a:latin typeface="Trebuchet MS"/>
              </a:rPr>
              <a:t>官方网站</a:t>
            </a:r>
            <a:endParaRPr lang="en-US" sz="3200" spc="-1" dirty="0">
              <a:latin typeface="Arial"/>
            </a:endParaRPr>
          </a:p>
        </p:txBody>
      </p:sp>
      <p:sp>
        <p:nvSpPr>
          <p:cNvPr id="1995" name="CustomShape 3"/>
          <p:cNvSpPr/>
          <p:nvPr/>
        </p:nvSpPr>
        <p:spPr>
          <a:xfrm>
            <a:off x="2033400" y="5949360"/>
            <a:ext cx="827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>
                <a:solidFill>
                  <a:srgbClr val="3366FF"/>
                </a:solidFill>
                <a:latin typeface="Courier New"/>
                <a:ea typeface="DejaVu Sans"/>
              </a:rPr>
              <a:t>gpuverify --local_size=64,64 --num_groups=256,256 kernel.cl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其他调试工具</a:t>
            </a:r>
            <a:endParaRPr lang="en-US" sz="4400" spc="-1" dirty="0">
              <a:latin typeface="Arial"/>
            </a:endParaRPr>
          </a:p>
        </p:txBody>
      </p:sp>
      <p:sp>
        <p:nvSpPr>
          <p:cNvPr id="1997" name="CustomShape 2"/>
          <p:cNvSpPr/>
          <p:nvPr/>
        </p:nvSpPr>
        <p:spPr>
          <a:xfrm>
            <a:off x="1981200" y="980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AMD®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CodeXL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适用于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AMD® APU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GPU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图形化分析器和调试器（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Graphical Profiler and Debugger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NVIDIA®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Nsight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™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开发平台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适用于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NVIDIA® GPUs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集成开发环境（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IDE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），包含分析器和调试器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GPUVerify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核函数格式化分析（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Formal analysis of 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2"/>
              </a:rPr>
              <a:t>http://multicore.doc.ic.ac.uk/tools/GPUVerify/</a:t>
            </a:r>
            <a:endParaRPr lang="en-US" sz="2800" spc="-1" dirty="0">
              <a:latin typeface="Arial"/>
            </a:endParaRPr>
          </a:p>
        </p:txBody>
      </p:sp>
      <p:sp>
        <p:nvSpPr>
          <p:cNvPr id="1998" name="CustomShape 3"/>
          <p:cNvSpPr/>
          <p:nvPr/>
        </p:nvSpPr>
        <p:spPr>
          <a:xfrm>
            <a:off x="6952440" y="650412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999" name="CustomShape 4"/>
          <p:cNvSpPr/>
          <p:nvPr/>
        </p:nvSpPr>
        <p:spPr>
          <a:xfrm>
            <a:off x="2360640" y="5661360"/>
            <a:ext cx="59670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Note: Debugging OpenCL is still changing rapidly - your mileage may vary when using GDB and these tools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</a:t>
            </a:r>
            <a:endParaRPr lang="en-US" sz="4400" spc="-1" dirty="0">
              <a:latin typeface="Arial"/>
            </a:endParaRPr>
          </a:p>
        </p:txBody>
      </p:sp>
      <p:sp>
        <p:nvSpPr>
          <p:cNvPr id="1972" name="CustomShape 2"/>
          <p:cNvSpPr/>
          <p:nvPr/>
        </p:nvSpPr>
        <p:spPr>
          <a:xfrm>
            <a:off x="1981200" y="1600200"/>
            <a:ext cx="82288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并行程序（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parallel programs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）调试起来是很有挑战性的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好在有一些现成的工具可以帮忙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首先，如果你运行的是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1.2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版本，你就可以从 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）中直接用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输出信息：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上面的代码中，每个工作项（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）就都会打印到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stdout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中。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注意：在设备和输出中间存在某种缓存，但可以通过调用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clFinish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来刷新缓存（或者使用其他类似函数）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1973" name="CustomShape 3"/>
          <p:cNvSpPr/>
          <p:nvPr/>
        </p:nvSpPr>
        <p:spPr>
          <a:xfrm>
            <a:off x="3215640" y="3081960"/>
            <a:ext cx="568800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55520" indent="-154800">
              <a:lnSpc>
                <a:spcPct val="95000"/>
              </a:lnSpc>
              <a:spcBef>
                <a:spcPts val="601"/>
              </a:spcBef>
            </a:pPr>
            <a:r>
              <a:rPr lang="en-US" sz="2400" b="1" spc="-1">
                <a:solidFill>
                  <a:srgbClr val="8064A2"/>
                </a:solidFill>
                <a:latin typeface="Courier New Bold"/>
                <a:ea typeface="MS PGothic"/>
              </a:rPr>
              <a:t>__kernel </a:t>
            </a:r>
            <a:r>
              <a:rPr lang="en-US" sz="2400" b="1" spc="-1">
                <a:solidFill>
                  <a:srgbClr val="C0504D"/>
                </a:solidFill>
                <a:latin typeface="Courier New Bold"/>
                <a:ea typeface="MS PGothic"/>
              </a:rPr>
              <a:t>void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 </a:t>
            </a:r>
            <a:r>
              <a:rPr lang="en-US" sz="2400" b="1" spc="-1">
                <a:solidFill>
                  <a:srgbClr val="17375E"/>
                </a:solidFill>
                <a:latin typeface="Courier New Bold"/>
                <a:ea typeface="MS PGothic"/>
              </a:rPr>
              <a:t>func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(</a:t>
            </a:r>
            <a:r>
              <a:rPr lang="en-US" sz="2400" b="1" spc="-1">
                <a:solidFill>
                  <a:srgbClr val="C0504D"/>
                </a:solidFill>
                <a:latin typeface="Courier New Bold"/>
                <a:ea typeface="MS PGothic"/>
              </a:rPr>
              <a:t>void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)</a:t>
            </a:r>
            <a:endParaRPr lang="en-US" sz="2400" spc="-1">
              <a:latin typeface="Arial"/>
            </a:endParaRPr>
          </a:p>
          <a:p>
            <a:pPr marL="155520" indent="-154800">
              <a:lnSpc>
                <a:spcPct val="95000"/>
              </a:lnSpc>
              <a:spcBef>
                <a:spcPts val="601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{</a:t>
            </a:r>
            <a:endParaRPr lang="en-US" sz="2400" spc="-1">
              <a:latin typeface="Arial"/>
            </a:endParaRPr>
          </a:p>
          <a:p>
            <a:pPr marL="155520" indent="-154800">
              <a:lnSpc>
                <a:spcPct val="95000"/>
              </a:lnSpc>
              <a:spcBef>
                <a:spcPts val="601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  </a:t>
            </a:r>
            <a:r>
              <a:rPr lang="en-US" sz="2400" b="1" spc="-1">
                <a:solidFill>
                  <a:srgbClr val="C0504D"/>
                </a:solidFill>
                <a:latin typeface="Courier New Bold"/>
                <a:ea typeface="MS PGothic"/>
              </a:rPr>
              <a:t>int 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i = </a:t>
            </a:r>
            <a:r>
              <a:rPr lang="en-US" sz="2400" b="1" spc="-1">
                <a:solidFill>
                  <a:srgbClr val="1F497D"/>
                </a:solidFill>
                <a:latin typeface="Courier New Bold"/>
                <a:ea typeface="MS PGothic"/>
              </a:rPr>
              <a:t>get_global_id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(0);</a:t>
            </a:r>
            <a:endParaRPr lang="en-US" sz="2400" spc="-1">
              <a:latin typeface="Arial"/>
            </a:endParaRPr>
          </a:p>
          <a:p>
            <a:pPr marL="155520" indent="-154800">
              <a:lnSpc>
                <a:spcPct val="95000"/>
              </a:lnSpc>
              <a:spcBef>
                <a:spcPts val="601"/>
              </a:spcBef>
            </a:pPr>
            <a:r>
              <a:rPr lang="en-US" sz="2400" b="1" spc="-1">
                <a:solidFill>
                  <a:srgbClr val="17375E"/>
                </a:solidFill>
                <a:latin typeface="Courier New Bold"/>
                <a:ea typeface="MS PGothic"/>
              </a:rPr>
              <a:t>  printf</a:t>
            </a: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(" %d\n ", i);</a:t>
            </a:r>
            <a:endParaRPr lang="en-US" sz="2400" spc="-1">
              <a:latin typeface="Arial"/>
            </a:endParaRPr>
          </a:p>
          <a:p>
            <a:pPr marL="155520" indent="-154800">
              <a:lnSpc>
                <a:spcPct val="95000"/>
              </a:lnSpc>
              <a:spcBef>
                <a:spcPts val="601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 Bold"/>
                <a:ea typeface="MS PGothic"/>
              </a:rPr>
              <a:t>}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OpenCL 1.1</a:t>
            </a:r>
            <a:endParaRPr lang="en-US" sz="4400" spc="-1" dirty="0">
              <a:latin typeface="Arial"/>
            </a:endParaRPr>
          </a:p>
        </p:txBody>
      </p:sp>
      <p:sp>
        <p:nvSpPr>
          <p:cNvPr id="1975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重要提示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）内部写数据到全局缓存（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global 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914400">
              <a:spcBef>
                <a:spcPts val="479"/>
              </a:spcBef>
            </a:pPr>
            <a:r>
              <a:rPr lang="en-US" sz="2400" b="1" spc="-1" dirty="0">
                <a:solidFill>
                  <a:srgbClr val="F79646"/>
                </a:solidFill>
                <a:latin typeface="Courier New Bold"/>
              </a:rPr>
              <a:t>result[ </a:t>
            </a:r>
            <a:r>
              <a:rPr lang="en-US" sz="2400" b="1" spc="-1" dirty="0" err="1">
                <a:solidFill>
                  <a:srgbClr val="F79646"/>
                </a:solidFill>
                <a:latin typeface="Courier New Bold"/>
              </a:rPr>
              <a:t>get_global_id</a:t>
            </a:r>
            <a:r>
              <a:rPr lang="en-US" sz="2400" b="1" spc="-1" dirty="0">
                <a:solidFill>
                  <a:srgbClr val="F79646"/>
                </a:solidFill>
                <a:latin typeface="Courier New Bold"/>
              </a:rPr>
              <a:t>(0) ] = … ;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复制回宿主（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）中然后打印输出或者作为一个串行应用进行调试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这个思路适用于任何的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设备和平台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更多提示</a:t>
            </a:r>
            <a:endParaRPr lang="en-US" sz="4400" spc="-1" dirty="0">
              <a:latin typeface="Arial"/>
            </a:endParaRPr>
          </a:p>
        </p:txBody>
      </p:sp>
      <p:sp>
        <p:nvSpPr>
          <p:cNvPr id="1977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检查你的出错信息（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error messages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3200" b="1" spc="-1" dirty="0">
                <a:solidFill>
                  <a:srgbClr val="C0504D"/>
                </a:solidFill>
                <a:latin typeface="Trebuchet MS"/>
              </a:rPr>
              <a:t>!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C++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里面启用了异常接收（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Exceptions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），一定要确保打印错误信息。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不要忘了，根据指南中的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err_code.c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来将错误信息打印成字符串而不是数值，或者检查设备上提供的包含路径内的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cl.h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file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来查看错误信息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检查工作组规模（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work-group sizes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）以及索引（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indexing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OpenCL - GDB</a:t>
            </a:r>
            <a:endParaRPr lang="en-US" sz="4400" spc="-1" dirty="0">
              <a:latin typeface="Arial"/>
            </a:endParaRPr>
          </a:p>
        </p:txBody>
      </p:sp>
      <p:sp>
        <p:nvSpPr>
          <p:cNvPr id="1979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也可以使用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GDB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调试你的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这也有利于检验内存管理系统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能够更精确地捕获非法的内存取消引用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不过在不同的加速设备上可能有不同效果，所以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bug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可能也有不同表现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为了调试的目的，编译你的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 或者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代码的时候添加上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pc="-1" dirty="0">
                <a:solidFill>
                  <a:srgbClr val="F79646"/>
                </a:solidFill>
                <a:latin typeface="Courier New Bold"/>
              </a:rPr>
              <a:t>–g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的标记（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flag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OpenCL - GDB</a:t>
            </a:r>
            <a:endParaRPr lang="en-US" sz="4400" spc="-1" dirty="0">
              <a:latin typeface="Arial"/>
            </a:endParaRPr>
          </a:p>
        </p:txBody>
      </p:sp>
      <p:sp>
        <p:nvSpPr>
          <p:cNvPr id="1981" name="CustomShape 2"/>
          <p:cNvSpPr/>
          <p:nvPr/>
        </p:nvSpPr>
        <p:spPr>
          <a:xfrm>
            <a:off x="198120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是否需要特定的平台指令取决于你使用的是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 AMD®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Intel®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平台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一定程度上是由于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ICD (Installable Client Driver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可安装客户端驱动程序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确保要加载适用于选定平台的正确的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运行时环境（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不同的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实现 要求和接收的核函数（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编译标识符（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flag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）也是不同的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记住：你的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可能会出现在每个平台的列表中，要保证你选择的调试方法是适用于该平台的正确选项</a:t>
            </a:r>
            <a:endParaRPr lang="en-US" sz="3200" spc="-1" dirty="0">
              <a:latin typeface="Arial"/>
            </a:endParaRPr>
          </a:p>
        </p:txBody>
      </p:sp>
      <p:sp>
        <p:nvSpPr>
          <p:cNvPr id="1982" name="CustomShape 3"/>
          <p:cNvSpPr/>
          <p:nvPr/>
        </p:nvSpPr>
        <p:spPr>
          <a:xfrm>
            <a:off x="1631640" y="6453360"/>
            <a:ext cx="4860720" cy="40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AMD®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平台使用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GDB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endParaRPr lang="en-US" sz="4400" spc="-1" dirty="0">
              <a:latin typeface="Arial"/>
            </a:endParaRPr>
          </a:p>
        </p:txBody>
      </p:sp>
      <p:sp>
        <p:nvSpPr>
          <p:cNvPr id="1984" name="CustomShape 2"/>
          <p:cNvSpPr/>
          <p:nvPr/>
        </p:nvSpPr>
        <p:spPr>
          <a:xfrm>
            <a:off x="1981200" y="1600200"/>
            <a:ext cx="822888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确保你选择的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AMD®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平台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构建核函数的时候确保使用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–g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标识符，并且关闭所有的优化选项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 err="1">
                <a:solidFill>
                  <a:srgbClr val="C0504D"/>
                </a:solidFill>
                <a:latin typeface="Courier New Bold"/>
              </a:rPr>
              <a:t>program.build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(" –g –O0" )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kernel function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altLang="zh-CN" sz="3200" b="1" spc="-1" dirty="0">
                <a:solidFill>
                  <a:srgbClr val="17375E"/>
                </a:solidFill>
                <a:latin typeface="Trebuchet MS"/>
              </a:rPr>
              <a:t>__kernel void foo(</a:t>
            </a:r>
            <a:r>
              <a:rPr lang="en-US" altLang="zh-CN" sz="3200" b="1" spc="-1" dirty="0" err="1">
                <a:solidFill>
                  <a:srgbClr val="17375E"/>
                </a:solidFill>
                <a:latin typeface="Trebuchet MS"/>
              </a:rPr>
              <a:t>args</a:t>
            </a:r>
            <a:r>
              <a:rPr lang="en-US" altLang="zh-CN" sz="3200" b="1" spc="-1" dirty="0">
                <a:solidFill>
                  <a:srgbClr val="17375E"/>
                </a:solidFill>
                <a:latin typeface="Trebuchet MS"/>
              </a:rPr>
              <a:t>)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的符号名称（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symbolic name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sz="3200" b="1" spc="-1" dirty="0">
                <a:solidFill>
                  <a:srgbClr val="4F81BD"/>
                </a:solidFill>
                <a:latin typeface="Trebuchet MS"/>
              </a:rPr>
              <a:t>__</a:t>
            </a:r>
            <a:r>
              <a:rPr lang="en-US" sz="3200" b="1" spc="-1" dirty="0" err="1">
                <a:solidFill>
                  <a:srgbClr val="4F81BD"/>
                </a:solidFill>
                <a:latin typeface="Trebuchet MS"/>
              </a:rPr>
              <a:t>OpenCL_foo_kernel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在内核条目（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entry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）上设置断点（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breakpoint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），可以再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GDB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的提示符下输入：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break __</a:t>
            </a:r>
            <a:r>
              <a:rPr lang="en-US" sz="2800" b="1" spc="-1" dirty="0" err="1">
                <a:solidFill>
                  <a:srgbClr val="C0504D"/>
                </a:solidFill>
                <a:latin typeface="Courier New Bold"/>
              </a:rPr>
              <a:t>OpenCL_foo_kernel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注意：内核的调试符号（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debug symbol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）直到你的宿主代码（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）构建好内核后才会出现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AMD® 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推荐设置环境变量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F79646"/>
                </a:solidFill>
                <a:latin typeface="Courier New Bold"/>
              </a:rPr>
              <a:t>CPU_MAX_COMPUTE_UNITS=1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来确保确定性的核函数行为（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deterministic  kernel behavior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sp>
        <p:nvSpPr>
          <p:cNvPr id="1985" name="CustomShape 3"/>
          <p:cNvSpPr/>
          <p:nvPr/>
        </p:nvSpPr>
        <p:spPr>
          <a:xfrm>
            <a:off x="1631640" y="6453360"/>
            <a:ext cx="4860720" cy="40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Intel®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平台使用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GDB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endParaRPr lang="en-US" sz="4400" spc="-1" dirty="0">
              <a:latin typeface="Arial"/>
            </a:endParaRPr>
          </a:p>
        </p:txBody>
      </p:sp>
      <p:sp>
        <p:nvSpPr>
          <p:cNvPr id="1987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确保你选择的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设备是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Intel®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平台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构建核函数的时候确保使用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–g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标识符，并且指定核函数代码源文件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 dirty="0" err="1">
                <a:solidFill>
                  <a:srgbClr val="C0504D"/>
                </a:solidFill>
                <a:latin typeface="Courier New Bold"/>
              </a:rPr>
              <a:t>program.build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(" –g –s /full/path/to/kernel.cl" 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kernel function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altLang="zh-CN" sz="3200" b="1" spc="-1" dirty="0">
                <a:solidFill>
                  <a:srgbClr val="17375E"/>
                </a:solidFill>
                <a:latin typeface="Trebuchet MS"/>
              </a:rPr>
              <a:t>__kernel void foo(</a:t>
            </a:r>
            <a:r>
              <a:rPr lang="en-US" altLang="zh-CN" sz="3200" b="1" spc="-1" dirty="0" err="1">
                <a:solidFill>
                  <a:srgbClr val="17375E"/>
                </a:solidFill>
                <a:latin typeface="Trebuchet MS"/>
              </a:rPr>
              <a:t>args</a:t>
            </a:r>
            <a:r>
              <a:rPr lang="en-US" altLang="zh-CN" sz="3200" b="1" spc="-1" dirty="0">
                <a:solidFill>
                  <a:srgbClr val="17375E"/>
                </a:solidFill>
                <a:latin typeface="Trebuchet MS"/>
              </a:rPr>
              <a:t>)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的符号名称（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symbolic name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sz="3200" b="1" spc="-1" dirty="0">
                <a:solidFill>
                  <a:srgbClr val="4F81BD"/>
                </a:solidFill>
                <a:latin typeface="Trebuchet MS"/>
              </a:rPr>
              <a:t>foo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在内核条目（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entry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）上设置断点（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breakpoint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），可以再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GDB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的提示符下输入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break foo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注意：内核的调试符号（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debug symbol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）直到你的宿主代码（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）构建好内核后才会出现</a:t>
            </a:r>
            <a:endParaRPr lang="en-US" sz="3200" spc="-1" dirty="0">
              <a:latin typeface="Arial"/>
            </a:endParaRPr>
          </a:p>
        </p:txBody>
      </p:sp>
      <p:sp>
        <p:nvSpPr>
          <p:cNvPr id="1988" name="CustomShape 3"/>
          <p:cNvSpPr/>
          <p:nvPr/>
        </p:nvSpPr>
        <p:spPr>
          <a:xfrm>
            <a:off x="1631640" y="6453360"/>
            <a:ext cx="4860720" cy="40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调试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OpenCL 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GDB</a:t>
            </a:r>
            <a:endParaRPr lang="en-US" sz="4400" spc="-1" dirty="0">
              <a:latin typeface="Arial"/>
            </a:endParaRPr>
          </a:p>
        </p:txBody>
      </p:sp>
      <p:sp>
        <p:nvSpPr>
          <p:cNvPr id="1990" name="CustomShape 2"/>
          <p:cNvSpPr/>
          <p:nvPr/>
        </p:nvSpPr>
        <p:spPr>
          <a:xfrm>
            <a:off x="1631640" y="1600200"/>
            <a:ext cx="8856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i="1" spc="-1" dirty="0">
                <a:solidFill>
                  <a:srgbClr val="E46C0A"/>
                </a:solidFill>
                <a:latin typeface="Trebuchet MS"/>
              </a:rPr>
              <a:t>n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来移动到执行的下一行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i="1" spc="-1" dirty="0">
                <a:solidFill>
                  <a:srgbClr val="E46C0A"/>
                </a:solidFill>
                <a:latin typeface="Trebuchet MS"/>
              </a:rPr>
              <a:t>s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来进入函数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如果遇到了段错误（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segmentation fault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</a:t>
            </a:r>
            <a:r>
              <a:rPr lang="en-US" sz="3200" b="1" i="1" spc="-1" dirty="0" err="1">
                <a:solidFill>
                  <a:srgbClr val="E46C0A"/>
                </a:solidFill>
                <a:latin typeface="Trebuchet MS"/>
              </a:rPr>
              <a:t>backtrace</a:t>
            </a:r>
            <a:r>
              <a:rPr lang="en-US" sz="3200" spc="-1" dirty="0">
                <a:solidFill>
                  <a:srgbClr val="E46C0A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E46C0A"/>
                </a:solidFill>
                <a:latin typeface="Trebuchet MS"/>
              </a:rPr>
              <a:t>会列出前几个执行帧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execution frames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输入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i="1" spc="-1" dirty="0">
                <a:solidFill>
                  <a:srgbClr val="E46C0A"/>
                </a:solidFill>
                <a:latin typeface="Trebuchet MS"/>
              </a:rPr>
              <a:t>frame 5</a:t>
            </a:r>
            <a:r>
              <a:rPr lang="en-US" sz="2800" spc="-1" dirty="0">
                <a:solidFill>
                  <a:srgbClr val="E46C0A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就可以检查第五帧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i="1" spc="-1" dirty="0">
                <a:solidFill>
                  <a:srgbClr val="E46C0A"/>
                </a:solidFill>
                <a:latin typeface="Trebuchet MS"/>
              </a:rPr>
              <a:t>print </a:t>
            </a:r>
            <a:r>
              <a:rPr lang="en-US" sz="3200" b="1" i="1" spc="-1" dirty="0" err="1">
                <a:solidFill>
                  <a:srgbClr val="E46C0A"/>
                </a:solidFill>
                <a:latin typeface="Trebuchet MS"/>
              </a:rPr>
              <a:t>varname</a:t>
            </a:r>
            <a:r>
              <a:rPr lang="en-US" sz="3200" spc="-1" dirty="0">
                <a:solidFill>
                  <a:srgbClr val="E46C0A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可以输出当前的变量值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译者注：</a:t>
            </a:r>
            <a:r>
              <a:rPr lang="en-US" altLang="zh-CN" sz="2000" spc="-1" dirty="0" err="1">
                <a:solidFill>
                  <a:srgbClr val="000000"/>
                </a:solidFill>
                <a:latin typeface="Trebuchet MS"/>
              </a:rPr>
              <a:t>varname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就是变量名，输入哪个变量就可以显示哪个变量的名字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Courier New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2019-08-05T13:34:20Z</dcterms:created>
  <dcterms:modified xsi:type="dcterms:W3CDTF">2019-08-05T13:34:31Z</dcterms:modified>
</cp:coreProperties>
</file>