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8C3D5-8E85-42AE-99DA-CD29EB9A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E47297-4527-4B00-8C26-CA9B83C3B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1ABF2-25B5-437C-8907-0D1001F7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B7DAF-5983-48C1-88BD-5B787A8D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0D7E2-CB71-4386-9577-7138F310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52D7-E210-4E74-AADC-50E4B931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0C213-96DD-4E22-8090-9CD1D1A2F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5A172-2C3E-40F8-B731-00EEBBF2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6DD86-B66C-4F90-A41F-DBA3D5C4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ADA4C-008A-47B2-A115-5286F27B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09EE96-DFAF-48B6-91F5-280F2D6FF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D9AE2-95CF-4335-8639-C869B6F4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7B2EE-ACED-4BB4-9224-3BCE0A2F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4CD1A-E0FD-4912-9782-8E551CA9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6ABE9-C709-4F15-BCAB-387C58DB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9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72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C6F17-D6CA-44B8-A7FA-AB025768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6F7CC-9E63-4830-B944-7FC67582A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A7A5D-FE14-41B8-8B32-1F61BD51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E6F7-D7CA-4C16-85A8-7623FC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80BAE-2997-4A97-A849-EC8C1CA9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81B9-C76A-4766-A638-5AF06577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B096B8-51A6-4243-93CD-5BB8D801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ED42D-A544-4598-8624-F4972B7A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B58A9-85F5-4AFA-82DB-32D8AB9C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6E35A-7DB1-41DE-B4CE-2EA85F3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D080C-9193-4403-90CC-A4E92C4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0ABA1-D71A-4EAD-8817-FAD79A21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89734-D730-4B1C-BB21-69E3394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3F6CA-BF0E-4BA8-83D2-6F04FBD7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6B17A-EC57-49CE-8772-40478A0D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0F2CA-A0F6-418B-B70E-19E0CC9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6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1433-F1AA-42A6-9654-CFFCE2FF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E45DF-6FA7-4EA2-AA15-89832B0E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A182D-06DC-45AC-9335-52DDDB33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BFB91C-D34E-4BBD-878A-26500C58F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FA98E-3899-43E3-A5EF-1D73DD4EC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679B07-9D16-44AE-91AD-0DEA20E4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552E6-7905-40C6-81B9-294032E5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B4AD56-476C-40F7-835A-1B0E583A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C931-FA92-49D5-A458-BF598C77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BE31D9-4CDF-4CAE-804F-193CA0B5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5E61A-0711-443B-8AD2-B39D6B0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7864C1-77BE-4B25-994B-6FBC066D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D21C7-E771-41F1-A87F-C1F77AB6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D756A6-F481-40CB-8D0E-21B8BC1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76FB97-D6F2-4828-99DE-20EA5F21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ABD2-6961-4CDF-8D3B-38BF3A07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AC9D2-2151-45B6-A61F-9A926126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7C951-BBE0-403F-91B0-B2B9282E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E6E480-ABC9-4DCA-AEAE-665DD3A7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665C4-2758-41E7-84F2-C93D366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478D3-19A5-435E-B6BB-D1698C9D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B8F22-74AB-4E84-8BA1-93806D63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D5926E-4E9F-4DCB-9048-E7B48DB03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F2B00-7386-4039-BA74-35ECDF04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62863-841F-4338-8761-77C48008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270A49-5518-49DF-9289-51DEFE60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D12-C7E7-4C47-AAA8-F1A9A1B6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16D6FD-2BB5-4748-81EC-9464B72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3540-723C-4037-BF7F-513DCBA2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39B02-8047-4A37-BF2F-BBE0227C2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3EDB-E903-4550-81B7-2521D4E83267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EB7A8-704F-4293-B120-E12BA2237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570EE-3665-404A-966E-652795BF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2284-D499-4747-8812-7AE3EA34F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9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cap="all" spc="-1">
                <a:solidFill>
                  <a:srgbClr val="000000"/>
                </a:solidFill>
                <a:latin typeface="Trebuchet MS"/>
              </a:rPr>
              <a:t>概览 OpenCL</a:t>
            </a:r>
            <a:endParaRPr lang="en-US" sz="4000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2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1981200" y="274680"/>
            <a:ext cx="8228880" cy="8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平台模型</a:t>
            </a:r>
            <a:endParaRPr lang="en-US" sz="4400" spc="-1" dirty="0"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1524000" y="4509000"/>
            <a:ext cx="9143280" cy="23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一个宿主（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）以及一个或者多个 </a:t>
            </a:r>
            <a:r>
              <a:rPr lang="en-US" sz="3200" i="1" spc="-1" dirty="0">
                <a:solidFill>
                  <a:srgbClr val="C0504D"/>
                </a:solidFill>
                <a:latin typeface="Trebuchet MS"/>
              </a:rPr>
              <a:t>OpenCL 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设备 （</a:t>
            </a:r>
            <a:r>
              <a:rPr lang="en-US" altLang="zh-CN" sz="3200" i="1" spc="-1" dirty="0">
                <a:solidFill>
                  <a:srgbClr val="C0504D"/>
                </a:solidFill>
                <a:latin typeface="Trebuchet MS"/>
              </a:rPr>
              <a:t>Device</a:t>
            </a:r>
            <a:r>
              <a:rPr lang="zh-CN" altLang="en-US" sz="3200" i="1" spc="-1" dirty="0">
                <a:solidFill>
                  <a:srgbClr val="C0504D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628560" lvl="1" indent="-26604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每个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设备都由一个或者多个计算单元（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Compute Units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）组成，计算单元后文常缩写为 </a:t>
            </a:r>
            <a:r>
              <a:rPr lang="en-US" altLang="zh-CN" sz="2800" b="1" i="1" spc="-1" dirty="0">
                <a:solidFill>
                  <a:srgbClr val="C0504D"/>
                </a:solidFill>
                <a:latin typeface="Trebuchet MS"/>
              </a:rPr>
              <a:t>CU </a:t>
            </a:r>
            <a:endParaRPr lang="en-US" sz="2800" spc="-1" dirty="0">
              <a:latin typeface="Arial"/>
            </a:endParaRPr>
          </a:p>
          <a:p>
            <a:pPr marL="1071720" lvl="2" indent="-26748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每个计算单元都可以分成一个或者多个处理元素（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Processing Elements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），后文缩写为 </a:t>
            </a:r>
            <a:r>
              <a:rPr lang="en-US" altLang="zh-CN" sz="2400" b="1" i="1" spc="-1" dirty="0">
                <a:solidFill>
                  <a:srgbClr val="C0504D"/>
                </a:solidFill>
                <a:latin typeface="Trebuchet MS"/>
              </a:rPr>
              <a:t>PE 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内存（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）分为宿主内存（</a:t>
            </a:r>
            <a:r>
              <a:rPr lang="en-US" altLang="zh-CN" sz="3200" b="1" i="1" spc="-1" dirty="0">
                <a:solidFill>
                  <a:srgbClr val="C0504D"/>
                </a:solidFill>
                <a:latin typeface="Trebuchet MS"/>
              </a:rPr>
              <a:t>host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）和设备内存（</a:t>
            </a:r>
            <a:r>
              <a:rPr lang="en-US" altLang="zh-CN" sz="3200" b="1" i="1" spc="-1" dirty="0">
                <a:solidFill>
                  <a:srgbClr val="EA157A"/>
                </a:solidFill>
                <a:latin typeface="Trebuchet MS"/>
              </a:rPr>
              <a:t>device memory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  <p:grpSp>
        <p:nvGrpSpPr>
          <p:cNvPr id="614" name="Group 3"/>
          <p:cNvGrpSpPr/>
          <p:nvPr/>
        </p:nvGrpSpPr>
        <p:grpSpPr>
          <a:xfrm>
            <a:off x="1524000" y="1254240"/>
            <a:ext cx="7290360" cy="3444120"/>
            <a:chOff x="0" y="1254240"/>
            <a:chExt cx="7290360" cy="3444120"/>
          </a:xfrm>
        </p:grpSpPr>
        <p:sp>
          <p:nvSpPr>
            <p:cNvPr id="615" name="CustomShape 4"/>
            <p:cNvSpPr/>
            <p:nvPr/>
          </p:nvSpPr>
          <p:spPr>
            <a:xfrm>
              <a:off x="0" y="2223540"/>
              <a:ext cx="3373371" cy="100404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处理元素（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Processing Elements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616" name="CustomShape 5"/>
            <p:cNvSpPr/>
            <p:nvPr/>
          </p:nvSpPr>
          <p:spPr>
            <a:xfrm>
              <a:off x="4349880" y="3850560"/>
              <a:ext cx="2245320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OpenCL 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设备（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Device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grpSp>
          <p:nvGrpSpPr>
            <p:cNvPr id="617" name="Group 6"/>
            <p:cNvGrpSpPr/>
            <p:nvPr/>
          </p:nvGrpSpPr>
          <p:grpSpPr>
            <a:xfrm>
              <a:off x="3125160" y="1254240"/>
              <a:ext cx="4165200" cy="2378520"/>
              <a:chOff x="3125160" y="1254240"/>
              <a:chExt cx="4165200" cy="2378520"/>
            </a:xfrm>
          </p:grpSpPr>
          <p:grpSp>
            <p:nvGrpSpPr>
              <p:cNvPr id="618" name="Group 7"/>
              <p:cNvGrpSpPr/>
              <p:nvPr/>
            </p:nvGrpSpPr>
            <p:grpSpPr>
              <a:xfrm>
                <a:off x="4362120" y="1254240"/>
                <a:ext cx="1564560" cy="1053720"/>
                <a:chOff x="4362120" y="1254240"/>
                <a:chExt cx="1564560" cy="1053720"/>
              </a:xfrm>
            </p:grpSpPr>
            <p:sp>
              <p:nvSpPr>
                <p:cNvPr id="619" name="CustomShape 8"/>
                <p:cNvSpPr/>
                <p:nvPr/>
              </p:nvSpPr>
              <p:spPr>
                <a:xfrm>
                  <a:off x="4362120" y="12542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0" name="Group 9"/>
                <p:cNvGrpSpPr/>
                <p:nvPr/>
              </p:nvGrpSpPr>
              <p:grpSpPr>
                <a:xfrm>
                  <a:off x="4878000" y="1256040"/>
                  <a:ext cx="964440" cy="619200"/>
                  <a:chOff x="4878000" y="1256040"/>
                  <a:chExt cx="964440" cy="619200"/>
                </a:xfrm>
              </p:grpSpPr>
              <p:sp>
                <p:nvSpPr>
                  <p:cNvPr id="621" name="CustomShape 10"/>
                  <p:cNvSpPr/>
                  <p:nvPr/>
                </p:nvSpPr>
                <p:spPr>
                  <a:xfrm>
                    <a:off x="4878000" y="1356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2" name="CustomShape 11"/>
                  <p:cNvSpPr/>
                  <p:nvPr/>
                </p:nvSpPr>
                <p:spPr>
                  <a:xfrm>
                    <a:off x="49233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3" name="CustomShape 12"/>
                  <p:cNvSpPr/>
                  <p:nvPr/>
                </p:nvSpPr>
                <p:spPr>
                  <a:xfrm>
                    <a:off x="509184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4" name="CustomShape 13"/>
                  <p:cNvSpPr/>
                  <p:nvPr/>
                </p:nvSpPr>
                <p:spPr>
                  <a:xfrm>
                    <a:off x="526032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5" name="CustomShape 14"/>
                  <p:cNvSpPr/>
                  <p:nvPr/>
                </p:nvSpPr>
                <p:spPr>
                  <a:xfrm>
                    <a:off x="5699160" y="1406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6" name="CustomShape 15"/>
                  <p:cNvSpPr/>
                  <p:nvPr/>
                </p:nvSpPr>
                <p:spPr>
                  <a:xfrm>
                    <a:off x="5253480" y="1256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27" name="Group 16"/>
                <p:cNvGrpSpPr/>
                <p:nvPr/>
              </p:nvGrpSpPr>
              <p:grpSpPr>
                <a:xfrm>
                  <a:off x="4653360" y="1411920"/>
                  <a:ext cx="964440" cy="619560"/>
                  <a:chOff x="4653360" y="1411920"/>
                  <a:chExt cx="964440" cy="619560"/>
                </a:xfrm>
              </p:grpSpPr>
              <p:sp>
                <p:nvSpPr>
                  <p:cNvPr id="628" name="CustomShape 17"/>
                  <p:cNvSpPr/>
                  <p:nvPr/>
                </p:nvSpPr>
                <p:spPr>
                  <a:xfrm>
                    <a:off x="4653360" y="1512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29" name="CustomShape 18"/>
                  <p:cNvSpPr/>
                  <p:nvPr/>
                </p:nvSpPr>
                <p:spPr>
                  <a:xfrm>
                    <a:off x="46990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0" name="CustomShape 19"/>
                  <p:cNvSpPr/>
                  <p:nvPr/>
                </p:nvSpPr>
                <p:spPr>
                  <a:xfrm>
                    <a:off x="486756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1" name="CustomShape 20"/>
                  <p:cNvSpPr/>
                  <p:nvPr/>
                </p:nvSpPr>
                <p:spPr>
                  <a:xfrm>
                    <a:off x="503568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2" name="CustomShape 21"/>
                  <p:cNvSpPr/>
                  <p:nvPr/>
                </p:nvSpPr>
                <p:spPr>
                  <a:xfrm>
                    <a:off x="5474520" y="1562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3" name="CustomShape 22"/>
                  <p:cNvSpPr/>
                  <p:nvPr/>
                </p:nvSpPr>
                <p:spPr>
                  <a:xfrm>
                    <a:off x="5028840" y="1411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34" name="Group 23"/>
                <p:cNvGrpSpPr/>
                <p:nvPr/>
              </p:nvGrpSpPr>
              <p:grpSpPr>
                <a:xfrm>
                  <a:off x="4456800" y="1600200"/>
                  <a:ext cx="964440" cy="619560"/>
                  <a:chOff x="4456800" y="1600200"/>
                  <a:chExt cx="964440" cy="619560"/>
                </a:xfrm>
              </p:grpSpPr>
              <p:sp>
                <p:nvSpPr>
                  <p:cNvPr id="635" name="CustomShape 24"/>
                  <p:cNvSpPr/>
                  <p:nvPr/>
                </p:nvSpPr>
                <p:spPr>
                  <a:xfrm>
                    <a:off x="4456800" y="1700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6" name="CustomShape 25"/>
                  <p:cNvSpPr/>
                  <p:nvPr/>
                </p:nvSpPr>
                <p:spPr>
                  <a:xfrm>
                    <a:off x="450252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7" name="CustomShape 26"/>
                  <p:cNvSpPr/>
                  <p:nvPr/>
                </p:nvSpPr>
                <p:spPr>
                  <a:xfrm>
                    <a:off x="467100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8" name="CustomShape 27"/>
                  <p:cNvSpPr/>
                  <p:nvPr/>
                </p:nvSpPr>
                <p:spPr>
                  <a:xfrm>
                    <a:off x="483948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39" name="CustomShape 28"/>
                  <p:cNvSpPr/>
                  <p:nvPr/>
                </p:nvSpPr>
                <p:spPr>
                  <a:xfrm>
                    <a:off x="5277960" y="1750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0" name="CustomShape 29"/>
                  <p:cNvSpPr/>
                  <p:nvPr/>
                </p:nvSpPr>
                <p:spPr>
                  <a:xfrm>
                    <a:off x="4832280" y="1600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641" name="Line 30"/>
              <p:cNvSpPr/>
              <p:nvPr/>
            </p:nvSpPr>
            <p:spPr>
              <a:xfrm>
                <a:off x="5933880" y="1780920"/>
                <a:ext cx="16848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2" name="Group 31"/>
              <p:cNvGrpSpPr/>
              <p:nvPr/>
            </p:nvGrpSpPr>
            <p:grpSpPr>
              <a:xfrm>
                <a:off x="3819960" y="1852920"/>
                <a:ext cx="1729800" cy="1053720"/>
                <a:chOff x="3819960" y="1852920"/>
                <a:chExt cx="1729800" cy="1053720"/>
              </a:xfrm>
            </p:grpSpPr>
            <p:grpSp>
              <p:nvGrpSpPr>
                <p:cNvPr id="643" name="Group 32"/>
                <p:cNvGrpSpPr/>
                <p:nvPr/>
              </p:nvGrpSpPr>
              <p:grpSpPr>
                <a:xfrm>
                  <a:off x="3988440" y="2215080"/>
                  <a:ext cx="964440" cy="619560"/>
                  <a:chOff x="3988440" y="2215080"/>
                  <a:chExt cx="964440" cy="619560"/>
                </a:xfrm>
              </p:grpSpPr>
              <p:sp>
                <p:nvSpPr>
                  <p:cNvPr id="644" name="CustomShape 33"/>
                  <p:cNvSpPr/>
                  <p:nvPr/>
                </p:nvSpPr>
                <p:spPr>
                  <a:xfrm>
                    <a:off x="3988440" y="2315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5" name="CustomShape 34"/>
                  <p:cNvSpPr/>
                  <p:nvPr/>
                </p:nvSpPr>
                <p:spPr>
                  <a:xfrm>
                    <a:off x="40338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6" name="CustomShape 35"/>
                  <p:cNvSpPr/>
                  <p:nvPr/>
                </p:nvSpPr>
                <p:spPr>
                  <a:xfrm>
                    <a:off x="420228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7" name="CustomShape 36"/>
                  <p:cNvSpPr/>
                  <p:nvPr/>
                </p:nvSpPr>
                <p:spPr>
                  <a:xfrm>
                    <a:off x="437076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8" name="CustomShape 37"/>
                  <p:cNvSpPr/>
                  <p:nvPr/>
                </p:nvSpPr>
                <p:spPr>
                  <a:xfrm>
                    <a:off x="4809600" y="2365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9" name="CustomShape 38"/>
                  <p:cNvSpPr/>
                  <p:nvPr/>
                </p:nvSpPr>
                <p:spPr>
                  <a:xfrm>
                    <a:off x="4363920" y="2215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50" name="Line 39"/>
                <p:cNvSpPr/>
                <p:nvPr/>
              </p:nvSpPr>
              <p:spPr>
                <a:xfrm>
                  <a:off x="5044320" y="27781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1" name="CustomShape 40"/>
                <p:cNvSpPr/>
                <p:nvPr/>
              </p:nvSpPr>
              <p:spPr>
                <a:xfrm>
                  <a:off x="3819960" y="185292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52" name="Group 41"/>
                <p:cNvGrpSpPr/>
                <p:nvPr/>
              </p:nvGrpSpPr>
              <p:grpSpPr>
                <a:xfrm>
                  <a:off x="4325040" y="1870920"/>
                  <a:ext cx="964440" cy="619560"/>
                  <a:chOff x="4325040" y="1870920"/>
                  <a:chExt cx="964440" cy="619560"/>
                </a:xfrm>
              </p:grpSpPr>
              <p:sp>
                <p:nvSpPr>
                  <p:cNvPr id="653" name="CustomShape 42"/>
                  <p:cNvSpPr/>
                  <p:nvPr/>
                </p:nvSpPr>
                <p:spPr>
                  <a:xfrm>
                    <a:off x="4325040" y="19713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4" name="CustomShape 43"/>
                  <p:cNvSpPr/>
                  <p:nvPr/>
                </p:nvSpPr>
                <p:spPr>
                  <a:xfrm>
                    <a:off x="43707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5" name="CustomShape 44"/>
                  <p:cNvSpPr/>
                  <p:nvPr/>
                </p:nvSpPr>
                <p:spPr>
                  <a:xfrm>
                    <a:off x="453924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6" name="CustomShape 45"/>
                  <p:cNvSpPr/>
                  <p:nvPr/>
                </p:nvSpPr>
                <p:spPr>
                  <a:xfrm>
                    <a:off x="470772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7" name="CustomShape 46"/>
                  <p:cNvSpPr/>
                  <p:nvPr/>
                </p:nvSpPr>
                <p:spPr>
                  <a:xfrm>
                    <a:off x="5146560" y="20214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8" name="CustomShape 47"/>
                  <p:cNvSpPr/>
                  <p:nvPr/>
                </p:nvSpPr>
                <p:spPr>
                  <a:xfrm>
                    <a:off x="4700520" y="18709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59" name="Group 48"/>
                <p:cNvGrpSpPr/>
                <p:nvPr/>
              </p:nvGrpSpPr>
              <p:grpSpPr>
                <a:xfrm>
                  <a:off x="4111200" y="2010600"/>
                  <a:ext cx="964440" cy="619560"/>
                  <a:chOff x="4111200" y="2010600"/>
                  <a:chExt cx="964440" cy="619560"/>
                </a:xfrm>
              </p:grpSpPr>
              <p:sp>
                <p:nvSpPr>
                  <p:cNvPr id="660" name="CustomShape 49"/>
                  <p:cNvSpPr/>
                  <p:nvPr/>
                </p:nvSpPr>
                <p:spPr>
                  <a:xfrm>
                    <a:off x="4111200" y="21110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1" name="CustomShape 50"/>
                  <p:cNvSpPr/>
                  <p:nvPr/>
                </p:nvSpPr>
                <p:spPr>
                  <a:xfrm>
                    <a:off x="41569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2" name="CustomShape 51"/>
                  <p:cNvSpPr/>
                  <p:nvPr/>
                </p:nvSpPr>
                <p:spPr>
                  <a:xfrm>
                    <a:off x="432504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3" name="CustomShape 52"/>
                  <p:cNvSpPr/>
                  <p:nvPr/>
                </p:nvSpPr>
                <p:spPr>
                  <a:xfrm>
                    <a:off x="449352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4" name="CustomShape 53"/>
                  <p:cNvSpPr/>
                  <p:nvPr/>
                </p:nvSpPr>
                <p:spPr>
                  <a:xfrm>
                    <a:off x="4932360" y="21614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5" name="CustomShape 54"/>
                  <p:cNvSpPr/>
                  <p:nvPr/>
                </p:nvSpPr>
                <p:spPr>
                  <a:xfrm>
                    <a:off x="4486680" y="20106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66" name="Group 55"/>
                <p:cNvGrpSpPr/>
                <p:nvPr/>
              </p:nvGrpSpPr>
              <p:grpSpPr>
                <a:xfrm>
                  <a:off x="3904200" y="2197080"/>
                  <a:ext cx="964440" cy="619560"/>
                  <a:chOff x="3904200" y="2197080"/>
                  <a:chExt cx="964440" cy="619560"/>
                </a:xfrm>
              </p:grpSpPr>
              <p:sp>
                <p:nvSpPr>
                  <p:cNvPr id="667" name="CustomShape 56"/>
                  <p:cNvSpPr/>
                  <p:nvPr/>
                </p:nvSpPr>
                <p:spPr>
                  <a:xfrm>
                    <a:off x="3904200" y="229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8" name="CustomShape 57"/>
                  <p:cNvSpPr/>
                  <p:nvPr/>
                </p:nvSpPr>
                <p:spPr>
                  <a:xfrm>
                    <a:off x="39495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9" name="CustomShape 58"/>
                  <p:cNvSpPr/>
                  <p:nvPr/>
                </p:nvSpPr>
                <p:spPr>
                  <a:xfrm>
                    <a:off x="411804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0" name="CustomShape 59"/>
                  <p:cNvSpPr/>
                  <p:nvPr/>
                </p:nvSpPr>
                <p:spPr>
                  <a:xfrm>
                    <a:off x="428652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1" name="CustomShape 60"/>
                  <p:cNvSpPr/>
                  <p:nvPr/>
                </p:nvSpPr>
                <p:spPr>
                  <a:xfrm>
                    <a:off x="4725360" y="23479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2" name="CustomShape 61"/>
                  <p:cNvSpPr/>
                  <p:nvPr/>
                </p:nvSpPr>
                <p:spPr>
                  <a:xfrm>
                    <a:off x="4279680" y="219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73" name="Line 62"/>
                <p:cNvSpPr/>
                <p:nvPr/>
              </p:nvSpPr>
              <p:spPr>
                <a:xfrm>
                  <a:off x="5381280" y="237996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4" name="Group 63"/>
              <p:cNvGrpSpPr/>
              <p:nvPr/>
            </p:nvGrpSpPr>
            <p:grpSpPr>
              <a:xfrm>
                <a:off x="3498840" y="2192040"/>
                <a:ext cx="1729800" cy="1053720"/>
                <a:chOff x="3498840" y="2192040"/>
                <a:chExt cx="1729800" cy="1053720"/>
              </a:xfrm>
            </p:grpSpPr>
            <p:grpSp>
              <p:nvGrpSpPr>
                <p:cNvPr id="675" name="Group 64"/>
                <p:cNvGrpSpPr/>
                <p:nvPr/>
              </p:nvGrpSpPr>
              <p:grpSpPr>
                <a:xfrm>
                  <a:off x="3667320" y="2554200"/>
                  <a:ext cx="964440" cy="619560"/>
                  <a:chOff x="3667320" y="2554200"/>
                  <a:chExt cx="964440" cy="619560"/>
                </a:xfrm>
              </p:grpSpPr>
              <p:sp>
                <p:nvSpPr>
                  <p:cNvPr id="676" name="CustomShape 65"/>
                  <p:cNvSpPr/>
                  <p:nvPr/>
                </p:nvSpPr>
                <p:spPr>
                  <a:xfrm>
                    <a:off x="3667320" y="2654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7" name="CustomShape 66"/>
                  <p:cNvSpPr/>
                  <p:nvPr/>
                </p:nvSpPr>
                <p:spPr>
                  <a:xfrm>
                    <a:off x="37126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8" name="CustomShape 67"/>
                  <p:cNvSpPr/>
                  <p:nvPr/>
                </p:nvSpPr>
                <p:spPr>
                  <a:xfrm>
                    <a:off x="388116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9" name="CustomShape 68"/>
                  <p:cNvSpPr/>
                  <p:nvPr/>
                </p:nvSpPr>
                <p:spPr>
                  <a:xfrm>
                    <a:off x="404964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0" name="CustomShape 69"/>
                  <p:cNvSpPr/>
                  <p:nvPr/>
                </p:nvSpPr>
                <p:spPr>
                  <a:xfrm>
                    <a:off x="4488480" y="2704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1" name="CustomShape 70"/>
                  <p:cNvSpPr/>
                  <p:nvPr/>
                </p:nvSpPr>
                <p:spPr>
                  <a:xfrm>
                    <a:off x="4042800" y="2554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682" name="Line 71"/>
                <p:cNvSpPr/>
                <p:nvPr/>
              </p:nvSpPr>
              <p:spPr>
                <a:xfrm>
                  <a:off x="4723200" y="31168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3" name="CustomShape 72"/>
                <p:cNvSpPr/>
                <p:nvPr/>
              </p:nvSpPr>
              <p:spPr>
                <a:xfrm>
                  <a:off x="3498840" y="2192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84" name="Group 73"/>
                <p:cNvGrpSpPr/>
                <p:nvPr/>
              </p:nvGrpSpPr>
              <p:grpSpPr>
                <a:xfrm>
                  <a:off x="4003920" y="2209680"/>
                  <a:ext cx="964800" cy="619560"/>
                  <a:chOff x="4003920" y="2209680"/>
                  <a:chExt cx="964800" cy="619560"/>
                </a:xfrm>
              </p:grpSpPr>
              <p:sp>
                <p:nvSpPr>
                  <p:cNvPr id="685" name="CustomShape 74"/>
                  <p:cNvSpPr/>
                  <p:nvPr/>
                </p:nvSpPr>
                <p:spPr>
                  <a:xfrm>
                    <a:off x="4003920" y="23101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6" name="CustomShape 75"/>
                  <p:cNvSpPr/>
                  <p:nvPr/>
                </p:nvSpPr>
                <p:spPr>
                  <a:xfrm>
                    <a:off x="40496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7" name="CustomShape 76"/>
                  <p:cNvSpPr/>
                  <p:nvPr/>
                </p:nvSpPr>
                <p:spPr>
                  <a:xfrm>
                    <a:off x="421812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8" name="CustomShape 77"/>
                  <p:cNvSpPr/>
                  <p:nvPr/>
                </p:nvSpPr>
                <p:spPr>
                  <a:xfrm>
                    <a:off x="438660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9" name="CustomShape 78"/>
                  <p:cNvSpPr/>
                  <p:nvPr/>
                </p:nvSpPr>
                <p:spPr>
                  <a:xfrm>
                    <a:off x="4825440" y="236052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0" name="CustomShape 79"/>
                  <p:cNvSpPr/>
                  <p:nvPr/>
                </p:nvSpPr>
                <p:spPr>
                  <a:xfrm>
                    <a:off x="4379760" y="22096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1" name="Group 80"/>
                <p:cNvGrpSpPr/>
                <p:nvPr/>
              </p:nvGrpSpPr>
              <p:grpSpPr>
                <a:xfrm>
                  <a:off x="3790080" y="2349720"/>
                  <a:ext cx="964440" cy="619560"/>
                  <a:chOff x="3790080" y="2349720"/>
                  <a:chExt cx="964440" cy="619560"/>
                </a:xfrm>
              </p:grpSpPr>
              <p:sp>
                <p:nvSpPr>
                  <p:cNvPr id="692" name="CustomShape 81"/>
                  <p:cNvSpPr/>
                  <p:nvPr/>
                </p:nvSpPr>
                <p:spPr>
                  <a:xfrm>
                    <a:off x="3790080" y="245016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3" name="CustomShape 82"/>
                  <p:cNvSpPr/>
                  <p:nvPr/>
                </p:nvSpPr>
                <p:spPr>
                  <a:xfrm>
                    <a:off x="38358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4" name="CustomShape 83"/>
                  <p:cNvSpPr/>
                  <p:nvPr/>
                </p:nvSpPr>
                <p:spPr>
                  <a:xfrm>
                    <a:off x="400392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5" name="CustomShape 84"/>
                  <p:cNvSpPr/>
                  <p:nvPr/>
                </p:nvSpPr>
                <p:spPr>
                  <a:xfrm>
                    <a:off x="417240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6" name="CustomShape 85"/>
                  <p:cNvSpPr/>
                  <p:nvPr/>
                </p:nvSpPr>
                <p:spPr>
                  <a:xfrm>
                    <a:off x="4611240" y="250020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7" name="CustomShape 86"/>
                  <p:cNvSpPr/>
                  <p:nvPr/>
                </p:nvSpPr>
                <p:spPr>
                  <a:xfrm>
                    <a:off x="4165560" y="234972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698" name="Group 87"/>
                <p:cNvGrpSpPr/>
                <p:nvPr/>
              </p:nvGrpSpPr>
              <p:grpSpPr>
                <a:xfrm>
                  <a:off x="3583080" y="2536200"/>
                  <a:ext cx="964440" cy="619560"/>
                  <a:chOff x="3583080" y="2536200"/>
                  <a:chExt cx="964440" cy="619560"/>
                </a:xfrm>
              </p:grpSpPr>
              <p:sp>
                <p:nvSpPr>
                  <p:cNvPr id="699" name="CustomShape 88"/>
                  <p:cNvSpPr/>
                  <p:nvPr/>
                </p:nvSpPr>
                <p:spPr>
                  <a:xfrm>
                    <a:off x="3583080" y="2636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0" name="CustomShape 89"/>
                  <p:cNvSpPr/>
                  <p:nvPr/>
                </p:nvSpPr>
                <p:spPr>
                  <a:xfrm>
                    <a:off x="36284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1" name="CustomShape 90"/>
                  <p:cNvSpPr/>
                  <p:nvPr/>
                </p:nvSpPr>
                <p:spPr>
                  <a:xfrm>
                    <a:off x="379692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2" name="CustomShape 91"/>
                  <p:cNvSpPr/>
                  <p:nvPr/>
                </p:nvSpPr>
                <p:spPr>
                  <a:xfrm>
                    <a:off x="396540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3" name="CustomShape 92"/>
                  <p:cNvSpPr/>
                  <p:nvPr/>
                </p:nvSpPr>
                <p:spPr>
                  <a:xfrm>
                    <a:off x="4404240" y="26866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4" name="CustomShape 93"/>
                  <p:cNvSpPr/>
                  <p:nvPr/>
                </p:nvSpPr>
                <p:spPr>
                  <a:xfrm>
                    <a:off x="3958560" y="253620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05" name="Line 94"/>
                <p:cNvSpPr/>
                <p:nvPr/>
              </p:nvSpPr>
              <p:spPr>
                <a:xfrm>
                  <a:off x="5060160" y="271872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06" name="Group 95"/>
              <p:cNvGrpSpPr/>
              <p:nvPr/>
            </p:nvGrpSpPr>
            <p:grpSpPr>
              <a:xfrm>
                <a:off x="3125160" y="2579040"/>
                <a:ext cx="1729800" cy="1053720"/>
                <a:chOff x="3125160" y="2579040"/>
                <a:chExt cx="1729800" cy="1053720"/>
              </a:xfrm>
            </p:grpSpPr>
            <p:grpSp>
              <p:nvGrpSpPr>
                <p:cNvPr id="707" name="Group 96"/>
                <p:cNvGrpSpPr/>
                <p:nvPr/>
              </p:nvGrpSpPr>
              <p:grpSpPr>
                <a:xfrm>
                  <a:off x="3293280" y="2941560"/>
                  <a:ext cx="964800" cy="619200"/>
                  <a:chOff x="3293280" y="2941560"/>
                  <a:chExt cx="964800" cy="619200"/>
                </a:xfrm>
              </p:grpSpPr>
              <p:sp>
                <p:nvSpPr>
                  <p:cNvPr id="708" name="CustomShape 97"/>
                  <p:cNvSpPr/>
                  <p:nvPr/>
                </p:nvSpPr>
                <p:spPr>
                  <a:xfrm>
                    <a:off x="3293280" y="304164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09" name="CustomShape 98"/>
                  <p:cNvSpPr/>
                  <p:nvPr/>
                </p:nvSpPr>
                <p:spPr>
                  <a:xfrm>
                    <a:off x="33390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0" name="CustomShape 99"/>
                  <p:cNvSpPr/>
                  <p:nvPr/>
                </p:nvSpPr>
                <p:spPr>
                  <a:xfrm>
                    <a:off x="350748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1" name="CustomShape 100"/>
                  <p:cNvSpPr/>
                  <p:nvPr/>
                </p:nvSpPr>
                <p:spPr>
                  <a:xfrm>
                    <a:off x="367596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2" name="CustomShape 101"/>
                  <p:cNvSpPr/>
                  <p:nvPr/>
                </p:nvSpPr>
                <p:spPr>
                  <a:xfrm>
                    <a:off x="4114800" y="3092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3" name="CustomShape 102"/>
                  <p:cNvSpPr/>
                  <p:nvPr/>
                </p:nvSpPr>
                <p:spPr>
                  <a:xfrm>
                    <a:off x="3669120" y="2941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14" name="Line 103"/>
                <p:cNvSpPr/>
                <p:nvPr/>
              </p:nvSpPr>
              <p:spPr>
                <a:xfrm>
                  <a:off x="4349520" y="350424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CustomShape 104"/>
                <p:cNvSpPr/>
                <p:nvPr/>
              </p:nvSpPr>
              <p:spPr>
                <a:xfrm>
                  <a:off x="3125160" y="2579040"/>
                  <a:ext cx="1564560" cy="105372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716" name="Group 105"/>
                <p:cNvGrpSpPr/>
                <p:nvPr/>
              </p:nvGrpSpPr>
              <p:grpSpPr>
                <a:xfrm>
                  <a:off x="3630240" y="2597040"/>
                  <a:ext cx="964440" cy="619560"/>
                  <a:chOff x="3630240" y="2597040"/>
                  <a:chExt cx="964440" cy="619560"/>
                </a:xfrm>
              </p:grpSpPr>
              <p:sp>
                <p:nvSpPr>
                  <p:cNvPr id="717" name="CustomShape 106"/>
                  <p:cNvSpPr/>
                  <p:nvPr/>
                </p:nvSpPr>
                <p:spPr>
                  <a:xfrm>
                    <a:off x="3630240" y="269748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8" name="CustomShape 107"/>
                  <p:cNvSpPr/>
                  <p:nvPr/>
                </p:nvSpPr>
                <p:spPr>
                  <a:xfrm>
                    <a:off x="367596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19" name="CustomShape 108"/>
                  <p:cNvSpPr/>
                  <p:nvPr/>
                </p:nvSpPr>
                <p:spPr>
                  <a:xfrm>
                    <a:off x="384444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0" name="CustomShape 109"/>
                  <p:cNvSpPr/>
                  <p:nvPr/>
                </p:nvSpPr>
                <p:spPr>
                  <a:xfrm>
                    <a:off x="401292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1" name="CustomShape 110"/>
                  <p:cNvSpPr/>
                  <p:nvPr/>
                </p:nvSpPr>
                <p:spPr>
                  <a:xfrm>
                    <a:off x="4451400" y="274788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2" name="CustomShape 111"/>
                  <p:cNvSpPr/>
                  <p:nvPr/>
                </p:nvSpPr>
                <p:spPr>
                  <a:xfrm>
                    <a:off x="4005720" y="259704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23" name="Group 112"/>
                <p:cNvGrpSpPr/>
                <p:nvPr/>
              </p:nvGrpSpPr>
              <p:grpSpPr>
                <a:xfrm>
                  <a:off x="3416400" y="2737080"/>
                  <a:ext cx="964440" cy="619560"/>
                  <a:chOff x="3416400" y="2737080"/>
                  <a:chExt cx="964440" cy="619560"/>
                </a:xfrm>
              </p:grpSpPr>
              <p:sp>
                <p:nvSpPr>
                  <p:cNvPr id="724" name="CustomShape 113"/>
                  <p:cNvSpPr/>
                  <p:nvPr/>
                </p:nvSpPr>
                <p:spPr>
                  <a:xfrm>
                    <a:off x="3416400" y="283752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5" name="CustomShape 114"/>
                  <p:cNvSpPr/>
                  <p:nvPr/>
                </p:nvSpPr>
                <p:spPr>
                  <a:xfrm>
                    <a:off x="34617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6" name="CustomShape 115"/>
                  <p:cNvSpPr/>
                  <p:nvPr/>
                </p:nvSpPr>
                <p:spPr>
                  <a:xfrm>
                    <a:off x="363024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7" name="CustomShape 116"/>
                  <p:cNvSpPr/>
                  <p:nvPr/>
                </p:nvSpPr>
                <p:spPr>
                  <a:xfrm>
                    <a:off x="379872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8" name="CustomShape 117"/>
                  <p:cNvSpPr/>
                  <p:nvPr/>
                </p:nvSpPr>
                <p:spPr>
                  <a:xfrm>
                    <a:off x="4237560" y="288756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29" name="CustomShape 118"/>
                  <p:cNvSpPr/>
                  <p:nvPr/>
                </p:nvSpPr>
                <p:spPr>
                  <a:xfrm>
                    <a:off x="3791880" y="273708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grpSp>
              <p:nvGrpSpPr>
                <p:cNvPr id="730" name="Group 119"/>
                <p:cNvGrpSpPr/>
                <p:nvPr/>
              </p:nvGrpSpPr>
              <p:grpSpPr>
                <a:xfrm>
                  <a:off x="3209040" y="2923560"/>
                  <a:ext cx="964800" cy="619560"/>
                  <a:chOff x="3209040" y="2923560"/>
                  <a:chExt cx="964800" cy="619560"/>
                </a:xfrm>
              </p:grpSpPr>
              <p:sp>
                <p:nvSpPr>
                  <p:cNvPr id="731" name="CustomShape 120"/>
                  <p:cNvSpPr/>
                  <p:nvPr/>
                </p:nvSpPr>
                <p:spPr>
                  <a:xfrm>
                    <a:off x="3209040" y="3024000"/>
                    <a:ext cx="964440" cy="519120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2" name="CustomShape 121"/>
                  <p:cNvSpPr/>
                  <p:nvPr/>
                </p:nvSpPr>
                <p:spPr>
                  <a:xfrm>
                    <a:off x="32547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3" name="CustomShape 122"/>
                  <p:cNvSpPr/>
                  <p:nvPr/>
                </p:nvSpPr>
                <p:spPr>
                  <a:xfrm>
                    <a:off x="342324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4" name="CustomShape 123"/>
                  <p:cNvSpPr/>
                  <p:nvPr/>
                </p:nvSpPr>
                <p:spPr>
                  <a:xfrm>
                    <a:off x="359172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5" name="CustomShape 124"/>
                  <p:cNvSpPr/>
                  <p:nvPr/>
                </p:nvSpPr>
                <p:spPr>
                  <a:xfrm>
                    <a:off x="4030560" y="3074040"/>
                    <a:ext cx="83520" cy="42948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>
                    <a:solidFill>
                      <a:srgbClr val="000000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36" name="CustomShape 125"/>
                  <p:cNvSpPr/>
                  <p:nvPr/>
                </p:nvSpPr>
                <p:spPr>
                  <a:xfrm>
                    <a:off x="3584880" y="2923560"/>
                    <a:ext cx="588960" cy="455760"/>
                  </a:xfrm>
                  <a:prstGeom prst="rect">
                    <a:avLst/>
                  </a:prstGeom>
                  <a:noFill/>
                  <a:ln w="936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lIns="90000" tIns="45000" rIns="90000" bIns="45000"/>
                  <a:lstStyle/>
                  <a:p>
                    <a:pPr>
                      <a:spcBef>
                        <a:spcPts val="1199"/>
                      </a:spcBef>
                    </a:pPr>
                    <a:r>
                      <a:rPr lang="en-US" sz="2400" spc="-1">
                        <a:solidFill>
                          <a:srgbClr val="000000"/>
                        </a:solidFill>
                        <a:latin typeface="Trebuchet MS"/>
                        <a:ea typeface="DejaVu Sans"/>
                      </a:rPr>
                      <a:t>…</a:t>
                    </a:r>
                    <a:endParaRPr lang="en-US" sz="2400" spc="-1">
                      <a:latin typeface="Arial"/>
                    </a:endParaRPr>
                  </a:p>
                </p:txBody>
              </p:sp>
            </p:grpSp>
            <p:sp>
              <p:nvSpPr>
                <p:cNvPr id="737" name="Line 126"/>
                <p:cNvSpPr/>
                <p:nvPr/>
              </p:nvSpPr>
              <p:spPr>
                <a:xfrm>
                  <a:off x="4686480" y="3106080"/>
                  <a:ext cx="168480" cy="360"/>
                </a:xfrm>
                <a:prstGeom prst="line">
                  <a:avLst/>
                </a:prstGeom>
                <a:ln w="3816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8" name="Line 127"/>
              <p:cNvSpPr/>
              <p:nvPr/>
            </p:nvSpPr>
            <p:spPr>
              <a:xfrm flipV="1">
                <a:off x="4846320" y="1772280"/>
                <a:ext cx="1263240" cy="134460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9" name="CustomShape 128"/>
              <p:cNvSpPr/>
              <p:nvPr/>
            </p:nvSpPr>
            <p:spPr>
              <a:xfrm>
                <a:off x="6099120" y="2293920"/>
                <a:ext cx="1094040" cy="849240"/>
              </a:xfrm>
              <a:prstGeom prst="rect">
                <a:avLst/>
              </a:prstGeom>
              <a:solidFill>
                <a:srgbClr val="FFFFFF"/>
              </a:solidFill>
              <a:ln w="1908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0" name="CustomShape 129"/>
              <p:cNvSpPr/>
              <p:nvPr/>
            </p:nvSpPr>
            <p:spPr>
              <a:xfrm>
                <a:off x="6075000" y="2304720"/>
                <a:ext cx="1215360" cy="820800"/>
              </a:xfrm>
              <a:prstGeom prst="rect">
                <a:avLst/>
              </a:prstGeom>
              <a:noFill/>
              <a:ln w="381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 algn="ctr">
                  <a:spcBef>
                    <a:spcPts val="1199"/>
                  </a:spcBef>
                </a:pP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宿主（</a:t>
                </a:r>
                <a:r>
                  <a:rPr lang="en-US" altLang="zh-CN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Host</a:t>
                </a:r>
                <a:r>
                  <a:rPr lang="zh-CN" altLang="en-US" sz="2400" b="1" spc="-1" dirty="0">
                    <a:solidFill>
                      <a:srgbClr val="000000"/>
                    </a:solidFill>
                    <a:latin typeface="Trebuchet MS"/>
                    <a:ea typeface="DejaVu Sans"/>
                  </a:rPr>
                  <a:t>）</a:t>
                </a:r>
                <a:endParaRPr lang="en-US" sz="2400" spc="-1" dirty="0">
                  <a:latin typeface="Arial"/>
                </a:endParaRPr>
              </a:p>
            </p:txBody>
          </p:sp>
          <p:sp>
            <p:nvSpPr>
              <p:cNvPr id="741" name="Line 130"/>
              <p:cNvSpPr/>
              <p:nvPr/>
            </p:nvSpPr>
            <p:spPr>
              <a:xfrm>
                <a:off x="5362200" y="2557440"/>
                <a:ext cx="747360" cy="360"/>
              </a:xfrm>
              <a:prstGeom prst="line">
                <a:avLst/>
              </a:prstGeom>
              <a:ln w="3816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742" name="CustomShape 131"/>
            <p:cNvSpPr/>
            <p:nvPr/>
          </p:nvSpPr>
          <p:spPr>
            <a:xfrm>
              <a:off x="705977" y="3999240"/>
              <a:ext cx="3905263" cy="699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 algn="ctr">
                <a:spcBef>
                  <a:spcPts val="1001"/>
                </a:spcBef>
              </a:pP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  <a:ea typeface="DejaVu Sans"/>
                </a:rPr>
                <a:t>计算单元（</a:t>
              </a:r>
              <a:r>
                <a:rPr lang="en-US" altLang="zh-CN" sz="2000" b="1" spc="-1" dirty="0">
                  <a:solidFill>
                    <a:srgbClr val="000000"/>
                  </a:solidFill>
                  <a:latin typeface="Trebuchet MS"/>
                </a:rPr>
                <a:t>Compute Unites</a:t>
              </a:r>
              <a:r>
                <a:rPr lang="zh-CN" altLang="en-US" sz="2000" b="1" spc="-1" dirty="0">
                  <a:solidFill>
                    <a:srgbClr val="000000"/>
                  </a:solidFill>
                  <a:latin typeface="Trebuchet MS"/>
                </a:rPr>
                <a:t>）</a:t>
              </a:r>
              <a:endParaRPr lang="en-US" sz="2000" spc="-1" dirty="0">
                <a:latin typeface="Arial"/>
              </a:endParaRPr>
            </a:p>
          </p:txBody>
        </p:sp>
        <p:sp>
          <p:nvSpPr>
            <p:cNvPr id="743" name="Line 132"/>
            <p:cNvSpPr/>
            <p:nvPr/>
          </p:nvSpPr>
          <p:spPr>
            <a:xfrm flipV="1">
              <a:off x="3245760" y="3515040"/>
              <a:ext cx="589680" cy="45180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133"/>
            <p:cNvSpPr/>
            <p:nvPr/>
          </p:nvSpPr>
          <p:spPr>
            <a:xfrm flipH="1" flipV="1">
              <a:off x="4677840" y="3547440"/>
              <a:ext cx="757800" cy="26892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134"/>
            <p:cNvSpPr/>
            <p:nvPr/>
          </p:nvSpPr>
          <p:spPr>
            <a:xfrm>
              <a:off x="2761560" y="2718720"/>
              <a:ext cx="515880" cy="6350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1524000" y="27468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平台样例</a:t>
            </a:r>
            <a:br>
              <a:rPr dirty="0"/>
            </a:b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一个节点，双路 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，双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GPU)</a:t>
            </a:r>
            <a:endParaRPr lang="en-US" sz="3600" spc="-1" dirty="0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1981200" y="1628640"/>
            <a:ext cx="4039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CPU:</a:t>
            </a:r>
            <a:endParaRPr lang="en-US" sz="2800" spc="-1" dirty="0"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1631640" y="2268720"/>
            <a:ext cx="438912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看做一个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设备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(device)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每个核心（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core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）一个计算单元（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CU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每个计算单元一个处理元素（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PE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），或者如果 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PE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映射到单指令多数据流（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SIMD lanes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），则每个 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CU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有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 i="1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个 ，这里的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000" i="1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US" sz="20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等同于单指令多数据流的带宽（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 SIMD width 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记住：</a:t>
            </a:r>
            <a:endParaRPr lang="en-US" sz="2400" spc="-1" dirty="0">
              <a:latin typeface="Arial"/>
            </a:endParaRPr>
          </a:p>
          <a:p>
            <a:pPr marL="743040" lvl="1" indent="-28512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CPU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本身也是自己的宿主（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</a:rPr>
              <a:t>Host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000" spc="-1" dirty="0">
              <a:latin typeface="Arial"/>
            </a:endParaRPr>
          </a:p>
        </p:txBody>
      </p:sp>
      <p:sp>
        <p:nvSpPr>
          <p:cNvPr id="749" name="CustomShape 4"/>
          <p:cNvSpPr/>
          <p:nvPr/>
        </p:nvSpPr>
        <p:spPr>
          <a:xfrm>
            <a:off x="6169080" y="1628640"/>
            <a:ext cx="4041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b="1" spc="-1" dirty="0">
                <a:solidFill>
                  <a:srgbClr val="C0504D"/>
                </a:solidFill>
                <a:latin typeface="Trebuchet MS"/>
              </a:rPr>
              <a:t>GPU:</a:t>
            </a:r>
            <a:endParaRPr lang="en-US" sz="2800" spc="-1" dirty="0">
              <a:latin typeface="Arial"/>
            </a:endParaRPr>
          </a:p>
        </p:txBody>
      </p:sp>
      <p:sp>
        <p:nvSpPr>
          <p:cNvPr id="750" name="CustomShape 5"/>
          <p:cNvSpPr/>
          <p:nvPr/>
        </p:nvSpPr>
        <p:spPr>
          <a:xfrm>
            <a:off x="6169080" y="2268720"/>
            <a:ext cx="439092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每个</a:t>
            </a: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 GPU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是一个单独的 </a:t>
            </a:r>
            <a:r>
              <a:rPr lang="en-US" sz="2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设备（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device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200" spc="-1" dirty="0">
              <a:latin typeface="Arial"/>
            </a:endParaRPr>
          </a:p>
          <a:p>
            <a:pPr marL="343080" indent="-34236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通过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可以同时使用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CPU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和所有 </a:t>
            </a:r>
            <a:r>
              <a:rPr lang="en-US" altLang="zh-CN" sz="22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2200" spc="-1" dirty="0">
                <a:solidFill>
                  <a:srgbClr val="000000"/>
                </a:solidFill>
                <a:latin typeface="Trebuchet MS"/>
              </a:rPr>
              <a:t>设备</a:t>
            </a:r>
            <a:endParaRPr lang="en-US" sz="22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200" spc="-1" dirty="0">
              <a:latin typeface="Arial"/>
            </a:endParaRPr>
          </a:p>
        </p:txBody>
      </p:sp>
      <p:sp>
        <p:nvSpPr>
          <p:cNvPr id="751" name="CustomShape 6"/>
          <p:cNvSpPr/>
          <p:nvPr/>
        </p:nvSpPr>
        <p:spPr>
          <a:xfrm>
            <a:off x="2021340" y="6219360"/>
            <a:ext cx="79988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CU = Compute Unit </a:t>
            </a:r>
            <a:r>
              <a:rPr lang="zh-CN" alt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计算单元</a:t>
            </a:r>
            <a:endParaRPr lang="en-US" altLang="zh-CN" b="1" spc="-1" dirty="0">
              <a:solidFill>
                <a:srgbClr val="4F81BD"/>
              </a:solidFill>
              <a:latin typeface="Trebuchet MS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PE = Processing Element </a:t>
            </a:r>
            <a:r>
              <a:rPr lang="zh-CN" altLang="en-US" b="1" spc="-1" dirty="0">
                <a:solidFill>
                  <a:srgbClr val="4F81BD"/>
                </a:solidFill>
                <a:latin typeface="Trebuchet MS"/>
                <a:ea typeface="DejaVu Sans"/>
              </a:rPr>
              <a:t>处理元素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1: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获取平台信息</a:t>
            </a:r>
            <a:endParaRPr lang="en-US" sz="4400" spc="-1" dirty="0">
              <a:latin typeface="Arial"/>
            </a:endParaRPr>
          </a:p>
        </p:txBody>
      </p:sp>
      <p:sp>
        <p:nvSpPr>
          <p:cNvPr id="753" name="CustomShape 2"/>
          <p:cNvSpPr/>
          <p:nvPr/>
        </p:nvSpPr>
        <p:spPr>
          <a:xfrm>
            <a:off x="1703640" y="1600200"/>
            <a:ext cx="8784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验证一下你能够运行一个简单的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 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利用已经提供的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2800" b="1" spc="-1" dirty="0" err="1">
                <a:solidFill>
                  <a:srgbClr val="F79646"/>
                </a:solidFill>
                <a:latin typeface="Courier New Bold"/>
              </a:rPr>
              <a:t>DeviceInfo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程序，选用一个编辑器来阅读一下代码，然后构建并运行。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应该会输出你所安装的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平台信息以及所有可见设备的信息。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扩展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运行命令 </a:t>
            </a:r>
            <a:r>
              <a:rPr lang="en-US" sz="2800" b="1" spc="-1" dirty="0" err="1">
                <a:solidFill>
                  <a:srgbClr val="F79646"/>
                </a:solidFill>
                <a:latin typeface="Courier New Bold"/>
              </a:rPr>
              <a:t>clinfo</a:t>
            </a:r>
            <a:r>
              <a:rPr lang="en-US" sz="2800" spc="-1" dirty="0">
                <a:solidFill>
                  <a:srgbClr val="F79646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，这个命令来自于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AMD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公司提供的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SDK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，但可以运行于所有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平台之上。这个命令运行后你会看到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运行环境能找到的所有设备和平台的相关信息。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这是一个异构的世界</a:t>
            </a:r>
            <a:endParaRPr lang="en-US" sz="4400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1775640" y="5229360"/>
            <a:ext cx="8496360" cy="128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spcBef>
                <a:spcPts val="479"/>
              </a:spcBef>
            </a:pPr>
            <a:r>
              <a:rPr lang="en-US" sz="2400" b="1" spc="-1">
                <a:solidFill>
                  <a:srgbClr val="000000"/>
                </a:solidFill>
                <a:latin typeface="Trebuchet MS"/>
                <a:ea typeface="Noto Sans CJK SC"/>
              </a:rPr>
              <a:t>OpenCL 允许开发者写一份可以移植的代码，在不同平台上都可以使用所有的资源。</a:t>
            </a:r>
            <a:endParaRPr lang="en-US" sz="2400" spc="-1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847640" y="1556640"/>
            <a:ext cx="4039560" cy="39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现代的计算平台包括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一个或多个 CPU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一个或多个 GPU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DSP 处理器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加速器(accelerator)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… 其他的</a:t>
            </a:r>
            <a:endParaRPr lang="en-US" sz="2800" spc="-1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5952000" y="3357000"/>
            <a:ext cx="4607640" cy="21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例：三星® Exynos 5:</a:t>
            </a:r>
            <a:endParaRPr lang="en-US" sz="2800" spc="-1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Trebuchet MS"/>
              </a:rPr>
              <a:t>双核 ARM A15 1.7GHz,  Mali T604 GPU</a:t>
            </a:r>
            <a:endParaRPr lang="en-US" sz="2800" spc="-1">
              <a:latin typeface="Arial"/>
            </a:endParaRPr>
          </a:p>
          <a:p>
            <a:pPr>
              <a:spcBef>
                <a:spcPts val="561"/>
              </a:spcBef>
            </a:pPr>
            <a:r>
              <a:rPr lang="en-US" sz="2800" spc="-1">
                <a:solidFill>
                  <a:srgbClr val="FF6600"/>
                </a:solidFill>
                <a:latin typeface="Trebuchet MS"/>
              </a:rPr>
              <a:t>例： Intel XXX with IRIS</a:t>
            </a:r>
            <a:endParaRPr lang="en-US" sz="2800" spc="-1">
              <a:latin typeface="Arial"/>
            </a:endParaRPr>
          </a:p>
        </p:txBody>
      </p:sp>
      <p:pic>
        <p:nvPicPr>
          <p:cNvPr id="472" name="Picture 8"/>
          <p:cNvPicPr/>
          <p:nvPr/>
        </p:nvPicPr>
        <p:blipFill>
          <a:blip r:embed="rId2"/>
          <a:stretch/>
        </p:blipFill>
        <p:spPr>
          <a:xfrm>
            <a:off x="7261320" y="1412640"/>
            <a:ext cx="1833480" cy="136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微处理器的趋势</a:t>
            </a:r>
            <a:endParaRPr lang="en-US" sz="4400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631640" y="1340640"/>
            <a:ext cx="9016200" cy="6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</a:rPr>
              <a:t>单个处理器的核心数量越来越多，这些核心还很可能是异构的。</a:t>
            </a:r>
            <a:endParaRPr lang="en-US" sz="2400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711640" y="5488560"/>
            <a:ext cx="7560000" cy="103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异构（Heterogeneous）和众核（many-core）带来的挑战:</a:t>
            </a:r>
            <a:endParaRPr lang="en-US" sz="2400" spc="-1">
              <a:latin typeface="Arial"/>
            </a:endParaRPr>
          </a:p>
          <a:p>
            <a:pPr>
              <a:spcBef>
                <a:spcPts val="479"/>
              </a:spcBef>
            </a:pPr>
            <a:r>
              <a:rPr lang="en-US" sz="2400" spc="-1">
                <a:solidFill>
                  <a:srgbClr val="000000"/>
                </a:solidFill>
                <a:latin typeface="Trebuchet MS"/>
                <a:ea typeface="DejaVu Sans"/>
              </a:rPr>
              <a:t>    如何为这些异构众核设备构建一个软件生态系统？</a:t>
            </a:r>
            <a:endParaRPr lang="en-US" sz="2400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  <p:pic>
        <p:nvPicPr>
          <p:cNvPr id="477" name="Picture 11"/>
          <p:cNvPicPr/>
          <p:nvPr/>
        </p:nvPicPr>
        <p:blipFill>
          <a:blip r:embed="rId2"/>
          <a:stretch/>
        </p:blipFill>
        <p:spPr>
          <a:xfrm>
            <a:off x="1962840" y="2646000"/>
            <a:ext cx="2305800" cy="1729080"/>
          </a:xfrm>
          <a:prstGeom prst="rect">
            <a:avLst/>
          </a:prstGeom>
          <a:ln>
            <a:noFill/>
          </a:ln>
        </p:spPr>
      </p:pic>
      <p:sp>
        <p:nvSpPr>
          <p:cNvPr id="478" name="CustomShape 5"/>
          <p:cNvSpPr/>
          <p:nvPr/>
        </p:nvSpPr>
        <p:spPr>
          <a:xfrm>
            <a:off x="1892280" y="291060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61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7481280" y="4678560"/>
            <a:ext cx="2772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NVIDIA® Tesla® C2090</a:t>
            </a:r>
            <a:endParaRPr lang="en-US" sz="2400" spc="-1">
              <a:latin typeface="Arial"/>
            </a:endParaRPr>
          </a:p>
        </p:txBody>
      </p:sp>
      <p:pic>
        <p:nvPicPr>
          <p:cNvPr id="480" name="Picture 79"/>
          <p:cNvPicPr/>
          <p:nvPr/>
        </p:nvPicPr>
        <p:blipFill>
          <a:blip r:embed="rId3"/>
          <a:stretch/>
        </p:blipFill>
        <p:spPr>
          <a:xfrm>
            <a:off x="4791720" y="2154600"/>
            <a:ext cx="2369880" cy="1928160"/>
          </a:xfrm>
          <a:prstGeom prst="rect">
            <a:avLst/>
          </a:prstGeom>
          <a:ln w="9360">
            <a:noFill/>
          </a:ln>
        </p:spPr>
      </p:pic>
      <p:sp>
        <p:nvSpPr>
          <p:cNvPr id="481" name="CustomShape 7"/>
          <p:cNvSpPr/>
          <p:nvPr/>
        </p:nvSpPr>
        <p:spPr>
          <a:xfrm>
            <a:off x="4742760" y="256608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10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82" name="CustomShape 8"/>
          <p:cNvSpPr/>
          <p:nvPr/>
        </p:nvSpPr>
        <p:spPr>
          <a:xfrm>
            <a:off x="4823760" y="4157280"/>
            <a:ext cx="23058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ATI™ RV770</a:t>
            </a:r>
            <a:endParaRPr lang="en-US" sz="2400" spc="-1">
              <a:latin typeface="Arial"/>
            </a:endParaRPr>
          </a:p>
        </p:txBody>
      </p:sp>
      <p:pic>
        <p:nvPicPr>
          <p:cNvPr id="483" name="Picture 17"/>
          <p:cNvPicPr/>
          <p:nvPr/>
        </p:nvPicPr>
        <p:blipFill>
          <a:blip r:embed="rId4"/>
          <a:stretch/>
        </p:blipFill>
        <p:spPr>
          <a:xfrm>
            <a:off x="7797360" y="2493000"/>
            <a:ext cx="2140560" cy="2121480"/>
          </a:xfrm>
          <a:prstGeom prst="rect">
            <a:avLst/>
          </a:prstGeom>
          <a:ln>
            <a:noFill/>
          </a:ln>
        </p:spPr>
      </p:pic>
      <p:sp>
        <p:nvSpPr>
          <p:cNvPr id="484" name="CustomShape 9"/>
          <p:cNvSpPr/>
          <p:nvPr/>
        </p:nvSpPr>
        <p:spPr>
          <a:xfrm>
            <a:off x="7643640" y="2953800"/>
            <a:ext cx="2447640" cy="15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16 cores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1">
                <a:solidFill>
                  <a:srgbClr val="FFFFFF"/>
                </a:solidFill>
                <a:latin typeface="Trebuchet MS"/>
                <a:ea typeface="DejaVu Sans"/>
              </a:rPr>
              <a:t>32 wide SIMD</a:t>
            </a:r>
            <a:endParaRPr lang="en-US" sz="2400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>
              <a:latin typeface="Arial"/>
            </a:endParaRPr>
          </a:p>
        </p:txBody>
      </p:sp>
      <p:sp>
        <p:nvSpPr>
          <p:cNvPr id="485" name="CustomShape 10"/>
          <p:cNvSpPr/>
          <p:nvPr/>
        </p:nvSpPr>
        <p:spPr>
          <a:xfrm>
            <a:off x="1698960" y="4470120"/>
            <a:ext cx="28339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pc="-1">
                <a:solidFill>
                  <a:srgbClr val="403152"/>
                </a:solidFill>
                <a:latin typeface="Trebuchet MS"/>
                <a:ea typeface="DejaVu Sans"/>
              </a:rPr>
              <a:t>Intel® Xeon Phi™协处理器</a:t>
            </a:r>
            <a:endParaRPr lang="en-US" sz="2400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异构平台开发的工业标准</a:t>
            </a:r>
            <a:endParaRPr lang="en-US" sz="3600" spc="-1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1703640" y="5085360"/>
            <a:ext cx="8784360" cy="149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 algn="ctr">
              <a:spcBef>
                <a:spcPts val="921"/>
              </a:spcBef>
            </a:pPr>
            <a:r>
              <a:rPr lang="en-US" sz="4600" spc="-1" dirty="0">
                <a:solidFill>
                  <a:srgbClr val="403152"/>
                </a:solidFill>
                <a:latin typeface="Trebuchet MS"/>
                <a:ea typeface="Noto Sans CJK SC"/>
              </a:rPr>
              <a:t>OpenCL – </a:t>
            </a:r>
            <a:r>
              <a:rPr lang="en-US" sz="4600" spc="-1" dirty="0" err="1">
                <a:solidFill>
                  <a:srgbClr val="403152"/>
                </a:solidFill>
                <a:latin typeface="Trebuchet MS"/>
                <a:ea typeface="Noto Sans CJK SC"/>
              </a:rPr>
              <a:t>开放（Open）</a:t>
            </a:r>
            <a:r>
              <a:rPr lang="en-US" sz="4600" spc="-1" dirty="0" err="1">
                <a:solidFill>
                  <a:srgbClr val="403152"/>
                </a:solidFill>
                <a:latin typeface="Trebuchet MS"/>
              </a:rPr>
              <a:t>计算语言（Computing</a:t>
            </a:r>
            <a:r>
              <a:rPr lang="en-US" sz="4600" spc="-1" dirty="0">
                <a:solidFill>
                  <a:srgbClr val="403152"/>
                </a:solidFill>
                <a:latin typeface="Trebuchet MS"/>
              </a:rPr>
              <a:t> Language）</a:t>
            </a:r>
            <a:endParaRPr lang="en-US" sz="4600" spc="-1" dirty="0">
              <a:latin typeface="Arial"/>
            </a:endParaRPr>
          </a:p>
          <a:p>
            <a:pPr marL="343080" indent="-342360" algn="ctr">
              <a:spcBef>
                <a:spcPts val="641"/>
              </a:spcBef>
            </a:pPr>
            <a:br>
              <a:rPr dirty="0"/>
            </a:br>
            <a:r>
              <a:rPr lang="en-US" sz="3200" spc="-1" dirty="0" err="1">
                <a:solidFill>
                  <a:srgbClr val="000000"/>
                </a:solidFill>
                <a:latin typeface="Trebuchet MS"/>
                <a:ea typeface="Noto Sans CJK SC"/>
              </a:rPr>
              <a:t>针对异构并行计算的CPU，GPU</a:t>
            </a:r>
            <a:r>
              <a:rPr lang="en-US" sz="3200" spc="-1" dirty="0">
                <a:solidFill>
                  <a:srgbClr val="000000"/>
                </a:solidFill>
                <a:latin typeface="Trebuchet MS"/>
                <a:ea typeface="Noto Sans CJK SC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  <a:ea typeface="Noto Sans CJK SC"/>
              </a:rPr>
              <a:t>等设备的可移植的并行计算的开放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标准，免受专利限制</a:t>
            </a:r>
            <a:endParaRPr lang="en-US" sz="3200" spc="-1" dirty="0">
              <a:latin typeface="Arial"/>
            </a:endParaRPr>
          </a:p>
          <a:p>
            <a:pPr marL="343080" indent="-342360" algn="ctr"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4874880" y="1381680"/>
            <a:ext cx="4766400" cy="3617280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4"/>
          <p:cNvSpPr/>
          <p:nvPr/>
        </p:nvSpPr>
        <p:spPr>
          <a:xfrm>
            <a:off x="4527840" y="1228680"/>
            <a:ext cx="4768200" cy="3617280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5"/>
          <p:cNvSpPr/>
          <p:nvPr/>
        </p:nvSpPr>
        <p:spPr>
          <a:xfrm>
            <a:off x="2927640" y="1845000"/>
            <a:ext cx="2142360" cy="8992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2200" b="1" spc="-1">
                <a:solidFill>
                  <a:srgbClr val="000000"/>
                </a:solidFill>
                <a:latin typeface="Trebuchet MS"/>
                <a:ea typeface="MS PGothic"/>
              </a:rPr>
              <a:t>CPUs</a:t>
            </a:r>
            <a:endParaRPr lang="en-US" sz="2200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300" b="1" spc="-1">
                <a:solidFill>
                  <a:srgbClr val="000000"/>
                </a:solidFill>
                <a:latin typeface="Trebuchet MS"/>
                <a:ea typeface="MS PGothic"/>
              </a:rPr>
              <a:t>多核心驱动性能提升</a:t>
            </a:r>
            <a:endParaRPr lang="en-US" sz="1300" spc="-1">
              <a:latin typeface="Arial"/>
            </a:endParaRPr>
          </a:p>
        </p:txBody>
      </p:sp>
      <p:sp>
        <p:nvSpPr>
          <p:cNvPr id="491" name="CustomShape 6"/>
          <p:cNvSpPr/>
          <p:nvPr/>
        </p:nvSpPr>
        <p:spPr>
          <a:xfrm>
            <a:off x="6816000" y="1700640"/>
            <a:ext cx="2142360" cy="9000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2200" b="1" spc="-1">
                <a:solidFill>
                  <a:srgbClr val="000000"/>
                </a:solidFill>
                <a:latin typeface="Trebuchet MS"/>
                <a:ea typeface="MS PGothic"/>
              </a:rPr>
              <a:t>GPUs</a:t>
            </a:r>
            <a:endParaRPr lang="en-US" sz="2200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1300" b="1" spc="-1">
                <a:solidFill>
                  <a:srgbClr val="000000"/>
                </a:solidFill>
                <a:latin typeface="Trebuchet MS"/>
                <a:ea typeface="MS PGothic"/>
              </a:rPr>
              <a:t>通用数据并行计算日益增加</a:t>
            </a:r>
            <a:endParaRPr lang="en-US" sz="1300" spc="-1">
              <a:latin typeface="Arial"/>
            </a:endParaRPr>
          </a:p>
        </p:txBody>
      </p:sp>
      <p:sp>
        <p:nvSpPr>
          <p:cNvPr id="492" name="CustomShape 7"/>
          <p:cNvSpPr/>
          <p:nvPr/>
        </p:nvSpPr>
        <p:spPr>
          <a:xfrm>
            <a:off x="7464000" y="3429000"/>
            <a:ext cx="1404360" cy="1229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1700" b="1" spc="-1">
                <a:solidFill>
                  <a:srgbClr val="000000"/>
                </a:solidFill>
                <a:latin typeface="Trebuchet MS"/>
                <a:ea typeface="MS PGothic"/>
              </a:rPr>
              <a:t>图形 API 和着色器语言</a:t>
            </a:r>
            <a:endParaRPr lang="en-US" sz="1700" spc="-1">
              <a:latin typeface="Arial"/>
            </a:endParaRPr>
          </a:p>
        </p:txBody>
      </p:sp>
      <p:sp>
        <p:nvSpPr>
          <p:cNvPr id="493" name="CustomShape 8"/>
          <p:cNvSpPr/>
          <p:nvPr/>
        </p:nvSpPr>
        <p:spPr>
          <a:xfrm>
            <a:off x="3071640" y="3573000"/>
            <a:ext cx="1670760" cy="1229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z="1700" b="1" spc="-1">
                <a:solidFill>
                  <a:srgbClr val="000000"/>
                </a:solidFill>
                <a:latin typeface="Trebuchet MS"/>
                <a:ea typeface="MS PGothic"/>
              </a:rPr>
              <a:t>多处理器编程 例：OpenMP</a:t>
            </a:r>
            <a:endParaRPr lang="en-US" sz="1700" spc="-1">
              <a:latin typeface="Arial"/>
            </a:endParaRPr>
          </a:p>
        </p:txBody>
      </p:sp>
      <p:sp>
        <p:nvSpPr>
          <p:cNvPr id="494" name="CustomShape 9"/>
          <p:cNvSpPr/>
          <p:nvPr/>
        </p:nvSpPr>
        <p:spPr>
          <a:xfrm>
            <a:off x="5185920" y="1970280"/>
            <a:ext cx="1604880" cy="5306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新兴交叉领域</a:t>
            </a:r>
            <a:endParaRPr lang="en-US" spc="-1">
              <a:latin typeface="Arial"/>
            </a:endParaRPr>
          </a:p>
        </p:txBody>
      </p:sp>
      <p:sp>
        <p:nvSpPr>
          <p:cNvPr id="495" name="CustomShape 10"/>
          <p:cNvSpPr/>
          <p:nvPr/>
        </p:nvSpPr>
        <p:spPr>
          <a:xfrm>
            <a:off x="4828080" y="3645000"/>
            <a:ext cx="2324160" cy="6127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4440" tIns="32040" rIns="64440" bIns="32040"/>
          <a:lstStyle/>
          <a:p>
            <a:pPr algn="ctr">
              <a:lnSpc>
                <a:spcPct val="90000"/>
              </a:lnSpc>
            </a:pPr>
            <a:r>
              <a:rPr lang="en-US" spc="-1">
                <a:solidFill>
                  <a:srgbClr val="000000"/>
                </a:solidFill>
                <a:latin typeface="Arial"/>
              </a:rPr>
              <a:t>异构计算</a:t>
            </a:r>
            <a:endParaRPr lang="en-US" spc="-1">
              <a:latin typeface="Arial"/>
            </a:endParaRPr>
          </a:p>
        </p:txBody>
      </p:sp>
      <p:pic>
        <p:nvPicPr>
          <p:cNvPr id="496" name="Picture 16"/>
          <p:cNvPicPr/>
          <p:nvPr/>
        </p:nvPicPr>
        <p:blipFill>
          <a:blip r:embed="rId2"/>
          <a:stretch/>
        </p:blipFill>
        <p:spPr>
          <a:xfrm>
            <a:off x="5151360" y="2493000"/>
            <a:ext cx="1726560" cy="1193760"/>
          </a:xfrm>
          <a:prstGeom prst="rect">
            <a:avLst/>
          </a:prstGeom>
          <a:ln w="9360">
            <a:noFill/>
          </a:ln>
        </p:spPr>
      </p:pic>
      <p:sp>
        <p:nvSpPr>
          <p:cNvPr id="497" name="CustomShape 11"/>
          <p:cNvSpPr/>
          <p:nvPr/>
        </p:nvSpPr>
        <p:spPr>
          <a:xfrm>
            <a:off x="1926840" y="2676600"/>
            <a:ext cx="3268080" cy="847440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12"/>
          <p:cNvSpPr/>
          <p:nvPr/>
        </p:nvSpPr>
        <p:spPr>
          <a:xfrm flipH="1">
            <a:off x="6803040" y="2676600"/>
            <a:ext cx="3266280" cy="847440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">
            <a:extLst>
              <a:ext uri="{FF2B5EF4-FFF2-40B4-BE49-F238E27FC236}">
                <a16:creationId xmlns:a16="http://schemas.microsoft.com/office/drawing/2014/main" id="{5D259A1B-D361-45F9-90F9-A84E5293A150}"/>
              </a:ext>
            </a:extLst>
          </p:cNvPr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1991640" y="0"/>
            <a:ext cx="8228880" cy="90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>
                <a:solidFill>
                  <a:srgbClr val="000000"/>
                </a:solidFill>
                <a:latin typeface="Trebuchet MS"/>
              </a:rPr>
              <a:t>OpenCL 的起源</a:t>
            </a:r>
            <a:endParaRPr lang="en-US" sz="3600" spc="-1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1487640" y="1082880"/>
            <a:ext cx="863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AMD</a:t>
            </a:r>
            <a:endParaRPr lang="en-US" sz="2000" spc="-1"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1487640" y="1685880"/>
            <a:ext cx="863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ATI</a:t>
            </a:r>
            <a:endParaRPr lang="en-US" sz="2000" spc="-1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1487640" y="2946240"/>
            <a:ext cx="1151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1F497D"/>
                </a:solidFill>
                <a:latin typeface="Trebuchet MS"/>
                <a:ea typeface="DejaVu Sans"/>
              </a:rPr>
              <a:t>NVIDIA</a:t>
            </a:r>
            <a:endParaRPr lang="en-US" sz="1600" spc="-1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1487640" y="4528800"/>
            <a:ext cx="863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Intel</a:t>
            </a:r>
            <a:endParaRPr lang="en-US" sz="2000" spc="-1"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1487640" y="5877360"/>
            <a:ext cx="100728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1F497D"/>
                </a:solidFill>
                <a:latin typeface="Trebuchet MS"/>
                <a:ea typeface="DejaVu Sans"/>
              </a:rPr>
              <a:t>Apple</a:t>
            </a:r>
            <a:endParaRPr lang="en-US" sz="2000" spc="-1">
              <a:latin typeface="Arial"/>
            </a:endParaRPr>
          </a:p>
        </p:txBody>
      </p:sp>
      <p:sp>
        <p:nvSpPr>
          <p:cNvPr id="505" name="CustomShape 7"/>
          <p:cNvSpPr/>
          <p:nvPr/>
        </p:nvSpPr>
        <p:spPr>
          <a:xfrm>
            <a:off x="2865000" y="1224000"/>
            <a:ext cx="187164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spc="-1">
                <a:solidFill>
                  <a:srgbClr val="000000"/>
                </a:solidFill>
                <a:latin typeface="Trebuchet MS"/>
                <a:ea typeface="DejaVu Sans"/>
              </a:rPr>
              <a:t>两家公司合并后需要对产品的通用支持</a:t>
            </a:r>
            <a:endParaRPr lang="en-US" sz="1500" spc="-1">
              <a:latin typeface="Arial"/>
            </a:endParaRPr>
          </a:p>
        </p:txBody>
      </p:sp>
      <p:sp>
        <p:nvSpPr>
          <p:cNvPr id="506" name="Line 8"/>
          <p:cNvSpPr/>
          <p:nvPr/>
        </p:nvSpPr>
        <p:spPr>
          <a:xfrm>
            <a:off x="2351280" y="1313640"/>
            <a:ext cx="513720" cy="3718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Line 9"/>
          <p:cNvSpPr/>
          <p:nvPr/>
        </p:nvSpPr>
        <p:spPr>
          <a:xfrm flipV="1">
            <a:off x="2351280" y="1685520"/>
            <a:ext cx="513720" cy="23112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CustomShape 10"/>
          <p:cNvSpPr/>
          <p:nvPr/>
        </p:nvSpPr>
        <p:spPr>
          <a:xfrm>
            <a:off x="2836200" y="2576880"/>
            <a:ext cx="1820160" cy="14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1500" spc="-1" dirty="0">
                <a:latin typeface="Arial"/>
              </a:rPr>
              <a:t>GPU </a:t>
            </a:r>
            <a:r>
              <a:rPr lang="zh-CN" altLang="en-US" sz="1500" spc="-1" dirty="0">
                <a:latin typeface="Arial"/>
              </a:rPr>
              <a:t>厂商想要抢占</a:t>
            </a:r>
            <a:r>
              <a:rPr lang="en-US" altLang="zh-CN" sz="1500" spc="-1" dirty="0">
                <a:latin typeface="Arial"/>
              </a:rPr>
              <a:t>CPU </a:t>
            </a:r>
            <a:r>
              <a:rPr lang="zh-CN" altLang="en-US" sz="1500" spc="-1" dirty="0">
                <a:latin typeface="Arial"/>
              </a:rPr>
              <a:t>市场</a:t>
            </a:r>
            <a:endParaRPr lang="en-US" sz="1500" spc="-1" dirty="0">
              <a:latin typeface="Arial"/>
            </a:endParaRPr>
          </a:p>
        </p:txBody>
      </p:sp>
      <p:sp>
        <p:nvSpPr>
          <p:cNvPr id="509" name="Line 11"/>
          <p:cNvSpPr/>
          <p:nvPr/>
        </p:nvSpPr>
        <p:spPr>
          <a:xfrm>
            <a:off x="2350920" y="3177360"/>
            <a:ext cx="484920" cy="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CustomShape 12"/>
          <p:cNvSpPr/>
          <p:nvPr/>
        </p:nvSpPr>
        <p:spPr>
          <a:xfrm>
            <a:off x="2865000" y="4159440"/>
            <a:ext cx="18716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CPU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厂商想要抢占 </a:t>
            </a:r>
            <a:r>
              <a:rPr lang="en-US" altLang="zh-CN" sz="1500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市场</a:t>
            </a:r>
            <a:endParaRPr lang="en-US" sz="1500" spc="-1" dirty="0">
              <a:latin typeface="Arial"/>
            </a:endParaRPr>
          </a:p>
        </p:txBody>
      </p:sp>
      <p:sp>
        <p:nvSpPr>
          <p:cNvPr id="511" name="Line 13"/>
          <p:cNvSpPr/>
          <p:nvPr/>
        </p:nvSpPr>
        <p:spPr>
          <a:xfrm>
            <a:off x="2351280" y="4759560"/>
            <a:ext cx="51372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CustomShape 14"/>
          <p:cNvSpPr/>
          <p:nvPr/>
        </p:nvSpPr>
        <p:spPr>
          <a:xfrm>
            <a:off x="2847360" y="5508000"/>
            <a:ext cx="19364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厌倦了对不同的众核设备和 </a:t>
            </a:r>
            <a:r>
              <a:rPr lang="en-US" altLang="zh-CN" sz="1500" spc="-1" dirty="0">
                <a:solidFill>
                  <a:srgbClr val="000000"/>
                </a:solidFill>
                <a:latin typeface="Trebuchet MS"/>
                <a:ea typeface="DejaVu Sans"/>
              </a:rPr>
              <a:t>GPU </a:t>
            </a:r>
            <a:r>
              <a:rPr lang="zh-CN" altLang="en-US" sz="1500" spc="-1" dirty="0">
                <a:solidFill>
                  <a:srgbClr val="000000"/>
                </a:solidFill>
                <a:latin typeface="Trebuchet MS"/>
                <a:ea typeface="DejaVu Sans"/>
              </a:rPr>
              <a:t>等重复开发，推动厂商们标准化</a:t>
            </a:r>
            <a:endParaRPr lang="en-US" sz="1500" spc="-1" dirty="0">
              <a:latin typeface="Arial"/>
            </a:endParaRPr>
          </a:p>
        </p:txBody>
      </p:sp>
      <p:sp>
        <p:nvSpPr>
          <p:cNvPr id="513" name="Line 15"/>
          <p:cNvSpPr/>
          <p:nvPr/>
        </p:nvSpPr>
        <p:spPr>
          <a:xfrm>
            <a:off x="2495280" y="6107760"/>
            <a:ext cx="3520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16"/>
          <p:cNvSpPr/>
          <p:nvPr/>
        </p:nvSpPr>
        <p:spPr>
          <a:xfrm>
            <a:off x="5750040" y="2287440"/>
            <a:ext cx="25909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写一个草稿，稻草人（</a:t>
            </a:r>
            <a:r>
              <a:rPr lang="en-US" altLang="zh-CN" sz="1600" b="1" spc="-1" dirty="0">
                <a:solidFill>
                  <a:srgbClr val="C0504D"/>
                </a:solidFill>
                <a:latin typeface="Trebuchet MS"/>
              </a:rPr>
              <a:t>straw man</a:t>
            </a: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）</a:t>
            </a:r>
            <a:r>
              <a:rPr 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API</a:t>
            </a:r>
            <a:endParaRPr lang="en-US" sz="1600" spc="-1" dirty="0">
              <a:latin typeface="Arial"/>
            </a:endParaRPr>
          </a:p>
        </p:txBody>
      </p:sp>
      <p:sp>
        <p:nvSpPr>
          <p:cNvPr id="515" name="Line 17"/>
          <p:cNvSpPr/>
          <p:nvPr/>
        </p:nvSpPr>
        <p:spPr>
          <a:xfrm>
            <a:off x="4737000" y="1685520"/>
            <a:ext cx="1013040" cy="95580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Line 18"/>
          <p:cNvSpPr/>
          <p:nvPr/>
        </p:nvSpPr>
        <p:spPr>
          <a:xfrm flipV="1">
            <a:off x="4574280" y="2641320"/>
            <a:ext cx="1175760" cy="53568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Line 19"/>
          <p:cNvSpPr/>
          <p:nvPr/>
        </p:nvSpPr>
        <p:spPr>
          <a:xfrm flipV="1">
            <a:off x="3801000" y="2641320"/>
            <a:ext cx="1949040" cy="15177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Line 20"/>
          <p:cNvSpPr/>
          <p:nvPr/>
        </p:nvSpPr>
        <p:spPr>
          <a:xfrm flipV="1">
            <a:off x="4287360" y="2641320"/>
            <a:ext cx="1462680" cy="286632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CustomShape 21"/>
          <p:cNvSpPr/>
          <p:nvPr/>
        </p:nvSpPr>
        <p:spPr>
          <a:xfrm>
            <a:off x="5886120" y="3974040"/>
            <a:ext cx="231912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C0504D"/>
                </a:solidFill>
                <a:latin typeface="Trebuchet MS"/>
                <a:ea typeface="DejaVu Sans"/>
              </a:rPr>
              <a:t>Khronos</a:t>
            </a:r>
            <a:r>
              <a:rPr 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 </a:t>
            </a:r>
            <a:r>
              <a:rPr lang="zh-CN" altLang="en-US" sz="1600" b="1" spc="-1" dirty="0">
                <a:solidFill>
                  <a:srgbClr val="C0504D"/>
                </a:solidFill>
                <a:latin typeface="Trebuchet MS"/>
                <a:ea typeface="DejaVu Sans"/>
              </a:rPr>
              <a:t>计算组织成立</a:t>
            </a:r>
            <a:endParaRPr lang="en-US" sz="1600" spc="-1" dirty="0">
              <a:latin typeface="Arial"/>
            </a:endParaRPr>
          </a:p>
        </p:txBody>
      </p:sp>
      <p:sp>
        <p:nvSpPr>
          <p:cNvPr id="520" name="Line 22"/>
          <p:cNvSpPr/>
          <p:nvPr/>
        </p:nvSpPr>
        <p:spPr>
          <a:xfrm>
            <a:off x="7045680" y="2995200"/>
            <a:ext cx="360" cy="97884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CustomShape 23"/>
          <p:cNvSpPr/>
          <p:nvPr/>
        </p:nvSpPr>
        <p:spPr>
          <a:xfrm>
            <a:off x="9132240" y="740520"/>
            <a:ext cx="9871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ARM</a:t>
            </a:r>
            <a:endParaRPr lang="en-US" sz="1600" spc="-1">
              <a:latin typeface="Arial"/>
            </a:endParaRPr>
          </a:p>
        </p:txBody>
      </p:sp>
      <p:sp>
        <p:nvSpPr>
          <p:cNvPr id="522" name="CustomShape 24"/>
          <p:cNvSpPr/>
          <p:nvPr/>
        </p:nvSpPr>
        <p:spPr>
          <a:xfrm>
            <a:off x="9132240" y="1107720"/>
            <a:ext cx="13528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Nokia</a:t>
            </a:r>
            <a:endParaRPr lang="en-US" sz="1600" spc="-1">
              <a:latin typeface="Arial"/>
            </a:endParaRPr>
          </a:p>
        </p:txBody>
      </p:sp>
      <p:sp>
        <p:nvSpPr>
          <p:cNvPr id="523" name="CustomShape 25"/>
          <p:cNvSpPr/>
          <p:nvPr/>
        </p:nvSpPr>
        <p:spPr>
          <a:xfrm>
            <a:off x="9132240" y="1474560"/>
            <a:ext cx="10785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IBM</a:t>
            </a:r>
            <a:endParaRPr lang="en-US" sz="1600" spc="-1">
              <a:latin typeface="Arial"/>
            </a:endParaRPr>
          </a:p>
        </p:txBody>
      </p:sp>
      <p:sp>
        <p:nvSpPr>
          <p:cNvPr id="524" name="CustomShape 26"/>
          <p:cNvSpPr/>
          <p:nvPr/>
        </p:nvSpPr>
        <p:spPr>
          <a:xfrm>
            <a:off x="9132240" y="1841400"/>
            <a:ext cx="135288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Sony</a:t>
            </a:r>
            <a:endParaRPr lang="en-US" sz="1600" spc="-1">
              <a:latin typeface="Arial"/>
            </a:endParaRPr>
          </a:p>
        </p:txBody>
      </p:sp>
      <p:sp>
        <p:nvSpPr>
          <p:cNvPr id="525" name="CustomShape 27"/>
          <p:cNvSpPr/>
          <p:nvPr/>
        </p:nvSpPr>
        <p:spPr>
          <a:xfrm>
            <a:off x="9132240" y="2208240"/>
            <a:ext cx="19929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Qualcomm</a:t>
            </a:r>
            <a:endParaRPr lang="en-US" sz="1600" spc="-1">
              <a:latin typeface="Arial"/>
            </a:endParaRPr>
          </a:p>
        </p:txBody>
      </p:sp>
      <p:sp>
        <p:nvSpPr>
          <p:cNvPr id="526" name="CustomShape 28"/>
          <p:cNvSpPr/>
          <p:nvPr/>
        </p:nvSpPr>
        <p:spPr>
          <a:xfrm>
            <a:off x="9132240" y="2565000"/>
            <a:ext cx="182376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Imagination</a:t>
            </a:r>
            <a:endParaRPr lang="en-US" sz="1600" spc="-1">
              <a:latin typeface="Arial"/>
            </a:endParaRPr>
          </a:p>
        </p:txBody>
      </p:sp>
      <p:sp>
        <p:nvSpPr>
          <p:cNvPr id="527" name="CustomShape 29"/>
          <p:cNvSpPr/>
          <p:nvPr/>
        </p:nvSpPr>
        <p:spPr>
          <a:xfrm>
            <a:off x="9132240" y="2941920"/>
            <a:ext cx="59400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TI</a:t>
            </a:r>
            <a:endParaRPr lang="en-US" sz="1600" spc="-1">
              <a:latin typeface="Arial"/>
            </a:endParaRPr>
          </a:p>
        </p:txBody>
      </p:sp>
      <p:sp>
        <p:nvSpPr>
          <p:cNvPr id="528" name="Line 30"/>
          <p:cNvSpPr/>
          <p:nvPr/>
        </p:nvSpPr>
        <p:spPr>
          <a:xfrm flipV="1">
            <a:off x="8773320" y="940680"/>
            <a:ext cx="23040" cy="3741480"/>
          </a:xfrm>
          <a:prstGeom prst="line">
            <a:avLst/>
          </a:prstGeom>
          <a:ln w="38160">
            <a:solidFill>
              <a:srgbClr val="4A7EBB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Line 31"/>
          <p:cNvSpPr/>
          <p:nvPr/>
        </p:nvSpPr>
        <p:spPr>
          <a:xfrm>
            <a:off x="8796360" y="9406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Line 32"/>
          <p:cNvSpPr/>
          <p:nvPr/>
        </p:nvSpPr>
        <p:spPr>
          <a:xfrm>
            <a:off x="8796360" y="130752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Line 33"/>
          <p:cNvSpPr/>
          <p:nvPr/>
        </p:nvSpPr>
        <p:spPr>
          <a:xfrm>
            <a:off x="8796360" y="167436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Line 34"/>
          <p:cNvSpPr/>
          <p:nvPr/>
        </p:nvSpPr>
        <p:spPr>
          <a:xfrm>
            <a:off x="8796360" y="204120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Line 35"/>
          <p:cNvSpPr/>
          <p:nvPr/>
        </p:nvSpPr>
        <p:spPr>
          <a:xfrm>
            <a:off x="8796360" y="240804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Line 36"/>
          <p:cNvSpPr/>
          <p:nvPr/>
        </p:nvSpPr>
        <p:spPr>
          <a:xfrm>
            <a:off x="8796360" y="27748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Line 37"/>
          <p:cNvSpPr/>
          <p:nvPr/>
        </p:nvSpPr>
        <p:spPr>
          <a:xfrm>
            <a:off x="8796360" y="3142080"/>
            <a:ext cx="335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Line 39"/>
          <p:cNvSpPr/>
          <p:nvPr/>
        </p:nvSpPr>
        <p:spPr>
          <a:xfrm>
            <a:off x="8169960" y="4327920"/>
            <a:ext cx="61488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CustomShape 40"/>
          <p:cNvSpPr/>
          <p:nvPr/>
        </p:nvSpPr>
        <p:spPr>
          <a:xfrm>
            <a:off x="9096600" y="3335760"/>
            <a:ext cx="14263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pc="-1">
                <a:solidFill>
                  <a:srgbClr val="9BBB59"/>
                </a:solidFill>
                <a:latin typeface="Trebuchet MS"/>
                <a:ea typeface="DejaVu Sans"/>
              </a:rPr>
              <a:t>+ many more</a:t>
            </a:r>
            <a:endParaRPr lang="en-US" sz="1600" spc="-1">
              <a:latin typeface="Arial"/>
            </a:endParaRPr>
          </a:p>
        </p:txBody>
      </p:sp>
      <p:sp>
        <p:nvSpPr>
          <p:cNvPr id="539" name="Line 41"/>
          <p:cNvSpPr/>
          <p:nvPr/>
        </p:nvSpPr>
        <p:spPr>
          <a:xfrm>
            <a:off x="8760720" y="3535560"/>
            <a:ext cx="335520" cy="360"/>
          </a:xfrm>
          <a:prstGeom prst="line">
            <a:avLst/>
          </a:prstGeom>
          <a:ln w="3816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0" name="Picture 16"/>
          <p:cNvPicPr/>
          <p:nvPr/>
        </p:nvPicPr>
        <p:blipFill>
          <a:blip r:embed="rId2"/>
          <a:stretch/>
        </p:blipFill>
        <p:spPr>
          <a:xfrm>
            <a:off x="8100840" y="4990320"/>
            <a:ext cx="1726560" cy="1193760"/>
          </a:xfrm>
          <a:prstGeom prst="rect">
            <a:avLst/>
          </a:prstGeom>
          <a:ln w="9360">
            <a:noFill/>
          </a:ln>
        </p:spPr>
      </p:pic>
      <p:sp>
        <p:nvSpPr>
          <p:cNvPr id="44" name="CustomShape 4">
            <a:extLst>
              <a:ext uri="{FF2B5EF4-FFF2-40B4-BE49-F238E27FC236}">
                <a16:creationId xmlns:a16="http://schemas.microsoft.com/office/drawing/2014/main" id="{49DF4D05-9455-4052-AA69-D9AD2DC968BE}"/>
              </a:ext>
            </a:extLst>
          </p:cNvPr>
          <p:cNvSpPr/>
          <p:nvPr/>
        </p:nvSpPr>
        <p:spPr>
          <a:xfrm>
            <a:off x="8240812" y="6587880"/>
            <a:ext cx="1850469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>
              <a:spcBef>
                <a:spcPts val="241"/>
              </a:spcBef>
            </a:pPr>
            <a:r>
              <a:rPr lang="en-US" sz="1200" spc="-1" dirty="0" err="1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</a:t>
            </a: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1524000" y="0"/>
            <a:ext cx="91432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组织内的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开发团队</a:t>
            </a:r>
            <a:endParaRPr lang="en-US" sz="4400" spc="-1" dirty="0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1775640" y="1196640"/>
            <a:ext cx="8568360" cy="26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多种厂商参与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处理器厂商，系统设备制造商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中间件制造商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应用开发者。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由于这些参与者的市场覆盖范围和影响力巨大，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一发布就成了一个重要的标准。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pic>
        <p:nvPicPr>
          <p:cNvPr id="543" name="Picture 32"/>
          <p:cNvPicPr/>
          <p:nvPr/>
        </p:nvPicPr>
        <p:blipFill>
          <a:blip r:embed="rId2"/>
          <a:stretch/>
        </p:blipFill>
        <p:spPr>
          <a:xfrm>
            <a:off x="5457720" y="5613480"/>
            <a:ext cx="847080" cy="578880"/>
          </a:xfrm>
          <a:prstGeom prst="rect">
            <a:avLst/>
          </a:prstGeom>
          <a:ln w="9360">
            <a:noFill/>
          </a:ln>
        </p:spPr>
      </p:pic>
      <p:pic>
        <p:nvPicPr>
          <p:cNvPr id="544" name="Picture 33"/>
          <p:cNvPicPr/>
          <p:nvPr/>
        </p:nvPicPr>
        <p:blipFill>
          <a:blip r:embed="rId3"/>
          <a:stretch/>
        </p:blipFill>
        <p:spPr>
          <a:xfrm>
            <a:off x="1844760" y="5024520"/>
            <a:ext cx="797760" cy="426240"/>
          </a:xfrm>
          <a:prstGeom prst="rect">
            <a:avLst/>
          </a:prstGeom>
          <a:ln w="9360">
            <a:noFill/>
          </a:ln>
        </p:spPr>
      </p:pic>
      <p:pic>
        <p:nvPicPr>
          <p:cNvPr id="545" name="Picture 34"/>
          <p:cNvPicPr/>
          <p:nvPr/>
        </p:nvPicPr>
        <p:blipFill>
          <a:blip r:embed="rId4"/>
          <a:stretch/>
        </p:blipFill>
        <p:spPr>
          <a:xfrm>
            <a:off x="7353480" y="3935160"/>
            <a:ext cx="853200" cy="212040"/>
          </a:xfrm>
          <a:prstGeom prst="rect">
            <a:avLst/>
          </a:prstGeom>
          <a:ln w="9360">
            <a:noFill/>
          </a:ln>
        </p:spPr>
      </p:pic>
      <p:pic>
        <p:nvPicPr>
          <p:cNvPr id="546" name="Picture 35"/>
          <p:cNvPicPr/>
          <p:nvPr/>
        </p:nvPicPr>
        <p:blipFill>
          <a:blip r:embed="rId5"/>
          <a:stretch/>
        </p:blipFill>
        <p:spPr>
          <a:xfrm>
            <a:off x="7956480" y="5721120"/>
            <a:ext cx="1232640" cy="361080"/>
          </a:xfrm>
          <a:prstGeom prst="rect">
            <a:avLst/>
          </a:prstGeom>
          <a:ln w="9360">
            <a:noFill/>
          </a:ln>
        </p:spPr>
      </p:pic>
      <p:pic>
        <p:nvPicPr>
          <p:cNvPr id="547" name="Picture 36"/>
          <p:cNvPicPr/>
          <p:nvPr/>
        </p:nvPicPr>
        <p:blipFill>
          <a:blip r:embed="rId6"/>
          <a:stretch/>
        </p:blipFill>
        <p:spPr>
          <a:xfrm>
            <a:off x="3206640" y="4487760"/>
            <a:ext cx="1499400" cy="297720"/>
          </a:xfrm>
          <a:prstGeom prst="rect">
            <a:avLst/>
          </a:prstGeom>
          <a:ln w="9360">
            <a:noFill/>
          </a:ln>
        </p:spPr>
      </p:pic>
      <p:pic>
        <p:nvPicPr>
          <p:cNvPr id="548" name="Picture 37"/>
          <p:cNvPicPr/>
          <p:nvPr/>
        </p:nvPicPr>
        <p:blipFill>
          <a:blip r:embed="rId7"/>
          <a:stretch/>
        </p:blipFill>
        <p:spPr>
          <a:xfrm>
            <a:off x="8218560" y="4898880"/>
            <a:ext cx="1044000" cy="677160"/>
          </a:xfrm>
          <a:prstGeom prst="rect">
            <a:avLst/>
          </a:prstGeom>
          <a:ln w="9360">
            <a:noFill/>
          </a:ln>
        </p:spPr>
      </p:pic>
      <p:pic>
        <p:nvPicPr>
          <p:cNvPr id="549" name="Picture 38"/>
          <p:cNvPicPr/>
          <p:nvPr/>
        </p:nvPicPr>
        <p:blipFill>
          <a:blip r:embed="rId8"/>
          <a:stretch/>
        </p:blipFill>
        <p:spPr>
          <a:xfrm>
            <a:off x="1844760" y="4486320"/>
            <a:ext cx="1151640" cy="299160"/>
          </a:xfrm>
          <a:prstGeom prst="rect">
            <a:avLst/>
          </a:prstGeom>
          <a:ln w="9360">
            <a:noFill/>
          </a:ln>
        </p:spPr>
      </p:pic>
      <p:pic>
        <p:nvPicPr>
          <p:cNvPr id="550" name="Picture 39"/>
          <p:cNvPicPr/>
          <p:nvPr/>
        </p:nvPicPr>
        <p:blipFill>
          <a:blip r:embed="rId9"/>
          <a:stretch/>
        </p:blipFill>
        <p:spPr>
          <a:xfrm>
            <a:off x="8178960" y="4459320"/>
            <a:ext cx="1018440" cy="356400"/>
          </a:xfrm>
          <a:prstGeom prst="rect">
            <a:avLst/>
          </a:prstGeom>
          <a:ln w="9360">
            <a:noFill/>
          </a:ln>
        </p:spPr>
      </p:pic>
      <p:pic>
        <p:nvPicPr>
          <p:cNvPr id="551" name="Picture 40"/>
          <p:cNvPicPr/>
          <p:nvPr/>
        </p:nvPicPr>
        <p:blipFill>
          <a:blip r:embed="rId10"/>
          <a:srcRect t="15419"/>
          <a:stretch/>
        </p:blipFill>
        <p:spPr>
          <a:xfrm>
            <a:off x="5419560" y="3867120"/>
            <a:ext cx="1523160" cy="348480"/>
          </a:xfrm>
          <a:prstGeom prst="rect">
            <a:avLst/>
          </a:prstGeom>
          <a:ln w="9360">
            <a:noFill/>
          </a:ln>
        </p:spPr>
      </p:pic>
      <p:pic>
        <p:nvPicPr>
          <p:cNvPr id="552" name="Picture 41"/>
          <p:cNvPicPr/>
          <p:nvPr/>
        </p:nvPicPr>
        <p:blipFill>
          <a:blip r:embed="rId11"/>
          <a:srcRect t="38514" b="42263"/>
          <a:stretch/>
        </p:blipFill>
        <p:spPr>
          <a:xfrm>
            <a:off x="6818160" y="5137200"/>
            <a:ext cx="1250280" cy="200880"/>
          </a:xfrm>
          <a:prstGeom prst="rect">
            <a:avLst/>
          </a:prstGeom>
          <a:ln w="9360">
            <a:noFill/>
          </a:ln>
        </p:spPr>
      </p:pic>
      <p:pic>
        <p:nvPicPr>
          <p:cNvPr id="553" name="Picture 42"/>
          <p:cNvPicPr/>
          <p:nvPr/>
        </p:nvPicPr>
        <p:blipFill>
          <a:blip r:embed="rId12"/>
          <a:srcRect l="3779" t="7647" r="5573" b="7647"/>
          <a:stretch/>
        </p:blipFill>
        <p:spPr>
          <a:xfrm>
            <a:off x="4973520" y="4998960"/>
            <a:ext cx="856440" cy="475560"/>
          </a:xfrm>
          <a:prstGeom prst="rect">
            <a:avLst/>
          </a:prstGeom>
          <a:ln w="9360">
            <a:noFill/>
          </a:ln>
        </p:spPr>
      </p:pic>
      <p:pic>
        <p:nvPicPr>
          <p:cNvPr id="554" name="Picture 43"/>
          <p:cNvPicPr/>
          <p:nvPr/>
        </p:nvPicPr>
        <p:blipFill>
          <a:blip r:embed="rId13"/>
          <a:stretch/>
        </p:blipFill>
        <p:spPr>
          <a:xfrm>
            <a:off x="4916640" y="4419360"/>
            <a:ext cx="1393200" cy="432720"/>
          </a:xfrm>
          <a:prstGeom prst="rect">
            <a:avLst/>
          </a:prstGeom>
          <a:ln w="9360">
            <a:noFill/>
          </a:ln>
        </p:spPr>
      </p:pic>
      <p:pic>
        <p:nvPicPr>
          <p:cNvPr id="555" name="Picture 44"/>
          <p:cNvPicPr/>
          <p:nvPr/>
        </p:nvPicPr>
        <p:blipFill>
          <a:blip r:embed="rId14"/>
          <a:stretch/>
        </p:blipFill>
        <p:spPr>
          <a:xfrm>
            <a:off x="2792280" y="4925880"/>
            <a:ext cx="510480" cy="624600"/>
          </a:xfrm>
          <a:prstGeom prst="rect">
            <a:avLst/>
          </a:prstGeom>
          <a:ln w="9360">
            <a:noFill/>
          </a:ln>
        </p:spPr>
      </p:pic>
      <p:pic>
        <p:nvPicPr>
          <p:cNvPr id="556" name="Picture 45"/>
          <p:cNvPicPr/>
          <p:nvPr/>
        </p:nvPicPr>
        <p:blipFill>
          <a:blip r:embed="rId15"/>
          <a:stretch/>
        </p:blipFill>
        <p:spPr>
          <a:xfrm>
            <a:off x="9413760" y="5068800"/>
            <a:ext cx="948600" cy="337320"/>
          </a:xfrm>
          <a:prstGeom prst="rect">
            <a:avLst/>
          </a:prstGeom>
          <a:ln w="9360">
            <a:noFill/>
          </a:ln>
        </p:spPr>
      </p:pic>
      <p:pic>
        <p:nvPicPr>
          <p:cNvPr id="557" name="Picture 46"/>
          <p:cNvPicPr/>
          <p:nvPr/>
        </p:nvPicPr>
        <p:blipFill>
          <a:blip r:embed="rId16"/>
          <a:stretch/>
        </p:blipFill>
        <p:spPr>
          <a:xfrm>
            <a:off x="1844760" y="5656320"/>
            <a:ext cx="1713960" cy="285120"/>
          </a:xfrm>
          <a:prstGeom prst="rect">
            <a:avLst/>
          </a:prstGeom>
          <a:ln w="9360">
            <a:noFill/>
          </a:ln>
        </p:spPr>
      </p:pic>
      <p:pic>
        <p:nvPicPr>
          <p:cNvPr id="558" name="Picture 47"/>
          <p:cNvPicPr/>
          <p:nvPr/>
        </p:nvPicPr>
        <p:blipFill>
          <a:blip r:embed="rId17"/>
          <a:srcRect l="6462" t="22426" r="4840" b="25149"/>
          <a:stretch/>
        </p:blipFill>
        <p:spPr>
          <a:xfrm>
            <a:off x="3848160" y="5713200"/>
            <a:ext cx="1318320" cy="380160"/>
          </a:xfrm>
          <a:prstGeom prst="rect">
            <a:avLst/>
          </a:prstGeom>
          <a:ln w="9360">
            <a:noFill/>
          </a:ln>
        </p:spPr>
      </p:pic>
      <p:pic>
        <p:nvPicPr>
          <p:cNvPr id="559" name="Picture 48"/>
          <p:cNvPicPr/>
          <p:nvPr/>
        </p:nvPicPr>
        <p:blipFill>
          <a:blip r:embed="rId18"/>
          <a:stretch/>
        </p:blipFill>
        <p:spPr>
          <a:xfrm>
            <a:off x="9478920" y="5597280"/>
            <a:ext cx="883440" cy="610560"/>
          </a:xfrm>
          <a:prstGeom prst="rect">
            <a:avLst/>
          </a:prstGeom>
          <a:ln w="9360">
            <a:noFill/>
          </a:ln>
        </p:spPr>
      </p:pic>
      <p:pic>
        <p:nvPicPr>
          <p:cNvPr id="560" name="Picture 49"/>
          <p:cNvPicPr/>
          <p:nvPr/>
        </p:nvPicPr>
        <p:blipFill>
          <a:blip r:embed="rId19"/>
          <a:stretch/>
        </p:blipFill>
        <p:spPr>
          <a:xfrm>
            <a:off x="1844760" y="3890880"/>
            <a:ext cx="990000" cy="302400"/>
          </a:xfrm>
          <a:prstGeom prst="rect">
            <a:avLst/>
          </a:prstGeom>
          <a:ln w="9360">
            <a:noFill/>
          </a:ln>
        </p:spPr>
      </p:pic>
      <p:pic>
        <p:nvPicPr>
          <p:cNvPr id="561" name="Picture 50"/>
          <p:cNvPicPr/>
          <p:nvPr/>
        </p:nvPicPr>
        <p:blipFill>
          <a:blip r:embed="rId20"/>
          <a:srcRect l="12020"/>
          <a:stretch/>
        </p:blipFill>
        <p:spPr>
          <a:xfrm>
            <a:off x="9882120" y="3852720"/>
            <a:ext cx="480240" cy="377280"/>
          </a:xfrm>
          <a:prstGeom prst="rect">
            <a:avLst/>
          </a:prstGeom>
          <a:ln w="3240">
            <a:noFill/>
          </a:ln>
        </p:spPr>
      </p:pic>
      <p:pic>
        <p:nvPicPr>
          <p:cNvPr id="562" name="Picture 52"/>
          <p:cNvPicPr/>
          <p:nvPr/>
        </p:nvPicPr>
        <p:blipFill>
          <a:blip r:embed="rId21"/>
          <a:stretch/>
        </p:blipFill>
        <p:spPr>
          <a:xfrm>
            <a:off x="5981880" y="4949640"/>
            <a:ext cx="686520" cy="575640"/>
          </a:xfrm>
          <a:prstGeom prst="rect">
            <a:avLst/>
          </a:prstGeom>
          <a:ln w="3240">
            <a:noFill/>
          </a:ln>
        </p:spPr>
      </p:pic>
      <p:pic>
        <p:nvPicPr>
          <p:cNvPr id="563" name="Picture 53"/>
          <p:cNvPicPr/>
          <p:nvPr/>
        </p:nvPicPr>
        <p:blipFill>
          <a:blip r:embed="rId22"/>
          <a:stretch/>
        </p:blipFill>
        <p:spPr>
          <a:xfrm>
            <a:off x="3243360" y="3811320"/>
            <a:ext cx="1767600" cy="461160"/>
          </a:xfrm>
          <a:prstGeom prst="rect">
            <a:avLst/>
          </a:prstGeom>
          <a:ln w="9360">
            <a:noFill/>
          </a:ln>
        </p:spPr>
      </p:pic>
      <p:pic>
        <p:nvPicPr>
          <p:cNvPr id="564" name="Picture 54"/>
          <p:cNvPicPr/>
          <p:nvPr/>
        </p:nvPicPr>
        <p:blipFill>
          <a:blip r:embed="rId23"/>
          <a:srcRect t="20278" b="26210"/>
          <a:stretch/>
        </p:blipFill>
        <p:spPr>
          <a:xfrm>
            <a:off x="8615280" y="3851280"/>
            <a:ext cx="856440" cy="381960"/>
          </a:xfrm>
          <a:prstGeom prst="rect">
            <a:avLst/>
          </a:prstGeom>
          <a:ln w="9360">
            <a:noFill/>
          </a:ln>
        </p:spPr>
      </p:pic>
      <p:pic>
        <p:nvPicPr>
          <p:cNvPr id="565" name="Picture 55"/>
          <p:cNvPicPr/>
          <p:nvPr/>
        </p:nvPicPr>
        <p:blipFill>
          <a:blip r:embed="rId24"/>
          <a:stretch/>
        </p:blipFill>
        <p:spPr>
          <a:xfrm>
            <a:off x="7218480" y="4473360"/>
            <a:ext cx="750240" cy="326160"/>
          </a:xfrm>
          <a:prstGeom prst="rect">
            <a:avLst/>
          </a:prstGeom>
          <a:ln w="9360">
            <a:noFill/>
          </a:ln>
        </p:spPr>
      </p:pic>
      <p:pic>
        <p:nvPicPr>
          <p:cNvPr id="566" name="Picture 56"/>
          <p:cNvPicPr/>
          <p:nvPr/>
        </p:nvPicPr>
        <p:blipFill>
          <a:blip r:embed="rId25"/>
          <a:stretch/>
        </p:blipFill>
        <p:spPr>
          <a:xfrm>
            <a:off x="6596040" y="5792760"/>
            <a:ext cx="1071000" cy="218520"/>
          </a:xfrm>
          <a:prstGeom prst="rect">
            <a:avLst/>
          </a:prstGeom>
          <a:ln w="9360">
            <a:noFill/>
          </a:ln>
        </p:spPr>
      </p:pic>
      <p:pic>
        <p:nvPicPr>
          <p:cNvPr id="567" name="Picture 57"/>
          <p:cNvPicPr/>
          <p:nvPr/>
        </p:nvPicPr>
        <p:blipFill>
          <a:blip r:embed="rId26"/>
          <a:stretch/>
        </p:blipFill>
        <p:spPr>
          <a:xfrm>
            <a:off x="9407640" y="4378320"/>
            <a:ext cx="937440" cy="516960"/>
          </a:xfrm>
          <a:prstGeom prst="rect">
            <a:avLst/>
          </a:prstGeom>
          <a:ln w="9360">
            <a:noFill/>
          </a:ln>
        </p:spPr>
      </p:pic>
      <p:pic>
        <p:nvPicPr>
          <p:cNvPr id="568" name="Picture 105"/>
          <p:cNvPicPr/>
          <p:nvPr/>
        </p:nvPicPr>
        <p:blipFill>
          <a:blip r:embed="rId27"/>
          <a:srcRect t="-7152" r="72929" b="-7152"/>
          <a:stretch/>
        </p:blipFill>
        <p:spPr>
          <a:xfrm>
            <a:off x="6519720" y="4406760"/>
            <a:ext cx="488160" cy="461160"/>
          </a:xfrm>
          <a:prstGeom prst="rect">
            <a:avLst/>
          </a:prstGeom>
          <a:ln w="9360">
            <a:noFill/>
          </a:ln>
        </p:spPr>
      </p:pic>
      <p:pic>
        <p:nvPicPr>
          <p:cNvPr id="569" name="Picture 32"/>
          <p:cNvPicPr/>
          <p:nvPr/>
        </p:nvPicPr>
        <p:blipFill>
          <a:blip r:embed="rId28"/>
          <a:srcRect l="831" t="14709" r="8390" b="14709"/>
          <a:stretch/>
        </p:blipFill>
        <p:spPr>
          <a:xfrm>
            <a:off x="3452880" y="5022720"/>
            <a:ext cx="1370880" cy="428040"/>
          </a:xfrm>
          <a:prstGeom prst="rect">
            <a:avLst/>
          </a:prstGeom>
          <a:ln w="9360">
            <a:noFill/>
          </a:ln>
        </p:spPr>
      </p:pic>
      <p:pic>
        <p:nvPicPr>
          <p:cNvPr id="570" name="Picture 5"/>
          <p:cNvPicPr/>
          <p:nvPr/>
        </p:nvPicPr>
        <p:blipFill>
          <a:blip r:embed="rId29"/>
          <a:stretch/>
        </p:blipFill>
        <p:spPr>
          <a:xfrm>
            <a:off x="4872000" y="6315840"/>
            <a:ext cx="2020320" cy="424800"/>
          </a:xfrm>
          <a:prstGeom prst="rect">
            <a:avLst/>
          </a:prstGeom>
          <a:ln w="9360">
            <a:noFill/>
          </a:ln>
        </p:spPr>
      </p:pic>
      <p:sp>
        <p:nvSpPr>
          <p:cNvPr id="571" name="CustomShape 3"/>
          <p:cNvSpPr/>
          <p:nvPr/>
        </p:nvSpPr>
        <p:spPr>
          <a:xfrm>
            <a:off x="6995280" y="6624720"/>
            <a:ext cx="3672000" cy="3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CustomShape 1"/>
          <p:cNvSpPr/>
          <p:nvPr/>
        </p:nvSpPr>
        <p:spPr>
          <a:xfrm>
            <a:off x="1991640" y="-23400"/>
            <a:ext cx="82288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时间线</a:t>
            </a:r>
            <a:endParaRPr lang="en-US" sz="4400" spc="-1" dirty="0">
              <a:latin typeface="Arial"/>
            </a:endParaRPr>
          </a:p>
        </p:txBody>
      </p:sp>
      <p:sp>
        <p:nvSpPr>
          <p:cNvPr id="573" name="CustomShape 2"/>
          <p:cNvSpPr/>
          <p:nvPr/>
        </p:nvSpPr>
        <p:spPr>
          <a:xfrm>
            <a:off x="1919640" y="928080"/>
            <a:ext cx="835236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2008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年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月正式发布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从草稿的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稻草人（</a:t>
            </a:r>
            <a:r>
              <a:rPr lang="en-US" altLang="zh-CN" sz="3200" spc="-1">
                <a:solidFill>
                  <a:srgbClr val="000000"/>
                </a:solidFill>
                <a:latin typeface="Trebuchet MS"/>
              </a:rPr>
              <a:t>StrawMan</a:t>
            </a:r>
            <a:r>
              <a:rPr lang="zh-CN" altLang="en-US" sz="3200" spc="-1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OpenCL 1.0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发布，用了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个月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迅速迭代以紧跟硬件发展的步伐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1.0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，从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1.2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18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既定目标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每隔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18-24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个月发布一个新版本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致力于向后兼容以保障软件开发</a:t>
            </a:r>
            <a:endParaRPr lang="en-US" altLang="zh-CN" sz="2800" spc="-1" dirty="0"/>
          </a:p>
        </p:txBody>
      </p:sp>
      <p:sp>
        <p:nvSpPr>
          <p:cNvPr id="574" name="Line 3"/>
          <p:cNvSpPr/>
          <p:nvPr/>
        </p:nvSpPr>
        <p:spPr>
          <a:xfrm>
            <a:off x="1714800" y="5350320"/>
            <a:ext cx="6649200" cy="7920"/>
          </a:xfrm>
          <a:prstGeom prst="line">
            <a:avLst/>
          </a:prstGeom>
          <a:ln w="284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CustomShape 4"/>
          <p:cNvSpPr/>
          <p:nvPr/>
        </p:nvSpPr>
        <p:spPr>
          <a:xfrm>
            <a:off x="1487640" y="5701320"/>
            <a:ext cx="2435040" cy="82260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spc="-1" dirty="0" err="1">
                <a:solidFill>
                  <a:srgbClr val="17375E"/>
                </a:solidFill>
                <a:latin typeface="Trebuchet MS"/>
                <a:ea typeface="DejaVu Sans"/>
              </a:rPr>
              <a:t>Khronos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公布了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1.0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细节参数</a:t>
            </a:r>
            <a:endParaRPr lang="en-US" sz="2000" spc="-1" dirty="0">
              <a:latin typeface="Arial"/>
            </a:endParaRPr>
          </a:p>
        </p:txBody>
      </p:sp>
      <p:sp>
        <p:nvSpPr>
          <p:cNvPr id="576" name="CustomShape 5"/>
          <p:cNvSpPr/>
          <p:nvPr/>
        </p:nvSpPr>
        <p:spPr>
          <a:xfrm>
            <a:off x="2754120" y="4045320"/>
            <a:ext cx="4298400" cy="1066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2009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endParaRPr lang="en-US" sz="2000" spc="-1" dirty="0">
              <a:latin typeface="Arial"/>
            </a:endParaRPr>
          </a:p>
          <a:p>
            <a:pPr algn="ctr">
              <a:lnSpc>
                <a:spcPct val="80000"/>
              </a:lnSpc>
            </a:pP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多个平台实现多个同样实现</a:t>
            </a:r>
            <a:endParaRPr lang="en-US" sz="2000" spc="-1" dirty="0">
              <a:latin typeface="Arial"/>
            </a:endParaRPr>
          </a:p>
        </p:txBody>
      </p:sp>
      <p:sp>
        <p:nvSpPr>
          <p:cNvPr id="577" name="Line 6"/>
          <p:cNvSpPr/>
          <p:nvPr/>
        </p:nvSpPr>
        <p:spPr>
          <a:xfrm flipV="1">
            <a:off x="271128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CustomShape 7"/>
          <p:cNvSpPr/>
          <p:nvPr/>
        </p:nvSpPr>
        <p:spPr>
          <a:xfrm>
            <a:off x="2209800" y="4945320"/>
            <a:ext cx="107064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2008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12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79" name="CustomShape 8"/>
          <p:cNvSpPr/>
          <p:nvPr/>
        </p:nvSpPr>
        <p:spPr>
          <a:xfrm>
            <a:off x="6715920" y="4920840"/>
            <a:ext cx="99288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2010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7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80" name="Line 9"/>
          <p:cNvSpPr/>
          <p:nvPr/>
        </p:nvSpPr>
        <p:spPr>
          <a:xfrm flipV="1">
            <a:off x="710400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10"/>
          <p:cNvSpPr/>
          <p:nvPr/>
        </p:nvSpPr>
        <p:spPr>
          <a:xfrm>
            <a:off x="4981080" y="50929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11"/>
          <p:cNvSpPr/>
          <p:nvPr/>
        </p:nvSpPr>
        <p:spPr>
          <a:xfrm>
            <a:off x="5304000" y="5664240"/>
            <a:ext cx="3567240" cy="1309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en-US" sz="2000" spc="-1" dirty="0" err="1">
                <a:solidFill>
                  <a:srgbClr val="17375E"/>
                </a:solidFill>
                <a:latin typeface="Trebuchet MS"/>
                <a:ea typeface="DejaVu Sans"/>
              </a:rPr>
              <a:t>Khronos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公布了正式版 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1.1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细节参数，</a:t>
            </a:r>
            <a:r>
              <a:rPr 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  </a:t>
            </a: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不久后就可以得到实现</a:t>
            </a:r>
            <a:endParaRPr lang="en-US" sz="2000" spc="-1" dirty="0">
              <a:latin typeface="Arial"/>
            </a:endParaRPr>
          </a:p>
        </p:txBody>
      </p:sp>
      <p:sp>
        <p:nvSpPr>
          <p:cNvPr id="583" name="CustomShape 12"/>
          <p:cNvSpPr/>
          <p:nvPr/>
        </p:nvSpPr>
        <p:spPr>
          <a:xfrm>
            <a:off x="9066720" y="4907160"/>
            <a:ext cx="1090440" cy="3657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2011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DejaVu Sans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84" name="Line 13"/>
          <p:cNvSpPr/>
          <p:nvPr/>
        </p:nvSpPr>
        <p:spPr>
          <a:xfrm flipV="1">
            <a:off x="9624360" y="5424120"/>
            <a:ext cx="360" cy="190440"/>
          </a:xfrm>
          <a:prstGeom prst="line">
            <a:avLst/>
          </a:prstGeom>
          <a:ln w="32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CustomShape 14"/>
          <p:cNvSpPr/>
          <p:nvPr/>
        </p:nvSpPr>
        <p:spPr>
          <a:xfrm>
            <a:off x="8815440" y="5662080"/>
            <a:ext cx="1851840" cy="5788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80000"/>
              </a:lnSpc>
            </a:pPr>
            <a:r>
              <a:rPr lang="zh-CN" altLang="en-US" sz="2000" spc="-1" dirty="0">
                <a:solidFill>
                  <a:srgbClr val="17375E"/>
                </a:solidFill>
                <a:latin typeface="Trebuchet MS"/>
                <a:ea typeface="DejaVu Sans"/>
              </a:rPr>
              <a:t>发布了 </a:t>
            </a:r>
            <a:r>
              <a:rPr lang="en-US" sz="2000" b="1" spc="-1" dirty="0">
                <a:solidFill>
                  <a:srgbClr val="17375E"/>
                </a:solidFill>
                <a:latin typeface="Trebuchet MS"/>
                <a:ea typeface="DejaVu Sans"/>
              </a:rPr>
              <a:t>OpenCL 1.2</a:t>
            </a:r>
            <a:endParaRPr lang="en-US" sz="2000" spc="-1" dirty="0">
              <a:latin typeface="Arial"/>
            </a:endParaRPr>
          </a:p>
        </p:txBody>
      </p:sp>
      <p:sp>
        <p:nvSpPr>
          <p:cNvPr id="586" name="Line 15"/>
          <p:cNvSpPr/>
          <p:nvPr/>
        </p:nvSpPr>
        <p:spPr>
          <a:xfrm>
            <a:off x="8585040" y="5358240"/>
            <a:ext cx="1786320" cy="360"/>
          </a:xfrm>
          <a:prstGeom prst="line">
            <a:avLst/>
          </a:prstGeom>
          <a:ln w="284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87" name="Group 16"/>
          <p:cNvGrpSpPr/>
          <p:nvPr/>
        </p:nvGrpSpPr>
        <p:grpSpPr>
          <a:xfrm>
            <a:off x="8394240" y="5206680"/>
            <a:ext cx="199080" cy="302400"/>
            <a:chOff x="6870240" y="5206680"/>
            <a:chExt cx="199080" cy="302400"/>
          </a:xfrm>
        </p:grpSpPr>
        <p:sp>
          <p:nvSpPr>
            <p:cNvPr id="588" name="CustomShape 17"/>
            <p:cNvSpPr/>
            <p:nvPr/>
          </p:nvSpPr>
          <p:spPr>
            <a:xfrm rot="16200000" flipH="1">
              <a:off x="6771960" y="5304600"/>
              <a:ext cx="302040" cy="106200"/>
            </a:xfrm>
            <a:prstGeom prst="curvedConnector3">
              <a:avLst>
                <a:gd name="adj1" fmla="val 50000"/>
              </a:avLst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CustomShape 18"/>
            <p:cNvSpPr/>
            <p:nvPr/>
          </p:nvSpPr>
          <p:spPr>
            <a:xfrm rot="16200000" flipH="1">
              <a:off x="6864840" y="5304960"/>
              <a:ext cx="302040" cy="106200"/>
            </a:xfrm>
            <a:prstGeom prst="curvedConnector3">
              <a:avLst>
                <a:gd name="adj1" fmla="val 50000"/>
              </a:avLst>
            </a:prstGeom>
            <a:noFill/>
            <a:ln w="28440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1991640" y="-23400"/>
            <a:ext cx="8228880" cy="85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时间线</a:t>
            </a:r>
            <a:endParaRPr lang="en-US" altLang="zh-CN" sz="4400" spc="-1" dirty="0"/>
          </a:p>
        </p:txBody>
      </p:sp>
      <p:sp>
        <p:nvSpPr>
          <p:cNvPr id="592" name="Line 3"/>
          <p:cNvSpPr/>
          <p:nvPr/>
        </p:nvSpPr>
        <p:spPr>
          <a:xfrm>
            <a:off x="1741800" y="5292000"/>
            <a:ext cx="8381880" cy="360"/>
          </a:xfrm>
          <a:prstGeom prst="line">
            <a:avLst/>
          </a:prstGeom>
          <a:ln w="2844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4"/>
          <p:cNvSpPr/>
          <p:nvPr/>
        </p:nvSpPr>
        <p:spPr>
          <a:xfrm>
            <a:off x="1530840" y="5559480"/>
            <a:ext cx="182808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1.0 </a:t>
            </a: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594" name="CustomShape 5"/>
          <p:cNvSpPr/>
          <p:nvPr/>
        </p:nvSpPr>
        <p:spPr>
          <a:xfrm>
            <a:off x="1767000" y="4876560"/>
            <a:ext cx="107064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2008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12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95" name="Line 6"/>
          <p:cNvSpPr/>
          <p:nvPr/>
        </p:nvSpPr>
        <p:spPr>
          <a:xfrm flipV="1">
            <a:off x="2275320" y="532584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7"/>
          <p:cNvSpPr/>
          <p:nvPr/>
        </p:nvSpPr>
        <p:spPr>
          <a:xfrm>
            <a:off x="3655200" y="5276880"/>
            <a:ext cx="99288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2010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6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597" name="CustomShape 8"/>
          <p:cNvSpPr/>
          <p:nvPr/>
        </p:nvSpPr>
        <p:spPr>
          <a:xfrm>
            <a:off x="3215640" y="4156560"/>
            <a:ext cx="1799640" cy="12398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1.1 </a:t>
            </a: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598" name="Line 9"/>
          <p:cNvSpPr/>
          <p:nvPr/>
        </p:nvSpPr>
        <p:spPr>
          <a:xfrm>
            <a:off x="4114920" y="4987800"/>
            <a:ext cx="360" cy="24444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CustomShape 10"/>
          <p:cNvSpPr/>
          <p:nvPr/>
        </p:nvSpPr>
        <p:spPr>
          <a:xfrm>
            <a:off x="5580480" y="4876560"/>
            <a:ext cx="109044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0" name="Line 11"/>
          <p:cNvSpPr/>
          <p:nvPr/>
        </p:nvSpPr>
        <p:spPr>
          <a:xfrm flipV="1">
            <a:off x="6103920" y="531828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1" name="CustomShape 12"/>
          <p:cNvSpPr/>
          <p:nvPr/>
        </p:nvSpPr>
        <p:spPr>
          <a:xfrm>
            <a:off x="5208240" y="5559480"/>
            <a:ext cx="179064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1.2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602" name="CustomShape 13"/>
          <p:cNvSpPr/>
          <p:nvPr/>
        </p:nvSpPr>
        <p:spPr>
          <a:xfrm>
            <a:off x="9119640" y="4861020"/>
            <a:ext cx="1429920" cy="3049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2013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11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3" name="Line 14"/>
          <p:cNvSpPr/>
          <p:nvPr/>
        </p:nvSpPr>
        <p:spPr>
          <a:xfrm flipV="1">
            <a:off x="9952680" y="5306040"/>
            <a:ext cx="360" cy="22860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CustomShape 15"/>
          <p:cNvSpPr/>
          <p:nvPr/>
        </p:nvSpPr>
        <p:spPr>
          <a:xfrm>
            <a:off x="8760360" y="5596560"/>
            <a:ext cx="1862640" cy="1049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 2.0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最终发布并进行测试</a:t>
            </a:r>
            <a:endParaRPr lang="en-US" sz="1400" spc="-1" dirty="0">
              <a:latin typeface="Arial"/>
            </a:endParaRPr>
          </a:p>
        </p:txBody>
      </p:sp>
      <p:sp>
        <p:nvSpPr>
          <p:cNvPr id="605" name="CustomShape 16"/>
          <p:cNvSpPr/>
          <p:nvPr/>
        </p:nvSpPr>
        <p:spPr>
          <a:xfrm>
            <a:off x="7703040" y="5282640"/>
            <a:ext cx="898560" cy="39636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2013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年</a:t>
            </a:r>
            <a:r>
              <a:rPr lang="en-US" altLang="zh-CN" sz="2000" b="1" spc="-1" dirty="0">
                <a:solidFill>
                  <a:srgbClr val="C0504D"/>
                </a:solidFill>
                <a:latin typeface="Trebuchet MS"/>
                <a:ea typeface="Tahoma"/>
              </a:rPr>
              <a:t>7</a:t>
            </a:r>
            <a:r>
              <a:rPr lang="zh-CN" altLang="en-US" sz="2000" b="1" spc="-1" dirty="0">
                <a:solidFill>
                  <a:srgbClr val="C0504D"/>
                </a:solidFill>
                <a:latin typeface="Trebuchet MS"/>
                <a:ea typeface="Tahoma"/>
              </a:rPr>
              <a:t>月</a:t>
            </a:r>
            <a:endParaRPr lang="en-US" sz="2000" spc="-1" dirty="0">
              <a:latin typeface="Arial"/>
            </a:endParaRPr>
          </a:p>
        </p:txBody>
      </p:sp>
      <p:sp>
        <p:nvSpPr>
          <p:cNvPr id="606" name="CustomShape 17"/>
          <p:cNvSpPr/>
          <p:nvPr/>
        </p:nvSpPr>
        <p:spPr>
          <a:xfrm>
            <a:off x="7073040" y="4077000"/>
            <a:ext cx="2046600" cy="10483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OpenCL 2.0 </a:t>
            </a:r>
            <a:br>
              <a:rPr dirty="0"/>
            </a:br>
            <a:r>
              <a:rPr lang="zh-CN" altLang="en-US" sz="1400" b="1" spc="-1" dirty="0">
                <a:solidFill>
                  <a:srgbClr val="1F497D"/>
                </a:solidFill>
                <a:latin typeface="Trebuchet MS"/>
                <a:ea typeface="Tahoma"/>
              </a:rPr>
              <a:t>预览版发布</a:t>
            </a:r>
            <a:endParaRPr lang="en-US" sz="1400" spc="-1" dirty="0">
              <a:latin typeface="Arial"/>
            </a:endParaRPr>
          </a:p>
        </p:txBody>
      </p:sp>
      <p:sp>
        <p:nvSpPr>
          <p:cNvPr id="607" name="Line 18"/>
          <p:cNvSpPr/>
          <p:nvPr/>
        </p:nvSpPr>
        <p:spPr>
          <a:xfrm>
            <a:off x="8153760" y="4993560"/>
            <a:ext cx="360" cy="244080"/>
          </a:xfrm>
          <a:prstGeom prst="line">
            <a:avLst/>
          </a:prstGeom>
          <a:ln w="19080">
            <a:solidFill>
              <a:schemeClr val="tx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1AA7D198-7449-4971-A3D2-54FF7AC7F233}"/>
              </a:ext>
            </a:extLst>
          </p:cNvPr>
          <p:cNvSpPr/>
          <p:nvPr/>
        </p:nvSpPr>
        <p:spPr>
          <a:xfrm>
            <a:off x="1919640" y="928080"/>
            <a:ext cx="8352360" cy="29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2008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年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月正式发布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…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从草稿的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稻草人（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StrawMan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”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OpenCL 1.0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发布，用了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6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个月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迅速迭代以紧跟硬件发展的步伐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1.0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，从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1.1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到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1.2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18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既定目标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: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每隔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18-24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个月发布一个新版本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致力于向后兼容以保障软件开发</a:t>
            </a:r>
            <a:endParaRPr lang="en-US" altLang="zh-CN" sz="28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CustomShape 1"/>
          <p:cNvSpPr/>
          <p:nvPr/>
        </p:nvSpPr>
        <p:spPr>
          <a:xfrm>
            <a:off x="1524000" y="188640"/>
            <a:ext cx="9143280" cy="8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OpenCL: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从手机到超级计算机</a:t>
            </a:r>
            <a:endParaRPr lang="en-US" sz="4400" spc="-1" dirty="0">
              <a:latin typeface="Arial"/>
            </a:endParaRPr>
          </a:p>
        </p:txBody>
      </p:sp>
      <p:sp>
        <p:nvSpPr>
          <p:cNvPr id="609" name="CustomShape 2"/>
          <p:cNvSpPr/>
          <p:nvPr/>
        </p:nvSpPr>
        <p:spPr>
          <a:xfrm>
            <a:off x="1631640" y="1412640"/>
            <a:ext cx="5040000" cy="532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嵌入式版本针对移动和嵌入式设备设计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放宽数据类型和精度要求</a:t>
            </a:r>
            <a:endParaRPr lang="en-US" altLang="zh-CN" sz="24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避免需要单独的 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“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嵌入式</a:t>
            </a:r>
            <a:r>
              <a:rPr lang="en-US" sz="2400" spc="-1" dirty="0">
                <a:solidFill>
                  <a:srgbClr val="000000"/>
                </a:solidFill>
                <a:latin typeface="Trebuchet MS"/>
              </a:rPr>
              <a:t>ES”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规范</a:t>
            </a:r>
            <a:endParaRPr lang="en-US" sz="2400" spc="-1" dirty="0">
              <a:latin typeface="Arial"/>
            </a:endParaRPr>
          </a:p>
          <a:p>
            <a:pPr marL="343080" indent="-34236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Khronos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为图形和图像提供计算支持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支持高级应用，比如增强现实</a:t>
            </a:r>
            <a:endParaRPr lang="en-US" altLang="zh-CN" sz="24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使得新市场领域中的并行计算成为可能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手机，汽车，航空电子设备</a:t>
            </a:r>
            <a:endParaRPr lang="en-US" sz="2400" spc="-1" dirty="0">
              <a:latin typeface="Arial"/>
            </a:endParaRPr>
          </a:p>
        </p:txBody>
      </p:sp>
      <p:pic>
        <p:nvPicPr>
          <p:cNvPr id="610" name="Picture 2"/>
          <p:cNvPicPr/>
          <p:nvPr/>
        </p:nvPicPr>
        <p:blipFill>
          <a:blip r:embed="rId2"/>
          <a:stretch/>
        </p:blipFill>
        <p:spPr>
          <a:xfrm>
            <a:off x="6552120" y="1700640"/>
            <a:ext cx="3935880" cy="2951640"/>
          </a:xfrm>
          <a:prstGeom prst="rect">
            <a:avLst/>
          </a:prstGeom>
          <a:ln>
            <a:noFill/>
          </a:ln>
        </p:spPr>
      </p:pic>
      <p:sp>
        <p:nvSpPr>
          <p:cNvPr id="611" name="CustomShape 3"/>
          <p:cNvSpPr/>
          <p:nvPr/>
        </p:nvSpPr>
        <p:spPr>
          <a:xfrm>
            <a:off x="6816000" y="4805640"/>
            <a:ext cx="3599640" cy="186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spcBef>
                <a:spcPts val="400"/>
              </a:spcBef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带有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GPS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的照相手机可以识别建筑物然后标记出来，并从互联网上获取相关信息</a:t>
            </a:r>
            <a:endParaRPr lang="en-U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Office PowerPoint</Application>
  <PresentationFormat>宽屏</PresentationFormat>
  <Paragraphs>149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3</cp:revision>
  <dcterms:created xsi:type="dcterms:W3CDTF">2019-07-28T21:26:33Z</dcterms:created>
  <dcterms:modified xsi:type="dcterms:W3CDTF">2019-07-29T05:39:04Z</dcterms:modified>
</cp:coreProperties>
</file>