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  <p:sldId id="456" r:id="rId3"/>
    <p:sldId id="457" r:id="rId4"/>
    <p:sldId id="458" r:id="rId5"/>
    <p:sldId id="459" r:id="rId6"/>
    <p:sldId id="4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" y="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54E4-908E-46C5-ACD8-2FE9508F5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FC215A-9607-4D54-84DF-695622933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F7A0A-30E7-4EC1-9F01-6558E3C7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041E5-ABE2-4A5F-8409-5C4CEEE8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66AB5-9F44-43EE-B648-0B95AD55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854D8-13E6-4119-A1EF-4E3EC9B7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ED4F4-DA9E-41E0-8CB3-F27B537AF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1D6D0-A8CE-43D8-9451-BE9B1961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47EBB-43B6-4FF9-AC09-CF38C7B4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2458F-D758-4624-A814-2179A5BC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6255B6-FC4A-496C-8190-CC7A460F4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F7B1F-EC6F-4312-B1F8-3FBF88535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956BF-B603-41D8-88EB-CB2070E9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4DB3B-B3E3-4E2E-84BA-D1AAE3F1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A0815-B476-4FE7-92E2-0B9C8BD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9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37CB0-77AB-43D7-88CF-4822F23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4F113-AA3A-4D49-9835-5B154FE6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95FB8-50E7-4EAB-918B-88E04009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379FA-D30A-4709-A047-5B482D27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2E1AC-D65E-4D8E-B3EA-D692EDD4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ED3BD-96C7-4251-B96C-FB22AF21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9AEAA-E966-4D66-8B12-8F4155CB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59774-292F-4ABF-9F32-3FB6812B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A2736-F624-4114-A0CA-A52C3A22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BF2FF-BE6B-40F4-B399-83769E86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B9C75-561E-4218-8D7E-3D2669E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D3B69-45BE-48FB-B48E-121DF064A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6A3E29-CA37-42C6-BC08-E506F1273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848F8-5E8C-42F9-BCAE-A236350A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378C7-4294-41E1-99D4-E146A3AA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46FE8-45FC-4EEE-8F78-59C98C55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3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283BA-CF9B-416C-AFE5-5781DC9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E2BFC-F9C3-4AC7-BE84-3556DE39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76AFA-2458-4E8B-B85C-B6888F13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ED2D22-0150-4941-9152-A009B45E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DC007-3CD4-494A-BD0D-7B31BBDFA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C9211E-1C15-4D8A-8E43-18AF64E5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82D5A9-C6BC-4BBE-BB01-23729969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A6B5D6-231C-4016-BF55-02402C62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7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49AC9-1EA4-4690-8E3D-0D1D081D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E3E0E-26CC-4E26-83AF-0EAE573A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992AD9-C2D7-499C-B88B-73CFECCA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7D5F06-229F-4E45-AE28-D53C128F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C5D19-0B03-4CF4-AFA7-E6EF956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A117E1-1C39-404C-BE59-A371A7EF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04873-27D6-42BC-976D-756CDB91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8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F9A33-82D3-4647-A0D5-345AA4A3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29604-2364-4BF7-94CA-1AB42831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E37A4-A434-4321-8F79-DB4AEE376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0173A-372F-49E5-818C-524123E5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12133-E2EB-461C-A229-F159B10B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C7426-27CF-435B-A941-78F8FE9E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0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3F6E2-CC64-4AAF-BEC7-D4A0F85B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24C34F-DEB5-4D2C-A523-55F6F7597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AF5EC9-3336-4FBC-9FAF-6A9E88030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3CBB9-5ADF-4E40-8FFA-5DDDB9F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24831-DBE2-481F-8BD0-79A331B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A4BF8-7CC3-41F9-B57C-B265FF63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8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D77145-B8DD-4E53-8718-26C9F5F1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58B94-F506-467E-A53E-4E720DFB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CA5D5-30F6-4701-A001-6DE92024D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A86B-51B8-4767-A827-17BC64FDA0D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32AE7-D759-4A7C-951D-1853C28C3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7C52A-0D6C-4CD7-879B-A84BC7C1A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C8B9-71A8-40D1-AC37-6DA6D872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8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hronos.org/opencl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khronos.org/registry/cl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message_boards/forumdisplay.php?f=61" TargetMode="External"/><Relationship Id="rId2" Type="http://schemas.openxmlformats.org/officeDocument/2006/relationships/hyperlink" Target="http://www.iwocl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MathLibraries/clBLAS" TargetMode="External"/><Relationship Id="rId2" Type="http://schemas.openxmlformats.org/officeDocument/2006/relationships/hyperlink" Target="https://github.com/Computing-Language-Utility/CLU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lMathLibraries/clFF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一些结论</a:t>
            </a:r>
            <a:endParaRPr lang="en-US" altLang="zh-CN" sz="4000" b="1" cap="all" spc="-1" dirty="0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Some Concluding remarks</a:t>
            </a:r>
            <a:endParaRPr lang="en-US" sz="40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结论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Conclusion</a:t>
            </a:r>
            <a:endParaRPr lang="en-US" sz="2400" spc="-1" dirty="0">
              <a:latin typeface="Arial"/>
            </a:endParaRPr>
          </a:p>
        </p:txBody>
      </p:sp>
      <p:sp>
        <p:nvSpPr>
          <p:cNvPr id="2096" name="CustomShape 2"/>
          <p:cNvSpPr/>
          <p:nvPr/>
        </p:nvSpPr>
        <p:spPr>
          <a:xfrm>
            <a:off x="1703640" y="1340640"/>
            <a:ext cx="8784360" cy="54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有广泛的工业界支持</a:t>
            </a:r>
            <a:endParaRPr lang="en-US" sz="32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定义了一套用于异构计算的平台接口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/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框架（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platform-API/framework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），而不仅仅是针对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GPGPU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或者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CPU-offload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编程开发</a:t>
            </a:r>
            <a:endParaRPr lang="en-US" sz="32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有用于开发具有可移植的高性能代码的潜力；但需要正确使用</a:t>
            </a:r>
            <a:endParaRPr lang="en-US" sz="32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当前最新的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和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的接口（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）使得开发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程序比以前容易多了</a:t>
            </a:r>
            <a:endParaRPr lang="en-US" sz="32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未来很清晰：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是唯一一个在一个程序内同时结合了任务并行（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task parallel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）和数据并行（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data parallel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）的分布式开发标准（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parallel programming standard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），同时在平台上所有的可用资源上能够进行负载均衡（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load balancing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其他的重要相关趋势</a:t>
            </a:r>
            <a:endParaRPr lang="en-US" sz="4400" spc="-1" dirty="0">
              <a:latin typeface="Arial"/>
            </a:endParaRPr>
          </a:p>
        </p:txBody>
      </p:sp>
      <p:sp>
        <p:nvSpPr>
          <p:cNvPr id="2098" name="CustomShape 2"/>
          <p:cNvSpPr/>
          <p:nvPr/>
        </p:nvSpPr>
        <p:spPr>
          <a:xfrm>
            <a:off x="1631640" y="1411560"/>
            <a:ext cx="885636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OpenCL’s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标准可移植中间表示层（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Standard Portable Intermediate Representation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，缩写为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SPIR)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基于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LLVM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的中间表示层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IR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支持直接可互换的前后端（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Makes interchangeable front- and back-ends straightforward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现在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）的链接库（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library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）可以使用“二进制（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binary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）”形式发布，保护软件开发人员的知识产权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457920" lvl="1">
              <a:spcBef>
                <a:spcPts val="561"/>
              </a:spcBef>
              <a:buClr>
                <a:srgbClr val="000000"/>
              </a:buClr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2.0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新增的支持内容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宿主和设备之间的共享虚拟内存的共享地址（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Shared virtual memory to share addresses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动态（嵌套）并行机制（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Dynamic (nested) parallelism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），无需宿主干预，核函数可以直接将其他核函数在同一个设备上提交队列（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enqueue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基于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C11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的标准内存模型（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 formal memory model based on C11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通用地址空间（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generic address space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），在宿主内存、全局内存、局部内存、私有内存（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host/global/local/private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）混合和匹配更容易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支持管道（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pipes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）作为内存对象（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memory objects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支持子分组（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sub-groups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）来显露（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expose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warp/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wavefront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之类的 硬件特征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还有很多其他改进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关于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版本更新 以及 标准可移植中间表示层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SPIR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的更多内容可以参考官方网站：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u="sng" spc="-1" dirty="0">
                <a:solidFill>
                  <a:srgbClr val="0000FF"/>
                </a:solidFill>
                <a:latin typeface="Trebuchet MS"/>
                <a:hlinkClick r:id="rId2"/>
              </a:rPr>
              <a:t>http://www.khronos.org/opencl/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800" spc="-1" dirty="0">
              <a:latin typeface="Arial"/>
            </a:endParaRPr>
          </a:p>
        </p:txBody>
      </p:sp>
      <p:sp>
        <p:nvSpPr>
          <p:cNvPr id="2099" name="CustomShape 3"/>
          <p:cNvSpPr/>
          <p:nvPr/>
        </p:nvSpPr>
        <p:spPr>
          <a:xfrm>
            <a:off x="5808000" y="6597360"/>
            <a:ext cx="4860720" cy="25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r"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CustomShape 1"/>
          <p:cNvSpPr/>
          <p:nvPr/>
        </p:nvSpPr>
        <p:spPr>
          <a:xfrm>
            <a:off x="1631640" y="27468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来自官方网站的资源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:</a:t>
            </a:r>
            <a:br>
              <a:rPr dirty="0"/>
            </a:b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https://www.khronos.org/opencl/</a:t>
            </a:r>
            <a:endParaRPr lang="en-US" sz="4400" spc="-1" dirty="0">
              <a:latin typeface="Arial"/>
            </a:endParaRPr>
          </a:p>
        </p:txBody>
      </p:sp>
      <p:sp>
        <p:nvSpPr>
          <p:cNvPr id="2101" name="CustomShape 2"/>
          <p:cNvSpPr/>
          <p:nvPr/>
        </p:nvSpPr>
        <p:spPr>
          <a:xfrm>
            <a:off x="3503640" y="4221000"/>
            <a:ext cx="65260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OpenCL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开发指南（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DejaVu Sans"/>
              </a:rPr>
              <a:t> Programming Guide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: 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Trebuchet MS"/>
                <a:ea typeface="DejaVu Sans"/>
              </a:rPr>
              <a:t>Aaftab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Munshi, Benedict </a:t>
            </a:r>
            <a:r>
              <a:rPr lang="en-US" spc="-1" dirty="0" err="1">
                <a:solidFill>
                  <a:srgbClr val="000000"/>
                </a:solidFill>
                <a:latin typeface="Trebuchet MS"/>
                <a:ea typeface="DejaVu Sans"/>
              </a:rPr>
              <a:t>Gaster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, Timothy G. Mattson and James Fung, 2011 </a:t>
            </a:r>
            <a:endParaRPr lang="en-US" spc="-1" dirty="0">
              <a:latin typeface="Arial"/>
            </a:endParaRPr>
          </a:p>
        </p:txBody>
      </p:sp>
      <p:sp>
        <p:nvSpPr>
          <p:cNvPr id="2102" name="CustomShape 3"/>
          <p:cNvSpPr/>
          <p:nvPr/>
        </p:nvSpPr>
        <p:spPr>
          <a:xfrm>
            <a:off x="3503639" y="5373360"/>
            <a:ext cx="8252931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zh-CN" altLang="en-US" b="1" spc="-1" dirty="0">
                <a:solidFill>
                  <a:srgbClr val="000000"/>
                </a:solidFill>
                <a:latin typeface="Trebuchet MS"/>
              </a:rPr>
              <a:t>基于 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</a:rPr>
              <a:t>的异构计算 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</a:rPr>
              <a:t>Heterogeneous Computing with OpenCL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b="1" spc="-1" dirty="0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Benedict </a:t>
            </a:r>
            <a:r>
              <a:rPr lang="en-US" spc="-1" dirty="0" err="1">
                <a:solidFill>
                  <a:srgbClr val="000000"/>
                </a:solidFill>
                <a:latin typeface="Trebuchet MS"/>
                <a:ea typeface="DejaVu Sans"/>
              </a:rPr>
              <a:t>Gaster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, Lee Howes, David R. </a:t>
            </a:r>
            <a:r>
              <a:rPr lang="en-US" spc="-1" dirty="0" err="1">
                <a:solidFill>
                  <a:srgbClr val="000000"/>
                </a:solidFill>
                <a:latin typeface="Trebuchet MS"/>
                <a:ea typeface="DejaVu Sans"/>
              </a:rPr>
              <a:t>Kaeli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, </a:t>
            </a:r>
            <a:r>
              <a:rPr lang="en-US" spc="-1" dirty="0" err="1">
                <a:solidFill>
                  <a:srgbClr val="000000"/>
                </a:solidFill>
                <a:latin typeface="Trebuchet MS"/>
                <a:ea typeface="DejaVu Sans"/>
              </a:rPr>
              <a:t>Perhaad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Mistry and Dana </a:t>
            </a:r>
            <a:r>
              <a:rPr lang="en-US" spc="-1" dirty="0" err="1">
                <a:solidFill>
                  <a:srgbClr val="000000"/>
                </a:solidFill>
                <a:latin typeface="Trebuchet MS"/>
                <a:ea typeface="DejaVu Sans"/>
              </a:rPr>
              <a:t>Schaa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, 2011</a:t>
            </a:r>
            <a:endParaRPr lang="en-US" spc="-1" dirty="0">
              <a:latin typeface="Arial"/>
            </a:endParaRPr>
          </a:p>
        </p:txBody>
      </p:sp>
      <p:grpSp>
        <p:nvGrpSpPr>
          <p:cNvPr id="2103" name="Group 4"/>
          <p:cNvGrpSpPr/>
          <p:nvPr/>
        </p:nvGrpSpPr>
        <p:grpSpPr>
          <a:xfrm>
            <a:off x="2145000" y="5301360"/>
            <a:ext cx="844560" cy="1007280"/>
            <a:chOff x="621000" y="5301360"/>
            <a:chExt cx="844560" cy="1007280"/>
          </a:xfrm>
        </p:grpSpPr>
        <p:pic>
          <p:nvPicPr>
            <p:cNvPr id="2104" name="Picture 2"/>
            <p:cNvPicPr/>
            <p:nvPr/>
          </p:nvPicPr>
          <p:blipFill>
            <a:blip r:embed="rId2"/>
            <a:stretch/>
          </p:blipFill>
          <p:spPr>
            <a:xfrm>
              <a:off x="621000" y="5301360"/>
              <a:ext cx="820440" cy="10072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105" name="CustomShape 5"/>
            <p:cNvSpPr/>
            <p:nvPr/>
          </p:nvSpPr>
          <p:spPr>
            <a:xfrm>
              <a:off x="1391400" y="5315040"/>
              <a:ext cx="74160" cy="81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6" name="Line 6"/>
            <p:cNvSpPr/>
            <p:nvPr/>
          </p:nvSpPr>
          <p:spPr>
            <a:xfrm flipH="1" flipV="1">
              <a:off x="1428480" y="5314680"/>
              <a:ext cx="720" cy="982080"/>
            </a:xfrm>
            <a:prstGeom prst="line">
              <a:avLst/>
            </a:prstGeom>
            <a:ln>
              <a:solidFill>
                <a:schemeClr val="bg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07" name="Group 7"/>
          <p:cNvGrpSpPr/>
          <p:nvPr/>
        </p:nvGrpSpPr>
        <p:grpSpPr>
          <a:xfrm>
            <a:off x="2135640" y="4131360"/>
            <a:ext cx="863280" cy="1097280"/>
            <a:chOff x="611640" y="4131360"/>
            <a:chExt cx="863280" cy="1097280"/>
          </a:xfrm>
        </p:grpSpPr>
        <p:pic>
          <p:nvPicPr>
            <p:cNvPr id="2108" name="Picture 10"/>
            <p:cNvPicPr/>
            <p:nvPr/>
          </p:nvPicPr>
          <p:blipFill>
            <a:blip r:embed="rId3"/>
            <a:stretch/>
          </p:blipFill>
          <p:spPr>
            <a:xfrm>
              <a:off x="611640" y="4131360"/>
              <a:ext cx="840240" cy="10972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109" name="CustomShape 8"/>
            <p:cNvSpPr/>
            <p:nvPr/>
          </p:nvSpPr>
          <p:spPr>
            <a:xfrm>
              <a:off x="1405080" y="4141800"/>
              <a:ext cx="54720" cy="97560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0" name="CustomShape 9"/>
            <p:cNvSpPr/>
            <p:nvPr/>
          </p:nvSpPr>
          <p:spPr>
            <a:xfrm>
              <a:off x="1443600" y="4135320"/>
              <a:ext cx="31320" cy="136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11" name="Picture 14"/>
          <p:cNvPicPr/>
          <p:nvPr/>
        </p:nvPicPr>
        <p:blipFill>
          <a:blip r:embed="rId4"/>
          <a:stretch/>
        </p:blipFill>
        <p:spPr>
          <a:xfrm>
            <a:off x="2135640" y="1700640"/>
            <a:ext cx="863280" cy="1108800"/>
          </a:xfrm>
          <a:prstGeom prst="rect">
            <a:avLst/>
          </a:prstGeom>
          <a:ln>
            <a:noFill/>
          </a:ln>
        </p:spPr>
      </p:pic>
      <p:sp>
        <p:nvSpPr>
          <p:cNvPr id="2112" name="CustomShape 10"/>
          <p:cNvSpPr/>
          <p:nvPr/>
        </p:nvSpPr>
        <p:spPr>
          <a:xfrm>
            <a:off x="3503640" y="1785600"/>
            <a:ext cx="65260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The OpenCL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规范信息（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DejaVu Sans"/>
              </a:rPr>
              <a:t>specification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作为一个规范信息来说可读性很好了！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u="sng" spc="-1" dirty="0">
                <a:solidFill>
                  <a:srgbClr val="0000FF"/>
                </a:solidFill>
                <a:latin typeface="Trebuchet MS"/>
                <a:ea typeface="DejaVu Sans"/>
                <a:hlinkClick r:id="rId5"/>
              </a:rPr>
              <a:t>https://www.khronos.org/registry/cl/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lang="en-US" spc="-1" dirty="0">
              <a:latin typeface="Arial"/>
            </a:endParaRPr>
          </a:p>
        </p:txBody>
      </p:sp>
      <p:pic>
        <p:nvPicPr>
          <p:cNvPr id="2113" name="Picture 2"/>
          <p:cNvPicPr/>
          <p:nvPr/>
        </p:nvPicPr>
        <p:blipFill>
          <a:blip r:embed="rId6"/>
          <a:stretch/>
        </p:blipFill>
        <p:spPr>
          <a:xfrm>
            <a:off x="2135640" y="2925000"/>
            <a:ext cx="863280" cy="1109520"/>
          </a:xfrm>
          <a:prstGeom prst="rect">
            <a:avLst/>
          </a:prstGeom>
          <a:ln w="9360">
            <a:noFill/>
          </a:ln>
        </p:spPr>
      </p:pic>
      <p:sp>
        <p:nvSpPr>
          <p:cNvPr id="2114" name="CustomShape 11"/>
          <p:cNvSpPr/>
          <p:nvPr/>
        </p:nvSpPr>
        <p:spPr>
          <a:xfrm>
            <a:off x="3503640" y="2997000"/>
            <a:ext cx="65260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OpenCL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参考卡（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DejaVu Sans"/>
              </a:rPr>
              <a:t> reference card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最好桌面上放一张</a:t>
            </a:r>
            <a:endParaRPr lang="en-US" altLang="zh-CN" spc="-1" dirty="0">
              <a:solidFill>
                <a:srgbClr val="000000"/>
              </a:solid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和规范信息在一个网页上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其他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资源</a:t>
            </a:r>
            <a:endParaRPr lang="en-US" sz="4400" spc="-1" dirty="0">
              <a:latin typeface="Arial"/>
            </a:endParaRPr>
          </a:p>
        </p:txBody>
      </p:sp>
      <p:sp>
        <p:nvSpPr>
          <p:cNvPr id="2116" name="CustomShape 2"/>
          <p:cNvSpPr/>
          <p:nvPr/>
        </p:nvSpPr>
        <p:spPr>
          <a:xfrm>
            <a:off x="1981200" y="1600200"/>
            <a:ext cx="822888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新的年度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会议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u="sng" spc="-1" dirty="0">
                <a:solidFill>
                  <a:srgbClr val="0000FF"/>
                </a:solidFill>
                <a:latin typeface="Trebuchet MS"/>
                <a:hlinkClick r:id="rId2"/>
              </a:rPr>
              <a:t>http://www.iwocl.org/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每年五月份召开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CFP to be announced at SC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论坛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Khronos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论坛是最核心的讨论区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u="sng" spc="-1" dirty="0">
                <a:solidFill>
                  <a:srgbClr val="0000FF"/>
                </a:solidFill>
                <a:latin typeface="Trebuchet MS"/>
                <a:hlinkClick r:id="rId3"/>
              </a:rPr>
              <a:t>http://www.khronos.org/message_boards/forumdisplay.php?f=61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pic>
        <p:nvPicPr>
          <p:cNvPr id="2117" name="Picture 4"/>
          <p:cNvPicPr/>
          <p:nvPr/>
        </p:nvPicPr>
        <p:blipFill>
          <a:blip r:embed="rId4"/>
          <a:stretch/>
        </p:blipFill>
        <p:spPr>
          <a:xfrm>
            <a:off x="6960000" y="2133000"/>
            <a:ext cx="3006000" cy="73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其他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资源</a:t>
            </a:r>
            <a:endParaRPr lang="en-US" altLang="zh-CN" sz="4400" spc="-1" dirty="0">
              <a:latin typeface="Arial"/>
            </a:endParaRPr>
          </a:p>
        </p:txBody>
      </p:sp>
      <p:sp>
        <p:nvSpPr>
          <p:cNvPr id="2119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CLU: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一个很有用的链接库（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library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），内置有用的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语言层次的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工具，比如程序初始化、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核函数代码（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 code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）编译以及带有参数的核函数调用（和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GLUT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有点像）： </a:t>
            </a:r>
            <a:r>
              <a:rPr lang="en-US" sz="3200" u="sng" spc="-1" dirty="0">
                <a:solidFill>
                  <a:srgbClr val="0000FF"/>
                </a:solidFill>
                <a:latin typeface="Trebuchet MS"/>
                <a:hlinkClick r:id="rId2"/>
              </a:rPr>
              <a:t>https://github.com/Computing-Language-Utility/CLU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clMath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最初由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AMD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开发的一套开源的 线性代数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/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快速傅里叶变换链接库（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BLAS / FFT library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）： </a:t>
            </a:r>
            <a:r>
              <a:rPr lang="en-US" sz="3200" u="sng" spc="-1" dirty="0">
                <a:solidFill>
                  <a:srgbClr val="0000FF"/>
                </a:solidFill>
                <a:latin typeface="Trebuchet MS"/>
                <a:hlinkClick r:id="rId3"/>
              </a:rPr>
              <a:t>https://github.com/clMathLibraries/clBLAS and </a:t>
            </a:r>
            <a:r>
              <a:rPr lang="en-US" sz="3200" u="sng" spc="-1" dirty="0">
                <a:solidFill>
                  <a:srgbClr val="0000FF"/>
                </a:solidFill>
                <a:latin typeface="Trebuchet MS"/>
                <a:hlinkClick r:id="rId4"/>
              </a:rPr>
              <a:t>https://github.com/clMathLibraries/clFFT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2019-08-06T00:02:11Z</dcterms:created>
  <dcterms:modified xsi:type="dcterms:W3CDTF">2019-08-06T00:02:32Z</dcterms:modified>
</cp:coreProperties>
</file>