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91EB-65AE-4040-83E1-45E8638A2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950AA-4607-454D-B4B8-8842D15D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E5AA8-CE69-4425-8232-95468129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41D39-A075-4379-A2C3-8431EE17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E76B-54B1-45F8-B1D3-7FB1308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7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4DD26-8ED9-43C6-9B2B-4F67B2AD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BD20A-D2C4-44C8-B3F1-62AC0AD2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C4AE9-D405-436C-94D8-823B146C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314F4-5A27-4306-9D42-465A5005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0C549-5504-4D10-9583-531F26D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3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D8018D-C9FD-4068-89C8-9291E6F01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3D4AB-967C-4E24-995F-881014FE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C5E43-E255-423F-81CB-7E421E3E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70789-ADD7-462C-88B3-B14D3FD3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EA4E6-655C-47DB-86A7-24D52426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AA05-8527-4D15-BEC3-20A23C13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ECA3C-25A9-4EFD-891D-878DE6AD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06728-CA06-45FA-A8EF-BBB11DF1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ADD7F-CE33-4BEF-BCB6-04576A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E6821-C202-486F-A389-19A8C1E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CB1C-013B-48BE-8D36-62B53E00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80AE0-61D1-49B5-B434-A47FED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AF2C-3FED-4DB6-AB68-1A621B5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FBA10-9D6B-408F-8D53-F51853D1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2E8E1-F6C0-4DC0-BB77-62DA5DE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82A7-230B-42CB-9B85-A7C89169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EF6DE-F37E-4452-BBB3-24ED46D4E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204F6-4FA6-4104-A1A4-03725252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DB04F-4E2D-447A-A9B8-CFD27A68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D009A-4B9A-4882-936D-BE9B8212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84010-2650-4025-B734-58F8D97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F7576-CDFE-4E30-B760-836538E3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650D5-902E-4402-9800-D36233B5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D4FDA-D7DF-4C11-BDEC-0A97E0EC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1EFD3D-10CE-4642-8EBD-FB810E0C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3CA57-8C73-48DA-977B-A53BDACD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FD40A3-8682-4EA0-823C-8F2B8FB7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C3E0A-4C1A-4D77-816D-AA5D6E1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AA3735-C9D2-4D53-B910-974E7A6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7E0C-3482-41A4-9E2B-9E07274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979784-5A68-4BB6-AFFB-C4BBA8D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28BFC-580F-4DA1-8FBB-D7898415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84391-3284-4C64-B642-BAE68B40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FC93B-D99A-4AED-ACBE-791EB2B2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61E1A9-1FC8-4967-B44C-A8B69C82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680A9-B565-4A7B-913F-D5DE534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AC3E-993D-4BD1-A8D9-35D98F8F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827E4-7A62-4346-AA21-669A51E0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54B26-5D14-47A5-A3C0-64705587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E69EE-2CBA-4823-8389-FBFAE5B9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20CCF-70F1-4CA7-ADFB-3132F55F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D1ABA-ACBA-498A-B7FD-50495870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968D-9160-461B-A5A1-8174C993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C15B8-E309-4C66-B6CA-AB3CA095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E9872-86E9-482D-B7ED-529BCA58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2ABEE-0690-4D92-806D-84432436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A4C81-5B10-40ED-BDE4-1F041B1F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E0CFA-D1E0-440F-A488-4529067B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CF181-6095-4BFD-8B9C-DBF9D047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876A4-7B32-41CE-848F-8909284C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1D009-12DC-4B5C-B1B9-6C2115B04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A92EC-583D-4837-B317-74A38D2B2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F80A6-81A8-4577-B699-2572C31F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C057B-482B-4DA0-B7A1-7D5FFDEBC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79C3D9-7D50-4CA5-9579-B44F14B31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7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1559640" y="11952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A: The vectorized Pi program</a:t>
            </a:r>
            <a:endParaRPr lang="en-US" sz="3600" spc="-1" dirty="0">
              <a:latin typeface="Arial"/>
            </a:endParaRPr>
          </a:p>
        </p:txBody>
      </p:sp>
      <p:sp>
        <p:nvSpPr>
          <p:cNvPr id="2189" name="CustomShape 2"/>
          <p:cNvSpPr/>
          <p:nvPr/>
        </p:nvSpPr>
        <p:spPr>
          <a:xfrm>
            <a:off x="1703640" y="1199520"/>
            <a:ext cx="8784360" cy="55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To understand the vector instructions in the kernel programming language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Start with your best Pi program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Unroll the loops 4 times.  Verify that the program still works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Use vector instructions in the body of the loop 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Output result plus an estimate of the error in the result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Report the runtime and compare vectorized and scalar versions  of the program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You could try running this on the CPU as well as the GPU…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核函数内的向量运算</a:t>
            </a:r>
            <a:endParaRPr lang="en-US" sz="4000" spc="-1" dirty="0">
              <a:latin typeface="Arial"/>
            </a:endParaRPr>
          </a:p>
        </p:txBody>
      </p:sp>
      <p:sp>
        <p:nvSpPr>
          <p:cNvPr id="2131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附录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A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Before we continue...</a:t>
            </a:r>
            <a:endParaRPr lang="en-US" sz="4400" spc="-1">
              <a:latin typeface="Arial"/>
            </a:endParaRPr>
          </a:p>
        </p:txBody>
      </p:sp>
      <p:sp>
        <p:nvSpPr>
          <p:cNvPr id="2133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 OpenCL device compilers are good at auto-vectorising your code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Adjacent work-items may be packed to produce vectorized code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By using vector operations the compiler may not optimize as sucessfully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So </a:t>
            </a:r>
            <a:r>
              <a:rPr lang="en-US" sz="3200" b="1" i="1" u="sng" spc="-1">
                <a:solidFill>
                  <a:srgbClr val="FF0000"/>
                </a:solidFill>
                <a:latin typeface="Trebuchet MS"/>
              </a:rPr>
              <a:t>think twice</a:t>
            </a:r>
            <a:r>
              <a:rPr lang="en-US" sz="3200" spc="-1">
                <a:solidFill>
                  <a:srgbClr val="FF0000"/>
                </a:solidFill>
                <a:latin typeface="Trebuchet M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rebuchet MS"/>
              </a:rPr>
              <a:t>before you explicitly vectorize your OpenCL kernels, you might end up hurting performance!</a:t>
            </a:r>
            <a:endParaRPr lang="en-US" sz="3200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CustomShape 1"/>
          <p:cNvSpPr/>
          <p:nvPr/>
        </p:nvSpPr>
        <p:spPr>
          <a:xfrm>
            <a:off x="1981200" y="-162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Vector operations</a:t>
            </a:r>
            <a:endParaRPr lang="en-US" sz="4400" spc="-1">
              <a:latin typeface="Arial"/>
            </a:endParaRPr>
          </a:p>
        </p:txBody>
      </p:sp>
      <p:sp>
        <p:nvSpPr>
          <p:cNvPr id="2135" name="CustomShape 2"/>
          <p:cNvSpPr/>
          <p:nvPr/>
        </p:nvSpPr>
        <p:spPr>
          <a:xfrm>
            <a:off x="1631640" y="836640"/>
            <a:ext cx="8928360" cy="44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Modern microprocessors include vector units: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Functional units that carry out operations on blocks of numbers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For example, x86 CPUs have over the years introduced MMX, SSE, and AVX instruction sets …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characterized in part by their widths (e.g. SSE operates on 128 bits at a time, AVX 256 bits etc)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To gain full performance from these processors it is important to exploit these vector units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Compilers can sometimes automatically exploit vector units.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Experience over the years has shown, however, that you all too often have to code vector operations by hand.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Example using 128 bit wide SSE: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>
              <a:latin typeface="Arial"/>
            </a:endParaRPr>
          </a:p>
        </p:txBody>
      </p:sp>
      <p:sp>
        <p:nvSpPr>
          <p:cNvPr id="2136" name="CustomShape 3"/>
          <p:cNvSpPr/>
          <p:nvPr/>
        </p:nvSpPr>
        <p:spPr>
          <a:xfrm>
            <a:off x="1606440" y="5315040"/>
            <a:ext cx="9060840" cy="133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#include "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xmmintrin.h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"     // vector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intrinsics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from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gcc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for SSE (128 bit wide)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__m128 ramp = _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mm_setr_ps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(0.5, 1.5, 2.5, 3.5);   </a:t>
            </a: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pack 4 floats into vector register</a:t>
            </a: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__m128 v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步骤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_mm_load1_ps(&amp;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步骤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              </a:t>
            </a: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pack </a:t>
            </a:r>
            <a:r>
              <a:rPr lang="zh-CN" alt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步骤</a:t>
            </a: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into a vector register</a:t>
            </a: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__m128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xvec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= _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mm_mul_ps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ramp,v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步骤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           </a:t>
            </a: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multiple corresponding 32 bit</a:t>
            </a: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                                                        //  floats and assign to </a:t>
            </a:r>
            <a:r>
              <a:rPr lang="en-US" sz="12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xvec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CustomShape 1"/>
          <p:cNvSpPr/>
          <p:nvPr/>
        </p:nvSpPr>
        <p:spPr>
          <a:xfrm>
            <a:off x="1981200" y="4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Vector intrinsics challenges</a:t>
            </a:r>
            <a:endParaRPr lang="en-US" sz="4400" spc="-1">
              <a:latin typeface="Arial"/>
            </a:endParaRPr>
          </a:p>
        </p:txBody>
      </p:sp>
      <p:sp>
        <p:nvSpPr>
          <p:cNvPr id="2138" name="CustomShape 2"/>
          <p:cNvSpPr/>
          <p:nvPr/>
        </p:nvSpPr>
        <p:spPr>
          <a:xfrm>
            <a:off x="1631640" y="1412640"/>
            <a:ext cx="885636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Requires an assembly code style of programming: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Load into registers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Operate with register operands to produce values in another vector register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Non portable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Change vector instruction set (even from the same vendor) and code must be re-written. Compilers might treat them differently too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Consequences: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Very few programmers are willing to code with intrinsics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Most programs only exploit vector instructions that the compiler can automatically generate – which can be hit or miss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Most programs grossly under exploit available performance.</a:t>
            </a:r>
            <a:endParaRPr lang="en-US" sz="28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>
              <a:latin typeface="Arial"/>
            </a:endParaRPr>
          </a:p>
        </p:txBody>
      </p:sp>
      <p:sp>
        <p:nvSpPr>
          <p:cNvPr id="2139" name="CustomShape 3"/>
          <p:cNvSpPr/>
          <p:nvPr/>
        </p:nvSpPr>
        <p:spPr>
          <a:xfrm>
            <a:off x="2927640" y="5805360"/>
            <a:ext cx="655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4F81BD"/>
                </a:solidFill>
                <a:latin typeface="Trebuchet MS"/>
                <a:ea typeface="DejaVu Sans"/>
              </a:rPr>
              <a:t>Solution: a  high level portable vector instruction set … which is precisely what OpenCL provides. </a:t>
            </a:r>
            <a:endParaRPr lang="en-US" sz="20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Vector Types</a:t>
            </a:r>
            <a:endParaRPr lang="en-US" sz="4400" spc="-1">
              <a:latin typeface="Arial"/>
            </a:endParaRPr>
          </a:p>
        </p:txBody>
      </p:sp>
      <p:sp>
        <p:nvSpPr>
          <p:cNvPr id="2141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 OpenCL C kernel programming language provides a set of vector instructions: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These are portable between different vector instruction sets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These instructions support vector lengths of 2, 4, 8, and 16 … for example: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char2, ushort4, int8, float16, double2</a:t>
            </a:r>
            <a:r>
              <a:rPr lang="en-US" sz="2800" spc="-1">
                <a:solidFill>
                  <a:srgbClr val="000000"/>
                </a:solidFill>
                <a:latin typeface="Trebuchet MS"/>
              </a:rPr>
              <a:t>, …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Properties of these types include:</a:t>
            </a:r>
            <a:endParaRPr lang="en-US" sz="32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Endian safe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Aligned at vector length</a:t>
            </a:r>
            <a:endParaRPr lang="en-US" sz="2800" spc="-1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Vector operations (elementwise) and built-in functions</a:t>
            </a:r>
            <a:endParaRPr lang="en-US" sz="28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>
              <a:latin typeface="Arial"/>
            </a:endParaRPr>
          </a:p>
        </p:txBody>
      </p:sp>
      <p:sp>
        <p:nvSpPr>
          <p:cNvPr id="2142" name="CustomShape 3"/>
          <p:cNvSpPr/>
          <p:nvPr/>
        </p:nvSpPr>
        <p:spPr>
          <a:xfrm>
            <a:off x="5880000" y="6003000"/>
            <a:ext cx="43822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Remember, double (and hence vectors of double) are optional in OpenCL v1.1</a:t>
            </a:r>
            <a:endParaRPr lang="en-US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CustomShape 1"/>
          <p:cNvSpPr/>
          <p:nvPr/>
        </p:nvSpPr>
        <p:spPr>
          <a:xfrm>
            <a:off x="1981200" y="-162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Vector Operations</a:t>
            </a:r>
            <a:endParaRPr lang="en-US" sz="4400" spc="-1">
              <a:latin typeface="Arial"/>
            </a:endParaRPr>
          </a:p>
        </p:txBody>
      </p:sp>
      <p:sp>
        <p:nvSpPr>
          <p:cNvPr id="2144" name="CustomShape 2"/>
          <p:cNvSpPr/>
          <p:nvPr/>
        </p:nvSpPr>
        <p:spPr>
          <a:xfrm>
            <a:off x="1981200" y="952200"/>
            <a:ext cx="310608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Vector literal</a:t>
            </a:r>
            <a:endParaRPr lang="en-US" sz="3200" spc="-1">
              <a:latin typeface="Arial"/>
            </a:endParaRPr>
          </a:p>
        </p:txBody>
      </p:sp>
      <p:sp>
        <p:nvSpPr>
          <p:cNvPr id="2145" name="CustomShape 3"/>
          <p:cNvSpPr/>
          <p:nvPr/>
        </p:nvSpPr>
        <p:spPr>
          <a:xfrm>
            <a:off x="1991280" y="2925000"/>
            <a:ext cx="504000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  <a:ea typeface="DejaVu Sans"/>
              </a:rPr>
              <a:t>Vector components</a:t>
            </a:r>
            <a:endParaRPr lang="en-US" sz="3200" spc="-1">
              <a:latin typeface="Arial"/>
            </a:endParaRPr>
          </a:p>
        </p:txBody>
      </p:sp>
      <p:sp>
        <p:nvSpPr>
          <p:cNvPr id="2146" name="CustomShape 4"/>
          <p:cNvSpPr/>
          <p:nvPr/>
        </p:nvSpPr>
        <p:spPr>
          <a:xfrm>
            <a:off x="1981200" y="4912560"/>
            <a:ext cx="310608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  <a:ea typeface="DejaVu Sans"/>
              </a:rPr>
              <a:t>Vector ops</a:t>
            </a:r>
            <a:endParaRPr lang="en-US" sz="3200" spc="-1">
              <a:latin typeface="Arial"/>
            </a:endParaRPr>
          </a:p>
        </p:txBody>
      </p:sp>
      <p:sp>
        <p:nvSpPr>
          <p:cNvPr id="2147" name="CustomShape 5"/>
          <p:cNvSpPr/>
          <p:nvPr/>
        </p:nvSpPr>
        <p:spPr>
          <a:xfrm>
            <a:off x="2306640" y="1686240"/>
            <a:ext cx="2104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vi0 =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 -7;</a:t>
            </a:r>
            <a:endParaRPr lang="en-US" sz="1400" spc="-1">
              <a:latin typeface="Arial"/>
            </a:endParaRPr>
          </a:p>
        </p:txBody>
      </p:sp>
      <p:sp>
        <p:nvSpPr>
          <p:cNvPr id="2148" name="CustomShape 6"/>
          <p:cNvSpPr/>
          <p:nvPr/>
        </p:nvSpPr>
        <p:spPr>
          <a:xfrm>
            <a:off x="2422560" y="2396880"/>
            <a:ext cx="2950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vi1 =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 (0, 1, 2, 3);</a:t>
            </a:r>
            <a:endParaRPr lang="en-US" sz="1400" spc="-1">
              <a:latin typeface="Arial"/>
            </a:endParaRPr>
          </a:p>
        </p:txBody>
      </p:sp>
      <p:sp>
        <p:nvSpPr>
          <p:cNvPr id="2149" name="CustomShape 7"/>
          <p:cNvSpPr/>
          <p:nvPr/>
        </p:nvSpPr>
        <p:spPr>
          <a:xfrm>
            <a:off x="2273520" y="3652920"/>
            <a:ext cx="1631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vi0.lo = vi1.hi;</a:t>
            </a:r>
            <a:endParaRPr lang="en-US" sz="1400" spc="-1">
              <a:latin typeface="Arial"/>
            </a:endParaRPr>
          </a:p>
        </p:txBody>
      </p:sp>
      <p:sp>
        <p:nvSpPr>
          <p:cNvPr id="2150" name="CustomShape 8"/>
          <p:cNvSpPr/>
          <p:nvPr/>
        </p:nvSpPr>
        <p:spPr>
          <a:xfrm>
            <a:off x="2420040" y="4300920"/>
            <a:ext cx="40323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int8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v8 =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int8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 (vi0, vi1.s01, vi1.odd);</a:t>
            </a:r>
            <a:endParaRPr lang="en-US" sz="1400" spc="-1">
              <a:latin typeface="Arial"/>
            </a:endParaRPr>
          </a:p>
        </p:txBody>
      </p:sp>
      <p:sp>
        <p:nvSpPr>
          <p:cNvPr id="2151" name="CustomShape 9"/>
          <p:cNvSpPr/>
          <p:nvPr/>
        </p:nvSpPr>
        <p:spPr>
          <a:xfrm>
            <a:off x="2181720" y="5637240"/>
            <a:ext cx="12765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vi0 += vi1;</a:t>
            </a:r>
            <a:endParaRPr lang="en-US" sz="1400" spc="-1">
              <a:latin typeface="Arial"/>
            </a:endParaRPr>
          </a:p>
        </p:txBody>
      </p:sp>
      <p:sp>
        <p:nvSpPr>
          <p:cNvPr id="2152" name="CustomShape 10"/>
          <p:cNvSpPr/>
          <p:nvPr/>
        </p:nvSpPr>
        <p:spPr>
          <a:xfrm>
            <a:off x="2213760" y="6217560"/>
            <a:ext cx="1643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vi0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abs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(vi0);</a:t>
            </a:r>
            <a:endParaRPr lang="en-US" sz="1400" spc="-1">
              <a:latin typeface="Arial"/>
            </a:endParaRPr>
          </a:p>
        </p:txBody>
      </p:sp>
      <p:graphicFrame>
        <p:nvGraphicFramePr>
          <p:cNvPr id="2153" name="Table 11"/>
          <p:cNvGraphicFramePr/>
          <p:nvPr/>
        </p:nvGraphicFramePr>
        <p:xfrm>
          <a:off x="5994120" y="1638000"/>
          <a:ext cx="1708920" cy="32220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54" name="Table 12"/>
          <p:cNvGraphicFramePr/>
          <p:nvPr/>
        </p:nvGraphicFramePr>
        <p:xfrm>
          <a:off x="6456000" y="2375280"/>
          <a:ext cx="1708920" cy="32220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55" name="Table 13"/>
          <p:cNvGraphicFramePr/>
          <p:nvPr/>
        </p:nvGraphicFramePr>
        <p:xfrm>
          <a:off x="6456000" y="3529440"/>
          <a:ext cx="1708920" cy="32220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6" name="CustomShape 14"/>
          <p:cNvSpPr/>
          <p:nvPr/>
        </p:nvSpPr>
        <p:spPr>
          <a:xfrm flipH="1">
            <a:off x="6671280" y="2748960"/>
            <a:ext cx="791280" cy="75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7" name="CustomShape 15"/>
          <p:cNvSpPr/>
          <p:nvPr/>
        </p:nvSpPr>
        <p:spPr>
          <a:xfrm flipH="1">
            <a:off x="7068000" y="2748960"/>
            <a:ext cx="791280" cy="75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58" name="Table 16"/>
          <p:cNvGraphicFramePr/>
          <p:nvPr/>
        </p:nvGraphicFramePr>
        <p:xfrm>
          <a:off x="6881880" y="4291560"/>
          <a:ext cx="3461760" cy="322200"/>
        </p:xfrm>
        <a:graphic>
          <a:graphicData uri="http://schemas.openxmlformats.org/drawingml/2006/table">
            <a:tbl>
              <a:tblPr/>
              <a:tblGrid>
                <a:gridCol w="4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9" name="CustomShape 17"/>
          <p:cNvSpPr/>
          <p:nvPr/>
        </p:nvSpPr>
        <p:spPr>
          <a:xfrm>
            <a:off x="7068720" y="1996920"/>
            <a:ext cx="53892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0" name="CustomShape 18"/>
          <p:cNvSpPr/>
          <p:nvPr/>
        </p:nvSpPr>
        <p:spPr>
          <a:xfrm>
            <a:off x="7443120" y="1996920"/>
            <a:ext cx="53892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1" name="CustomShape 19"/>
          <p:cNvSpPr/>
          <p:nvPr/>
        </p:nvSpPr>
        <p:spPr>
          <a:xfrm>
            <a:off x="667200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2" name="CustomShape 20"/>
          <p:cNvSpPr/>
          <p:nvPr/>
        </p:nvSpPr>
        <p:spPr>
          <a:xfrm>
            <a:off x="714000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3" name="CustomShape 21"/>
          <p:cNvSpPr/>
          <p:nvPr/>
        </p:nvSpPr>
        <p:spPr>
          <a:xfrm>
            <a:off x="757488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4" name="CustomShape 22"/>
          <p:cNvSpPr/>
          <p:nvPr/>
        </p:nvSpPr>
        <p:spPr>
          <a:xfrm>
            <a:off x="794964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5" name="CustomShape 23"/>
          <p:cNvSpPr/>
          <p:nvPr/>
        </p:nvSpPr>
        <p:spPr>
          <a:xfrm>
            <a:off x="6672000" y="2748960"/>
            <a:ext cx="219600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66" name="Table 24"/>
          <p:cNvGraphicFramePr/>
          <p:nvPr/>
        </p:nvGraphicFramePr>
        <p:xfrm>
          <a:off x="8624640" y="4291560"/>
          <a:ext cx="855000" cy="3222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7" name="CustomShape 25"/>
          <p:cNvSpPr/>
          <p:nvPr/>
        </p:nvSpPr>
        <p:spPr>
          <a:xfrm>
            <a:off x="7032000" y="2685600"/>
            <a:ext cx="2196000" cy="15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68" name="Table 26"/>
          <p:cNvGraphicFramePr/>
          <p:nvPr/>
        </p:nvGraphicFramePr>
        <p:xfrm>
          <a:off x="9480360" y="4291560"/>
          <a:ext cx="855000" cy="3222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9" name="CustomShape 27"/>
          <p:cNvSpPr/>
          <p:nvPr/>
        </p:nvSpPr>
        <p:spPr>
          <a:xfrm>
            <a:off x="7032000" y="2685600"/>
            <a:ext cx="2542320" cy="15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0" name="CustomShape 28"/>
          <p:cNvSpPr/>
          <p:nvPr/>
        </p:nvSpPr>
        <p:spPr>
          <a:xfrm>
            <a:off x="7928400" y="2685600"/>
            <a:ext cx="2196000" cy="15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71" name="Table 29"/>
          <p:cNvGraphicFramePr/>
          <p:nvPr/>
        </p:nvGraphicFramePr>
        <p:xfrm>
          <a:off x="6848760" y="4773960"/>
          <a:ext cx="1708920" cy="32220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" name="Table 30"/>
          <p:cNvGraphicFramePr/>
          <p:nvPr/>
        </p:nvGraphicFramePr>
        <p:xfrm>
          <a:off x="6848760" y="5194440"/>
          <a:ext cx="1708920" cy="32220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3" name="Table 31"/>
          <p:cNvGraphicFramePr/>
          <p:nvPr/>
        </p:nvGraphicFramePr>
        <p:xfrm>
          <a:off x="6848760" y="5842440"/>
          <a:ext cx="1708920" cy="32220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" name="CustomShape 32"/>
          <p:cNvSpPr/>
          <p:nvPr/>
        </p:nvSpPr>
        <p:spPr>
          <a:xfrm>
            <a:off x="6168000" y="5383800"/>
            <a:ext cx="3013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latin typeface="Trebuchet MS"/>
                <a:ea typeface="DejaVu Sans"/>
              </a:rPr>
              <a:t>+</a:t>
            </a:r>
            <a:endParaRPr lang="en-US" sz="2800" spc="-1">
              <a:latin typeface="Arial"/>
            </a:endParaRPr>
          </a:p>
        </p:txBody>
      </p:sp>
      <p:sp>
        <p:nvSpPr>
          <p:cNvPr id="2175" name="CustomShape 33"/>
          <p:cNvSpPr/>
          <p:nvPr/>
        </p:nvSpPr>
        <p:spPr>
          <a:xfrm>
            <a:off x="699204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6" name="CustomShape 34"/>
          <p:cNvSpPr/>
          <p:nvPr/>
        </p:nvSpPr>
        <p:spPr>
          <a:xfrm>
            <a:off x="744240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7" name="CustomShape 35"/>
          <p:cNvSpPr/>
          <p:nvPr/>
        </p:nvSpPr>
        <p:spPr>
          <a:xfrm>
            <a:off x="783336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8" name="CustomShape 36"/>
          <p:cNvSpPr/>
          <p:nvPr/>
        </p:nvSpPr>
        <p:spPr>
          <a:xfrm>
            <a:off x="827832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79" name="Table 37"/>
          <p:cNvGraphicFramePr/>
          <p:nvPr/>
        </p:nvGraphicFramePr>
        <p:xfrm>
          <a:off x="6834360" y="6453360"/>
          <a:ext cx="1708920" cy="32220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0" name="CustomShape 38"/>
          <p:cNvSpPr/>
          <p:nvPr/>
        </p:nvSpPr>
        <p:spPr>
          <a:xfrm>
            <a:off x="704208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1" name="CustomShape 39"/>
          <p:cNvSpPr/>
          <p:nvPr/>
        </p:nvSpPr>
        <p:spPr>
          <a:xfrm>
            <a:off x="749244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2" name="CustomShape 40"/>
          <p:cNvSpPr/>
          <p:nvPr/>
        </p:nvSpPr>
        <p:spPr>
          <a:xfrm>
            <a:off x="788304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3" name="CustomShape 41"/>
          <p:cNvSpPr/>
          <p:nvPr/>
        </p:nvSpPr>
        <p:spPr>
          <a:xfrm>
            <a:off x="832836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4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7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3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6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CustomShape 1"/>
          <p:cNvSpPr/>
          <p:nvPr/>
        </p:nvSpPr>
        <p:spPr>
          <a:xfrm>
            <a:off x="1981200" y="-99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Using vector operations</a:t>
            </a:r>
            <a:endParaRPr lang="en-US" sz="4400" spc="-1">
              <a:latin typeface="Arial"/>
            </a:endParaRPr>
          </a:p>
        </p:txBody>
      </p:sp>
      <p:sp>
        <p:nvSpPr>
          <p:cNvPr id="2185" name="CustomShape 2"/>
          <p:cNvSpPr/>
          <p:nvPr/>
        </p:nvSpPr>
        <p:spPr>
          <a:xfrm>
            <a:off x="1631640" y="1196640"/>
            <a:ext cx="885636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You can convert a scalar loop into a vector loop using the following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步骤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s: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Based on the width of your vector instruction set and your problem, choose the number of values you can pack into a vector register (the width):  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E.g. for a 128 bit wide SSE instruction set and float data (32 bit), you can pack four values (128 bits =4*32 bits) into a vector register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Unroll the loop to match your width (in our example, 4)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Set up the loop preamble and postscript. For example, if the number of loop iterations doesn’t evenly divide the width, you’ll need to cover the extra iterations in a loop postscript or pad your vectors in a preamble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Replace instructions in the body of the loop with their vector instruction counter parts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Vector instructions example</a:t>
            </a:r>
            <a:endParaRPr lang="en-US" sz="4400" spc="-1">
              <a:latin typeface="Arial"/>
            </a:endParaRPr>
          </a:p>
        </p:txBody>
      </p:sp>
      <p:sp>
        <p:nvSpPr>
          <p:cNvPr id="2187" name="CustomShape 2"/>
          <p:cNvSpPr/>
          <p:nvPr/>
        </p:nvSpPr>
        <p:spPr>
          <a:xfrm>
            <a:off x="1703640" y="908640"/>
            <a:ext cx="8784360" cy="57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Scalar loop:</a:t>
            </a:r>
            <a:endParaRPr lang="en-US" sz="3200" spc="-1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800" b="1" spc="-1">
                <a:solidFill>
                  <a:srgbClr val="000000"/>
                </a:solidFill>
                <a:latin typeface="Courier New Bold"/>
              </a:rPr>
              <a:t> (i = 0; i &lt; 34; i++) x[i] = y[i] * y[i];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Width for a 128-bit SSE is 128/32=4</a:t>
            </a:r>
            <a:endParaRPr lang="en-US" sz="32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Unroll the loop, then add postscript and premable as needed:</a:t>
            </a:r>
            <a:endParaRPr lang="en-US" sz="32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NLP = 34+2; x[34]=x[35]=y[34]=y[35]=0.0f // preamble to zero pad</a:t>
            </a:r>
            <a:endParaRPr lang="en-US" sz="23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(i = 0; i &lt; NLP; i = i + 4) {</a:t>
            </a:r>
            <a:endParaRPr lang="en-US" sz="23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 x[i] = y[i] * y[i];  x[i+1] = y[i+1] * y[i*1];</a:t>
            </a:r>
            <a:endParaRPr lang="en-US" sz="23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  x[i+2] = y[i+2] * y[i*2];  x[i+3] = y[i+3] * y[i*3];</a:t>
            </a:r>
            <a:endParaRPr lang="en-US" sz="2300" spc="-1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}</a:t>
            </a:r>
            <a:endParaRPr lang="en-US" sz="2300" spc="-1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latin typeface="Trebuchet MS"/>
              </a:rPr>
              <a:t>Replace unrolled loop with associated vector instructions:</a:t>
            </a:r>
            <a:endParaRPr lang="en-US" sz="3200" spc="-1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9BBB59"/>
                </a:solidFill>
                <a:latin typeface="Courier New Bold"/>
              </a:rPr>
              <a:t>float4 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x4[DIM], y4[DIM];</a:t>
            </a:r>
            <a:endParaRPr lang="en-US" sz="2600" spc="-1">
              <a:latin typeface="Arial"/>
            </a:endParaRPr>
          </a:p>
          <a:p>
            <a:pPr>
              <a:spcBef>
                <a:spcPts val="459"/>
              </a:spcBef>
            </a:pPr>
            <a:r>
              <a:rPr lang="en-US" sz="2300" b="1" spc="-1">
                <a:solidFill>
                  <a:srgbClr val="000000"/>
                </a:solidFill>
                <a:latin typeface="Courier New Bold"/>
              </a:rPr>
              <a:t>// DIM set to hold 34 values extended to multiple of 4 (36)</a:t>
            </a:r>
            <a:endParaRPr lang="en-US" sz="23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9BBB59"/>
                </a:solidFill>
                <a:latin typeface="Courier New Bold"/>
              </a:rPr>
              <a:t>float4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 zero = {0.0f, 0.0f, 0.0f, 0.0f};</a:t>
            </a: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NLP = 34 % 4 + 1; // 9 values (as 34 isn’t a multiple of 4)</a:t>
            </a: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x4[NLP-1] = 0.0f; y4[NLP-1] = 0.0f; // zero pad arrays</a:t>
            </a: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C0504D"/>
                </a:solidFill>
                <a:latin typeface="Courier New Bold"/>
              </a:rPr>
              <a:t>for</a:t>
            </a: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 (i = 0; i &lt; NLP; i++)</a:t>
            </a:r>
            <a:endParaRPr lang="en-US" sz="2600" spc="-1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>
                <a:solidFill>
                  <a:srgbClr val="000000"/>
                </a:solidFill>
                <a:latin typeface="Courier New Bold"/>
              </a:rPr>
              <a:t> x4[i] = y4[i] * y4[i]; // actual vector operations</a:t>
            </a:r>
            <a:endParaRPr lang="en-US" sz="2600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宽屏</PresentationFormat>
  <Paragraphs>128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2019-08-06T00:09:26Z</dcterms:created>
  <dcterms:modified xsi:type="dcterms:W3CDTF">2019-08-06T00:09:33Z</dcterms:modified>
</cp:coreProperties>
</file>