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75" r:id="rId2"/>
    <p:sldId id="476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5" y="2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CBAB0-9E3E-45CE-B167-22D4AFC93471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D0AB3-B5A6-45AC-8232-10EB0206F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424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4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58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256D16F-8747-4645-9AA0-A0060C6BCF5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160FA-50E5-45A3-969E-D88D808E5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6A1774-D913-4B10-A1E8-F3FE87F94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1202A-2401-4143-B2A1-D5EAA91E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604F-3426-425F-BA0A-6ADE18CA7617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816AB-A301-47D2-AFD5-61F34697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4295C-7859-406A-9A64-A911C2CE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7AA2-ED0B-4425-A104-1F45CC3EB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5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C8A7F-3048-4AD2-9FDB-7C1E707A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F5B006-D1C1-4DA0-ADF1-24B30B6EB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34DA1E-6A45-414C-939F-5B1A0D27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604F-3426-425F-BA0A-6ADE18CA7617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A23678-535D-44C6-8374-F50E2D55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ECA26-B7D8-4111-86C5-1953DDF8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7AA2-ED0B-4425-A104-1F45CC3EB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86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4D846E-9A9C-4234-8DFA-05D884BC7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0E3CCE-E32D-4263-8C09-5DF7EB2A5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2AA2E-0F80-479F-8CE2-E7EE1196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604F-3426-425F-BA0A-6ADE18CA7617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50E1F-7272-4623-940E-DC6C41E2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5683B8-D36C-43F3-8168-4758350A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7AA2-ED0B-4425-A104-1F45CC3EB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977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650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454F3-3622-46ED-9FA0-AF213278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B28AC-241A-47EB-8A48-93E898B34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6BFA2-7EF1-41D0-B39B-D075FDE3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604F-3426-425F-BA0A-6ADE18CA7617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60BF31-8F65-4EBB-AA46-5AF9705D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8FE1B-8C67-4D72-9900-763E4413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7AA2-ED0B-4425-A104-1F45CC3EB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85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11B9D-6632-4D31-894F-BE347AAC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2FD154-D988-4EBD-9B23-74FFA9A60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33577-EBF8-419F-AFC9-E0DC5C8E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604F-3426-425F-BA0A-6ADE18CA7617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E44D1-EAF9-410E-9293-B4A7DA1E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1F845-D754-43AD-ABA2-C04C64EC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7AA2-ED0B-4425-A104-1F45CC3EB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87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6DCF9-7B9D-475E-B352-7A3E2A9C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F9BDA-2457-44AD-A09A-50BCCE190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F639AE-D1AC-42A2-914C-B0715FE76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33D3CC-F9A9-4B29-84B7-1988AF84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604F-3426-425F-BA0A-6ADE18CA7617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3C24AB-065A-4228-8ECC-463E3574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44D1CE-614B-4C86-9D69-C30977E9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7AA2-ED0B-4425-A104-1F45CC3EB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6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F9C9B-5805-4FD6-984A-69C54B2F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76207B-3C44-4CAF-AE16-063277180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9441FF-9D7D-4A41-8A6C-ECA05709F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A94D85-0F64-4EF6-8970-27E993E3B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7B6B70-8AD6-4A71-9F50-972783B56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3C7082-CE53-45A7-8B81-D4DDB08D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604F-3426-425F-BA0A-6ADE18CA7617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F76056-77A4-4658-BFDA-03BB4454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45BF66-8DFD-46E9-B158-542208D9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7AA2-ED0B-4425-A104-1F45CC3EB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60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A06C5-2784-4EF7-AFD2-71D2D79F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3E6ABE-DA8F-4786-A3FB-53248834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604F-3426-425F-BA0A-6ADE18CA7617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38A845-70E6-4DC9-A17D-F7C43B22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43299D-8872-4D08-A847-A0A7A560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7AA2-ED0B-4425-A104-1F45CC3EB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33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8CEACA-E7D7-4EB7-8BEA-874CC1E1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604F-3426-425F-BA0A-6ADE18CA7617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BA62BF-3213-45A1-85E4-C99C1FFC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E7996F-0687-4203-8FAF-2F2E06B4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7AA2-ED0B-4425-A104-1F45CC3EB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81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8E7C5-FF06-45FC-8420-7818CBEF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6ED04-E09C-4E9F-9662-4183BF6EB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EF8133-E736-41A5-BF11-B65EBC4DF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1CD6EA-6B70-4593-AA38-2B96E18D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604F-3426-425F-BA0A-6ADE18CA7617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21F35C-2A60-4851-AD80-D61231A6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60350D-41E5-4B45-A101-66001FE1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7AA2-ED0B-4425-A104-1F45CC3EB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52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E3DBE-8A09-4DD8-A431-B431B91F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4D0DE0-4DCD-4FE1-A07B-BF6F991DD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DA8AA6-E653-4D41-9BD9-10D6E53DD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66834-0DE7-41AC-812C-78C373CE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604F-3426-425F-BA0A-6ADE18CA7617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4A97D7-20DA-4916-A462-D63247FB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EE4492-3CCB-4913-80D1-98E1B0D5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7AA2-ED0B-4425-A104-1F45CC3EB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1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68AF98-BEEE-4DE5-BAEA-844BC3D9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4777A3-D0A8-4F7A-9FDC-F4AD41961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D23F7-4C8C-4869-A399-8A0D20DBF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8604F-3426-425F-BA0A-6ADE18CA7617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D2FC4-B219-4E52-B381-59C03209A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2EB19-2A9F-4F5D-B2A3-14DB9030D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47AA2-ED0B-4425-A104-1F45CC3EB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79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CustomShape 1"/>
          <p:cNvSpPr/>
          <p:nvPr/>
        </p:nvSpPr>
        <p:spPr>
          <a:xfrm>
            <a:off x="2246160" y="4406760"/>
            <a:ext cx="7771680" cy="13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cap="all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000" b="1" cap="all" spc="-1" dirty="0">
                <a:solidFill>
                  <a:srgbClr val="000000"/>
                </a:solidFill>
                <a:latin typeface="Trebuchet MS"/>
              </a:rPr>
              <a:t>事件模型（</a:t>
            </a:r>
            <a:r>
              <a:rPr lang="en-US" altLang="zh-CN" sz="4000" b="1" cap="all" spc="-1" dirty="0">
                <a:solidFill>
                  <a:srgbClr val="000000"/>
                </a:solidFill>
                <a:latin typeface="Trebuchet MS"/>
              </a:rPr>
              <a:t>Event Model</a:t>
            </a:r>
            <a:r>
              <a:rPr lang="zh-CN" altLang="en-US" sz="4000" b="1" cap="all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4000" spc="-1" dirty="0">
              <a:latin typeface="Arial"/>
            </a:endParaRPr>
          </a:p>
        </p:txBody>
      </p:sp>
      <p:sp>
        <p:nvSpPr>
          <p:cNvPr id="2191" name="CustomShape 2"/>
          <p:cNvSpPr/>
          <p:nvPr/>
        </p:nvSpPr>
        <p:spPr>
          <a:xfrm>
            <a:off x="2246160" y="2906640"/>
            <a:ext cx="777168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spcBef>
                <a:spcPts val="400"/>
              </a:spcBef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附录</a:t>
            </a:r>
            <a:r>
              <a:rPr lang="en-US" sz="2000" spc="-1" dirty="0">
                <a:solidFill>
                  <a:srgbClr val="000000"/>
                </a:solidFill>
                <a:latin typeface="Trebuchet MS"/>
              </a:rPr>
              <a:t> B</a:t>
            </a: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CustomShape 1"/>
          <p:cNvSpPr/>
          <p:nvPr/>
        </p:nvSpPr>
        <p:spPr>
          <a:xfrm>
            <a:off x="1631640" y="11664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spc="-1">
                <a:solidFill>
                  <a:srgbClr val="000000"/>
                </a:solidFill>
                <a:latin typeface="Trebuchet MS"/>
              </a:rPr>
              <a:t>Command generated events influencing execution of host code</a:t>
            </a:r>
            <a:endParaRPr lang="en-US" sz="3600" spc="-1">
              <a:latin typeface="Arial"/>
            </a:endParaRPr>
          </a:p>
        </p:txBody>
      </p:sp>
      <p:sp>
        <p:nvSpPr>
          <p:cNvPr id="2289" name="CustomShape 2"/>
          <p:cNvSpPr/>
          <p:nvPr/>
        </p:nvSpPr>
        <p:spPr>
          <a:xfrm>
            <a:off x="1631640" y="1600200"/>
            <a:ext cx="8928360" cy="51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A thread running on the host can pause waiting on a list of events to complete. This can be done with the function:</a:t>
            </a:r>
            <a:endParaRPr lang="en-US" sz="3200" spc="-1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b="1" spc="-1">
                <a:solidFill>
                  <a:srgbClr val="8064A2"/>
                </a:solidFill>
                <a:latin typeface="Courier New Bold"/>
              </a:rPr>
              <a:t>cl_int </a:t>
            </a:r>
            <a:r>
              <a:rPr lang="en-US" sz="2800" b="1" spc="-1">
                <a:solidFill>
                  <a:srgbClr val="17375E"/>
                </a:solidFill>
                <a:latin typeface="Courier New Bold"/>
              </a:rPr>
              <a:t>clWaitForEvents</a:t>
            </a:r>
            <a:r>
              <a:rPr lang="en-US" sz="2800" b="1" spc="-1">
                <a:solidFill>
                  <a:srgbClr val="000000"/>
                </a:solidFill>
                <a:latin typeface="Courier New Bold"/>
              </a:rPr>
              <a:t>(</a:t>
            </a:r>
            <a:endParaRPr lang="en-US" sz="2800" spc="-1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b="1" spc="-1">
                <a:solidFill>
                  <a:srgbClr val="000000"/>
                </a:solidFill>
                <a:latin typeface="Courier New Bold"/>
              </a:rPr>
              <a:t>	</a:t>
            </a:r>
            <a:r>
              <a:rPr lang="en-US" sz="2800" b="1" spc="-1">
                <a:solidFill>
                  <a:srgbClr val="8064A2"/>
                </a:solidFill>
                <a:latin typeface="Courier New Bold"/>
              </a:rPr>
              <a:t>cl_uint </a:t>
            </a:r>
            <a:r>
              <a:rPr lang="en-US" sz="2800" b="1" spc="-1">
                <a:solidFill>
                  <a:srgbClr val="000000"/>
                </a:solidFill>
                <a:latin typeface="Courier New Bold"/>
              </a:rPr>
              <a:t>num_events,</a:t>
            </a:r>
            <a:endParaRPr lang="en-US" sz="2800" spc="-1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b="1" spc="-1">
                <a:solidFill>
                  <a:srgbClr val="000000"/>
                </a:solidFill>
                <a:latin typeface="Courier New Bold"/>
              </a:rPr>
              <a:t>	</a:t>
            </a:r>
            <a:r>
              <a:rPr lang="en-US" sz="2800" b="1" spc="-1">
                <a:solidFill>
                  <a:srgbClr val="C0504D"/>
                </a:solidFill>
                <a:latin typeface="Courier New Bold"/>
              </a:rPr>
              <a:t>const</a:t>
            </a:r>
            <a:r>
              <a:rPr lang="en-US" sz="2800" b="1" spc="-1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800" b="1" spc="-1">
                <a:solidFill>
                  <a:srgbClr val="8064A2"/>
                </a:solidFill>
                <a:latin typeface="Courier New Bold"/>
              </a:rPr>
              <a:t>cl_event </a:t>
            </a:r>
            <a:r>
              <a:rPr lang="en-US" sz="2800" b="1" spc="-1">
                <a:solidFill>
                  <a:srgbClr val="000000"/>
                </a:solidFill>
                <a:latin typeface="Courier New Bold"/>
              </a:rPr>
              <a:t>*event_list)</a:t>
            </a:r>
            <a:endParaRPr lang="en-US" sz="2800" spc="-1">
              <a:latin typeface="Arial"/>
            </a:endParaRPr>
          </a:p>
          <a:p>
            <a:pPr marL="457200">
              <a:spcBef>
                <a:spcPts val="641"/>
              </a:spcBef>
            </a:pPr>
            <a:endParaRPr lang="en-US" sz="28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Example use case: Host code waiting for an event to complete before extracting information from the event.</a:t>
            </a:r>
            <a:endParaRPr lang="en-US" sz="3200" spc="-1">
              <a:latin typeface="Arial"/>
            </a:endParaRPr>
          </a:p>
        </p:txBody>
      </p:sp>
      <p:sp>
        <p:nvSpPr>
          <p:cNvPr id="2290" name="CustomShape 3"/>
          <p:cNvSpPr/>
          <p:nvPr/>
        </p:nvSpPr>
        <p:spPr>
          <a:xfrm>
            <a:off x="7104000" y="3357000"/>
            <a:ext cx="367164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4F81BD"/>
                </a:solidFill>
                <a:latin typeface="Trebuchet MS"/>
                <a:ea typeface="DejaVu Sans"/>
              </a:rPr>
              <a:t>Number of events to wait on</a:t>
            </a:r>
            <a:endParaRPr lang="en-US" sz="2000" spc="-1">
              <a:latin typeface="Arial"/>
            </a:endParaRPr>
          </a:p>
        </p:txBody>
      </p:sp>
      <p:sp>
        <p:nvSpPr>
          <p:cNvPr id="2291" name="CustomShape 4"/>
          <p:cNvSpPr/>
          <p:nvPr/>
        </p:nvSpPr>
        <p:spPr>
          <a:xfrm flipH="1">
            <a:off x="6527280" y="3557160"/>
            <a:ext cx="575280" cy="87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2" name="CustomShape 5"/>
          <p:cNvSpPr/>
          <p:nvPr/>
        </p:nvSpPr>
        <p:spPr>
          <a:xfrm>
            <a:off x="7680000" y="4305240"/>
            <a:ext cx="269208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4F81BD"/>
                </a:solidFill>
                <a:latin typeface="Trebuchet MS"/>
                <a:ea typeface="DejaVu Sans"/>
              </a:rPr>
              <a:t>An array of pointers to event object</a:t>
            </a:r>
            <a:endParaRPr lang="en-US" sz="2000" spc="-1">
              <a:latin typeface="Arial"/>
            </a:endParaRPr>
          </a:p>
        </p:txBody>
      </p:sp>
      <p:sp>
        <p:nvSpPr>
          <p:cNvPr id="2293" name="CustomShape 6"/>
          <p:cNvSpPr/>
          <p:nvPr/>
        </p:nvSpPr>
        <p:spPr>
          <a:xfrm flipH="1" flipV="1">
            <a:off x="6886560" y="4455000"/>
            <a:ext cx="792360" cy="202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Profiling with Events</a:t>
            </a:r>
            <a:endParaRPr lang="en-US" sz="4400" spc="-1">
              <a:latin typeface="Arial"/>
            </a:endParaRPr>
          </a:p>
        </p:txBody>
      </p:sp>
      <p:sp>
        <p:nvSpPr>
          <p:cNvPr id="2295" name="CustomShape 2"/>
          <p:cNvSpPr/>
          <p:nvPr/>
        </p:nvSpPr>
        <p:spPr>
          <a:xfrm>
            <a:off x="1703640" y="1600200"/>
            <a:ext cx="8784360" cy="50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OpenCL is a performance oriented language … Hence performance analysis is an essential part of OpenCL programming.</a:t>
            </a:r>
            <a:endParaRPr lang="en-US" sz="3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The OpenCL specification defines a portable way to collect profiling data. </a:t>
            </a:r>
            <a:endParaRPr lang="en-US" sz="3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Can be used with most commands placed on the command queue … includes:</a:t>
            </a:r>
            <a:endParaRPr lang="en-US" sz="32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Commands to read, write, map or copy memory objects</a:t>
            </a:r>
            <a:endParaRPr lang="en-US" sz="28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Commands to enqueue kernels, tasks, and native kernels</a:t>
            </a:r>
            <a:endParaRPr lang="en-US" sz="28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Commands to Acquire or Release OpenGL objects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Profiling works by turning an event into an opaque object to hold timing data.  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CustomShape 1"/>
          <p:cNvSpPr/>
          <p:nvPr/>
        </p:nvSpPr>
        <p:spPr>
          <a:xfrm>
            <a:off x="1981200" y="44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Using the Profiling interface</a:t>
            </a:r>
            <a:endParaRPr lang="en-US" sz="4400" spc="-1">
              <a:latin typeface="Arial"/>
            </a:endParaRPr>
          </a:p>
        </p:txBody>
      </p:sp>
      <p:sp>
        <p:nvSpPr>
          <p:cNvPr id="2297" name="CustomShape 2"/>
          <p:cNvSpPr/>
          <p:nvPr/>
        </p:nvSpPr>
        <p:spPr>
          <a:xfrm>
            <a:off x="1703640" y="1168200"/>
            <a:ext cx="8784360" cy="13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Profiling is enabled when a queue is created with the CL_QUEUE_PROFILING_ENABLE  flag  set.   </a:t>
            </a:r>
            <a:endParaRPr lang="en-US" sz="3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When profiling is enabled, the following function is used to extract the timing data</a:t>
            </a:r>
            <a:endParaRPr lang="en-US" sz="3200" spc="-1">
              <a:latin typeface="Arial"/>
            </a:endParaRPr>
          </a:p>
        </p:txBody>
      </p:sp>
      <p:sp>
        <p:nvSpPr>
          <p:cNvPr id="2298" name="CustomShape 3"/>
          <p:cNvSpPr/>
          <p:nvPr/>
        </p:nvSpPr>
        <p:spPr>
          <a:xfrm>
            <a:off x="3143640" y="3290040"/>
            <a:ext cx="5688000" cy="191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>
                <a:solidFill>
                  <a:srgbClr val="8064A2"/>
                </a:solidFill>
                <a:latin typeface="Courier New Bold"/>
                <a:ea typeface="DejaVu Sans"/>
              </a:rPr>
              <a:t>cl_int </a:t>
            </a:r>
            <a:r>
              <a:rPr lang="en-US" sz="2000" b="1" spc="-1">
                <a:solidFill>
                  <a:srgbClr val="17375E"/>
                </a:solidFill>
                <a:latin typeface="Courier New Bold"/>
                <a:ea typeface="DejaVu Sans"/>
              </a:rPr>
              <a:t>clGetEventProfilingInfo</a:t>
            </a:r>
            <a:r>
              <a:rPr lang="en-US" sz="2000" b="1" spc="-1">
                <a:solidFill>
                  <a:srgbClr val="000000"/>
                </a:solidFill>
                <a:latin typeface="Courier New Bold"/>
                <a:ea typeface="DejaVu Sans"/>
              </a:rPr>
              <a:t>(</a:t>
            </a: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>
                <a:solidFill>
                  <a:srgbClr val="000000"/>
                </a:solidFill>
                <a:latin typeface="Courier New Bold"/>
                <a:ea typeface="DejaVu Sans"/>
              </a:rPr>
              <a:t>	</a:t>
            </a:r>
            <a:r>
              <a:rPr lang="en-US" sz="2000" b="1" spc="-1">
                <a:solidFill>
                  <a:srgbClr val="8064A2"/>
                </a:solidFill>
                <a:latin typeface="Courier New Bold"/>
                <a:ea typeface="DejaVu Sans"/>
              </a:rPr>
              <a:t>cl_event </a:t>
            </a:r>
            <a:r>
              <a:rPr lang="en-US" sz="2000" b="1" spc="-1">
                <a:solidFill>
                  <a:srgbClr val="000000"/>
                </a:solidFill>
                <a:latin typeface="Courier New Bold"/>
                <a:ea typeface="DejaVu Sans"/>
              </a:rPr>
              <a:t>event,</a:t>
            </a: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>
                <a:solidFill>
                  <a:srgbClr val="000000"/>
                </a:solidFill>
                <a:latin typeface="Courier New Bold"/>
                <a:ea typeface="DejaVu Sans"/>
              </a:rPr>
              <a:t>	</a:t>
            </a:r>
            <a:r>
              <a:rPr lang="en-US" sz="2000" b="1" spc="-1">
                <a:solidFill>
                  <a:srgbClr val="8064A2"/>
                </a:solidFill>
                <a:latin typeface="Courier New Bold"/>
                <a:ea typeface="DejaVu Sans"/>
              </a:rPr>
              <a:t>cl_profiling_info </a:t>
            </a:r>
            <a:r>
              <a:rPr lang="en-US" sz="2000" b="1" spc="-1">
                <a:solidFill>
                  <a:srgbClr val="000000"/>
                </a:solidFill>
                <a:latin typeface="Courier New Bold"/>
                <a:ea typeface="DejaVu Sans"/>
              </a:rPr>
              <a:t>param_name,</a:t>
            </a: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>
                <a:solidFill>
                  <a:srgbClr val="000000"/>
                </a:solidFill>
                <a:latin typeface="Courier New Bold"/>
                <a:ea typeface="DejaVu Sans"/>
              </a:rPr>
              <a:t>	</a:t>
            </a:r>
            <a:r>
              <a:rPr lang="en-US" sz="2000" b="1" spc="-1">
                <a:solidFill>
                  <a:srgbClr val="C0504D"/>
                </a:solidFill>
                <a:latin typeface="Courier New Bold"/>
                <a:ea typeface="DejaVu Sans"/>
              </a:rPr>
              <a:t>size_t </a:t>
            </a:r>
            <a:r>
              <a:rPr lang="en-US" sz="2000" b="1" spc="-1">
                <a:solidFill>
                  <a:srgbClr val="000000"/>
                </a:solidFill>
                <a:latin typeface="Courier New Bold"/>
                <a:ea typeface="DejaVu Sans"/>
              </a:rPr>
              <a:t>param_value_size,</a:t>
            </a: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>
                <a:solidFill>
                  <a:srgbClr val="000000"/>
                </a:solidFill>
                <a:latin typeface="Courier New Bold"/>
                <a:ea typeface="DejaVu Sans"/>
              </a:rPr>
              <a:t>	</a:t>
            </a:r>
            <a:r>
              <a:rPr lang="en-US" sz="2000" b="1" spc="-1">
                <a:solidFill>
                  <a:srgbClr val="C0504D"/>
                </a:solidFill>
                <a:latin typeface="Courier New Bold"/>
                <a:ea typeface="DejaVu Sans"/>
              </a:rPr>
              <a:t>void</a:t>
            </a:r>
            <a:r>
              <a:rPr lang="en-US" sz="2000" b="1" spc="-1">
                <a:solidFill>
                  <a:srgbClr val="000000"/>
                </a:solidFill>
                <a:latin typeface="Courier New Bold"/>
                <a:ea typeface="DejaVu Sans"/>
              </a:rPr>
              <a:t> *param_value,</a:t>
            </a: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>
                <a:solidFill>
                  <a:srgbClr val="000000"/>
                </a:solidFill>
                <a:latin typeface="Courier New Bold"/>
                <a:ea typeface="DejaVu Sans"/>
              </a:rPr>
              <a:t>	</a:t>
            </a:r>
            <a:r>
              <a:rPr lang="en-US" sz="2000" b="1" spc="-1">
                <a:solidFill>
                  <a:srgbClr val="C0504D"/>
                </a:solidFill>
                <a:latin typeface="Courier New Bold"/>
                <a:ea typeface="DejaVu Sans"/>
              </a:rPr>
              <a:t>size_t </a:t>
            </a:r>
            <a:r>
              <a:rPr lang="en-US" sz="2000" b="1" spc="-1">
                <a:solidFill>
                  <a:srgbClr val="000000"/>
                </a:solidFill>
                <a:latin typeface="Courier New Bold"/>
                <a:ea typeface="DejaVu Sans"/>
              </a:rPr>
              <a:t>*param_value_size_ret)</a:t>
            </a:r>
            <a:endParaRPr lang="en-US" sz="2000" spc="-1">
              <a:latin typeface="Arial"/>
            </a:endParaRPr>
          </a:p>
        </p:txBody>
      </p:sp>
      <p:sp>
        <p:nvSpPr>
          <p:cNvPr id="2299" name="CustomShape 4"/>
          <p:cNvSpPr/>
          <p:nvPr/>
        </p:nvSpPr>
        <p:spPr>
          <a:xfrm>
            <a:off x="1775640" y="4223160"/>
            <a:ext cx="165564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4F81BD"/>
                </a:solidFill>
                <a:latin typeface="Trebuchet MS"/>
                <a:ea typeface="DejaVu Sans"/>
              </a:rPr>
              <a:t>Expected and actual size of profiling data.</a:t>
            </a:r>
            <a:endParaRPr lang="en-US" spc="-1">
              <a:latin typeface="Arial"/>
            </a:endParaRPr>
          </a:p>
        </p:txBody>
      </p:sp>
      <p:sp>
        <p:nvSpPr>
          <p:cNvPr id="2300" name="CustomShape 5"/>
          <p:cNvSpPr/>
          <p:nvPr/>
        </p:nvSpPr>
        <p:spPr>
          <a:xfrm flipV="1">
            <a:off x="3359640" y="4436280"/>
            <a:ext cx="689400" cy="159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1" name="CustomShape 6"/>
          <p:cNvSpPr/>
          <p:nvPr/>
        </p:nvSpPr>
        <p:spPr>
          <a:xfrm>
            <a:off x="3359640" y="4596840"/>
            <a:ext cx="689400" cy="46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2" name="CustomShape 7"/>
          <p:cNvSpPr/>
          <p:nvPr/>
        </p:nvSpPr>
        <p:spPr>
          <a:xfrm>
            <a:off x="8364720" y="2781000"/>
            <a:ext cx="1655640" cy="11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4F81BD"/>
                </a:solidFill>
                <a:latin typeface="Trebuchet MS"/>
                <a:ea typeface="DejaVu Sans"/>
              </a:rPr>
              <a:t>Profiling data to query (see next slide)</a:t>
            </a:r>
            <a:endParaRPr lang="en-US" spc="-1">
              <a:latin typeface="Arial"/>
            </a:endParaRPr>
          </a:p>
        </p:txBody>
      </p:sp>
      <p:sp>
        <p:nvSpPr>
          <p:cNvPr id="2303" name="CustomShape 8"/>
          <p:cNvSpPr/>
          <p:nvPr/>
        </p:nvSpPr>
        <p:spPr>
          <a:xfrm flipH="1">
            <a:off x="7607280" y="3357000"/>
            <a:ext cx="756000" cy="689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4" name="CustomShape 9"/>
          <p:cNvSpPr/>
          <p:nvPr/>
        </p:nvSpPr>
        <p:spPr>
          <a:xfrm>
            <a:off x="8878080" y="4223160"/>
            <a:ext cx="1655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4F81BD"/>
                </a:solidFill>
                <a:latin typeface="Trebuchet MS"/>
                <a:ea typeface="DejaVu Sans"/>
              </a:rPr>
              <a:t>Pointer to memory to hold results</a:t>
            </a:r>
            <a:endParaRPr lang="en-US" spc="-1">
              <a:latin typeface="Arial"/>
            </a:endParaRPr>
          </a:p>
        </p:txBody>
      </p:sp>
      <p:sp>
        <p:nvSpPr>
          <p:cNvPr id="2305" name="CustomShape 10"/>
          <p:cNvSpPr/>
          <p:nvPr/>
        </p:nvSpPr>
        <p:spPr>
          <a:xfrm flipH="1" flipV="1">
            <a:off x="6959280" y="4724280"/>
            <a:ext cx="1917360" cy="29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cl_profiling_info values</a:t>
            </a:r>
            <a:endParaRPr lang="en-US" sz="4400" spc="-1">
              <a:latin typeface="Arial"/>
            </a:endParaRPr>
          </a:p>
        </p:txBody>
      </p:sp>
      <p:sp>
        <p:nvSpPr>
          <p:cNvPr id="2307" name="CustomShape 2"/>
          <p:cNvSpPr/>
          <p:nvPr/>
        </p:nvSpPr>
        <p:spPr>
          <a:xfrm>
            <a:off x="1703640" y="1600200"/>
            <a:ext cx="8712360" cy="49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CL_PROFILING_COMMAND_QUEUED</a:t>
            </a:r>
            <a:endParaRPr lang="en-US" sz="32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the device time in nanoseconds when the command is enqueued in a command-queue by the host. (cl_ulong)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CL_PROFILING_COMMAND_SUBMIT</a:t>
            </a:r>
            <a:endParaRPr lang="en-US" sz="32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the device time in nanoseconds when the command is submitted to compute device. (cl_ulong)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CL_PROFILING_COMMAND_START</a:t>
            </a:r>
            <a:endParaRPr lang="en-US" sz="32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the device time in nanoseconds when the command starts execution on the device. (cl_ulong)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CL_PROFILING_COMMAND_END</a:t>
            </a:r>
            <a:endParaRPr lang="en-US" sz="32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the device time in nanoseconds when the command has finished execution on the device. (cl_ulong)</a:t>
            </a:r>
            <a:endParaRPr lang="en-US" sz="2800" spc="-1">
              <a:latin typeface="Arial"/>
            </a:endParaRPr>
          </a:p>
          <a:p>
            <a:pPr>
              <a:spcBef>
                <a:spcPts val="641"/>
              </a:spcBef>
            </a:pPr>
            <a:endParaRPr lang="en-US" sz="2800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CustomShape 1"/>
          <p:cNvSpPr/>
          <p:nvPr/>
        </p:nvSpPr>
        <p:spPr>
          <a:xfrm>
            <a:off x="1981200" y="-171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Profiling Examples</a:t>
            </a:r>
            <a:endParaRPr lang="en-US" sz="4400" spc="-1">
              <a:latin typeface="Arial"/>
            </a:endParaRPr>
          </a:p>
        </p:txBody>
      </p:sp>
      <p:sp>
        <p:nvSpPr>
          <p:cNvPr id="2309" name="CustomShape 2"/>
          <p:cNvSpPr/>
          <p:nvPr/>
        </p:nvSpPr>
        <p:spPr>
          <a:xfrm>
            <a:off x="1631640" y="1052640"/>
            <a:ext cx="4387680" cy="56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320"/>
              </a:spcBef>
            </a:pPr>
            <a:r>
              <a:rPr lang="en-US" sz="1600" b="1" spc="-1">
                <a:solidFill>
                  <a:srgbClr val="9BBB59"/>
                </a:solidFill>
                <a:latin typeface="Courier New Bold"/>
              </a:rPr>
              <a:t>cl_event </a:t>
            </a: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prof_event;</a:t>
            </a: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600" b="1" spc="-1">
                <a:solidFill>
                  <a:srgbClr val="9BBB59"/>
                </a:solidFill>
                <a:latin typeface="Courier New Bold"/>
              </a:rPr>
              <a:t>cl_command_queue </a:t>
            </a: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comm; </a:t>
            </a: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comm = </a:t>
            </a:r>
            <a:r>
              <a:rPr lang="en-US" sz="1600" b="1" spc="-1">
                <a:solidFill>
                  <a:srgbClr val="17375E"/>
                </a:solidFill>
                <a:latin typeface="Courier New Bold"/>
              </a:rPr>
              <a:t>clCreateCommandQueue</a:t>
            </a: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(</a:t>
            </a: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       context, device_id, </a:t>
            </a: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      CL_QUEUE_PROFILING_ENABLE, </a:t>
            </a: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       &amp;err);</a:t>
            </a: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 </a:t>
            </a: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1600" b="1" spc="-1">
                <a:solidFill>
                  <a:srgbClr val="17375E"/>
                </a:solidFill>
                <a:latin typeface="Courier New Bold"/>
              </a:rPr>
              <a:t>clEnqueueNDRangeKernel</a:t>
            </a: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(</a:t>
            </a: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          comm, kernel, </a:t>
            </a: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          nd, NULL, global, NULL, </a:t>
            </a: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          0, NULL, prof_event);</a:t>
            </a: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 </a:t>
            </a: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600" b="1" spc="-1">
                <a:solidFill>
                  <a:srgbClr val="17375E"/>
                </a:solidFill>
                <a:latin typeface="Courier New Bold"/>
              </a:rPr>
              <a:t>clFinish</a:t>
            </a: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(comm);</a:t>
            </a: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1600" b="1" spc="-1">
                <a:solidFill>
                  <a:srgbClr val="17375E"/>
                </a:solidFill>
                <a:latin typeface="Courier New Bold"/>
              </a:rPr>
              <a:t>clWaitForEvents</a:t>
            </a: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(1, &amp;prof_event );</a:t>
            </a: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 </a:t>
            </a: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endParaRPr lang="en-US" sz="1600" spc="-1">
              <a:latin typeface="Arial"/>
            </a:endParaRPr>
          </a:p>
        </p:txBody>
      </p:sp>
      <p:sp>
        <p:nvSpPr>
          <p:cNvPr id="2310" name="CustomShape 3"/>
          <p:cNvSpPr/>
          <p:nvPr/>
        </p:nvSpPr>
        <p:spPr>
          <a:xfrm>
            <a:off x="6172320" y="1052640"/>
            <a:ext cx="4387680" cy="56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spcBef>
                <a:spcPts val="320"/>
              </a:spcBef>
            </a:pPr>
            <a:r>
              <a:rPr lang="en-US" sz="1600" b="1" spc="-1">
                <a:solidFill>
                  <a:srgbClr val="9BBB59"/>
                </a:solidFill>
                <a:latin typeface="Courier New Bold"/>
              </a:rPr>
              <a:t>cl_ulong </a:t>
            </a: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start_time, end_time;</a:t>
            </a: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600" b="1" spc="-1">
                <a:solidFill>
                  <a:srgbClr val="C0504D"/>
                </a:solidFill>
                <a:latin typeface="Courier New Bold"/>
              </a:rPr>
              <a:t>size_t </a:t>
            </a: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return_bytes;</a:t>
            </a: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 </a:t>
            </a: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1600" b="1" spc="-1">
                <a:solidFill>
                  <a:srgbClr val="17375E"/>
                </a:solidFill>
                <a:latin typeface="Courier New Bold"/>
              </a:rPr>
              <a:t>clGetEventProfilingInfo</a:t>
            </a: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(</a:t>
            </a: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	 prof_event,</a:t>
            </a: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	  CL_PROFILING_COMMAND_QUEUED,</a:t>
            </a: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	  </a:t>
            </a:r>
            <a:r>
              <a:rPr lang="en-US" sz="1600" b="1" spc="-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600" b="1" spc="-1">
                <a:solidFill>
                  <a:srgbClr val="9BBB59"/>
                </a:solidFill>
                <a:latin typeface="Courier New Bold"/>
              </a:rPr>
              <a:t>cl_ulong</a:t>
            </a: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),  </a:t>
            </a: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	  &amp;start_time,</a:t>
            </a: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	  &amp;return_bytes);</a:t>
            </a: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 </a:t>
            </a: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err = </a:t>
            </a:r>
            <a:r>
              <a:rPr lang="en-US" sz="1600" b="1" spc="-1">
                <a:solidFill>
                  <a:srgbClr val="17375E"/>
                </a:solidFill>
                <a:latin typeface="Courier New Bold"/>
              </a:rPr>
              <a:t>clGetEventProfilingInfo</a:t>
            </a: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(</a:t>
            </a: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	  prof_event,</a:t>
            </a: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	  CL_PROFILING_COMMAND_END,</a:t>
            </a: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	  </a:t>
            </a:r>
            <a:r>
              <a:rPr lang="en-US" sz="1600" b="1" spc="-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600" b="1" spc="-1">
                <a:solidFill>
                  <a:srgbClr val="9BBB59"/>
                </a:solidFill>
                <a:latin typeface="Courier New Bold"/>
              </a:rPr>
              <a:t>cl_ulong</a:t>
            </a: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), </a:t>
            </a: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	  &amp;end_time,</a:t>
            </a: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	  &amp;return_bytes);</a:t>
            </a: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run_time =(</a:t>
            </a:r>
            <a:r>
              <a:rPr lang="en-US" sz="1600" b="1" spc="-1">
                <a:solidFill>
                  <a:srgbClr val="C0504D"/>
                </a:solidFill>
                <a:latin typeface="Courier New Bold"/>
              </a:rPr>
              <a:t>double</a:t>
            </a:r>
            <a:r>
              <a:rPr lang="en-US" sz="1600" b="1" spc="-1">
                <a:solidFill>
                  <a:srgbClr val="000000"/>
                </a:solidFill>
                <a:latin typeface="Courier New Bold"/>
              </a:rPr>
              <a:t>)(end_time - start_time);</a:t>
            </a: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endParaRPr lang="en-US" sz="1600" spc="-1">
              <a:latin typeface="Arial"/>
            </a:endParaRPr>
          </a:p>
          <a:p>
            <a:pPr>
              <a:spcBef>
                <a:spcPts val="320"/>
              </a:spcBef>
            </a:pPr>
            <a:endParaRPr lang="en-US" sz="1600" spc="-1">
              <a:latin typeface="Arial"/>
            </a:endParaRPr>
          </a:p>
        </p:txBody>
      </p:sp>
      <p:sp>
        <p:nvSpPr>
          <p:cNvPr id="2311" name="CustomShape 4"/>
          <p:cNvSpPr/>
          <p:nvPr/>
        </p:nvSpPr>
        <p:spPr>
          <a:xfrm>
            <a:off x="2063640" y="2493000"/>
            <a:ext cx="3671640" cy="4312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2" name="CustomShape 5"/>
          <p:cNvSpPr/>
          <p:nvPr/>
        </p:nvSpPr>
        <p:spPr>
          <a:xfrm>
            <a:off x="4007640" y="4221000"/>
            <a:ext cx="1295280" cy="4312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3" name="CustomShape 6"/>
          <p:cNvSpPr/>
          <p:nvPr/>
        </p:nvSpPr>
        <p:spPr>
          <a:xfrm>
            <a:off x="5736000" y="1664640"/>
            <a:ext cx="4607640" cy="22316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4" name="CustomShape 7"/>
          <p:cNvSpPr/>
          <p:nvPr/>
        </p:nvSpPr>
        <p:spPr>
          <a:xfrm>
            <a:off x="5520000" y="3944160"/>
            <a:ext cx="5184000" cy="20156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CustomShape 1"/>
          <p:cNvSpPr/>
          <p:nvPr/>
        </p:nvSpPr>
        <p:spPr>
          <a:xfrm>
            <a:off x="1631640" y="-17136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Events inside Kernels … Async. copy</a:t>
            </a:r>
            <a:endParaRPr lang="en-US" sz="4400" spc="-1">
              <a:latin typeface="Arial"/>
            </a:endParaRPr>
          </a:p>
        </p:txBody>
      </p:sp>
      <p:sp>
        <p:nvSpPr>
          <p:cNvPr id="2316" name="CustomShape 2"/>
          <p:cNvSpPr/>
          <p:nvPr/>
        </p:nvSpPr>
        <p:spPr>
          <a:xfrm>
            <a:off x="1631640" y="980640"/>
            <a:ext cx="5832000" cy="514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000000"/>
                </a:solidFill>
                <a:latin typeface="Courier New Bold"/>
              </a:rPr>
              <a:t>// A, B, C kernel args … global  buffers.  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000000"/>
                </a:solidFill>
                <a:latin typeface="Courier New Bold"/>
              </a:rPr>
              <a:t>// Bwrk is a local buffer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4F81BD"/>
                </a:solidFill>
                <a:latin typeface="Courier New Bold"/>
              </a:rPr>
              <a:t>for</a:t>
            </a:r>
            <a:r>
              <a:rPr lang="en-US" sz="1400" b="1" spc="-1">
                <a:solidFill>
                  <a:srgbClr val="000000"/>
                </a:solidFill>
                <a:latin typeface="Courier New Bold"/>
              </a:rPr>
              <a:t>(k=0;k&lt;Pdim;k++)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000000"/>
                </a:solidFill>
                <a:latin typeface="Courier New Bold"/>
              </a:rPr>
              <a:t>          Awrk[k] = A[i*Ndim+k];  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4F81BD"/>
                </a:solidFill>
                <a:latin typeface="Courier New Bold"/>
              </a:rPr>
              <a:t>for</a:t>
            </a:r>
            <a:r>
              <a:rPr lang="en-US" sz="1400" b="1" spc="-1">
                <a:solidFill>
                  <a:srgbClr val="000000"/>
                </a:solidFill>
                <a:latin typeface="Courier New Bold"/>
              </a:rPr>
              <a:t>(j=0;j&lt;Mdim;j++){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000000"/>
                </a:solidFill>
                <a:latin typeface="Courier New Bold"/>
              </a:rPr>
              <a:t>    event_t ev_cp  = </a:t>
            </a:r>
            <a:r>
              <a:rPr lang="en-US" sz="1400" b="1" spc="-1">
                <a:solidFill>
                  <a:srgbClr val="17375E"/>
                </a:solidFill>
                <a:latin typeface="Courier New Bold"/>
              </a:rPr>
              <a:t>async_work_group_copy</a:t>
            </a:r>
            <a:r>
              <a:rPr lang="en-US" sz="1400" b="1" spc="-1">
                <a:solidFill>
                  <a:srgbClr val="000000"/>
                </a:solidFill>
                <a:latin typeface="Courier New Bold"/>
              </a:rPr>
              <a:t>( 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000000"/>
                </a:solidFill>
                <a:latin typeface="Courier New Bold"/>
              </a:rPr>
              <a:t>        (</a:t>
            </a:r>
            <a:r>
              <a:rPr lang="en-US" sz="1400" b="1" spc="-1">
                <a:solidFill>
                  <a:srgbClr val="9BBB59"/>
                </a:solidFill>
                <a:latin typeface="Courier New Bold"/>
              </a:rPr>
              <a:t>__local</a:t>
            </a:r>
            <a:r>
              <a:rPr lang="en-US" sz="1400" b="1" spc="-1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1400" b="1" spc="-1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1400" b="1" spc="-1">
                <a:solidFill>
                  <a:srgbClr val="000000"/>
                </a:solidFill>
                <a:latin typeface="Courier New Bold"/>
              </a:rPr>
              <a:t>*) Bwrk, (</a:t>
            </a:r>
            <a:r>
              <a:rPr lang="en-US" sz="1400" b="1" spc="-1">
                <a:solidFill>
                  <a:srgbClr val="9BBB59"/>
                </a:solidFill>
                <a:latin typeface="Courier New Bold"/>
              </a:rPr>
              <a:t>__global</a:t>
            </a:r>
            <a:r>
              <a:rPr lang="en-US" sz="1400" b="1" spc="-1">
                <a:solidFill>
                  <a:srgbClr val="C0504D"/>
                </a:solidFill>
                <a:latin typeface="Courier New Bold"/>
              </a:rPr>
              <a:t> float</a:t>
            </a:r>
            <a:r>
              <a:rPr lang="en-US" sz="1400" b="1" spc="-1">
                <a:solidFill>
                  <a:srgbClr val="000000"/>
                </a:solidFill>
                <a:latin typeface="Courier New Bold"/>
              </a:rPr>
              <a:t>*) B,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000000"/>
                </a:solidFill>
                <a:latin typeface="Courier New Bold"/>
              </a:rPr>
              <a:t>        (</a:t>
            </a:r>
            <a:r>
              <a:rPr lang="en-US" sz="1400" b="1" spc="-1">
                <a:solidFill>
                  <a:srgbClr val="C0504D"/>
                </a:solidFill>
                <a:latin typeface="Courier New Bold"/>
              </a:rPr>
              <a:t>size_t</a:t>
            </a:r>
            <a:r>
              <a:rPr lang="en-US" sz="1400" b="1" spc="-1">
                <a:solidFill>
                  <a:srgbClr val="000000"/>
                </a:solidFill>
                <a:latin typeface="Courier New Bold"/>
              </a:rPr>
              <a:t>) Pdim, (</a:t>
            </a:r>
            <a:r>
              <a:rPr lang="en-US" sz="1400" b="1" spc="-1">
                <a:solidFill>
                  <a:srgbClr val="9BBB59"/>
                </a:solidFill>
                <a:latin typeface="Courier New Bold"/>
              </a:rPr>
              <a:t>event_t</a:t>
            </a:r>
            <a:r>
              <a:rPr lang="en-US" sz="1400" b="1" spc="-1">
                <a:solidFill>
                  <a:srgbClr val="000000"/>
                </a:solidFill>
                <a:latin typeface="Courier New Bold"/>
              </a:rPr>
              <a:t>) 0); 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000000"/>
                </a:solidFill>
                <a:latin typeface="Courier New Bold"/>
              </a:rPr>
              <a:t> 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000000"/>
                </a:solidFill>
                <a:latin typeface="Courier New Bold"/>
              </a:rPr>
              <a:t>    </a:t>
            </a:r>
            <a:r>
              <a:rPr lang="en-US" sz="1400" b="1" spc="-1">
                <a:solidFill>
                  <a:srgbClr val="17375E"/>
                </a:solidFill>
                <a:latin typeface="Courier New Bold"/>
              </a:rPr>
              <a:t>wait_group_events</a:t>
            </a:r>
            <a:r>
              <a:rPr lang="en-US" sz="1400" b="1" spc="-1">
                <a:solidFill>
                  <a:srgbClr val="000000"/>
                </a:solidFill>
                <a:latin typeface="Courier New Bold"/>
              </a:rPr>
              <a:t>(1, &amp;ev_cp);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000000"/>
                </a:solidFill>
                <a:latin typeface="Courier New Bold"/>
              </a:rPr>
              <a:t> 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000000"/>
                </a:solidFill>
                <a:latin typeface="Courier New Bold"/>
              </a:rPr>
              <a:t>    </a:t>
            </a:r>
            <a:r>
              <a:rPr lang="en-US" sz="1400" b="1" spc="-1">
                <a:solidFill>
                  <a:srgbClr val="4F81BD"/>
                </a:solidFill>
                <a:latin typeface="Courier New Bold"/>
              </a:rPr>
              <a:t>for</a:t>
            </a:r>
            <a:r>
              <a:rPr lang="en-US" sz="1400" b="1" spc="-1">
                <a:solidFill>
                  <a:srgbClr val="000000"/>
                </a:solidFill>
                <a:latin typeface="Courier New Bold"/>
              </a:rPr>
              <a:t>(k=0, tmp= 0.0;k&lt;Pdim;k++) 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000000"/>
                </a:solidFill>
                <a:latin typeface="Courier New Bold"/>
              </a:rPr>
              <a:t>           tmp  += Awrk[k] *  Bwrk[k]; 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000000"/>
                </a:solidFill>
                <a:latin typeface="Courier New Bold"/>
              </a:rPr>
              <a:t>    C[i*Ndim+j] = tmp; 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000000"/>
                </a:solidFill>
                <a:latin typeface="Courier New Bold"/>
              </a:rPr>
              <a:t>}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endParaRPr lang="en-US" sz="1400" spc="-1">
              <a:latin typeface="Arial"/>
            </a:endParaRPr>
          </a:p>
        </p:txBody>
      </p:sp>
      <p:sp>
        <p:nvSpPr>
          <p:cNvPr id="2317" name="CustomShape 3"/>
          <p:cNvSpPr/>
          <p:nvPr/>
        </p:nvSpPr>
        <p:spPr>
          <a:xfrm>
            <a:off x="5952000" y="1052640"/>
            <a:ext cx="4463640" cy="10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>
                <a:solidFill>
                  <a:srgbClr val="000000"/>
                </a:solidFill>
                <a:latin typeface="Trebuchet MS"/>
              </a:rPr>
              <a:t>Compute a row of C = A * B</a:t>
            </a:r>
            <a:endParaRPr lang="en-US" sz="2000" spc="-1">
              <a:latin typeface="Arial"/>
            </a:endParaRPr>
          </a:p>
          <a:p>
            <a:pPr marL="743040" lvl="1" indent="-285120"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>
                <a:solidFill>
                  <a:srgbClr val="000000"/>
                </a:solidFill>
                <a:latin typeface="Trebuchet MS"/>
              </a:rPr>
              <a:t>1 A col.per work-item</a:t>
            </a:r>
            <a:endParaRPr lang="en-US" sz="2000" spc="-1">
              <a:latin typeface="Arial"/>
            </a:endParaRPr>
          </a:p>
          <a:p>
            <a:pPr marL="743040" lvl="1" indent="-285120"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>
                <a:solidFill>
                  <a:srgbClr val="000000"/>
                </a:solidFill>
                <a:latin typeface="Trebuchet MS"/>
              </a:rPr>
              <a:t>Work group shares rows of B</a:t>
            </a:r>
            <a:endParaRPr lang="en-US" sz="2000" spc="-1">
              <a:latin typeface="Arial"/>
            </a:endParaRPr>
          </a:p>
        </p:txBody>
      </p:sp>
      <p:sp>
        <p:nvSpPr>
          <p:cNvPr id="2318" name="CustomShape 4"/>
          <p:cNvSpPr/>
          <p:nvPr/>
        </p:nvSpPr>
        <p:spPr>
          <a:xfrm>
            <a:off x="7608000" y="2738880"/>
            <a:ext cx="259164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4F81BD"/>
                </a:solidFill>
                <a:latin typeface="Trebuchet MS"/>
                <a:ea typeface="DejaVu Sans"/>
              </a:rPr>
              <a:t>Start an async. copy for row of B returning an event to track progress.</a:t>
            </a:r>
            <a:endParaRPr lang="en-US" spc="-1">
              <a:latin typeface="Arial"/>
            </a:endParaRPr>
          </a:p>
        </p:txBody>
      </p:sp>
      <p:sp>
        <p:nvSpPr>
          <p:cNvPr id="2319" name="CustomShape 5"/>
          <p:cNvSpPr/>
          <p:nvPr/>
        </p:nvSpPr>
        <p:spPr>
          <a:xfrm flipH="1" flipV="1">
            <a:off x="6599280" y="2924280"/>
            <a:ext cx="1007280" cy="14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0" name="CustomShape 6"/>
          <p:cNvSpPr/>
          <p:nvPr/>
        </p:nvSpPr>
        <p:spPr>
          <a:xfrm>
            <a:off x="7450320" y="4149000"/>
            <a:ext cx="2591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4F81BD"/>
                </a:solidFill>
                <a:latin typeface="Trebuchet MS"/>
                <a:ea typeface="DejaVu Sans"/>
              </a:rPr>
              <a:t>Wait for async. copy to complete before proceeding.</a:t>
            </a:r>
            <a:endParaRPr lang="en-US" spc="-1">
              <a:latin typeface="Arial"/>
            </a:endParaRPr>
          </a:p>
        </p:txBody>
      </p:sp>
      <p:sp>
        <p:nvSpPr>
          <p:cNvPr id="2321" name="CustomShape 7"/>
          <p:cNvSpPr/>
          <p:nvPr/>
        </p:nvSpPr>
        <p:spPr>
          <a:xfrm flipH="1" flipV="1">
            <a:off x="5280960" y="4199040"/>
            <a:ext cx="2167920" cy="41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2" name="CustomShape 8"/>
          <p:cNvSpPr/>
          <p:nvPr/>
        </p:nvSpPr>
        <p:spPr>
          <a:xfrm>
            <a:off x="5160000" y="5301360"/>
            <a:ext cx="259164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4F81BD"/>
                </a:solidFill>
                <a:latin typeface="Trebuchet MS"/>
                <a:ea typeface="DejaVu Sans"/>
              </a:rPr>
              <a:t>Compute element of C using </a:t>
            </a:r>
            <a:r>
              <a:rPr lang="en-US" spc="-1">
                <a:solidFill>
                  <a:srgbClr val="C0504D"/>
                </a:solidFill>
                <a:latin typeface="Trebuchet MS"/>
                <a:ea typeface="DejaVu Sans"/>
              </a:rPr>
              <a:t>A</a:t>
            </a:r>
            <a:r>
              <a:rPr lang="en-US" spc="-1">
                <a:solidFill>
                  <a:srgbClr val="4F81BD"/>
                </a:solidFill>
                <a:latin typeface="Trebuchet MS"/>
                <a:ea typeface="DejaVu Sans"/>
              </a:rPr>
              <a:t> from </a:t>
            </a:r>
            <a:r>
              <a:rPr lang="en-US" spc="-1">
                <a:solidFill>
                  <a:srgbClr val="C0504D"/>
                </a:solidFill>
                <a:latin typeface="Trebuchet MS"/>
                <a:ea typeface="DejaVu Sans"/>
              </a:rPr>
              <a:t>private</a:t>
            </a:r>
            <a:r>
              <a:rPr lang="en-US" spc="-1">
                <a:solidFill>
                  <a:srgbClr val="E6B9B8"/>
                </a:solidFill>
                <a:latin typeface="Trebuchet MS"/>
                <a:ea typeface="DejaVu Sans"/>
              </a:rPr>
              <a:t> </a:t>
            </a:r>
            <a:r>
              <a:rPr lang="en-US" spc="-1">
                <a:solidFill>
                  <a:srgbClr val="4F81BD"/>
                </a:solidFill>
                <a:latin typeface="Trebuchet MS"/>
                <a:ea typeface="DejaVu Sans"/>
              </a:rPr>
              <a:t>memory and </a:t>
            </a:r>
            <a:r>
              <a:rPr lang="en-US" spc="-1">
                <a:solidFill>
                  <a:srgbClr val="E46C0A"/>
                </a:solidFill>
                <a:latin typeface="Trebuchet MS"/>
                <a:ea typeface="DejaVu Sans"/>
              </a:rPr>
              <a:t>B </a:t>
            </a:r>
            <a:r>
              <a:rPr lang="en-US" spc="-1">
                <a:solidFill>
                  <a:srgbClr val="4F81BD"/>
                </a:solidFill>
                <a:latin typeface="Trebuchet MS"/>
                <a:ea typeface="DejaVu Sans"/>
              </a:rPr>
              <a:t>from </a:t>
            </a:r>
            <a:r>
              <a:rPr lang="en-US" spc="-1">
                <a:solidFill>
                  <a:srgbClr val="E46C0A"/>
                </a:solidFill>
                <a:latin typeface="Trebuchet MS"/>
                <a:ea typeface="DejaVu Sans"/>
              </a:rPr>
              <a:t>local </a:t>
            </a:r>
            <a:r>
              <a:rPr lang="en-US" spc="-1">
                <a:solidFill>
                  <a:srgbClr val="4F81BD"/>
                </a:solidFill>
                <a:latin typeface="Trebuchet MS"/>
                <a:ea typeface="DejaVu Sans"/>
              </a:rPr>
              <a:t>memory.</a:t>
            </a:r>
            <a:endParaRPr lang="en-US" spc="-1">
              <a:latin typeface="Arial"/>
            </a:endParaRPr>
          </a:p>
        </p:txBody>
      </p:sp>
      <p:sp>
        <p:nvSpPr>
          <p:cNvPr id="2323" name="CustomShape 9"/>
          <p:cNvSpPr/>
          <p:nvPr/>
        </p:nvSpPr>
        <p:spPr>
          <a:xfrm flipH="1" flipV="1">
            <a:off x="4150920" y="5300640"/>
            <a:ext cx="1007280" cy="59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CustomShape 1"/>
          <p:cNvSpPr/>
          <p:nvPr/>
        </p:nvSpPr>
        <p:spPr>
          <a:xfrm>
            <a:off x="1981200" y="44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Events and the C++ interface</a:t>
            </a:r>
            <a:br/>
            <a:r>
              <a:rPr lang="en-US" sz="4400" spc="-1">
                <a:solidFill>
                  <a:srgbClr val="000000"/>
                </a:solidFill>
                <a:latin typeface="Trebuchet MS"/>
              </a:rPr>
              <a:t>(for profiling)</a:t>
            </a:r>
            <a:endParaRPr lang="en-US" sz="4400" spc="-1">
              <a:latin typeface="Arial"/>
            </a:endParaRPr>
          </a:p>
        </p:txBody>
      </p:sp>
      <p:sp>
        <p:nvSpPr>
          <p:cNvPr id="2325" name="CustomShape 2"/>
          <p:cNvSpPr/>
          <p:nvPr/>
        </p:nvSpPr>
        <p:spPr>
          <a:xfrm>
            <a:off x="1524000" y="1340640"/>
            <a:ext cx="9143280" cy="54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Enqueue the kernel with a returned event</a:t>
            </a:r>
            <a:endParaRPr lang="en-US" sz="3200" spc="-1">
              <a:latin typeface="Arial"/>
            </a:endParaRPr>
          </a:p>
          <a:p>
            <a:pPr marL="457200">
              <a:spcBef>
                <a:spcPts val="459"/>
              </a:spcBef>
            </a:pPr>
            <a:r>
              <a:rPr lang="en-US" sz="2300" b="1" spc="-1">
                <a:solidFill>
                  <a:srgbClr val="9BBB59"/>
                </a:solidFill>
                <a:latin typeface="Courier New Bold"/>
              </a:rPr>
              <a:t>Event</a:t>
            </a:r>
            <a:r>
              <a:rPr lang="en-US" sz="2300" b="1" spc="-1">
                <a:solidFill>
                  <a:srgbClr val="000000"/>
                </a:solidFill>
                <a:latin typeface="Courier New Bold"/>
              </a:rPr>
              <a:t> event =</a:t>
            </a:r>
            <a:endParaRPr lang="en-US" sz="2300" spc="-1">
              <a:latin typeface="Arial"/>
            </a:endParaRPr>
          </a:p>
          <a:p>
            <a:pPr marL="457200">
              <a:spcBef>
                <a:spcPts val="459"/>
              </a:spcBef>
            </a:pPr>
            <a:r>
              <a:rPr lang="en-US" sz="2300" b="1" spc="-1">
                <a:solidFill>
                  <a:srgbClr val="17375E"/>
                </a:solidFill>
                <a:latin typeface="Courier New Bold"/>
              </a:rPr>
              <a:t>  vadd</a:t>
            </a:r>
            <a:r>
              <a:rPr lang="en-US" sz="2300" b="1" spc="-1">
                <a:solidFill>
                  <a:srgbClr val="000000"/>
                </a:solidFill>
                <a:latin typeface="Courier New Bold"/>
              </a:rPr>
              <a:t>(</a:t>
            </a:r>
            <a:endParaRPr lang="en-US" sz="2300" spc="-1">
              <a:latin typeface="Arial"/>
            </a:endParaRPr>
          </a:p>
          <a:p>
            <a:pPr marL="457200">
              <a:spcBef>
                <a:spcPts val="459"/>
              </a:spcBef>
            </a:pPr>
            <a:r>
              <a:rPr lang="en-US" sz="2300" b="1" spc="-1">
                <a:solidFill>
                  <a:srgbClr val="000000"/>
                </a:solidFill>
                <a:latin typeface="Courier New Bold"/>
              </a:rPr>
              <a:t>    EnqueueArgs(commands,NDRange(count), NDRange(local)),</a:t>
            </a:r>
            <a:endParaRPr lang="en-US" sz="2300" spc="-1">
              <a:latin typeface="Arial"/>
            </a:endParaRPr>
          </a:p>
          <a:p>
            <a:pPr marL="457200">
              <a:spcBef>
                <a:spcPts val="459"/>
              </a:spcBef>
            </a:pPr>
            <a:r>
              <a:rPr lang="en-US" sz="2300" b="1" spc="-1">
                <a:solidFill>
                  <a:srgbClr val="000000"/>
                </a:solidFill>
                <a:latin typeface="Courier New Bold"/>
              </a:rPr>
              <a:t>    a_in, b_in, c_out, count);</a:t>
            </a:r>
            <a:endParaRPr lang="en-US" sz="2300" spc="-1">
              <a:latin typeface="Arial"/>
            </a:endParaRPr>
          </a:p>
          <a:p>
            <a:pPr marL="457200">
              <a:spcBef>
                <a:spcPts val="561"/>
              </a:spcBef>
            </a:pPr>
            <a:endParaRPr lang="en-US" sz="23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What for the command attached to the event to complete</a:t>
            </a:r>
            <a:endParaRPr lang="en-US" sz="3200" spc="-1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event.wait();</a:t>
            </a:r>
            <a:endParaRPr lang="en-US" sz="2800" spc="-1">
              <a:latin typeface="Arial"/>
            </a:endParaRPr>
          </a:p>
          <a:p>
            <a:pPr marL="457200">
              <a:spcBef>
                <a:spcPts val="561"/>
              </a:spcBef>
            </a:pPr>
            <a:endParaRPr lang="en-US" sz="28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Extract timing data from the event:</a:t>
            </a:r>
            <a:endParaRPr lang="en-US" sz="3200" spc="-1">
              <a:latin typeface="Arial"/>
            </a:endParaRPr>
          </a:p>
          <a:p>
            <a:pPr>
              <a:spcBef>
                <a:spcPts val="519"/>
              </a:spcBef>
            </a:pPr>
            <a:endParaRPr lang="en-US" sz="3200" spc="-1">
              <a:latin typeface="Arial"/>
            </a:endParaRPr>
          </a:p>
          <a:p>
            <a:pPr>
              <a:spcBef>
                <a:spcPts val="519"/>
              </a:spcBef>
            </a:pPr>
            <a:r>
              <a:rPr lang="en-US" sz="2600" b="1" spc="-1">
                <a:solidFill>
                  <a:srgbClr val="9BBB59"/>
                </a:solidFill>
                <a:latin typeface="Courier New Bold"/>
              </a:rPr>
              <a:t>   </a:t>
            </a:r>
            <a:r>
              <a:rPr lang="en-US" sz="2300" b="1" spc="-1">
                <a:solidFill>
                  <a:srgbClr val="9BBB59"/>
                </a:solidFill>
                <a:latin typeface="Courier New Bold"/>
              </a:rPr>
              <a:t>  cl_ulong </a:t>
            </a:r>
            <a:r>
              <a:rPr lang="en-US" sz="2300" b="1" spc="-1">
                <a:solidFill>
                  <a:srgbClr val="000000"/>
                </a:solidFill>
                <a:latin typeface="Courier New Bold"/>
              </a:rPr>
              <a:t>ev_start_time =</a:t>
            </a:r>
            <a:endParaRPr lang="en-US" sz="2300" spc="-1">
              <a:latin typeface="Arial"/>
            </a:endParaRPr>
          </a:p>
          <a:p>
            <a:pPr>
              <a:spcBef>
                <a:spcPts val="459"/>
              </a:spcBef>
            </a:pPr>
            <a:r>
              <a:rPr lang="en-US" sz="2300" b="1" spc="-1">
                <a:solidFill>
                  <a:srgbClr val="000000"/>
                </a:solidFill>
                <a:latin typeface="Courier New Bold"/>
              </a:rPr>
              <a:t>       event.getProfilingInfo&lt;CL_PROFILING_COMMAND_START&gt;(); </a:t>
            </a:r>
            <a:endParaRPr lang="en-US" sz="2300" spc="-1">
              <a:latin typeface="Arial"/>
            </a:endParaRPr>
          </a:p>
          <a:p>
            <a:pPr>
              <a:spcBef>
                <a:spcPts val="459"/>
              </a:spcBef>
            </a:pPr>
            <a:endParaRPr lang="en-US" sz="2300" spc="-1">
              <a:latin typeface="Arial"/>
            </a:endParaRPr>
          </a:p>
          <a:p>
            <a:pPr>
              <a:spcBef>
                <a:spcPts val="459"/>
              </a:spcBef>
            </a:pPr>
            <a:r>
              <a:rPr lang="en-US" sz="2300" b="1" spc="-1">
                <a:solidFill>
                  <a:srgbClr val="000000"/>
                </a:solidFill>
                <a:latin typeface="Courier New Bold"/>
              </a:rPr>
              <a:t>     </a:t>
            </a:r>
            <a:r>
              <a:rPr lang="en-US" sz="2300" b="1" spc="-1">
                <a:solidFill>
                  <a:srgbClr val="9BBB59"/>
                </a:solidFill>
                <a:latin typeface="Courier New Bold"/>
              </a:rPr>
              <a:t>cl_ulong</a:t>
            </a:r>
            <a:r>
              <a:rPr lang="en-US" sz="2300" b="1" spc="-1">
                <a:solidFill>
                  <a:srgbClr val="000000"/>
                </a:solidFill>
                <a:latin typeface="Courier New Bold"/>
              </a:rPr>
              <a:t> ev_end_time =</a:t>
            </a:r>
            <a:endParaRPr lang="en-US" sz="2300" spc="-1">
              <a:latin typeface="Arial"/>
            </a:endParaRPr>
          </a:p>
          <a:p>
            <a:pPr>
              <a:spcBef>
                <a:spcPts val="459"/>
              </a:spcBef>
            </a:pPr>
            <a:r>
              <a:rPr lang="en-US" sz="2300" b="1" spc="-1">
                <a:solidFill>
                  <a:srgbClr val="000000"/>
                </a:solidFill>
                <a:latin typeface="Courier New Bold"/>
              </a:rPr>
              <a:t>       event.getProfilingInfo&lt;CL_PROFILING_COMMAND_END&gt;();</a:t>
            </a:r>
            <a:endParaRPr lang="en-US" sz="2300" spc="-1">
              <a:latin typeface="Arial"/>
            </a:endParaRPr>
          </a:p>
          <a:p>
            <a:pPr>
              <a:spcBef>
                <a:spcPts val="621"/>
              </a:spcBef>
            </a:pPr>
            <a:endParaRPr lang="en-US" sz="2300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CustomShape 1"/>
          <p:cNvSpPr/>
          <p:nvPr/>
        </p:nvSpPr>
        <p:spPr>
          <a:xfrm>
            <a:off x="1981200" y="-90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OpenCL Events</a:t>
            </a:r>
            <a:endParaRPr lang="en-US" sz="4400" spc="-1">
              <a:latin typeface="Arial"/>
            </a:endParaRPr>
          </a:p>
        </p:txBody>
      </p:sp>
      <p:sp>
        <p:nvSpPr>
          <p:cNvPr id="2193" name="CustomShape 2"/>
          <p:cNvSpPr/>
          <p:nvPr/>
        </p:nvSpPr>
        <p:spPr>
          <a:xfrm>
            <a:off x="1703640" y="980640"/>
            <a:ext cx="878436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An event is an object that communicates the status of commands in OpenCL … legal values for an event:</a:t>
            </a:r>
            <a:endParaRPr lang="en-US" sz="3200" spc="-1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9BBB59"/>
              </a:buClr>
              <a:buFont typeface="Arial"/>
              <a:buChar char="–"/>
            </a:pPr>
            <a:r>
              <a:rPr lang="en-US" sz="2800" spc="-1">
                <a:solidFill>
                  <a:srgbClr val="9BBB59"/>
                </a:solidFill>
                <a:latin typeface="Trebuchet MS"/>
              </a:rPr>
              <a:t>CL_QUEUED</a:t>
            </a:r>
            <a:r>
              <a:rPr lang="en-US" sz="2800" spc="-1">
                <a:solidFill>
                  <a:srgbClr val="000000"/>
                </a:solidFill>
                <a:latin typeface="Trebuchet MS"/>
              </a:rPr>
              <a:t>:      command has been enqueued. </a:t>
            </a:r>
            <a:endParaRPr lang="en-US" sz="2800" spc="-1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9BBB59"/>
              </a:buClr>
              <a:buFont typeface="Arial"/>
              <a:buChar char="–"/>
            </a:pPr>
            <a:r>
              <a:rPr lang="en-US" sz="2800" spc="-1">
                <a:solidFill>
                  <a:srgbClr val="9BBB59"/>
                </a:solidFill>
                <a:latin typeface="Trebuchet MS"/>
              </a:rPr>
              <a:t>CL_SUBMITTED</a:t>
            </a:r>
            <a:r>
              <a:rPr lang="en-US" sz="2800" spc="-1">
                <a:solidFill>
                  <a:srgbClr val="000000"/>
                </a:solidFill>
                <a:latin typeface="Trebuchet MS"/>
              </a:rPr>
              <a:t>:  command has been submitted to the </a:t>
            </a:r>
            <a:br/>
            <a:r>
              <a:rPr lang="en-US" sz="2800" spc="-1">
                <a:solidFill>
                  <a:srgbClr val="000000"/>
                </a:solidFill>
                <a:latin typeface="Trebuchet MS"/>
              </a:rPr>
              <a:t>                         compute device</a:t>
            </a:r>
            <a:endParaRPr lang="en-US" sz="2800" spc="-1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9BBB59"/>
              </a:buClr>
              <a:buFont typeface="Arial"/>
              <a:buChar char="–"/>
            </a:pPr>
            <a:r>
              <a:rPr lang="en-US" sz="2800" spc="-1">
                <a:solidFill>
                  <a:srgbClr val="9BBB59"/>
                </a:solidFill>
                <a:latin typeface="Trebuchet MS"/>
              </a:rPr>
              <a:t>CL_RUNNING</a:t>
            </a:r>
            <a:r>
              <a:rPr lang="en-US" sz="2800" spc="-1">
                <a:solidFill>
                  <a:srgbClr val="000000"/>
                </a:solidFill>
                <a:latin typeface="Trebuchet MS"/>
              </a:rPr>
              <a:t>:    compute device is executing the command</a:t>
            </a:r>
            <a:endParaRPr lang="en-US" sz="2800" spc="-1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9BBB59"/>
              </a:buClr>
              <a:buFont typeface="Arial"/>
              <a:buChar char="–"/>
            </a:pPr>
            <a:r>
              <a:rPr lang="en-US" sz="2800" spc="-1">
                <a:solidFill>
                  <a:srgbClr val="9BBB59"/>
                </a:solidFill>
                <a:latin typeface="Trebuchet MS"/>
              </a:rPr>
              <a:t>CL_COMPLETE</a:t>
            </a:r>
            <a:r>
              <a:rPr lang="en-US" sz="2800" spc="-1">
                <a:solidFill>
                  <a:srgbClr val="000000"/>
                </a:solidFill>
                <a:latin typeface="Trebuchet MS"/>
              </a:rPr>
              <a:t>:  command has completed</a:t>
            </a:r>
            <a:endParaRPr lang="en-US" sz="2800" spc="-1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9BBB59"/>
              </a:buClr>
              <a:buFont typeface="Arial"/>
              <a:buChar char="–"/>
            </a:pPr>
            <a:r>
              <a:rPr lang="en-US" sz="2800" spc="-1">
                <a:solidFill>
                  <a:srgbClr val="9BBB59"/>
                </a:solidFill>
                <a:latin typeface="Trebuchet MS"/>
              </a:rPr>
              <a:t>ERROR_CODE</a:t>
            </a:r>
            <a:r>
              <a:rPr lang="en-US" sz="2800" spc="-1">
                <a:solidFill>
                  <a:srgbClr val="000000"/>
                </a:solidFill>
                <a:latin typeface="Trebuchet MS"/>
              </a:rPr>
              <a:t>:   a negative value indicates an error condition </a:t>
            </a:r>
            <a:br/>
            <a:r>
              <a:rPr lang="en-US" sz="2800" spc="-1">
                <a:solidFill>
                  <a:srgbClr val="000000"/>
                </a:solidFill>
                <a:latin typeface="Trebuchet MS"/>
              </a:rPr>
              <a:t>                        occurred. </a:t>
            </a:r>
            <a:endParaRPr lang="en-US" sz="2800" spc="-1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Can query the value of an event from the host … for example to track the progress of a command.</a:t>
            </a:r>
            <a:endParaRPr lang="en-US" sz="3200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641"/>
              </a:spcBef>
            </a:pPr>
            <a:endParaRPr lang="en-US" sz="3200" spc="-1">
              <a:latin typeface="Arial"/>
            </a:endParaRPr>
          </a:p>
        </p:txBody>
      </p:sp>
      <p:sp>
        <p:nvSpPr>
          <p:cNvPr id="2194" name="CustomShape 3"/>
          <p:cNvSpPr/>
          <p:nvPr/>
        </p:nvSpPr>
        <p:spPr>
          <a:xfrm>
            <a:off x="1631640" y="5715360"/>
            <a:ext cx="5976000" cy="9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cl_int clGetEventInfo (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         cl_event event,    cl_event_info param_name,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         size_t param_value_size, void *param_value,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         size_t *param_value_size_ret)</a:t>
            </a:r>
            <a:endParaRPr lang="en-US" sz="1400" spc="-1">
              <a:latin typeface="Arial"/>
            </a:endParaRPr>
          </a:p>
        </p:txBody>
      </p:sp>
      <p:sp>
        <p:nvSpPr>
          <p:cNvPr id="2195" name="CustomShape 4"/>
          <p:cNvSpPr/>
          <p:nvPr/>
        </p:nvSpPr>
        <p:spPr>
          <a:xfrm>
            <a:off x="6139560" y="4851720"/>
            <a:ext cx="4831560" cy="11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4F81BD"/>
                </a:solidFill>
                <a:latin typeface="Trebuchet MS"/>
                <a:ea typeface="DejaVu Sans"/>
              </a:rPr>
              <a:t>Examples:</a:t>
            </a:r>
            <a:endParaRPr lang="en-US" spc="-1">
              <a:latin typeface="Arial"/>
            </a:endParaRPr>
          </a:p>
          <a:p>
            <a:pPr marL="285840" indent="-285120">
              <a:buClr>
                <a:srgbClr val="4F81BD"/>
              </a:buClr>
              <a:buFont typeface="Arial"/>
              <a:buChar char="•"/>
            </a:pPr>
            <a:r>
              <a:rPr lang="en-US" spc="-1">
                <a:solidFill>
                  <a:srgbClr val="4F81BD"/>
                </a:solidFill>
                <a:latin typeface="Trebuchet MS"/>
                <a:ea typeface="DejaVu Sans"/>
              </a:rPr>
              <a:t>CL_EVENT_CONTEXT</a:t>
            </a:r>
            <a:endParaRPr lang="en-US" spc="-1">
              <a:latin typeface="Arial"/>
            </a:endParaRPr>
          </a:p>
          <a:p>
            <a:pPr marL="285840" indent="-285120">
              <a:buClr>
                <a:srgbClr val="4F81BD"/>
              </a:buClr>
              <a:buFont typeface="Arial"/>
              <a:buChar char="•"/>
            </a:pPr>
            <a:r>
              <a:rPr lang="en-US" sz="1600" spc="-1">
                <a:solidFill>
                  <a:srgbClr val="4F81BD"/>
                </a:solidFill>
                <a:latin typeface="Trebuchet MS"/>
                <a:ea typeface="DejaVu Sans"/>
              </a:rPr>
              <a:t>CL_EVENT_COMMAND_EXECUTION_STATUS</a:t>
            </a:r>
            <a:endParaRPr lang="en-US" sz="1600" spc="-1">
              <a:latin typeface="Arial"/>
            </a:endParaRPr>
          </a:p>
          <a:p>
            <a:pPr marL="285840" indent="-285120">
              <a:buClr>
                <a:srgbClr val="4F81BD"/>
              </a:buClr>
              <a:buFont typeface="Arial"/>
              <a:buChar char="•"/>
            </a:pPr>
            <a:r>
              <a:rPr lang="en-US" spc="-1">
                <a:solidFill>
                  <a:srgbClr val="4F81BD"/>
                </a:solidFill>
                <a:latin typeface="Trebuchet MS"/>
                <a:ea typeface="DejaVu Sans"/>
              </a:rPr>
              <a:t>CL_EVENT_COMMAND_TYPE</a:t>
            </a:r>
            <a:endParaRPr lang="en-US" spc="-1">
              <a:latin typeface="Arial"/>
            </a:endParaRPr>
          </a:p>
        </p:txBody>
      </p:sp>
      <p:sp>
        <p:nvSpPr>
          <p:cNvPr id="2196" name="CustomShape 5"/>
          <p:cNvSpPr/>
          <p:nvPr/>
        </p:nvSpPr>
        <p:spPr>
          <a:xfrm flipH="1">
            <a:off x="5879280" y="5364360"/>
            <a:ext cx="503280" cy="58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CustomShape 1"/>
          <p:cNvSpPr/>
          <p:nvPr/>
        </p:nvSpPr>
        <p:spPr>
          <a:xfrm>
            <a:off x="1631640" y="27468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Generating and consuming events</a:t>
            </a:r>
            <a:endParaRPr lang="en-US" sz="4400" spc="-1">
              <a:latin typeface="Arial"/>
            </a:endParaRPr>
          </a:p>
        </p:txBody>
      </p:sp>
      <p:sp>
        <p:nvSpPr>
          <p:cNvPr id="2198" name="CustomShape 2"/>
          <p:cNvSpPr/>
          <p:nvPr/>
        </p:nvSpPr>
        <p:spPr>
          <a:xfrm>
            <a:off x="1703640" y="1412640"/>
            <a:ext cx="8784360" cy="74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Consider the command to enqueue a kernel.  The last three arguments optionally expose events (NULL otherwise).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>
              <a:latin typeface="Arial"/>
            </a:endParaRPr>
          </a:p>
        </p:txBody>
      </p:sp>
      <p:sp>
        <p:nvSpPr>
          <p:cNvPr id="2199" name="CustomShape 3"/>
          <p:cNvSpPr/>
          <p:nvPr/>
        </p:nvSpPr>
        <p:spPr>
          <a:xfrm>
            <a:off x="1991640" y="2709000"/>
            <a:ext cx="5400000" cy="27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8064A2"/>
                </a:solidFill>
                <a:latin typeface="Courier New Bold"/>
                <a:ea typeface="DejaVu Sans"/>
              </a:rPr>
              <a:t>cl_int </a:t>
            </a:r>
            <a:r>
              <a:rPr lang="en-US" sz="1600" b="1" spc="-1">
                <a:solidFill>
                  <a:srgbClr val="17375E"/>
                </a:solidFill>
                <a:latin typeface="Courier New Bold"/>
                <a:ea typeface="DejaVu Sans"/>
              </a:rPr>
              <a:t>clEnqueueNDRangeKernel</a:t>
            </a:r>
            <a:r>
              <a:rPr lang="en-US" sz="1600" b="1" spc="-1">
                <a:solidFill>
                  <a:srgbClr val="000000"/>
                </a:solidFill>
                <a:latin typeface="Courier New Bold"/>
                <a:ea typeface="DejaVu Sans"/>
              </a:rPr>
              <a:t> (</a:t>
            </a: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9BBB59"/>
                </a:solidFill>
                <a:latin typeface="Courier New Bold"/>
                <a:ea typeface="DejaVu Sans"/>
              </a:rPr>
              <a:t>     </a:t>
            </a:r>
            <a:r>
              <a:rPr lang="en-US" sz="1600" b="1" spc="-1">
                <a:solidFill>
                  <a:srgbClr val="8064A2"/>
                </a:solidFill>
                <a:latin typeface="Courier New Bold"/>
                <a:ea typeface="DejaVu Sans"/>
              </a:rPr>
              <a:t>cl_command_queue </a:t>
            </a:r>
            <a:r>
              <a:rPr lang="en-US" sz="1600" b="1" spc="-1">
                <a:solidFill>
                  <a:srgbClr val="000000"/>
                </a:solidFill>
                <a:latin typeface="Courier New Bold"/>
                <a:ea typeface="DejaVu Sans"/>
              </a:rPr>
              <a:t>command_queue,     </a:t>
            </a: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000000"/>
                </a:solidFill>
                <a:latin typeface="Courier New Bold"/>
                <a:ea typeface="DejaVu Sans"/>
              </a:rPr>
              <a:t>     </a:t>
            </a:r>
            <a:r>
              <a:rPr lang="en-US" sz="1600" b="1" spc="-1">
                <a:solidFill>
                  <a:srgbClr val="8064A2"/>
                </a:solidFill>
                <a:latin typeface="Courier New Bold"/>
                <a:ea typeface="DejaVu Sans"/>
              </a:rPr>
              <a:t>cl_kernel </a:t>
            </a:r>
            <a:r>
              <a:rPr lang="en-US" sz="1600" b="1" spc="-1">
                <a:solidFill>
                  <a:srgbClr val="000000"/>
                </a:solidFill>
                <a:latin typeface="Courier New Bold"/>
                <a:ea typeface="DejaVu Sans"/>
              </a:rPr>
              <a:t>kernel,</a:t>
            </a: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000000"/>
                </a:solidFill>
                <a:latin typeface="Courier New Bold"/>
                <a:ea typeface="DejaVu Sans"/>
              </a:rPr>
              <a:t>     </a:t>
            </a:r>
            <a:r>
              <a:rPr lang="en-US" sz="1600" b="1" spc="-1">
                <a:solidFill>
                  <a:srgbClr val="8064A2"/>
                </a:solidFill>
                <a:latin typeface="Courier New Bold"/>
                <a:ea typeface="DejaVu Sans"/>
              </a:rPr>
              <a:t>cl_uint </a:t>
            </a:r>
            <a:r>
              <a:rPr lang="en-US" sz="1600" b="1" spc="-1">
                <a:solidFill>
                  <a:srgbClr val="000000"/>
                </a:solidFill>
                <a:latin typeface="Courier New Bold"/>
                <a:ea typeface="DejaVu Sans"/>
              </a:rPr>
              <a:t>work_dim,</a:t>
            </a: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C0504D"/>
                </a:solidFill>
                <a:latin typeface="Courier New Bold"/>
                <a:ea typeface="DejaVu Sans"/>
              </a:rPr>
              <a:t>     const size_t </a:t>
            </a:r>
            <a:r>
              <a:rPr lang="en-US" sz="1600" b="1" spc="-1">
                <a:solidFill>
                  <a:srgbClr val="000000"/>
                </a:solidFill>
                <a:latin typeface="Courier New Bold"/>
                <a:ea typeface="DejaVu Sans"/>
              </a:rPr>
              <a:t>*global_work_offset,     </a:t>
            </a: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C0504D"/>
                </a:solidFill>
                <a:latin typeface="Courier New Bold"/>
                <a:ea typeface="DejaVu Sans"/>
              </a:rPr>
              <a:t>     const size_t </a:t>
            </a:r>
            <a:r>
              <a:rPr lang="en-US" sz="1600" b="1" spc="-1">
                <a:solidFill>
                  <a:srgbClr val="000000"/>
                </a:solidFill>
                <a:latin typeface="Courier New Bold"/>
                <a:ea typeface="DejaVu Sans"/>
              </a:rPr>
              <a:t>*global_work_size,</a:t>
            </a: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C0504D"/>
                </a:solidFill>
                <a:latin typeface="Courier New Bold"/>
                <a:ea typeface="DejaVu Sans"/>
              </a:rPr>
              <a:t>     const size_t</a:t>
            </a:r>
            <a:r>
              <a:rPr lang="en-US" sz="1600" b="1" spc="-1">
                <a:solidFill>
                  <a:srgbClr val="000000"/>
                </a:solidFill>
                <a:latin typeface="Courier New Bold"/>
                <a:ea typeface="DejaVu Sans"/>
              </a:rPr>
              <a:t> *local_work_size,</a:t>
            </a: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000000"/>
                </a:solidFill>
                <a:latin typeface="Courier New Bold"/>
                <a:ea typeface="DejaVu Sans"/>
              </a:rPr>
              <a:t>     </a:t>
            </a:r>
            <a:r>
              <a:rPr lang="en-US" sz="1600" b="1" spc="-1">
                <a:solidFill>
                  <a:srgbClr val="8064A2"/>
                </a:solidFill>
                <a:latin typeface="Courier New Bold"/>
                <a:ea typeface="DejaVu Sans"/>
              </a:rPr>
              <a:t>cl_uint </a:t>
            </a:r>
            <a:r>
              <a:rPr lang="en-US" sz="1600" b="1" spc="-1">
                <a:solidFill>
                  <a:srgbClr val="000000"/>
                </a:solidFill>
                <a:latin typeface="Courier New Bold"/>
                <a:ea typeface="DejaVu Sans"/>
              </a:rPr>
              <a:t>num_events_in_wait_list,</a:t>
            </a: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000000"/>
                </a:solidFill>
                <a:latin typeface="Courier New Bold"/>
                <a:ea typeface="DejaVu Sans"/>
              </a:rPr>
              <a:t>     </a:t>
            </a:r>
            <a:r>
              <a:rPr lang="en-US" sz="1600" b="1" spc="-1">
                <a:solidFill>
                  <a:srgbClr val="C0504D"/>
                </a:solidFill>
                <a:latin typeface="Courier New Bold"/>
                <a:ea typeface="DejaVu Sans"/>
              </a:rPr>
              <a:t>const </a:t>
            </a:r>
            <a:r>
              <a:rPr lang="en-US" sz="1600" b="1" spc="-1">
                <a:solidFill>
                  <a:srgbClr val="8064A2"/>
                </a:solidFill>
                <a:latin typeface="Courier New Bold"/>
                <a:ea typeface="DejaVu Sans"/>
              </a:rPr>
              <a:t>cl_event </a:t>
            </a:r>
            <a:r>
              <a:rPr lang="en-US" sz="1600" b="1" spc="-1">
                <a:solidFill>
                  <a:srgbClr val="000000"/>
                </a:solidFill>
                <a:latin typeface="Courier New Bold"/>
                <a:ea typeface="DejaVu Sans"/>
              </a:rPr>
              <a:t>*event_wait_list,</a:t>
            </a: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000000"/>
                </a:solidFill>
                <a:latin typeface="Courier New Bold"/>
                <a:ea typeface="DejaVu Sans"/>
              </a:rPr>
              <a:t>     </a:t>
            </a:r>
            <a:r>
              <a:rPr lang="en-US" sz="1600" b="1" spc="-1">
                <a:solidFill>
                  <a:srgbClr val="8064A2"/>
                </a:solidFill>
                <a:latin typeface="Courier New Bold"/>
                <a:ea typeface="DejaVu Sans"/>
              </a:rPr>
              <a:t>cl_event </a:t>
            </a:r>
            <a:r>
              <a:rPr lang="en-US" sz="1600" b="1" spc="-1">
                <a:solidFill>
                  <a:srgbClr val="000000"/>
                </a:solidFill>
                <a:latin typeface="Courier New Bold"/>
                <a:ea typeface="DejaVu Sans"/>
              </a:rPr>
              <a:t>*event)</a:t>
            </a: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>
              <a:latin typeface="Arial"/>
            </a:endParaRPr>
          </a:p>
        </p:txBody>
      </p:sp>
      <p:sp>
        <p:nvSpPr>
          <p:cNvPr id="2200" name="CustomShape 4"/>
          <p:cNvSpPr/>
          <p:nvPr/>
        </p:nvSpPr>
        <p:spPr>
          <a:xfrm>
            <a:off x="1991640" y="5983200"/>
            <a:ext cx="3527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4F81BD"/>
                </a:solidFill>
                <a:latin typeface="Trebuchet MS"/>
                <a:ea typeface="DejaVu Sans"/>
              </a:rPr>
              <a:t>Pointer to an </a:t>
            </a:r>
            <a:r>
              <a:rPr lang="en-US" spc="-1">
                <a:solidFill>
                  <a:srgbClr val="9BBB59"/>
                </a:solidFill>
                <a:latin typeface="Trebuchet MS"/>
                <a:ea typeface="DejaVu Sans"/>
              </a:rPr>
              <a:t>event object </a:t>
            </a:r>
            <a:r>
              <a:rPr lang="en-US" spc="-1">
                <a:solidFill>
                  <a:srgbClr val="4F81BD"/>
                </a:solidFill>
                <a:latin typeface="Trebuchet MS"/>
                <a:ea typeface="DejaVu Sans"/>
              </a:rPr>
              <a:t>generated by this command</a:t>
            </a:r>
            <a:endParaRPr lang="en-US" spc="-1">
              <a:latin typeface="Arial"/>
            </a:endParaRPr>
          </a:p>
        </p:txBody>
      </p:sp>
      <p:sp>
        <p:nvSpPr>
          <p:cNvPr id="2201" name="CustomShape 5"/>
          <p:cNvSpPr/>
          <p:nvPr/>
        </p:nvSpPr>
        <p:spPr>
          <a:xfrm flipV="1">
            <a:off x="3755640" y="5228640"/>
            <a:ext cx="395280" cy="753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2" name="CustomShape 6"/>
          <p:cNvSpPr/>
          <p:nvPr/>
        </p:nvSpPr>
        <p:spPr>
          <a:xfrm>
            <a:off x="6384000" y="5229360"/>
            <a:ext cx="352764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9BBB59"/>
                </a:solidFill>
                <a:latin typeface="Trebuchet MS"/>
                <a:ea typeface="DejaVu Sans"/>
              </a:rPr>
              <a:t>Array of pointers to the events being waited upon </a:t>
            </a:r>
            <a:r>
              <a:rPr lang="en-US" spc="-1">
                <a:solidFill>
                  <a:srgbClr val="4F81BD"/>
                </a:solidFill>
                <a:latin typeface="Trebuchet MS"/>
                <a:ea typeface="DejaVu Sans"/>
              </a:rPr>
              <a:t>… Command queue and events must share a context.</a:t>
            </a:r>
            <a:endParaRPr lang="en-US" spc="-1">
              <a:latin typeface="Arial"/>
            </a:endParaRPr>
          </a:p>
        </p:txBody>
      </p:sp>
      <p:sp>
        <p:nvSpPr>
          <p:cNvPr id="2203" name="CustomShape 7"/>
          <p:cNvSpPr/>
          <p:nvPr/>
        </p:nvSpPr>
        <p:spPr>
          <a:xfrm flipH="1" flipV="1">
            <a:off x="6671280" y="4868280"/>
            <a:ext cx="1810080" cy="37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4" name="CustomShape 8"/>
          <p:cNvSpPr/>
          <p:nvPr/>
        </p:nvSpPr>
        <p:spPr>
          <a:xfrm>
            <a:off x="6834000" y="2923560"/>
            <a:ext cx="3527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9BBB59"/>
                </a:solidFill>
                <a:latin typeface="Trebuchet MS"/>
                <a:ea typeface="DejaVu Sans"/>
              </a:rPr>
              <a:t>Number of events </a:t>
            </a:r>
            <a:r>
              <a:rPr lang="en-US" spc="-1">
                <a:solidFill>
                  <a:srgbClr val="4F81BD"/>
                </a:solidFill>
                <a:latin typeface="Trebuchet MS"/>
                <a:ea typeface="DejaVu Sans"/>
              </a:rPr>
              <a:t>this command is waiting to complete </a:t>
            </a:r>
            <a:r>
              <a:rPr lang="en-US" spc="-1">
                <a:solidFill>
                  <a:srgbClr val="C0504D"/>
                </a:solidFill>
                <a:latin typeface="Trebuchet MS"/>
                <a:ea typeface="DejaVu Sans"/>
              </a:rPr>
              <a:t>before</a:t>
            </a:r>
            <a:r>
              <a:rPr lang="en-US" spc="-1">
                <a:solidFill>
                  <a:srgbClr val="4F81BD"/>
                </a:solidFill>
                <a:latin typeface="Trebuchet MS"/>
                <a:ea typeface="DejaVu Sans"/>
              </a:rPr>
              <a:t> executing</a:t>
            </a:r>
            <a:endParaRPr lang="en-US" spc="-1">
              <a:latin typeface="Arial"/>
            </a:endParaRPr>
          </a:p>
        </p:txBody>
      </p:sp>
      <p:sp>
        <p:nvSpPr>
          <p:cNvPr id="2205" name="CustomShape 9"/>
          <p:cNvSpPr/>
          <p:nvPr/>
        </p:nvSpPr>
        <p:spPr>
          <a:xfrm flipH="1">
            <a:off x="6527280" y="3717000"/>
            <a:ext cx="1943640" cy="79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CustomShape 1"/>
          <p:cNvSpPr/>
          <p:nvPr/>
        </p:nvSpPr>
        <p:spPr>
          <a:xfrm>
            <a:off x="1981200" y="-27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Event: basic event usage</a:t>
            </a:r>
            <a:endParaRPr lang="en-US" sz="4400" spc="-1">
              <a:latin typeface="Arial"/>
            </a:endParaRPr>
          </a:p>
        </p:txBody>
      </p:sp>
      <p:sp>
        <p:nvSpPr>
          <p:cNvPr id="2207" name="CustomShape 2"/>
          <p:cNvSpPr/>
          <p:nvPr/>
        </p:nvSpPr>
        <p:spPr>
          <a:xfrm>
            <a:off x="1703640" y="1240200"/>
            <a:ext cx="8784360" cy="154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Events can be used to </a:t>
            </a:r>
            <a:r>
              <a:rPr lang="en-US" sz="3200" spc="-1">
                <a:solidFill>
                  <a:srgbClr val="4F81BD"/>
                </a:solidFill>
                <a:latin typeface="Trebuchet MS"/>
              </a:rPr>
              <a:t>impose order constraints</a:t>
            </a:r>
            <a:r>
              <a:rPr lang="en-US" sz="3200" spc="-1">
                <a:solidFill>
                  <a:srgbClr val="000000"/>
                </a:solidFill>
                <a:latin typeface="Trebuchet MS"/>
              </a:rPr>
              <a:t> on kernel execution.</a:t>
            </a:r>
            <a:endParaRPr lang="en-US" sz="3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Very useful with </a:t>
            </a:r>
            <a:r>
              <a:rPr lang="en-US" sz="3200" spc="-1">
                <a:solidFill>
                  <a:srgbClr val="C0504D"/>
                </a:solidFill>
                <a:latin typeface="Trebuchet MS"/>
              </a:rPr>
              <a:t>out-of-order queues</a:t>
            </a:r>
            <a:r>
              <a:rPr lang="en-US" sz="3200" spc="-1">
                <a:solidFill>
                  <a:srgbClr val="000000"/>
                </a:solidFill>
                <a:latin typeface="Trebuchet MS"/>
              </a:rPr>
              <a:t>.</a:t>
            </a:r>
            <a:endParaRPr lang="en-US" sz="3200" spc="-1">
              <a:latin typeface="Arial"/>
            </a:endParaRPr>
          </a:p>
        </p:txBody>
      </p:sp>
      <p:sp>
        <p:nvSpPr>
          <p:cNvPr id="2208" name="CustomShape 3"/>
          <p:cNvSpPr/>
          <p:nvPr/>
        </p:nvSpPr>
        <p:spPr>
          <a:xfrm>
            <a:off x="1703640" y="3189240"/>
            <a:ext cx="7200000" cy="252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8064A2"/>
                </a:solidFill>
                <a:latin typeface="Courier New Bold"/>
                <a:ea typeface="DejaVu Sans"/>
              </a:rPr>
              <a:t>cl_event</a:t>
            </a:r>
            <a:r>
              <a:rPr lang="en-US" sz="1600" b="1" spc="-1">
                <a:solidFill>
                  <a:srgbClr val="000000"/>
                </a:solidFill>
                <a:latin typeface="Courier New Bold"/>
                <a:ea typeface="DejaVu Sans"/>
              </a:rPr>
              <a:t>    k_events[2];</a:t>
            </a: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000000"/>
                </a:solidFill>
                <a:latin typeface="Courier New Bold"/>
                <a:ea typeface="DejaVu Sans"/>
              </a:rPr>
              <a:t> </a:t>
            </a: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000000"/>
                </a:solidFill>
                <a:latin typeface="Courier New Bold"/>
                <a:ea typeface="DejaVu Sans"/>
              </a:rPr>
              <a:t>err = </a:t>
            </a:r>
            <a:r>
              <a:rPr lang="en-US" sz="1600" b="1" spc="-1">
                <a:solidFill>
                  <a:srgbClr val="17375E"/>
                </a:solidFill>
                <a:latin typeface="Courier New Bold"/>
                <a:ea typeface="DejaVu Sans"/>
              </a:rPr>
              <a:t>clEnqueueNDRangeKernel</a:t>
            </a:r>
            <a:r>
              <a:rPr lang="en-US" sz="1600" b="1" spc="-1">
                <a:solidFill>
                  <a:srgbClr val="000000"/>
                </a:solidFill>
                <a:latin typeface="Courier New Bold"/>
                <a:ea typeface="DejaVu Sans"/>
              </a:rPr>
              <a:t>(commands, kernel1, 1, </a:t>
            </a: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000000"/>
                </a:solidFill>
                <a:latin typeface="Courier New Bold"/>
                <a:ea typeface="DejaVu Sans"/>
              </a:rPr>
              <a:t> NULL, &amp;global, &amp;local, 0, NULL, &amp;k_events[0]);</a:t>
            </a: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000000"/>
                </a:solidFill>
                <a:latin typeface="Courier New Bold"/>
                <a:ea typeface="DejaVu Sans"/>
              </a:rPr>
              <a:t> </a:t>
            </a: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000000"/>
                </a:solidFill>
                <a:latin typeface="Courier New Bold"/>
                <a:ea typeface="DejaVu Sans"/>
              </a:rPr>
              <a:t>err = </a:t>
            </a:r>
            <a:r>
              <a:rPr lang="en-US" sz="1600" b="1" spc="-1">
                <a:solidFill>
                  <a:srgbClr val="17375E"/>
                </a:solidFill>
                <a:latin typeface="Courier New Bold"/>
                <a:ea typeface="DejaVu Sans"/>
              </a:rPr>
              <a:t>clEnqueueNDRangeKernel</a:t>
            </a:r>
            <a:r>
              <a:rPr lang="en-US" sz="1600" b="1" spc="-1">
                <a:solidFill>
                  <a:srgbClr val="000000"/>
                </a:solidFill>
                <a:latin typeface="Courier New Bold"/>
                <a:ea typeface="DejaVu Sans"/>
              </a:rPr>
              <a:t>(commands, kernel2, 1, </a:t>
            </a: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000000"/>
                </a:solidFill>
                <a:latin typeface="Courier New Bold"/>
                <a:ea typeface="DejaVu Sans"/>
              </a:rPr>
              <a:t> NULL, &amp;global, &amp;local, 0, NULL, &amp;k_events[1]);</a:t>
            </a: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000000"/>
                </a:solidFill>
                <a:latin typeface="Courier New Bold"/>
                <a:ea typeface="DejaVu Sans"/>
              </a:rPr>
              <a:t> </a:t>
            </a: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000000"/>
                </a:solidFill>
                <a:latin typeface="Courier New Bold"/>
                <a:ea typeface="DejaVu Sans"/>
              </a:rPr>
              <a:t>err = </a:t>
            </a:r>
            <a:r>
              <a:rPr lang="en-US" sz="1600" b="1" spc="-1">
                <a:solidFill>
                  <a:srgbClr val="17375E"/>
                </a:solidFill>
                <a:latin typeface="Courier New Bold"/>
                <a:ea typeface="DejaVu Sans"/>
              </a:rPr>
              <a:t>clEnqueueNDRangeKernel</a:t>
            </a:r>
            <a:r>
              <a:rPr lang="en-US" sz="1600" b="1" spc="-1">
                <a:solidFill>
                  <a:srgbClr val="000000"/>
                </a:solidFill>
                <a:latin typeface="Courier New Bold"/>
                <a:ea typeface="DejaVu Sans"/>
              </a:rPr>
              <a:t>(commands, kernel3, 1,</a:t>
            </a:r>
            <a:endParaRPr lang="en-US" sz="16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000000"/>
                </a:solidFill>
                <a:latin typeface="Courier New Bold"/>
                <a:ea typeface="DejaVu Sans"/>
              </a:rPr>
              <a:t> NULL, &amp;global, &amp;local, 2, k_events, NULL);</a:t>
            </a:r>
            <a:endParaRPr lang="en-US" sz="1600" spc="-1">
              <a:latin typeface="Arial"/>
            </a:endParaRPr>
          </a:p>
        </p:txBody>
      </p:sp>
      <p:sp>
        <p:nvSpPr>
          <p:cNvPr id="2209" name="CustomShape 4"/>
          <p:cNvSpPr/>
          <p:nvPr/>
        </p:nvSpPr>
        <p:spPr>
          <a:xfrm>
            <a:off x="8589000" y="4038480"/>
            <a:ext cx="2015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4F81BD"/>
                </a:solidFill>
                <a:latin typeface="Trebuchet MS"/>
                <a:ea typeface="DejaVu Sans"/>
              </a:rPr>
              <a:t>Enqueue two kernels that expose events</a:t>
            </a:r>
            <a:endParaRPr lang="en-US" spc="-1">
              <a:latin typeface="Arial"/>
            </a:endParaRPr>
          </a:p>
        </p:txBody>
      </p:sp>
      <p:sp>
        <p:nvSpPr>
          <p:cNvPr id="2210" name="CustomShape 5"/>
          <p:cNvSpPr/>
          <p:nvPr/>
        </p:nvSpPr>
        <p:spPr>
          <a:xfrm flipH="1" flipV="1">
            <a:off x="7895640" y="4076280"/>
            <a:ext cx="691920" cy="422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1" name="CustomShape 6"/>
          <p:cNvSpPr/>
          <p:nvPr/>
        </p:nvSpPr>
        <p:spPr>
          <a:xfrm flipH="1">
            <a:off x="7967640" y="4500000"/>
            <a:ext cx="619920" cy="152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2" name="CustomShape 7"/>
          <p:cNvSpPr/>
          <p:nvPr/>
        </p:nvSpPr>
        <p:spPr>
          <a:xfrm>
            <a:off x="7255920" y="5870160"/>
            <a:ext cx="2121840" cy="11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4F81BD"/>
                </a:solidFill>
                <a:latin typeface="Trebuchet MS"/>
                <a:ea typeface="DejaVu Sans"/>
              </a:rPr>
              <a:t>Wait to execute until two previous events complete</a:t>
            </a:r>
            <a:endParaRPr lang="en-US" spc="-1">
              <a:latin typeface="Arial"/>
            </a:endParaRPr>
          </a:p>
        </p:txBody>
      </p:sp>
      <p:sp>
        <p:nvSpPr>
          <p:cNvPr id="2213" name="CustomShape 8"/>
          <p:cNvSpPr/>
          <p:nvPr/>
        </p:nvSpPr>
        <p:spPr>
          <a:xfrm flipH="1" flipV="1">
            <a:off x="5879280" y="5732640"/>
            <a:ext cx="1375200" cy="597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CustomShape 1"/>
          <p:cNvSpPr/>
          <p:nvPr/>
        </p:nvSpPr>
        <p:spPr>
          <a:xfrm>
            <a:off x="1631640" y="-9036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>
                <a:solidFill>
                  <a:srgbClr val="000000"/>
                </a:solidFill>
                <a:latin typeface="Trebuchet MS"/>
              </a:rPr>
              <a:t>OpenCL synchronization: queues &amp; events</a:t>
            </a:r>
            <a:endParaRPr lang="en-US" sz="3600" spc="-1">
              <a:latin typeface="Arial"/>
            </a:endParaRPr>
          </a:p>
        </p:txBody>
      </p:sp>
      <p:sp>
        <p:nvSpPr>
          <p:cNvPr id="2215" name="CustomShape 2"/>
          <p:cNvSpPr/>
          <p:nvPr/>
        </p:nvSpPr>
        <p:spPr>
          <a:xfrm>
            <a:off x="1631640" y="908640"/>
            <a:ext cx="8928360" cy="10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Events connect command invocations. Can be used to synchronize executions inside out-of-order queues or between queues</a:t>
            </a:r>
            <a:endParaRPr lang="en-US" sz="3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Example: 2 queues with 2 devices</a:t>
            </a:r>
            <a:endParaRPr lang="en-US" sz="3200" spc="-1">
              <a:latin typeface="Arial"/>
            </a:endParaRPr>
          </a:p>
        </p:txBody>
      </p:sp>
      <p:sp>
        <p:nvSpPr>
          <p:cNvPr id="2216" name="CustomShape 3"/>
          <p:cNvSpPr/>
          <p:nvPr/>
        </p:nvSpPr>
        <p:spPr>
          <a:xfrm>
            <a:off x="1775640" y="5733360"/>
            <a:ext cx="3671640" cy="719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b="1" spc="-1">
                <a:solidFill>
                  <a:srgbClr val="FFFFFF"/>
                </a:solidFill>
                <a:latin typeface="Trebuchet MS"/>
                <a:ea typeface="DejaVu Sans"/>
              </a:rPr>
              <a:t>GPU</a:t>
            </a:r>
            <a:endParaRPr lang="en-US" spc="-1">
              <a:latin typeface="Arial"/>
            </a:endParaRPr>
          </a:p>
        </p:txBody>
      </p:sp>
      <p:sp>
        <p:nvSpPr>
          <p:cNvPr id="2217" name="CustomShape 4"/>
          <p:cNvSpPr/>
          <p:nvPr/>
        </p:nvSpPr>
        <p:spPr>
          <a:xfrm>
            <a:off x="1775640" y="3979440"/>
            <a:ext cx="3671640" cy="719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b="1" spc="-1">
                <a:solidFill>
                  <a:srgbClr val="FFFFFF"/>
                </a:solidFill>
                <a:latin typeface="Trebuchet MS"/>
                <a:ea typeface="DejaVu Sans"/>
              </a:rPr>
              <a:t>CPU</a:t>
            </a:r>
            <a:endParaRPr lang="en-US" spc="-1">
              <a:latin typeface="Arial"/>
            </a:endParaRPr>
          </a:p>
        </p:txBody>
      </p:sp>
      <p:sp>
        <p:nvSpPr>
          <p:cNvPr id="2218" name="CustomShape 5"/>
          <p:cNvSpPr/>
          <p:nvPr/>
        </p:nvSpPr>
        <p:spPr>
          <a:xfrm>
            <a:off x="6600000" y="5733360"/>
            <a:ext cx="3671640" cy="719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b="1" spc="-1">
                <a:solidFill>
                  <a:srgbClr val="FFFFFF"/>
                </a:solidFill>
                <a:latin typeface="Trebuchet MS"/>
                <a:ea typeface="DejaVu Sans"/>
              </a:rPr>
              <a:t>GPU</a:t>
            </a:r>
            <a:endParaRPr lang="en-US" spc="-1">
              <a:latin typeface="Arial"/>
            </a:endParaRPr>
          </a:p>
        </p:txBody>
      </p:sp>
      <p:sp>
        <p:nvSpPr>
          <p:cNvPr id="2219" name="CustomShape 6"/>
          <p:cNvSpPr/>
          <p:nvPr/>
        </p:nvSpPr>
        <p:spPr>
          <a:xfrm>
            <a:off x="6600000" y="3979440"/>
            <a:ext cx="3671640" cy="719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b="1" spc="-1">
                <a:solidFill>
                  <a:srgbClr val="FFFFFF"/>
                </a:solidFill>
                <a:latin typeface="Trebuchet MS"/>
                <a:ea typeface="DejaVu Sans"/>
              </a:rPr>
              <a:t>CPU</a:t>
            </a:r>
            <a:endParaRPr lang="en-US" spc="-1">
              <a:latin typeface="Arial"/>
            </a:endParaRPr>
          </a:p>
        </p:txBody>
      </p:sp>
      <p:sp>
        <p:nvSpPr>
          <p:cNvPr id="2220" name="CustomShape 7"/>
          <p:cNvSpPr/>
          <p:nvPr/>
        </p:nvSpPr>
        <p:spPr>
          <a:xfrm>
            <a:off x="1703640" y="6516000"/>
            <a:ext cx="791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Trebuchet MS"/>
                <a:ea typeface="DejaVu Sans"/>
              </a:rPr>
              <a:t>Time</a:t>
            </a:r>
            <a:endParaRPr lang="en-US" spc="-1">
              <a:latin typeface="Arial"/>
            </a:endParaRPr>
          </a:p>
        </p:txBody>
      </p:sp>
      <p:sp>
        <p:nvSpPr>
          <p:cNvPr id="2221" name="CustomShape 8"/>
          <p:cNvSpPr/>
          <p:nvPr/>
        </p:nvSpPr>
        <p:spPr>
          <a:xfrm>
            <a:off x="2495640" y="6700680"/>
            <a:ext cx="935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2" name="CustomShape 9"/>
          <p:cNvSpPr/>
          <p:nvPr/>
        </p:nvSpPr>
        <p:spPr>
          <a:xfrm>
            <a:off x="6603600" y="6516720"/>
            <a:ext cx="791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Trebuchet MS"/>
                <a:ea typeface="DejaVu Sans"/>
              </a:rPr>
              <a:t>Time</a:t>
            </a:r>
            <a:endParaRPr lang="en-US" spc="-1">
              <a:latin typeface="Arial"/>
            </a:endParaRPr>
          </a:p>
        </p:txBody>
      </p:sp>
      <p:sp>
        <p:nvSpPr>
          <p:cNvPr id="2223" name="CustomShape 10"/>
          <p:cNvSpPr/>
          <p:nvPr/>
        </p:nvSpPr>
        <p:spPr>
          <a:xfrm>
            <a:off x="7395600" y="6701400"/>
            <a:ext cx="935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4" name="CustomShape 11"/>
          <p:cNvSpPr/>
          <p:nvPr/>
        </p:nvSpPr>
        <p:spPr>
          <a:xfrm>
            <a:off x="2520840" y="5877360"/>
            <a:ext cx="1151280" cy="431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FFFFFF"/>
                </a:solidFill>
                <a:latin typeface="Trebuchet MS"/>
                <a:ea typeface="DejaVu Sans"/>
              </a:rPr>
              <a:t>Kernel 1</a:t>
            </a:r>
            <a:endParaRPr lang="en-US" spc="-1">
              <a:latin typeface="Arial"/>
            </a:endParaRPr>
          </a:p>
        </p:txBody>
      </p:sp>
      <p:sp>
        <p:nvSpPr>
          <p:cNvPr id="2225" name="CustomShape 12"/>
          <p:cNvSpPr/>
          <p:nvPr/>
        </p:nvSpPr>
        <p:spPr>
          <a:xfrm>
            <a:off x="2863920" y="4123440"/>
            <a:ext cx="1151280" cy="431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FFFFFF"/>
                </a:solidFill>
                <a:latin typeface="Trebuchet MS"/>
                <a:ea typeface="DejaVu Sans"/>
              </a:rPr>
              <a:t>Kernel 2</a:t>
            </a:r>
            <a:endParaRPr lang="en-US" spc="-1">
              <a:latin typeface="Arial"/>
            </a:endParaRPr>
          </a:p>
        </p:txBody>
      </p:sp>
      <p:sp>
        <p:nvSpPr>
          <p:cNvPr id="2226" name="CustomShape 13"/>
          <p:cNvSpPr/>
          <p:nvPr/>
        </p:nvSpPr>
        <p:spPr>
          <a:xfrm>
            <a:off x="1775640" y="5190480"/>
            <a:ext cx="3671640" cy="431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7" name="CustomShape 14"/>
          <p:cNvSpPr/>
          <p:nvPr/>
        </p:nvSpPr>
        <p:spPr>
          <a:xfrm>
            <a:off x="1775640" y="3429000"/>
            <a:ext cx="3671640" cy="431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8" name="CustomShape 15"/>
          <p:cNvSpPr/>
          <p:nvPr/>
        </p:nvSpPr>
        <p:spPr>
          <a:xfrm>
            <a:off x="6603600" y="5229360"/>
            <a:ext cx="3671640" cy="431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9" name="CustomShape 16"/>
          <p:cNvSpPr/>
          <p:nvPr/>
        </p:nvSpPr>
        <p:spPr>
          <a:xfrm>
            <a:off x="6603600" y="3467520"/>
            <a:ext cx="3671640" cy="431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0" name="CustomShape 17"/>
          <p:cNvSpPr/>
          <p:nvPr/>
        </p:nvSpPr>
        <p:spPr>
          <a:xfrm>
            <a:off x="1810200" y="5173920"/>
            <a:ext cx="442080" cy="431280"/>
          </a:xfrm>
          <a:prstGeom prst="heptagon">
            <a:avLst>
              <a:gd name="hf" fmla="val 102572"/>
              <a:gd name="vf" fmla="val 10521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1" name="CustomShape 18"/>
          <p:cNvSpPr/>
          <p:nvPr/>
        </p:nvSpPr>
        <p:spPr>
          <a:xfrm>
            <a:off x="2279640" y="3429000"/>
            <a:ext cx="442080" cy="431280"/>
          </a:xfrm>
          <a:prstGeom prst="heptagon">
            <a:avLst>
              <a:gd name="hf" fmla="val 102572"/>
              <a:gd name="vf" fmla="val 10521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2" name="CustomShape 19"/>
          <p:cNvSpPr/>
          <p:nvPr/>
        </p:nvSpPr>
        <p:spPr>
          <a:xfrm rot="16200000">
            <a:off x="1382520" y="2285280"/>
            <a:ext cx="14781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>
                <a:solidFill>
                  <a:srgbClr val="000000"/>
                </a:solidFill>
                <a:latin typeface="Trebuchet MS"/>
                <a:ea typeface="DejaVu Sans"/>
              </a:rPr>
              <a:t>Enqueue Kernel 1</a:t>
            </a:r>
            <a:endParaRPr lang="en-US" sz="1200" spc="-1">
              <a:latin typeface="Arial"/>
            </a:endParaRPr>
          </a:p>
        </p:txBody>
      </p:sp>
      <p:sp>
        <p:nvSpPr>
          <p:cNvPr id="2233" name="CustomShape 20"/>
          <p:cNvSpPr/>
          <p:nvPr/>
        </p:nvSpPr>
        <p:spPr>
          <a:xfrm rot="16200000">
            <a:off x="1845120" y="2285280"/>
            <a:ext cx="14781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>
                <a:solidFill>
                  <a:srgbClr val="000000"/>
                </a:solidFill>
                <a:latin typeface="Trebuchet MS"/>
                <a:ea typeface="DejaVu Sans"/>
              </a:rPr>
              <a:t>Enqueue Kernel 2</a:t>
            </a:r>
            <a:endParaRPr lang="en-US" sz="1200" spc="-1">
              <a:latin typeface="Arial"/>
            </a:endParaRPr>
          </a:p>
        </p:txBody>
      </p:sp>
      <p:sp>
        <p:nvSpPr>
          <p:cNvPr id="2234" name="CustomShape 21"/>
          <p:cNvSpPr/>
          <p:nvPr/>
        </p:nvSpPr>
        <p:spPr>
          <a:xfrm>
            <a:off x="3096840" y="1989000"/>
            <a:ext cx="235044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>
                <a:solidFill>
                  <a:srgbClr val="4F81BD"/>
                </a:solidFill>
                <a:latin typeface="Trebuchet MS"/>
                <a:ea typeface="DejaVu Sans"/>
              </a:rPr>
              <a:t>Kernel 2 starts before the results from Kernel 1 are ready</a:t>
            </a:r>
            <a:endParaRPr lang="en-US" spc="-1">
              <a:latin typeface="Arial"/>
            </a:endParaRPr>
          </a:p>
        </p:txBody>
      </p:sp>
      <p:sp>
        <p:nvSpPr>
          <p:cNvPr id="2235" name="CustomShape 22"/>
          <p:cNvSpPr/>
          <p:nvPr/>
        </p:nvSpPr>
        <p:spPr>
          <a:xfrm>
            <a:off x="7308480" y="5877360"/>
            <a:ext cx="1151280" cy="431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FFFFFF"/>
                </a:solidFill>
                <a:latin typeface="Trebuchet MS"/>
                <a:ea typeface="DejaVu Sans"/>
              </a:rPr>
              <a:t>Kernel 1</a:t>
            </a:r>
            <a:endParaRPr lang="en-US" spc="-1">
              <a:latin typeface="Arial"/>
            </a:endParaRPr>
          </a:p>
        </p:txBody>
      </p:sp>
      <p:sp>
        <p:nvSpPr>
          <p:cNvPr id="2236" name="CustomShape 23"/>
          <p:cNvSpPr/>
          <p:nvPr/>
        </p:nvSpPr>
        <p:spPr>
          <a:xfrm>
            <a:off x="8757840" y="4079520"/>
            <a:ext cx="1151280" cy="431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FFFFFF"/>
                </a:solidFill>
                <a:latin typeface="Trebuchet MS"/>
                <a:ea typeface="DejaVu Sans"/>
              </a:rPr>
              <a:t>Kernel 2</a:t>
            </a:r>
            <a:endParaRPr lang="en-US" spc="-1">
              <a:latin typeface="Arial"/>
            </a:endParaRPr>
          </a:p>
        </p:txBody>
      </p:sp>
      <p:sp>
        <p:nvSpPr>
          <p:cNvPr id="2237" name="CustomShape 24"/>
          <p:cNvSpPr/>
          <p:nvPr/>
        </p:nvSpPr>
        <p:spPr>
          <a:xfrm>
            <a:off x="6598200" y="5173920"/>
            <a:ext cx="442080" cy="431280"/>
          </a:xfrm>
          <a:prstGeom prst="heptagon">
            <a:avLst>
              <a:gd name="hf" fmla="val 102572"/>
              <a:gd name="vf" fmla="val 10521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8" name="CustomShape 25"/>
          <p:cNvSpPr/>
          <p:nvPr/>
        </p:nvSpPr>
        <p:spPr>
          <a:xfrm>
            <a:off x="7067280" y="3429000"/>
            <a:ext cx="442080" cy="431280"/>
          </a:xfrm>
          <a:prstGeom prst="heptagon">
            <a:avLst>
              <a:gd name="hf" fmla="val 102572"/>
              <a:gd name="vf" fmla="val 10521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9" name="CustomShape 26"/>
          <p:cNvSpPr/>
          <p:nvPr/>
        </p:nvSpPr>
        <p:spPr>
          <a:xfrm rot="16200000">
            <a:off x="6169800" y="2285280"/>
            <a:ext cx="14781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>
                <a:solidFill>
                  <a:srgbClr val="000000"/>
                </a:solidFill>
                <a:latin typeface="Trebuchet MS"/>
                <a:ea typeface="DejaVu Sans"/>
              </a:rPr>
              <a:t>Enqueue Kernel 1</a:t>
            </a:r>
            <a:endParaRPr lang="en-US" sz="1200" spc="-1">
              <a:latin typeface="Arial"/>
            </a:endParaRPr>
          </a:p>
        </p:txBody>
      </p:sp>
      <p:sp>
        <p:nvSpPr>
          <p:cNvPr id="2240" name="CustomShape 27"/>
          <p:cNvSpPr/>
          <p:nvPr/>
        </p:nvSpPr>
        <p:spPr>
          <a:xfrm rot="16200000">
            <a:off x="6633120" y="2285280"/>
            <a:ext cx="14781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>
                <a:solidFill>
                  <a:srgbClr val="000000"/>
                </a:solidFill>
                <a:latin typeface="Trebuchet MS"/>
                <a:ea typeface="DejaVu Sans"/>
              </a:rPr>
              <a:t>Enqueue Kernel 2</a:t>
            </a:r>
            <a:endParaRPr lang="en-US" sz="1200" spc="-1">
              <a:latin typeface="Arial"/>
            </a:endParaRPr>
          </a:p>
        </p:txBody>
      </p:sp>
      <p:sp>
        <p:nvSpPr>
          <p:cNvPr id="2241" name="CustomShape 28"/>
          <p:cNvSpPr/>
          <p:nvPr/>
        </p:nvSpPr>
        <p:spPr>
          <a:xfrm>
            <a:off x="7884480" y="1989000"/>
            <a:ext cx="2350440" cy="20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>
                <a:solidFill>
                  <a:srgbClr val="4F81BD"/>
                </a:solidFill>
                <a:latin typeface="Trebuchet MS"/>
                <a:ea typeface="DejaVu Sans"/>
              </a:rPr>
              <a:t>Kernel 2 waits for an event from Kernel 1 and does not start until the results are ready</a:t>
            </a:r>
            <a:endParaRPr lang="en-US" spc="-1">
              <a:latin typeface="Arial"/>
            </a:endParaRPr>
          </a:p>
        </p:txBody>
      </p:sp>
      <p:sp>
        <p:nvSpPr>
          <p:cNvPr id="2242" name="CustomShape 29"/>
          <p:cNvSpPr/>
          <p:nvPr/>
        </p:nvSpPr>
        <p:spPr>
          <a:xfrm flipV="1">
            <a:off x="8460480" y="3682800"/>
            <a:ext cx="360" cy="240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3" name="CustomShape 30"/>
          <p:cNvSpPr/>
          <p:nvPr/>
        </p:nvSpPr>
        <p:spPr>
          <a:xfrm>
            <a:off x="8460480" y="3683520"/>
            <a:ext cx="296640" cy="610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4" dur="1000"/>
                                        <p:tgtEl>
                                          <p:spTgt spid="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0" dur="1000"/>
                                        <p:tgtEl>
                                          <p:spTgt spid="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6" dur="1000"/>
                                        <p:tgtEl>
                                          <p:spTgt spid="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2" dur="1000"/>
                                        <p:tgtEl>
                                          <p:spTgt spid="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CustomShape 1"/>
          <p:cNvSpPr/>
          <p:nvPr/>
        </p:nvSpPr>
        <p:spPr>
          <a:xfrm>
            <a:off x="1981200" y="-171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Why Events? Won’t a barrier do?</a:t>
            </a:r>
            <a:endParaRPr lang="en-US" sz="4400" spc="-1">
              <a:latin typeface="Arial"/>
            </a:endParaRPr>
          </a:p>
        </p:txBody>
      </p:sp>
      <p:sp>
        <p:nvSpPr>
          <p:cNvPr id="2245" name="CustomShape 2"/>
          <p:cNvSpPr/>
          <p:nvPr/>
        </p:nvSpPr>
        <p:spPr>
          <a:xfrm>
            <a:off x="1487640" y="908640"/>
            <a:ext cx="5965200" cy="57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A barrier defines a synchronization point … commands following a barrier wait to execute until all prior enqueued commands complete</a:t>
            </a:r>
            <a:endParaRPr lang="en-US" sz="2800" spc="-1">
              <a:latin typeface="Arial"/>
            </a:endParaRPr>
          </a:p>
          <a:p>
            <a:pPr marL="457200">
              <a:spcBef>
                <a:spcPts val="380"/>
              </a:spcBef>
            </a:pPr>
            <a:r>
              <a:rPr lang="en-US" sz="1900" b="1" spc="-1">
                <a:solidFill>
                  <a:srgbClr val="9BBB59"/>
                </a:solidFill>
                <a:latin typeface="Courier New Bold"/>
              </a:rPr>
              <a:t>cl_int</a:t>
            </a:r>
            <a:r>
              <a:rPr lang="en-US" sz="1900" b="1" spc="-1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1900" b="1" spc="-1">
                <a:solidFill>
                  <a:srgbClr val="17375E"/>
                </a:solidFill>
                <a:latin typeface="Courier New Bold"/>
              </a:rPr>
              <a:t>clEnqueueBarrier</a:t>
            </a:r>
            <a:r>
              <a:rPr lang="en-US" sz="1900" b="1" spc="-1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1900" b="1" spc="-1">
                <a:solidFill>
                  <a:srgbClr val="9BBB59"/>
                </a:solidFill>
                <a:latin typeface="Courier New Bold"/>
              </a:rPr>
              <a:t>cl_command_queue</a:t>
            </a:r>
            <a:r>
              <a:rPr lang="en-US" sz="1900" b="1" spc="-1">
                <a:solidFill>
                  <a:srgbClr val="000000"/>
                </a:solidFill>
                <a:latin typeface="Courier New Bold"/>
              </a:rPr>
              <a:t> queue)</a:t>
            </a:r>
            <a:endParaRPr lang="en-US" sz="1900" spc="-1">
              <a:latin typeface="Arial"/>
            </a:endParaRPr>
          </a:p>
          <a:p>
            <a:pPr marL="514440" indent="-45648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Events provide </a:t>
            </a:r>
            <a:r>
              <a:rPr lang="en-US" sz="2800" spc="-1">
                <a:solidFill>
                  <a:srgbClr val="4F81BD"/>
                </a:solidFill>
                <a:latin typeface="Trebuchet MS"/>
              </a:rPr>
              <a:t>fine grained control </a:t>
            </a:r>
            <a:r>
              <a:rPr lang="en-US" sz="2800" spc="-1">
                <a:solidFill>
                  <a:srgbClr val="000000"/>
                </a:solidFill>
                <a:latin typeface="Trebuchet MS"/>
              </a:rPr>
              <a:t>… this can really matter with an out-of-order queue.</a:t>
            </a:r>
            <a:endParaRPr lang="en-US" sz="2800" spc="-1">
              <a:latin typeface="Arial"/>
            </a:endParaRPr>
          </a:p>
          <a:p>
            <a:pPr marL="514440" indent="-45648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Events work between commands in the </a:t>
            </a:r>
            <a:r>
              <a:rPr lang="en-US" sz="2800" spc="-1">
                <a:solidFill>
                  <a:srgbClr val="4F81BD"/>
                </a:solidFill>
                <a:latin typeface="Trebuchet MS"/>
              </a:rPr>
              <a:t>different queues </a:t>
            </a:r>
            <a:r>
              <a:rPr lang="en-US" sz="2800" spc="-1">
                <a:solidFill>
                  <a:srgbClr val="000000"/>
                </a:solidFill>
                <a:latin typeface="Trebuchet MS"/>
              </a:rPr>
              <a:t>… as long as they </a:t>
            </a:r>
            <a:r>
              <a:rPr lang="en-US" sz="2800" spc="-1">
                <a:solidFill>
                  <a:srgbClr val="C0504D"/>
                </a:solidFill>
                <a:latin typeface="Trebuchet MS"/>
              </a:rPr>
              <a:t>share a context</a:t>
            </a:r>
            <a:endParaRPr lang="en-US" sz="2800" spc="-1">
              <a:latin typeface="Arial"/>
            </a:endParaRPr>
          </a:p>
          <a:p>
            <a:pPr marL="514440" indent="-45648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Events convey more information than a barrier … provide info on state of a command, not just whether it’s complete or not.</a:t>
            </a:r>
            <a:endParaRPr lang="en-US" sz="2800" spc="-1">
              <a:latin typeface="Arial"/>
            </a:endParaRPr>
          </a:p>
        </p:txBody>
      </p:sp>
      <p:grpSp>
        <p:nvGrpSpPr>
          <p:cNvPr id="2246" name="Group 3"/>
          <p:cNvGrpSpPr/>
          <p:nvPr/>
        </p:nvGrpSpPr>
        <p:grpSpPr>
          <a:xfrm>
            <a:off x="7423680" y="2853000"/>
            <a:ext cx="3208320" cy="3956400"/>
            <a:chOff x="5899680" y="2853000"/>
            <a:chExt cx="3208320" cy="3956400"/>
          </a:xfrm>
        </p:grpSpPr>
        <p:sp>
          <p:nvSpPr>
            <p:cNvPr id="2247" name="CustomShape 4"/>
            <p:cNvSpPr/>
            <p:nvPr/>
          </p:nvSpPr>
          <p:spPr>
            <a:xfrm>
              <a:off x="5899680" y="2853000"/>
              <a:ext cx="3208320" cy="3593160"/>
            </a:xfrm>
            <a:prstGeom prst="roundRect">
              <a:avLst>
                <a:gd name="adj" fmla="val 4954"/>
              </a:avLst>
            </a:prstGeom>
            <a:solidFill>
              <a:srgbClr val="20538D">
                <a:alpha val="29000"/>
              </a:srgbClr>
            </a:solidFill>
            <a:ln w="648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2248" name="Picture 5"/>
            <p:cNvPicPr/>
            <p:nvPr/>
          </p:nvPicPr>
          <p:blipFill>
            <a:blip r:embed="rId2"/>
            <a:stretch/>
          </p:blipFill>
          <p:spPr>
            <a:xfrm>
              <a:off x="6032520" y="4232160"/>
              <a:ext cx="1425240" cy="2577240"/>
            </a:xfrm>
            <a:prstGeom prst="rect">
              <a:avLst/>
            </a:prstGeom>
            <a:ln w="25560">
              <a:noFill/>
            </a:ln>
          </p:spPr>
        </p:pic>
        <p:pic>
          <p:nvPicPr>
            <p:cNvPr id="2249" name="Picture 6"/>
            <p:cNvPicPr/>
            <p:nvPr/>
          </p:nvPicPr>
          <p:blipFill>
            <a:blip r:embed="rId2"/>
            <a:stretch/>
          </p:blipFill>
          <p:spPr>
            <a:xfrm>
              <a:off x="7669080" y="4232160"/>
              <a:ext cx="1425240" cy="2577240"/>
            </a:xfrm>
            <a:prstGeom prst="rect">
              <a:avLst/>
            </a:prstGeom>
            <a:ln w="25560">
              <a:noFill/>
            </a:ln>
          </p:spPr>
        </p:pic>
        <p:sp>
          <p:nvSpPr>
            <p:cNvPr id="2250" name="CustomShape 5"/>
            <p:cNvSpPr/>
            <p:nvPr/>
          </p:nvSpPr>
          <p:spPr>
            <a:xfrm>
              <a:off x="6348960" y="4624920"/>
              <a:ext cx="647640" cy="2502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marL="36360" algn="ctr">
                <a:lnSpc>
                  <a:spcPct val="99000"/>
                </a:lnSpc>
              </a:pPr>
              <a:r>
                <a:rPr lang="en-US" sz="1600" b="1" spc="-1">
                  <a:solidFill>
                    <a:srgbClr val="003434"/>
                  </a:solidFill>
                  <a:latin typeface="Arial Narrow"/>
                  <a:ea typeface="ヒラギノ角ゴ ProN W3"/>
                </a:rPr>
                <a:t>Queue</a:t>
              </a:r>
              <a:endParaRPr lang="en-US" sz="1600" spc="-1">
                <a:latin typeface="Arial"/>
              </a:endParaRPr>
            </a:p>
          </p:txBody>
        </p:sp>
        <p:sp>
          <p:nvSpPr>
            <p:cNvPr id="2251" name="CustomShape 6"/>
            <p:cNvSpPr/>
            <p:nvPr/>
          </p:nvSpPr>
          <p:spPr>
            <a:xfrm>
              <a:off x="7985520" y="4624920"/>
              <a:ext cx="647640" cy="2502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marL="36360" algn="ctr">
                <a:lnSpc>
                  <a:spcPct val="99000"/>
                </a:lnSpc>
              </a:pPr>
              <a:r>
                <a:rPr lang="en-US" sz="1600" b="1" spc="-1">
                  <a:solidFill>
                    <a:srgbClr val="003434"/>
                  </a:solidFill>
                  <a:latin typeface="Arial Narrow"/>
                  <a:ea typeface="ヒラギノ角ゴ ProN W3"/>
                </a:rPr>
                <a:t>Queue</a:t>
              </a:r>
              <a:endParaRPr lang="en-US" sz="1600" spc="-1">
                <a:latin typeface="Arial"/>
              </a:endParaRPr>
            </a:p>
          </p:txBody>
        </p:sp>
        <p:sp>
          <p:nvSpPr>
            <p:cNvPr id="2252" name="CustomShape 7"/>
            <p:cNvSpPr/>
            <p:nvPr/>
          </p:nvSpPr>
          <p:spPr>
            <a:xfrm>
              <a:off x="7057440" y="6093000"/>
              <a:ext cx="896400" cy="3258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marL="36360" algn="ctr">
                <a:lnSpc>
                  <a:spcPct val="99000"/>
                </a:lnSpc>
              </a:pPr>
              <a:r>
                <a:rPr lang="en-US" b="1" spc="-1">
                  <a:solidFill>
                    <a:srgbClr val="000000"/>
                  </a:solidFill>
                  <a:latin typeface="Arial Narrow"/>
                  <a:ea typeface="ヒラギノ角ゴ ProN W3"/>
                </a:rPr>
                <a:t>Context</a:t>
              </a:r>
              <a:endParaRPr lang="en-US" spc="-1">
                <a:latin typeface="Arial"/>
              </a:endParaRPr>
            </a:p>
          </p:txBody>
        </p:sp>
        <p:sp>
          <p:nvSpPr>
            <p:cNvPr id="2253" name="CustomShape 8"/>
            <p:cNvSpPr/>
            <p:nvPr/>
          </p:nvSpPr>
          <p:spPr>
            <a:xfrm>
              <a:off x="6204240" y="3190320"/>
              <a:ext cx="991080" cy="94716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2700000"/>
            </a:gradFill>
            <a:ln w="76320">
              <a:solidFill>
                <a:srgbClr val="000000"/>
              </a:solidFill>
              <a:round/>
              <a:head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9240" tIns="19440" rIns="39240" bIns="19440"/>
            <a:lstStyle/>
            <a:p>
              <a:pPr algn="ctr">
                <a:lnSpc>
                  <a:spcPct val="99000"/>
                </a:lnSpc>
              </a:pPr>
              <a:r>
                <a:rPr lang="en-US" sz="1500" b="1" spc="-1">
                  <a:solidFill>
                    <a:srgbClr val="000000"/>
                  </a:solidFill>
                  <a:latin typeface="Arial Black"/>
                  <a:ea typeface="ヒラギノ角ゴ ProN W3"/>
                </a:rPr>
                <a:t> </a:t>
              </a:r>
              <a:endParaRPr lang="en-US" sz="1500" spc="-1">
                <a:latin typeface="Arial"/>
              </a:endParaRPr>
            </a:p>
            <a:p>
              <a:pPr algn="ctr">
                <a:lnSpc>
                  <a:spcPct val="99000"/>
                </a:lnSpc>
              </a:pPr>
              <a:r>
                <a:rPr lang="en-US" sz="1500" b="1" spc="-1">
                  <a:solidFill>
                    <a:srgbClr val="000000"/>
                  </a:solidFill>
                  <a:latin typeface="Arial Black"/>
                  <a:ea typeface="ヒラギノ角ゴ ProN W3"/>
                </a:rPr>
                <a:t>GPU</a:t>
              </a:r>
              <a:endParaRPr lang="en-US" sz="1500" spc="-1">
                <a:latin typeface="Arial"/>
              </a:endParaRPr>
            </a:p>
          </p:txBody>
        </p:sp>
        <p:sp>
          <p:nvSpPr>
            <p:cNvPr id="2254" name="CustomShape 9"/>
            <p:cNvSpPr/>
            <p:nvPr/>
          </p:nvSpPr>
          <p:spPr>
            <a:xfrm>
              <a:off x="7832880" y="3190320"/>
              <a:ext cx="991080" cy="94716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2700000"/>
            </a:gradFill>
            <a:ln w="76320">
              <a:solidFill>
                <a:srgbClr val="000000"/>
              </a:solidFill>
              <a:round/>
              <a:head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9240" tIns="19440" rIns="39240" bIns="19440"/>
            <a:lstStyle/>
            <a:p>
              <a:pPr algn="ctr">
                <a:lnSpc>
                  <a:spcPct val="99000"/>
                </a:lnSpc>
              </a:pPr>
              <a:r>
                <a:rPr lang="en-US" sz="1500" b="1" spc="-1">
                  <a:solidFill>
                    <a:srgbClr val="000000"/>
                  </a:solidFill>
                  <a:latin typeface="Arial Black"/>
                  <a:ea typeface="ヒラギノ角ゴ ProN W3"/>
                </a:rPr>
                <a:t> </a:t>
              </a:r>
              <a:endParaRPr lang="en-US" sz="1500" spc="-1">
                <a:latin typeface="Arial"/>
              </a:endParaRPr>
            </a:p>
            <a:p>
              <a:pPr algn="ctr">
                <a:lnSpc>
                  <a:spcPct val="99000"/>
                </a:lnSpc>
              </a:pPr>
              <a:r>
                <a:rPr lang="en-US" sz="1500" b="1" spc="-1">
                  <a:solidFill>
                    <a:srgbClr val="000000"/>
                  </a:solidFill>
                  <a:latin typeface="Arial Black"/>
                  <a:ea typeface="ヒラギノ角ゴ ProN W3"/>
                </a:rPr>
                <a:t>CPU</a:t>
              </a:r>
              <a:endParaRPr lang="en-US" sz="1500" spc="-1">
                <a:latin typeface="Arial"/>
              </a:endParaRPr>
            </a:p>
          </p:txBody>
        </p:sp>
      </p:grpSp>
      <p:sp>
        <p:nvSpPr>
          <p:cNvPr id="2255" name="CustomShape 10"/>
          <p:cNvSpPr/>
          <p:nvPr/>
        </p:nvSpPr>
        <p:spPr>
          <a:xfrm>
            <a:off x="7918680" y="5301360"/>
            <a:ext cx="552960" cy="130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6" name="CustomShape 11"/>
          <p:cNvSpPr/>
          <p:nvPr/>
        </p:nvSpPr>
        <p:spPr>
          <a:xfrm>
            <a:off x="9556680" y="5612040"/>
            <a:ext cx="552960" cy="130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7" name="CustomShape 12"/>
          <p:cNvSpPr/>
          <p:nvPr/>
        </p:nvSpPr>
        <p:spPr>
          <a:xfrm>
            <a:off x="8472360" y="5366880"/>
            <a:ext cx="1083960" cy="309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8" name="CustomShape 13"/>
          <p:cNvSpPr/>
          <p:nvPr/>
        </p:nvSpPr>
        <p:spPr>
          <a:xfrm>
            <a:off x="8581440" y="4996080"/>
            <a:ext cx="896400" cy="325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360" algn="ctr">
              <a:lnSpc>
                <a:spcPct val="99000"/>
              </a:lnSpc>
            </a:pPr>
            <a:r>
              <a:rPr lang="en-US" b="1" spc="-1">
                <a:solidFill>
                  <a:srgbClr val="000000"/>
                </a:solidFill>
                <a:latin typeface="Arial Narrow"/>
                <a:ea typeface="ヒラギノ角ゴ ProN W3"/>
              </a:rPr>
              <a:t>Event</a:t>
            </a:r>
            <a:endParaRPr lang="en-US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CustomShape 1"/>
          <p:cNvSpPr/>
          <p:nvPr/>
        </p:nvSpPr>
        <p:spPr>
          <a:xfrm>
            <a:off x="2012520" y="983160"/>
            <a:ext cx="3666240" cy="58399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0" name="CustomShape 2"/>
          <p:cNvSpPr/>
          <p:nvPr/>
        </p:nvSpPr>
        <p:spPr>
          <a:xfrm>
            <a:off x="1524000" y="-315360"/>
            <a:ext cx="91432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Trebuchet MS"/>
              </a:rPr>
              <a:t>Barriers between queues: clEnqueueBarrier doesn’t work</a:t>
            </a:r>
            <a:endParaRPr lang="en-US" sz="2400" spc="-1">
              <a:latin typeface="Arial"/>
            </a:endParaRPr>
          </a:p>
        </p:txBody>
      </p:sp>
      <p:sp>
        <p:nvSpPr>
          <p:cNvPr id="2261" name="CustomShape 3"/>
          <p:cNvSpPr/>
          <p:nvPr/>
        </p:nvSpPr>
        <p:spPr>
          <a:xfrm>
            <a:off x="6600000" y="874440"/>
            <a:ext cx="3666240" cy="58399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2" name="CustomShape 4"/>
          <p:cNvSpPr/>
          <p:nvPr/>
        </p:nvSpPr>
        <p:spPr>
          <a:xfrm>
            <a:off x="7447080" y="1325880"/>
            <a:ext cx="2032560" cy="144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clEnqueueNDRangeKernel()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clEnqueueWriteBuffer()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clEnqueueWriteBuffer()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clEnqueueNDRangeKernel()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clEnqueueReadBuffer()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clEnqueueReadBuffer()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clEnqueueWriteBuffer()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clEnqueueNDRangeKernel()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clEnqueueReadBuffer()</a:t>
            </a:r>
            <a:endParaRPr lang="en-US" sz="1000" spc="-1">
              <a:latin typeface="Arial"/>
            </a:endParaRPr>
          </a:p>
        </p:txBody>
      </p:sp>
      <p:sp>
        <p:nvSpPr>
          <p:cNvPr id="2263" name="CustomShape 5"/>
          <p:cNvSpPr/>
          <p:nvPr/>
        </p:nvSpPr>
        <p:spPr>
          <a:xfrm>
            <a:off x="7393800" y="4060440"/>
            <a:ext cx="2085840" cy="144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clEnqueueNDRangeKernel()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clEnqueueWriteBuffer()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clEnqueueWriteBuffer()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clEnqueueReadBuffer()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clEnqueueReadBuffer()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clEnqueueWriteBuffer()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clEnqueueNDRangeKernel()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clEnqueueReadBuffer() clEnqueueNDRangeKernel()</a:t>
            </a:r>
            <a:endParaRPr lang="en-US" sz="1000" spc="-1">
              <a:latin typeface="Arial"/>
            </a:endParaRPr>
          </a:p>
        </p:txBody>
      </p:sp>
      <p:sp>
        <p:nvSpPr>
          <p:cNvPr id="2264" name="CustomShape 6"/>
          <p:cNvSpPr/>
          <p:nvPr/>
        </p:nvSpPr>
        <p:spPr>
          <a:xfrm>
            <a:off x="2588160" y="570600"/>
            <a:ext cx="2515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Trebuchet MS"/>
                <a:ea typeface="DejaVu Sans"/>
              </a:rPr>
              <a:t>1</a:t>
            </a:r>
            <a:r>
              <a:rPr lang="en-US" spc="-1" baseline="30000">
                <a:solidFill>
                  <a:srgbClr val="000000"/>
                </a:solidFill>
                <a:latin typeface="Trebuchet MS"/>
                <a:ea typeface="DejaVu Sans"/>
              </a:rPr>
              <a:t>st</a:t>
            </a:r>
            <a:r>
              <a:rPr lang="en-US" spc="-1">
                <a:solidFill>
                  <a:srgbClr val="000000"/>
                </a:solidFill>
                <a:latin typeface="Trebuchet MS"/>
                <a:ea typeface="DejaVu Sans"/>
              </a:rPr>
              <a:t> Command Queue</a:t>
            </a:r>
            <a:endParaRPr lang="en-US" spc="-1">
              <a:latin typeface="Arial"/>
            </a:endParaRPr>
          </a:p>
        </p:txBody>
      </p:sp>
      <p:sp>
        <p:nvSpPr>
          <p:cNvPr id="2265" name="CustomShape 7"/>
          <p:cNvSpPr/>
          <p:nvPr/>
        </p:nvSpPr>
        <p:spPr>
          <a:xfrm>
            <a:off x="7174560" y="505080"/>
            <a:ext cx="256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Trebuchet MS"/>
                <a:ea typeface="DejaVu Sans"/>
              </a:rPr>
              <a:t>2</a:t>
            </a:r>
            <a:r>
              <a:rPr lang="en-US" spc="-1" baseline="30000">
                <a:solidFill>
                  <a:srgbClr val="000000"/>
                </a:solidFill>
                <a:latin typeface="Trebuchet MS"/>
                <a:ea typeface="DejaVu Sans"/>
              </a:rPr>
              <a:t>nd</a:t>
            </a:r>
            <a:r>
              <a:rPr lang="en-US" spc="-1">
                <a:solidFill>
                  <a:srgbClr val="000000"/>
                </a:solidFill>
                <a:latin typeface="Trebuchet MS"/>
                <a:ea typeface="DejaVu Sans"/>
              </a:rPr>
              <a:t> Command Queue</a:t>
            </a:r>
            <a:endParaRPr lang="en-US" spc="-1">
              <a:latin typeface="Arial"/>
            </a:endParaRPr>
          </a:p>
        </p:txBody>
      </p:sp>
      <p:sp>
        <p:nvSpPr>
          <p:cNvPr id="2266" name="CustomShape 8"/>
          <p:cNvSpPr/>
          <p:nvPr/>
        </p:nvSpPr>
        <p:spPr>
          <a:xfrm>
            <a:off x="2165160" y="3154680"/>
            <a:ext cx="7362000" cy="7192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60"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7" name="CustomShape 9"/>
          <p:cNvSpPr/>
          <p:nvPr/>
        </p:nvSpPr>
        <p:spPr>
          <a:xfrm>
            <a:off x="2984160" y="3337560"/>
            <a:ext cx="2047320" cy="27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9000"/>
              </a:lnSpc>
            </a:pPr>
            <a:r>
              <a:rPr lang="en-US" sz="1200" spc="-1">
                <a:solidFill>
                  <a:srgbClr val="000000"/>
                </a:solidFill>
                <a:latin typeface="Courier New Bold"/>
                <a:ea typeface="DejaVu Sans"/>
              </a:rPr>
              <a:t>clEnqueueBarrier()</a:t>
            </a:r>
            <a:endParaRPr lang="en-US" sz="1200" spc="-1">
              <a:latin typeface="Arial"/>
            </a:endParaRPr>
          </a:p>
        </p:txBody>
      </p:sp>
      <p:sp>
        <p:nvSpPr>
          <p:cNvPr id="2268" name="CustomShape 10"/>
          <p:cNvSpPr/>
          <p:nvPr/>
        </p:nvSpPr>
        <p:spPr>
          <a:xfrm>
            <a:off x="7270320" y="3337560"/>
            <a:ext cx="1849320" cy="27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9000"/>
              </a:lnSpc>
            </a:pPr>
            <a:r>
              <a:rPr lang="en-US" sz="1200" spc="-1">
                <a:solidFill>
                  <a:srgbClr val="000000"/>
                </a:solidFill>
                <a:latin typeface="Courier New Bold"/>
                <a:ea typeface="DejaVu Sans"/>
              </a:rPr>
              <a:t>clEnqueueBarrier()</a:t>
            </a:r>
            <a:endParaRPr lang="en-US" sz="1200" spc="-1">
              <a:latin typeface="Arial"/>
            </a:endParaRPr>
          </a:p>
        </p:txBody>
      </p:sp>
      <p:sp>
        <p:nvSpPr>
          <p:cNvPr id="2269" name="Line 11"/>
          <p:cNvSpPr/>
          <p:nvPr/>
        </p:nvSpPr>
        <p:spPr>
          <a:xfrm flipV="1">
            <a:off x="5355840" y="2480040"/>
            <a:ext cx="923760" cy="1965960"/>
          </a:xfrm>
          <a:prstGeom prst="line">
            <a:avLst/>
          </a:prstGeom>
          <a:ln w="8244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0" name="Line 12"/>
          <p:cNvSpPr/>
          <p:nvPr/>
        </p:nvSpPr>
        <p:spPr>
          <a:xfrm flipH="1" flipV="1">
            <a:off x="5346120" y="2444040"/>
            <a:ext cx="981360" cy="2036520"/>
          </a:xfrm>
          <a:prstGeom prst="line">
            <a:avLst/>
          </a:prstGeom>
          <a:ln w="8244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1" name="CustomShape 13"/>
          <p:cNvSpPr/>
          <p:nvPr/>
        </p:nvSpPr>
        <p:spPr>
          <a:xfrm>
            <a:off x="2893800" y="1325880"/>
            <a:ext cx="2032560" cy="144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clEnqueueNDRangeKernel()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clEnqueueWriteBuffer()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clEnqueueWriteBuffer()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clEnqueueNDRangeKernel()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clEnqueueReadBuffer()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clEnqueueReadBuffer()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clEnqueueWriteBuffer()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clEnqueueNDRangeKernel()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clEnqueueReadBuffer()</a:t>
            </a:r>
            <a:endParaRPr lang="en-US" sz="1000" spc="-1">
              <a:latin typeface="Arial"/>
            </a:endParaRPr>
          </a:p>
        </p:txBody>
      </p:sp>
      <p:sp>
        <p:nvSpPr>
          <p:cNvPr id="2272" name="CustomShape 14"/>
          <p:cNvSpPr/>
          <p:nvPr/>
        </p:nvSpPr>
        <p:spPr>
          <a:xfrm>
            <a:off x="2840160" y="4060440"/>
            <a:ext cx="2030760" cy="144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clEnqueueNDRangeKernel()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clEnqueueWriteBuffer()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clEnqueueWriteBuffer()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clEnqueueReadBuffer()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clEnqueueReadBuffer()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clEnqueueWriteBuffer()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clEnqueueNDRangeKernel()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clEnqueueReadBuffer() clEnqueueNDRangeKernel()</a:t>
            </a:r>
            <a:endParaRPr lang="en-US" sz="1000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CustomShape 1"/>
          <p:cNvSpPr/>
          <p:nvPr/>
        </p:nvSpPr>
        <p:spPr>
          <a:xfrm>
            <a:off x="2017920" y="983160"/>
            <a:ext cx="3666240" cy="58399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4" name="CustomShape 2"/>
          <p:cNvSpPr/>
          <p:nvPr/>
        </p:nvSpPr>
        <p:spPr>
          <a:xfrm>
            <a:off x="1524000" y="-315360"/>
            <a:ext cx="91432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Trebuchet MS"/>
              </a:rPr>
              <a:t>Barriers between queues: this works!</a:t>
            </a:r>
            <a:endParaRPr lang="en-US" sz="2400" spc="-1">
              <a:latin typeface="Arial"/>
            </a:endParaRPr>
          </a:p>
        </p:txBody>
      </p:sp>
      <p:sp>
        <p:nvSpPr>
          <p:cNvPr id="2275" name="CustomShape 3"/>
          <p:cNvSpPr/>
          <p:nvPr/>
        </p:nvSpPr>
        <p:spPr>
          <a:xfrm>
            <a:off x="6605400" y="874440"/>
            <a:ext cx="3666240" cy="58399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6" name="CustomShape 4"/>
          <p:cNvSpPr/>
          <p:nvPr/>
        </p:nvSpPr>
        <p:spPr>
          <a:xfrm>
            <a:off x="7463640" y="1325880"/>
            <a:ext cx="2032560" cy="144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clEnqueueNDRangeKernel()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clEnqueueWriteBuffer()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clEnqueueWriteBuffer()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clEnqueueNDRangeKernel()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clEnqueueReadBuffer()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clEnqueueReadBuffer()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clEnqueueWriteBuffer()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clEnqueueNDRangeKernel()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clEnqueueReadBuffer()</a:t>
            </a:r>
            <a:endParaRPr lang="en-US" sz="1000" spc="-1">
              <a:latin typeface="Arial"/>
            </a:endParaRPr>
          </a:p>
        </p:txBody>
      </p:sp>
      <p:sp>
        <p:nvSpPr>
          <p:cNvPr id="2277" name="CustomShape 5"/>
          <p:cNvSpPr/>
          <p:nvPr/>
        </p:nvSpPr>
        <p:spPr>
          <a:xfrm>
            <a:off x="7438080" y="4060440"/>
            <a:ext cx="2113560" cy="144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clEnqueueNDRangeKernel()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clEnqueueWriteBuffer()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clEnqueueWriteBuffer()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clEnqueueReadBuffer()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clEnqueueReadBuffer()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clEnqueueWriteBuffer()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clEnqueueNDRangeKernel()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clEnqueueReadBuffer() clEnqueueNDRangeKernel()</a:t>
            </a:r>
            <a:endParaRPr lang="en-US" sz="1000" spc="-1">
              <a:latin typeface="Arial"/>
            </a:endParaRPr>
          </a:p>
        </p:txBody>
      </p:sp>
      <p:sp>
        <p:nvSpPr>
          <p:cNvPr id="2278" name="CustomShape 6"/>
          <p:cNvSpPr/>
          <p:nvPr/>
        </p:nvSpPr>
        <p:spPr>
          <a:xfrm>
            <a:off x="2588160" y="570600"/>
            <a:ext cx="2515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Trebuchet MS"/>
                <a:ea typeface="DejaVu Sans"/>
              </a:rPr>
              <a:t>1</a:t>
            </a:r>
            <a:r>
              <a:rPr lang="en-US" spc="-1" baseline="30000">
                <a:solidFill>
                  <a:srgbClr val="000000"/>
                </a:solidFill>
                <a:latin typeface="Trebuchet MS"/>
                <a:ea typeface="DejaVu Sans"/>
              </a:rPr>
              <a:t>st</a:t>
            </a:r>
            <a:r>
              <a:rPr lang="en-US" spc="-1">
                <a:solidFill>
                  <a:srgbClr val="000000"/>
                </a:solidFill>
                <a:latin typeface="Trebuchet MS"/>
                <a:ea typeface="DejaVu Sans"/>
              </a:rPr>
              <a:t> Command Queue</a:t>
            </a:r>
            <a:endParaRPr lang="en-US" spc="-1">
              <a:latin typeface="Arial"/>
            </a:endParaRPr>
          </a:p>
        </p:txBody>
      </p:sp>
      <p:sp>
        <p:nvSpPr>
          <p:cNvPr id="2279" name="CustomShape 7"/>
          <p:cNvSpPr/>
          <p:nvPr/>
        </p:nvSpPr>
        <p:spPr>
          <a:xfrm>
            <a:off x="7174560" y="505080"/>
            <a:ext cx="256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Trebuchet MS"/>
                <a:ea typeface="DejaVu Sans"/>
              </a:rPr>
              <a:t>2</a:t>
            </a:r>
            <a:r>
              <a:rPr lang="en-US" spc="-1" baseline="30000">
                <a:solidFill>
                  <a:srgbClr val="000000"/>
                </a:solidFill>
                <a:latin typeface="Trebuchet MS"/>
                <a:ea typeface="DejaVu Sans"/>
              </a:rPr>
              <a:t>nd</a:t>
            </a:r>
            <a:r>
              <a:rPr lang="en-US" spc="-1">
                <a:solidFill>
                  <a:srgbClr val="000000"/>
                </a:solidFill>
                <a:latin typeface="Trebuchet MS"/>
                <a:ea typeface="DejaVu Sans"/>
              </a:rPr>
              <a:t> Command Queue</a:t>
            </a:r>
            <a:endParaRPr lang="en-US" spc="-1">
              <a:latin typeface="Arial"/>
            </a:endParaRPr>
          </a:p>
        </p:txBody>
      </p:sp>
      <p:sp>
        <p:nvSpPr>
          <p:cNvPr id="2280" name="CustomShape 8"/>
          <p:cNvSpPr/>
          <p:nvPr/>
        </p:nvSpPr>
        <p:spPr>
          <a:xfrm>
            <a:off x="2165160" y="2955240"/>
            <a:ext cx="7674480" cy="11044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60"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1" name="CustomShape 9"/>
          <p:cNvSpPr/>
          <p:nvPr/>
        </p:nvSpPr>
        <p:spPr>
          <a:xfrm>
            <a:off x="2711640" y="3239640"/>
            <a:ext cx="283284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9000"/>
              </a:lnSpc>
            </a:pPr>
            <a:r>
              <a:rPr lang="en-US" sz="1200" spc="-1">
                <a:solidFill>
                  <a:srgbClr val="000000"/>
                </a:solidFill>
                <a:latin typeface="Courier New Bold"/>
                <a:ea typeface="DejaVu Sans"/>
              </a:rPr>
              <a:t>clEnqueueBarrier()</a:t>
            </a:r>
            <a:endParaRPr lang="en-US" sz="12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200" spc="-1">
                <a:solidFill>
                  <a:srgbClr val="000000"/>
                </a:solidFill>
                <a:latin typeface="Courier New Bold"/>
                <a:ea typeface="DejaVu Sans"/>
              </a:rPr>
              <a:t>clEnqueueWaitForEvent(event)</a:t>
            </a:r>
            <a:endParaRPr lang="en-US" sz="1200" spc="-1">
              <a:latin typeface="Arial"/>
            </a:endParaRPr>
          </a:p>
        </p:txBody>
      </p:sp>
      <p:sp>
        <p:nvSpPr>
          <p:cNvPr id="2282" name="CustomShape 10"/>
          <p:cNvSpPr/>
          <p:nvPr/>
        </p:nvSpPr>
        <p:spPr>
          <a:xfrm>
            <a:off x="7273560" y="3337560"/>
            <a:ext cx="2303640" cy="27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9000"/>
              </a:lnSpc>
            </a:pPr>
            <a:r>
              <a:rPr lang="en-US" sz="1200" spc="-1">
                <a:solidFill>
                  <a:srgbClr val="000000"/>
                </a:solidFill>
                <a:latin typeface="Courier New Bold"/>
                <a:ea typeface="DejaVu Sans"/>
              </a:rPr>
              <a:t>clEnqueueMarker(event)</a:t>
            </a:r>
            <a:endParaRPr lang="en-US" sz="1200" spc="-1">
              <a:latin typeface="Arial"/>
            </a:endParaRPr>
          </a:p>
        </p:txBody>
      </p:sp>
      <p:sp>
        <p:nvSpPr>
          <p:cNvPr id="2283" name="CustomShape 11"/>
          <p:cNvSpPr/>
          <p:nvPr/>
        </p:nvSpPr>
        <p:spPr>
          <a:xfrm>
            <a:off x="2908200" y="1325880"/>
            <a:ext cx="2032560" cy="144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clEnqueueNDRangeKernel()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clEnqueueWriteBuffer()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clEnqueueWriteBuffer()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clEnqueueNDRangeKernel()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clEnqueueReadBuffer()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clEnqueueReadBuffer()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clEnqueueWriteBuffer()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clEnqueueNDRangeKernel()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clEnqueueReadBuffer()</a:t>
            </a:r>
            <a:endParaRPr lang="en-US" sz="1000" spc="-1">
              <a:latin typeface="Arial"/>
            </a:endParaRPr>
          </a:p>
        </p:txBody>
      </p:sp>
      <p:sp>
        <p:nvSpPr>
          <p:cNvPr id="2284" name="CustomShape 12"/>
          <p:cNvSpPr/>
          <p:nvPr/>
        </p:nvSpPr>
        <p:spPr>
          <a:xfrm>
            <a:off x="2854920" y="4060440"/>
            <a:ext cx="2016360" cy="144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clEnqueueNDRangeKernel()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clEnqueueWriteBuffer()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clEnqueueWriteBuffer()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clEnqueueReadBuffer()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clEnqueueReadBuffer()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clEnqueueWriteBuffer()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clEnqueueNDRangeKernel()</a:t>
            </a:r>
            <a:endParaRPr lang="en-US" sz="1000" spc="-1">
              <a:latin typeface="Arial"/>
            </a:endParaRPr>
          </a:p>
          <a:p>
            <a:pPr>
              <a:lnSpc>
                <a:spcPct val="99000"/>
              </a:lnSpc>
            </a:pPr>
            <a:r>
              <a:rPr lang="en-US" sz="1000" spc="-1">
                <a:solidFill>
                  <a:srgbClr val="000000"/>
                </a:solidFill>
                <a:latin typeface="Courier New Bold"/>
                <a:ea typeface="DejaVu Sans"/>
              </a:rPr>
              <a:t>clEnqueueReadBuffer() clEnqueueNDRangeKernel()</a:t>
            </a:r>
            <a:endParaRPr lang="en-US" sz="1000" spc="-1">
              <a:latin typeface="Arial"/>
            </a:endParaRPr>
          </a:p>
        </p:txBody>
      </p:sp>
      <p:sp>
        <p:nvSpPr>
          <p:cNvPr id="2285" name="CustomShape 13"/>
          <p:cNvSpPr/>
          <p:nvPr/>
        </p:nvSpPr>
        <p:spPr>
          <a:xfrm flipV="1">
            <a:off x="5232000" y="3336840"/>
            <a:ext cx="3887640" cy="45648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CustomShape 1"/>
          <p:cNvSpPr/>
          <p:nvPr/>
        </p:nvSpPr>
        <p:spPr>
          <a:xfrm>
            <a:off x="1631640" y="4464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Host generated events influencing execution of commands: User events</a:t>
            </a:r>
            <a:endParaRPr lang="en-US" sz="3200" spc="-1">
              <a:latin typeface="Arial"/>
            </a:endParaRPr>
          </a:p>
        </p:txBody>
      </p:sp>
      <p:sp>
        <p:nvSpPr>
          <p:cNvPr id="2287" name="CustomShape 2"/>
          <p:cNvSpPr/>
          <p:nvPr/>
        </p:nvSpPr>
        <p:spPr>
          <a:xfrm>
            <a:off x="1631640" y="1268640"/>
            <a:ext cx="8856360" cy="547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“user code” running on a host thread can generate event objects</a:t>
            </a:r>
            <a:endParaRPr lang="en-US" sz="3200" spc="-1">
              <a:latin typeface="Arial"/>
            </a:endParaRPr>
          </a:p>
          <a:p>
            <a:pPr marL="457200">
              <a:spcBef>
                <a:spcPts val="439"/>
              </a:spcBef>
            </a:pPr>
            <a:r>
              <a:rPr lang="en-US" sz="2200" b="1" spc="-1">
                <a:solidFill>
                  <a:srgbClr val="9BBB59"/>
                </a:solidFill>
                <a:latin typeface="Courier New Bold"/>
              </a:rPr>
              <a:t>cl_event</a:t>
            </a:r>
            <a:r>
              <a:rPr lang="en-US" sz="2200" b="1" spc="-1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200" b="1" spc="-1">
                <a:solidFill>
                  <a:srgbClr val="17375E"/>
                </a:solidFill>
                <a:latin typeface="Courier New Bold"/>
              </a:rPr>
              <a:t>clCreateUserEvent</a:t>
            </a:r>
            <a:r>
              <a:rPr lang="en-US" sz="2200" b="1" spc="-1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2200" b="1" spc="-1">
                <a:solidFill>
                  <a:srgbClr val="9BBB59"/>
                </a:solidFill>
                <a:latin typeface="Courier New Bold"/>
              </a:rPr>
              <a:t>cl_context</a:t>
            </a:r>
            <a:r>
              <a:rPr lang="en-US" sz="2200" b="1" spc="-1">
                <a:solidFill>
                  <a:srgbClr val="000000"/>
                </a:solidFill>
                <a:latin typeface="Courier New Bold"/>
              </a:rPr>
              <a:t> context, </a:t>
            </a:r>
            <a:r>
              <a:rPr lang="en-US" sz="2200" b="1" spc="-1">
                <a:solidFill>
                  <a:srgbClr val="9BBB59"/>
                </a:solidFill>
                <a:latin typeface="Courier New Bold"/>
              </a:rPr>
              <a:t>cl_int</a:t>
            </a:r>
            <a:r>
              <a:rPr lang="en-US" sz="2200" b="1" spc="-1">
                <a:solidFill>
                  <a:srgbClr val="000000"/>
                </a:solidFill>
                <a:latin typeface="Courier New Bold"/>
              </a:rPr>
              <a:t> *errcode_ret)</a:t>
            </a:r>
            <a:endParaRPr lang="en-US" sz="2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Created with value CL_SUBMITTED.</a:t>
            </a:r>
            <a:endParaRPr lang="en-US" sz="3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It’s just another event to enqueued commands.</a:t>
            </a:r>
            <a:endParaRPr lang="en-US" sz="3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Can set the event to one of the legal event values</a:t>
            </a:r>
            <a:endParaRPr lang="en-US" sz="3200" spc="-1">
              <a:latin typeface="Arial"/>
            </a:endParaRPr>
          </a:p>
          <a:p>
            <a:pPr marL="457200">
              <a:spcBef>
                <a:spcPts val="439"/>
              </a:spcBef>
            </a:pPr>
            <a:r>
              <a:rPr lang="en-US" sz="2200" b="1" spc="-1">
                <a:solidFill>
                  <a:srgbClr val="9BBB59"/>
                </a:solidFill>
                <a:latin typeface="Courier New Bold"/>
              </a:rPr>
              <a:t>cl_int</a:t>
            </a:r>
            <a:r>
              <a:rPr lang="en-US" sz="2200" b="1" spc="-1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200" b="1" spc="-1">
                <a:solidFill>
                  <a:srgbClr val="17375E"/>
                </a:solidFill>
                <a:latin typeface="Courier New Bold"/>
              </a:rPr>
              <a:t>clSetUserEventStatus</a:t>
            </a:r>
            <a:r>
              <a:rPr lang="en-US" sz="2200" b="1" spc="-1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sz="2200" b="1" spc="-1">
                <a:solidFill>
                  <a:srgbClr val="9BBB59"/>
                </a:solidFill>
                <a:latin typeface="Courier New Bold"/>
              </a:rPr>
              <a:t>cl_event</a:t>
            </a:r>
            <a:r>
              <a:rPr lang="en-US" sz="2200" b="1" spc="-1">
                <a:solidFill>
                  <a:srgbClr val="000000"/>
                </a:solidFill>
                <a:latin typeface="Courier New Bold"/>
              </a:rPr>
              <a:t> event, </a:t>
            </a:r>
            <a:r>
              <a:rPr lang="en-US" sz="2200" b="1" spc="-1">
                <a:solidFill>
                  <a:srgbClr val="9BBB59"/>
                </a:solidFill>
                <a:latin typeface="Courier New Bold"/>
              </a:rPr>
              <a:t>cl_int</a:t>
            </a:r>
            <a:r>
              <a:rPr lang="en-US" sz="2200" b="1" spc="-1">
                <a:solidFill>
                  <a:srgbClr val="000000"/>
                </a:solidFill>
                <a:latin typeface="Courier New Bold"/>
              </a:rPr>
              <a:t> execution_status)</a:t>
            </a:r>
            <a:endParaRPr lang="en-US" sz="2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Example use case: Queue up block of commands that wait on user input to finalize state of memory objects before proceeding.</a:t>
            </a:r>
            <a:endParaRPr lang="en-US" sz="3200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1447</Words>
  <Application>Microsoft Office PowerPoint</Application>
  <PresentationFormat>宽屏</PresentationFormat>
  <Paragraphs>283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Arial</vt:lpstr>
      <vt:lpstr>Arial Black</vt:lpstr>
      <vt:lpstr>Arial Narrow</vt:lpstr>
      <vt:lpstr>Courier New Bold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Jane Fred</dc:creator>
  <cp:lastModifiedBy>Jane Fred</cp:lastModifiedBy>
  <cp:revision>1</cp:revision>
  <dcterms:created xsi:type="dcterms:W3CDTF">2019-08-06T00:09:42Z</dcterms:created>
  <dcterms:modified xsi:type="dcterms:W3CDTF">2019-08-06T00:09:53Z</dcterms:modified>
</cp:coreProperties>
</file>