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91" r:id="rId2"/>
    <p:sldId id="492" r:id="rId3"/>
    <p:sldId id="493" r:id="rId4"/>
    <p:sldId id="494" r:id="rId5"/>
    <p:sldId id="495" r:id="rId6"/>
    <p:sldId id="496" r:id="rId7"/>
    <p:sldId id="497" r:id="rId8"/>
    <p:sldId id="498" r:id="rId9"/>
    <p:sldId id="499" r:id="rId10"/>
    <p:sldId id="500" r:id="rId11"/>
    <p:sldId id="501" r:id="rId12"/>
    <p:sldId id="502" r:id="rId13"/>
    <p:sldId id="50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62" d="100"/>
          <a:sy n="62" d="100"/>
        </p:scale>
        <p:origin x="45" y="2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FD2FF-9684-4ACB-ACE0-25A9F42C7DD1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A0554-092B-4E04-A399-44D45F4FB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80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4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Also relevant for zero copy etc in presence of shared memory</a:t>
            </a:r>
          </a:p>
        </p:txBody>
      </p:sp>
      <p:sp>
        <p:nvSpPr>
          <p:cNvPr id="2461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72A8E2F-5985-4793-8CE0-EEBCA5D43E5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30873-57ED-46AE-B28B-931A0ABF2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AA6319-507A-46B8-905C-19F29F897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4C1BF3-1112-4634-85B3-5B83BABE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09B1-3A09-4DDE-9990-E5FFE2157EC0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69B44-BA1B-41B4-94E9-2EB7ECCC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F4C2DF-0D52-4D1C-830A-D2D25168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CCB-4B41-478C-B05B-C6CA2992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96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6A7F0-2039-4EDA-82AE-8FD94E58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B20DC4-F069-46C7-9BF8-F76F93318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4D024-21B6-4D72-BA79-B291D91F7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09B1-3A09-4DDE-9990-E5FFE2157EC0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15AFB2-8327-434A-8847-55C82187A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06D9A6-FCCE-4584-A4E5-D1B1F651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CCB-4B41-478C-B05B-C6CA2992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04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63C0E9-9C06-46E0-B3B5-D42E1AA74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92AB47-9E54-4B08-B7F3-647B135B3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AAA8DC-D311-4E84-B387-428BE4F9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09B1-3A09-4DDE-9990-E5FFE2157EC0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FCC005-09D8-473C-9AFF-DEB8A79B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D9A42-B451-4F4B-B1CC-9B59730A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CCB-4B41-478C-B05B-C6CA2992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75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D7511-66F9-49DA-BDCE-78E26431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B18BA-D684-4347-91B2-30EAAF67B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C303E6-2EC8-4F4C-A01A-471CE42B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09B1-3A09-4DDE-9990-E5FFE2157EC0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00DCA-8432-45C3-8207-864D4497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ABCE8-9770-4966-83BB-1591FBB1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CCB-4B41-478C-B05B-C6CA2992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47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63E6E-7F94-4F1A-AB5B-525CFE25C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6DEC8D-EB42-4F44-BC86-91F47EDA9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C6778-359F-48B7-9EC1-478152C5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09B1-3A09-4DDE-9990-E5FFE2157EC0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EACA6F-23CA-4FC1-8171-9A264713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C654B0-A59A-407A-9A21-6FFE4213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CCB-4B41-478C-B05B-C6CA2992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24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1F9C1-EC63-4A85-88A6-01E79912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9FC35-6132-4F23-836B-FE8347CD5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0E9DD9-35F4-4008-A7E0-BB7F7829F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996A03-F244-468C-ACEB-60062D0C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09B1-3A09-4DDE-9990-E5FFE2157EC0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5F92FC-8D7F-4748-97FF-48F11C8D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196F0F-DAA6-4B9F-8062-5FF16897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CCB-4B41-478C-B05B-C6CA2992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29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E4F1F-8BB8-4D2C-BD4C-88F538E9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90883D-FF3E-4D45-A0FE-24AE089AF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35B951-D490-4505-A0C1-475A44136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3FD969-E028-4DAE-84E8-AEB8BF136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09A410-3A8B-4214-9309-290CF572B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F9356A-7822-4058-8EDA-26436EDC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09B1-3A09-4DDE-9990-E5FFE2157EC0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4213BE-02CB-4AF3-86B0-539D16A8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715D49-2FFE-4481-8A4B-61B71C44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CCB-4B41-478C-B05B-C6CA2992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90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6A835-9D16-4448-9EDB-242D6EAEF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17BA0F-9E09-4B74-B516-84013A9B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09B1-3A09-4DDE-9990-E5FFE2157EC0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43207C-9229-4E99-86DB-6A54DA5B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3B0EDB-6AB5-4DAA-8DC8-E346004C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CCB-4B41-478C-B05B-C6CA2992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41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C37AE6-DF87-4EEB-A576-29074936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09B1-3A09-4DDE-9990-E5FFE2157EC0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0A17E4-69B3-41A3-9191-47475EA4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8119B8-5A6B-4955-93CF-AEAF66B3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CCB-4B41-478C-B05B-C6CA2992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30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599D6-10B7-4D45-8F84-5053293C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0088F-2099-43A6-A4DF-18088DDA9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AD6918-91AA-46E3-A88A-031B0B06A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FEB708-BDAB-4B2A-84B2-49DF2F44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09B1-3A09-4DDE-9990-E5FFE2157EC0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0A6150-6915-4F36-94DC-441FDC88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161CE9-7975-47A4-8F1C-8EB2BDA5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CCB-4B41-478C-B05B-C6CA2992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72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80E19-F6D4-448A-AC07-10AB37A8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B2A057-7F3C-4D29-AB08-C6640E5A5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660BB5-61E9-4CC7-85F3-743389D5B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DFA92E-5380-4CE9-8DA7-B7BDC68A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09B1-3A09-4DDE-9990-E5FFE2157EC0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456448-9636-428C-94CD-F1B26E48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34D8F9-084A-4791-B255-505FB60E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CCB-4B41-478C-B05B-C6CA2992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07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F6F252-AD65-422E-967B-DF999CD46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65F179-3EB8-4C51-9FD0-7B43AEEB9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312A65-5834-4A4E-97BF-8C08B4EA4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B09B1-3A09-4DDE-9990-E5FFE2157EC0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19602B-0A34-49B7-8045-C7C578F8E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1E6F81-2D3F-4538-9C46-029EB4C29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60CCB-4B41-478C-B05B-C6CA2992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43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CustomShape 1"/>
          <p:cNvSpPr/>
          <p:nvPr/>
        </p:nvSpPr>
        <p:spPr>
          <a:xfrm>
            <a:off x="2246160" y="4406760"/>
            <a:ext cx="7771680" cy="13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4000" b="1" cap="all" spc="-1" dirty="0">
                <a:solidFill>
                  <a:srgbClr val="000000"/>
                </a:solidFill>
                <a:latin typeface="Trebuchet MS"/>
              </a:rPr>
              <a:t>固定内存（</a:t>
            </a:r>
            <a:r>
              <a:rPr lang="en-US" sz="4000" b="1" cap="all" spc="-1" dirty="0">
                <a:solidFill>
                  <a:srgbClr val="000000"/>
                </a:solidFill>
                <a:latin typeface="Trebuchet MS"/>
              </a:rPr>
              <a:t>Pinned memory</a:t>
            </a:r>
            <a:r>
              <a:rPr lang="zh-CN" altLang="en-US" sz="4000" b="1" cap="all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4000" spc="-1" dirty="0">
              <a:latin typeface="Arial"/>
            </a:endParaRPr>
          </a:p>
        </p:txBody>
      </p:sp>
      <p:sp>
        <p:nvSpPr>
          <p:cNvPr id="2327" name="CustomShape 2"/>
          <p:cNvSpPr/>
          <p:nvPr/>
        </p:nvSpPr>
        <p:spPr>
          <a:xfrm>
            <a:off x="2246160" y="2906640"/>
            <a:ext cx="7771680" cy="14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spcBef>
                <a:spcPts val="400"/>
              </a:spcBef>
            </a:pP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附录</a:t>
            </a:r>
            <a:r>
              <a:rPr lang="en-US" sz="2000" spc="-1" dirty="0">
                <a:solidFill>
                  <a:srgbClr val="000000"/>
                </a:solidFill>
                <a:latin typeface="Trebuchet MS"/>
              </a:rPr>
              <a:t> C</a:t>
            </a:r>
            <a:endParaRPr lang="en-US" sz="2000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CustomShape 1"/>
          <p:cNvSpPr/>
          <p:nvPr/>
        </p:nvSpPr>
        <p:spPr>
          <a:xfrm>
            <a:off x="1981200" y="260640"/>
            <a:ext cx="8228880" cy="63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1" spc="-1">
                <a:solidFill>
                  <a:srgbClr val="000000"/>
                </a:solidFill>
                <a:latin typeface="Trebuchet MS"/>
              </a:rPr>
              <a:t>EnqueueWrite</a:t>
            </a:r>
            <a:r>
              <a:rPr lang="en-US" sz="3200" spc="-1">
                <a:solidFill>
                  <a:srgbClr val="000000"/>
                </a:solidFill>
                <a:latin typeface="Trebuchet MS"/>
              </a:rPr>
              <a:t>:</a:t>
            </a:r>
            <a:endParaRPr lang="en-US" sz="3200" spc="-1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Allocate contiguous portion of DRAM</a:t>
            </a:r>
            <a:endParaRPr lang="en-US" sz="2800" spc="-1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Copy host data into this contiguous memory</a:t>
            </a:r>
            <a:endParaRPr lang="en-US" sz="2800" spc="-1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Signal the DMA engines to start the transfer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1" spc="-1">
                <a:solidFill>
                  <a:srgbClr val="000000"/>
                </a:solidFill>
                <a:latin typeface="Trebuchet MS"/>
              </a:rPr>
              <a:t>EnqueueRead</a:t>
            </a:r>
            <a:r>
              <a:rPr lang="en-US" sz="3200" spc="-1">
                <a:solidFill>
                  <a:srgbClr val="000000"/>
                </a:solidFill>
                <a:latin typeface="Trebuchet MS"/>
              </a:rPr>
              <a:t>:</a:t>
            </a:r>
            <a:endParaRPr lang="en-US" sz="3200" spc="-1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Allocate contiguous portion of DRAM</a:t>
            </a:r>
            <a:endParaRPr lang="en-US" sz="2800" spc="-1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Signal DMA engine to start transfer</a:t>
            </a:r>
            <a:endParaRPr lang="en-US" sz="2800" spc="-1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Wait for interrupt to signal that the transfer has finished</a:t>
            </a:r>
            <a:endParaRPr lang="en-US" sz="2800" spc="-1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Copy transferred data from the contiguous memory into memory in the host code’s address space</a:t>
            </a:r>
            <a:endParaRPr lang="en-US" sz="2800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CustomShape 1"/>
          <p:cNvSpPr/>
          <p:nvPr/>
        </p:nvSpPr>
        <p:spPr>
          <a:xfrm>
            <a:off x="1981200" y="260640"/>
            <a:ext cx="8228880" cy="63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Pinned memory side-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步骤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s this issue by giving the host process </a:t>
            </a:r>
            <a:r>
              <a:rPr lang="en-US" sz="3200" i="1" spc="-1" dirty="0">
                <a:solidFill>
                  <a:srgbClr val="000000"/>
                </a:solidFill>
                <a:latin typeface="Trebuchet MS"/>
              </a:rPr>
              <a:t>direct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access to the portions of host memory that the DMA engines read and write to.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This results in much less time spent waiting for transfers!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Disclaimer: Not all drivers support it, and it makes allocations much more expensive (so it would be slow to continually allocate and free pinned memory!)</a:t>
            </a:r>
            <a:endParaRPr lang="en-US" sz="3200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CustomShape 1"/>
          <p:cNvSpPr/>
          <p:nvPr/>
        </p:nvSpPr>
        <p:spPr>
          <a:xfrm>
            <a:off x="1991640" y="0"/>
            <a:ext cx="8228880" cy="97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rebuchet MS"/>
              </a:rPr>
              <a:t>Using Pinned Memory</a:t>
            </a:r>
            <a:endParaRPr lang="en-US" sz="4400" spc="-1">
              <a:latin typeface="Arial"/>
            </a:endParaRPr>
          </a:p>
        </p:txBody>
      </p:sp>
      <p:sp>
        <p:nvSpPr>
          <p:cNvPr id="2351" name="CustomShape 2"/>
          <p:cNvSpPr/>
          <p:nvPr/>
        </p:nvSpPr>
        <p:spPr>
          <a:xfrm>
            <a:off x="1524000" y="980640"/>
            <a:ext cx="3779280" cy="56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5000" lnSpcReduction="20000"/>
          </a:bodyPr>
          <a:lstStyle/>
          <a:p>
            <a:pPr marL="285840" indent="-28512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OpenCL has no official support for pinned memory </a:t>
            </a:r>
            <a:endParaRPr lang="en-US" sz="3200" spc="-1">
              <a:latin typeface="Arial"/>
            </a:endParaRPr>
          </a:p>
          <a:p>
            <a:pPr marL="285840" indent="-28512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But e.g. NVIDIA supports pinned memory allocations (</a:t>
            </a:r>
            <a:r>
              <a:rPr lang="en-US" sz="3200" b="1" spc="-1">
                <a:solidFill>
                  <a:srgbClr val="3366FF"/>
                </a:solidFill>
                <a:latin typeface="Courier New"/>
              </a:rPr>
              <a:t>CL_MEM_ALLOC_HOST_PTR</a:t>
            </a:r>
            <a:r>
              <a:rPr lang="en-US" sz="3200" spc="-1">
                <a:solidFill>
                  <a:srgbClr val="3366FF"/>
                </a:solidFill>
                <a:latin typeface="Trebuchet MS"/>
              </a:rPr>
              <a:t> </a:t>
            </a:r>
            <a:r>
              <a:rPr lang="en-US" sz="3200" spc="-1">
                <a:solidFill>
                  <a:srgbClr val="000000"/>
                </a:solidFill>
                <a:latin typeface="Trebuchet MS"/>
              </a:rPr>
              <a:t>flag)</a:t>
            </a:r>
            <a:endParaRPr lang="en-US" sz="3200" spc="-1">
              <a:latin typeface="Arial"/>
            </a:endParaRPr>
          </a:p>
          <a:p>
            <a:pPr marL="285840" indent="-28512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When you allocate a cl_mem object, you also allocate page-locked host memory of the same size</a:t>
            </a:r>
            <a:endParaRPr lang="en-US" sz="3200" spc="-1">
              <a:latin typeface="Arial"/>
            </a:endParaRPr>
          </a:p>
          <a:p>
            <a:pPr marL="285840" indent="-28512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But this does not return the host pointer </a:t>
            </a:r>
            <a:endParaRPr lang="en-US" sz="3200" spc="-1">
              <a:latin typeface="Arial"/>
            </a:endParaRPr>
          </a:p>
          <a:p>
            <a:pPr marL="285840" indent="-28512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Reading and writing data is handled by </a:t>
            </a:r>
            <a:r>
              <a:rPr lang="en-US" sz="3200" b="1" spc="-1">
                <a:solidFill>
                  <a:srgbClr val="000000"/>
                </a:solidFill>
                <a:latin typeface="Trebuchet MS"/>
              </a:rPr>
              <a:t>enqueueMapBuffer</a:t>
            </a:r>
            <a:r>
              <a:rPr lang="en-US" sz="3200" spc="-1">
                <a:solidFill>
                  <a:srgbClr val="000000"/>
                </a:solidFill>
                <a:latin typeface="Trebuchet MS"/>
              </a:rPr>
              <a:t>, which </a:t>
            </a:r>
            <a:r>
              <a:rPr lang="en-US" sz="3200" i="1" spc="-1">
                <a:solidFill>
                  <a:srgbClr val="000000"/>
                </a:solidFill>
                <a:latin typeface="Trebuchet MS"/>
              </a:rPr>
              <a:t>does</a:t>
            </a:r>
            <a:r>
              <a:rPr lang="en-US" sz="3200" spc="-1">
                <a:solidFill>
                  <a:srgbClr val="000000"/>
                </a:solidFill>
                <a:latin typeface="Trebuchet MS"/>
              </a:rPr>
              <a:t> return the host pointer</a:t>
            </a:r>
            <a:endParaRPr lang="en-US" sz="3200" spc="-1">
              <a:latin typeface="Arial"/>
            </a:endParaRPr>
          </a:p>
          <a:p>
            <a:pPr marL="285840" indent="-28512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Eventually call clEnqueueUnmapMemObject when you're done</a:t>
            </a:r>
            <a:endParaRPr lang="en-US" sz="3200" spc="-1">
              <a:latin typeface="Arial"/>
            </a:endParaRPr>
          </a:p>
        </p:txBody>
      </p:sp>
      <p:sp>
        <p:nvSpPr>
          <p:cNvPr id="2352" name="CustomShape 3"/>
          <p:cNvSpPr/>
          <p:nvPr/>
        </p:nvSpPr>
        <p:spPr>
          <a:xfrm>
            <a:off x="5556360" y="836640"/>
            <a:ext cx="5110920" cy="585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3366FF"/>
                </a:solidFill>
                <a:latin typeface="Courier New"/>
              </a:rPr>
              <a:t>//create device buffer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3366FF"/>
                </a:solidFill>
                <a:latin typeface="Courier New"/>
              </a:rPr>
              <a:t>cl_mem devPtrA = clCreateBuffer(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3366FF"/>
                </a:solidFill>
                <a:latin typeface="Courier New"/>
              </a:rPr>
              <a:t>  context,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3366FF"/>
                </a:solidFill>
                <a:latin typeface="Courier New"/>
              </a:rPr>
              <a:t>  CL_MEM_ALLOC_HOST_PTR, //pinned memory flag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3366FF"/>
                </a:solidFill>
                <a:latin typeface="Courier New"/>
              </a:rPr>
              <a:t>  len,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3366FF"/>
                </a:solidFill>
                <a:latin typeface="Courier New"/>
              </a:rPr>
              <a:t>  NULL, //host pointer must be NULL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3366FF"/>
                </a:solidFill>
                <a:latin typeface="Courier New"/>
              </a:rPr>
              <a:t>  NULL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3366FF"/>
                </a:solidFill>
                <a:latin typeface="Courier New"/>
              </a:rPr>
              <a:t>);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3366FF"/>
                </a:solidFill>
                <a:latin typeface="Courier New"/>
              </a:rPr>
              <a:t>float *hostPtrA = 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3366FF"/>
                </a:solidFill>
                <a:latin typeface="Courier New"/>
              </a:rPr>
              <a:t>(float *) clEnqueueMapBuffer(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3366FF"/>
                </a:solidFill>
                <a:latin typeface="Courier New"/>
              </a:rPr>
              <a:t>  queue, 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3366FF"/>
                </a:solidFill>
                <a:latin typeface="Courier New"/>
              </a:rPr>
              <a:t>  devPtrA, 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3366FF"/>
                </a:solidFill>
                <a:latin typeface="Courier New"/>
              </a:rPr>
              <a:t>  CL_TRUE, //blocking map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3366FF"/>
                </a:solidFill>
                <a:latin typeface="Courier New"/>
              </a:rPr>
              <a:t>  CL_MAP_WRITE_INVALIDATE_REGION, //write data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3366FF"/>
                </a:solidFill>
                <a:latin typeface="Courier New"/>
              </a:rPr>
              <a:t>  0,       //offset of region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3366FF"/>
                </a:solidFill>
                <a:latin typeface="Courier New"/>
              </a:rPr>
              <a:t>  len,     //amount of data to be mapped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3366FF"/>
                </a:solidFill>
                <a:latin typeface="Courier New"/>
              </a:rPr>
              <a:t>  0, NULL, NULL, //event information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3366FF"/>
                </a:solidFill>
                <a:latin typeface="Courier New"/>
              </a:rPr>
              <a:t>  NULL     //error code pointer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3366FF"/>
                </a:solidFill>
                <a:latin typeface="Courier New"/>
              </a:rPr>
              <a:t>);</a:t>
            </a:r>
            <a:endParaRPr lang="en-US" sz="1400" spc="-1">
              <a:latin typeface="Arial"/>
            </a:endParaRPr>
          </a:p>
        </p:txBody>
      </p:sp>
      <p:sp>
        <p:nvSpPr>
          <p:cNvPr id="2353" name="CustomShape 4"/>
          <p:cNvSpPr/>
          <p:nvPr/>
        </p:nvSpPr>
        <p:spPr>
          <a:xfrm>
            <a:off x="5592000" y="6093360"/>
            <a:ext cx="5075280" cy="63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pc="-1">
                <a:solidFill>
                  <a:srgbClr val="3366FF"/>
                </a:solidFill>
                <a:latin typeface="Courier New"/>
                <a:ea typeface="DejaVu Sans"/>
              </a:rPr>
              <a:t>CL_MAP_WRITE_INVALIDATE_REGION </a:t>
            </a:r>
            <a:r>
              <a:rPr lang="en-US" sz="1200" b="1" spc="-1">
                <a:solidFill>
                  <a:srgbClr val="000000"/>
                </a:solidFill>
                <a:latin typeface="Trebuchet MS"/>
                <a:ea typeface="DejaVu Sans"/>
              </a:rPr>
              <a:t>is a v1.2 feature; if using v1.1 or earlier, would have to use </a:t>
            </a:r>
            <a:r>
              <a:rPr lang="en-US" sz="1200" b="1" spc="-1">
                <a:solidFill>
                  <a:srgbClr val="3366FF"/>
                </a:solidFill>
                <a:latin typeface="Courier New"/>
                <a:ea typeface="DejaVu Sans"/>
              </a:rPr>
              <a:t>CL_MAP_WRITE </a:t>
            </a:r>
            <a:r>
              <a:rPr lang="en-US" sz="1200" b="1" spc="-1">
                <a:solidFill>
                  <a:srgbClr val="000000"/>
                </a:solidFill>
                <a:latin typeface="Trebuchet MS"/>
                <a:ea typeface="DejaVu Sans"/>
              </a:rPr>
              <a:t>instead</a:t>
            </a:r>
            <a:r>
              <a:rPr lang="en-US" sz="1200" b="1" spc="-1">
                <a:solidFill>
                  <a:srgbClr val="3366FF"/>
                </a:solidFill>
                <a:latin typeface="Courier New"/>
                <a:ea typeface="DejaVu Sans"/>
              </a:rPr>
              <a:t>.</a:t>
            </a:r>
            <a:endParaRPr lang="en-US" sz="1200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rebuchet MS"/>
              </a:rPr>
              <a:t>Caveats</a:t>
            </a:r>
            <a:endParaRPr lang="en-US" sz="4400" spc="-1">
              <a:latin typeface="Arial"/>
            </a:endParaRPr>
          </a:p>
        </p:txBody>
      </p:sp>
      <p:sp>
        <p:nvSpPr>
          <p:cNvPr id="2355" name="CustomShape 2"/>
          <p:cNvSpPr/>
          <p:nvPr/>
        </p:nvSpPr>
        <p:spPr>
          <a:xfrm>
            <a:off x="1981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Again, allocating pinned memory is much more expensive (about 100x slower) than regular memory, so frequent allocations will be bad for performance.</a:t>
            </a:r>
            <a:endParaRPr lang="en-US" sz="32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However, frequent reads and writes will be much faster!</a:t>
            </a:r>
            <a:endParaRPr lang="en-US" sz="32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Not all platforms support pinned memory. But, the above method will still work, and at least will not be any slower than regular use</a:t>
            </a:r>
            <a:endParaRPr lang="en-US" sz="3200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rebuchet MS"/>
              </a:rPr>
              <a:t>Pinned Memory</a:t>
            </a:r>
            <a:endParaRPr lang="en-US" sz="4400" spc="-1">
              <a:latin typeface="Arial"/>
            </a:endParaRPr>
          </a:p>
        </p:txBody>
      </p:sp>
      <p:sp>
        <p:nvSpPr>
          <p:cNvPr id="2329" name="CustomShape 2"/>
          <p:cNvSpPr/>
          <p:nvPr/>
        </p:nvSpPr>
        <p:spPr>
          <a:xfrm>
            <a:off x="1981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In general, the fewer transfers you can do between host and device, the better</a:t>
            </a:r>
            <a:endParaRPr lang="en-US" sz="32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But some are unavoidable</a:t>
            </a:r>
            <a:endParaRPr lang="en-US" sz="32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It is possible to speed up these transfers, by using </a:t>
            </a:r>
            <a:r>
              <a:rPr lang="en-US" sz="3200" b="1" i="1" u="sng" spc="-1">
                <a:solidFill>
                  <a:srgbClr val="0000FF"/>
                </a:solidFill>
                <a:latin typeface="Trebuchet MS"/>
              </a:rPr>
              <a:t>pinned memory</a:t>
            </a:r>
            <a:r>
              <a:rPr lang="en-US" sz="3200" spc="-1">
                <a:solidFill>
                  <a:srgbClr val="000000"/>
                </a:solidFill>
                <a:latin typeface="Trebuchet MS"/>
              </a:rPr>
              <a:t> (also called </a:t>
            </a:r>
            <a:r>
              <a:rPr lang="en-US" sz="3200" b="1" spc="-1">
                <a:solidFill>
                  <a:srgbClr val="000000"/>
                </a:solidFill>
                <a:latin typeface="Trebuchet MS"/>
              </a:rPr>
              <a:t>page-locked </a:t>
            </a:r>
            <a:r>
              <a:rPr lang="en-US" sz="3200" spc="-1">
                <a:solidFill>
                  <a:srgbClr val="000000"/>
                </a:solidFill>
                <a:latin typeface="Trebuchet MS"/>
              </a:rPr>
              <a:t>memory)</a:t>
            </a:r>
            <a:endParaRPr lang="en-US" sz="32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If supported, can enable much faster host &lt;-&gt; device communications</a:t>
            </a:r>
            <a:endParaRPr lang="en-US" sz="3200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rebuchet MS"/>
              </a:rPr>
              <a:t>Pinned Memory</a:t>
            </a:r>
            <a:endParaRPr lang="en-US" sz="4400" spc="-1">
              <a:latin typeface="Arial"/>
            </a:endParaRPr>
          </a:p>
        </p:txBody>
      </p:sp>
      <p:sp>
        <p:nvSpPr>
          <p:cNvPr id="2331" name="CustomShape 2"/>
          <p:cNvSpPr/>
          <p:nvPr/>
        </p:nvSpPr>
        <p:spPr>
          <a:xfrm>
            <a:off x="1981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A regular enqueueRead/enqueueWrite command might manage ~6GB/s</a:t>
            </a:r>
            <a:endParaRPr lang="en-US" sz="32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But PCI-E Gen 3.0 can sustain transfer rates of up to 16GB/s</a:t>
            </a:r>
            <a:endParaRPr lang="en-US" sz="32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So, where has our bandwidth gone?</a:t>
            </a:r>
            <a:endParaRPr lang="en-US" sz="32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The operating system</a:t>
            </a:r>
            <a:endParaRPr lang="en-US" sz="32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Why? Let's consider when memory is actually allocated…</a:t>
            </a:r>
            <a:endParaRPr lang="en-US" sz="3200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rebuchet MS"/>
              </a:rPr>
              <a:t>Malloc Recap</a:t>
            </a:r>
            <a:endParaRPr lang="en-US" sz="4400" spc="-1">
              <a:latin typeface="Arial"/>
            </a:endParaRPr>
          </a:p>
        </p:txBody>
      </p:sp>
      <p:sp>
        <p:nvSpPr>
          <p:cNvPr id="2333" name="CustomShape 2"/>
          <p:cNvSpPr/>
          <p:nvPr/>
        </p:nvSpPr>
        <p:spPr>
          <a:xfrm>
            <a:off x="1981200" y="1556640"/>
            <a:ext cx="4039560" cy="456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>
                <a:solidFill>
                  <a:srgbClr val="000000"/>
                </a:solidFill>
                <a:latin typeface="Trebuchet MS"/>
              </a:rPr>
              <a:t>Consider a laptop which has 16GB of RAM.</a:t>
            </a:r>
            <a:endParaRPr lang="en-US" sz="2400" spc="-1">
              <a:latin typeface="Arial"/>
            </a:endParaRPr>
          </a:p>
          <a:p>
            <a:pPr>
              <a:spcBef>
                <a:spcPts val="479"/>
              </a:spcBef>
            </a:pPr>
            <a:endParaRPr lang="en-US" sz="2400" spc="-1">
              <a:latin typeface="Arial"/>
            </a:endParaRPr>
          </a:p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>
                <a:solidFill>
                  <a:srgbClr val="000000"/>
                </a:solidFill>
                <a:latin typeface="Trebuchet MS"/>
              </a:rPr>
              <a:t>What is the output of the code on the right if run on this laptop?</a:t>
            </a:r>
            <a:endParaRPr lang="en-US" sz="2400" spc="-1">
              <a:latin typeface="Arial"/>
            </a:endParaRPr>
          </a:p>
          <a:p>
            <a:pPr>
              <a:spcBef>
                <a:spcPts val="479"/>
              </a:spcBef>
            </a:pPr>
            <a:endParaRPr lang="en-US" sz="2400" spc="-1">
              <a:latin typeface="Arial"/>
            </a:endParaRPr>
          </a:p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>
                <a:solidFill>
                  <a:srgbClr val="000000"/>
                </a:solidFill>
                <a:latin typeface="Trebuchet MS"/>
              </a:rPr>
              <a:t>Bonus Question: if compiled with </a:t>
            </a:r>
            <a:r>
              <a:rPr lang="en-US" sz="2400" b="1" spc="-1">
                <a:solidFill>
                  <a:srgbClr val="3366FF"/>
                </a:solidFill>
                <a:latin typeface="Courier New"/>
              </a:rPr>
              <a:t>–m32</a:t>
            </a:r>
            <a:r>
              <a:rPr lang="en-US" sz="2400" spc="-1">
                <a:solidFill>
                  <a:srgbClr val="000000"/>
                </a:solidFill>
                <a:latin typeface="Trebuchet MS"/>
              </a:rPr>
              <a:t>, what will the output be?</a:t>
            </a:r>
            <a:endParaRPr lang="en-US" sz="2400" spc="-1">
              <a:latin typeface="Arial"/>
            </a:endParaRPr>
          </a:p>
        </p:txBody>
      </p:sp>
      <p:sp>
        <p:nvSpPr>
          <p:cNvPr id="2334" name="CustomShape 3"/>
          <p:cNvSpPr/>
          <p:nvPr/>
        </p:nvSpPr>
        <p:spPr>
          <a:xfrm>
            <a:off x="6168000" y="1556640"/>
            <a:ext cx="4391640" cy="49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#include &lt;stdlib.h&gt;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#include &lt;stdio.h&gt;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int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main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(int argc, char **argv)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{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//64 billion floats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size_t len    = 64 * 1024*1024*1024;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//256GB allocation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float *buffer = </a:t>
            </a:r>
            <a:br/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           malloc(len*sizeof(float));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if (NULL == buffer)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{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  fprintf(stderr, "malloc failed\n");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  return 1;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}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printf("got ptr %p\n", buffer);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return 0;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}</a:t>
            </a:r>
            <a:endParaRPr lang="en-US" sz="1400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CustomShape 1"/>
          <p:cNvSpPr/>
          <p:nvPr/>
        </p:nvSpPr>
        <p:spPr>
          <a:xfrm>
            <a:off x="3071640" y="2205000"/>
            <a:ext cx="5688000" cy="20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>
                <a:solidFill>
                  <a:srgbClr val="000000"/>
                </a:solidFill>
                <a:latin typeface="Menlo"/>
                <a:ea typeface="Menlo"/>
              </a:rPr>
              <a:t>% gcc test.c -o test          </a:t>
            </a:r>
            <a:endParaRPr lang="en-US" sz="3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spc="-1">
                <a:solidFill>
                  <a:srgbClr val="000000"/>
                </a:solidFill>
                <a:latin typeface="Menlo"/>
                <a:ea typeface="Menlo"/>
              </a:rPr>
              <a:t>% ./test</a:t>
            </a:r>
            <a:endParaRPr lang="en-US" sz="3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spc="-1">
                <a:solidFill>
                  <a:srgbClr val="000000"/>
                </a:solidFill>
                <a:latin typeface="Menlo"/>
                <a:ea typeface="Menlo"/>
              </a:rPr>
              <a:t>got ptr 0x7f84b0c03350</a:t>
            </a:r>
            <a:endParaRPr lang="en-US" sz="3200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rebuchet MS"/>
              </a:rPr>
              <a:t>Malloc Recap</a:t>
            </a:r>
            <a:endParaRPr lang="en-US" sz="4400" spc="-1">
              <a:latin typeface="Arial"/>
            </a:endParaRPr>
          </a:p>
        </p:txBody>
      </p:sp>
      <p:sp>
        <p:nvSpPr>
          <p:cNvPr id="2337" name="CustomShape 2"/>
          <p:cNvSpPr/>
          <p:nvPr/>
        </p:nvSpPr>
        <p:spPr>
          <a:xfrm>
            <a:off x="1981200" y="1556640"/>
            <a:ext cx="4039560" cy="456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>
                <a:solidFill>
                  <a:srgbClr val="000000"/>
                </a:solidFill>
                <a:latin typeface="Trebuchet MS"/>
              </a:rPr>
              <a:t>A non-NULL pointer was returned</a:t>
            </a:r>
            <a:endParaRPr lang="en-US" sz="2400" spc="-1">
              <a:latin typeface="Arial"/>
            </a:endParaRPr>
          </a:p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>
                <a:solidFill>
                  <a:srgbClr val="000000"/>
                </a:solidFill>
                <a:latin typeface="Trebuchet MS"/>
              </a:rPr>
              <a:t>Both OS X and Linux will </a:t>
            </a:r>
            <a:r>
              <a:rPr lang="en-US" sz="2400" i="1" spc="-1">
                <a:solidFill>
                  <a:srgbClr val="000000"/>
                </a:solidFill>
                <a:latin typeface="Trebuchet MS"/>
              </a:rPr>
              <a:t>oversubscribe</a:t>
            </a:r>
            <a:r>
              <a:rPr lang="en-US" sz="2400" spc="-1">
                <a:solidFill>
                  <a:srgbClr val="000000"/>
                </a:solidFill>
                <a:latin typeface="Trebuchet MS"/>
              </a:rPr>
              <a:t> memory</a:t>
            </a:r>
            <a:endParaRPr lang="en-US" sz="2400" spc="-1">
              <a:latin typeface="Arial"/>
            </a:endParaRPr>
          </a:p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>
                <a:solidFill>
                  <a:srgbClr val="000000"/>
                </a:solidFill>
                <a:latin typeface="Trebuchet MS"/>
              </a:rPr>
              <a:t>When will this memory actually get allocated?</a:t>
            </a:r>
            <a:endParaRPr lang="en-US" sz="2400" spc="-1">
              <a:latin typeface="Arial"/>
            </a:endParaRPr>
          </a:p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>
                <a:solidFill>
                  <a:srgbClr val="000000"/>
                </a:solidFill>
                <a:latin typeface="Trebuchet MS"/>
              </a:rPr>
              <a:t>Checking the return value of malloc/calloc is useless – malloc </a:t>
            </a:r>
            <a:r>
              <a:rPr lang="en-US" sz="2400" i="1" spc="-1">
                <a:solidFill>
                  <a:srgbClr val="000000"/>
                </a:solidFill>
                <a:latin typeface="Trebuchet MS"/>
              </a:rPr>
              <a:t>never*</a:t>
            </a:r>
            <a:r>
              <a:rPr lang="en-US" sz="2400" spc="-1">
                <a:solidFill>
                  <a:srgbClr val="000000"/>
                </a:solidFill>
                <a:latin typeface="Trebuchet MS"/>
              </a:rPr>
              <a:t> returns NULL!</a:t>
            </a:r>
            <a:endParaRPr lang="en-US" sz="2400" spc="-1">
              <a:latin typeface="Arial"/>
            </a:endParaRPr>
          </a:p>
        </p:txBody>
      </p:sp>
      <p:sp>
        <p:nvSpPr>
          <p:cNvPr id="2338" name="CustomShape 3"/>
          <p:cNvSpPr/>
          <p:nvPr/>
        </p:nvSpPr>
        <p:spPr>
          <a:xfrm>
            <a:off x="6168000" y="1556640"/>
            <a:ext cx="4391640" cy="49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#include &lt;stdlib.h&gt;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#include &lt;stdio.h&gt;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int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main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(int argc, char **argv)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{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//64 billion floats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size_t len    = 64 * 1024*1024*1024;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//256GB allocation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float *buffer = </a:t>
            </a:r>
            <a:br/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           malloc(len*sizeof(float));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if (NULL == buffer)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{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  fprintf(stderr, "malloc failed\n");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  return 1;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}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printf("got ptr %p\n", buffer);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return 0;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}</a:t>
            </a:r>
            <a:endParaRPr lang="en-US" sz="1400" spc="-1">
              <a:latin typeface="Arial"/>
            </a:endParaRPr>
          </a:p>
        </p:txBody>
      </p:sp>
      <p:sp>
        <p:nvSpPr>
          <p:cNvPr id="2339" name="CustomShape 4"/>
          <p:cNvSpPr/>
          <p:nvPr/>
        </p:nvSpPr>
        <p:spPr>
          <a:xfrm>
            <a:off x="1334640" y="6488640"/>
            <a:ext cx="5863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Trebuchet MS"/>
                <a:ea typeface="DejaVu Sans"/>
              </a:rPr>
              <a:t>* This might not be true for an embedded system</a:t>
            </a:r>
            <a:endParaRPr lang="en-US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rebuchet MS"/>
              </a:rPr>
              <a:t>Malloc Recap</a:t>
            </a:r>
            <a:endParaRPr lang="en-US" sz="4400" spc="-1">
              <a:latin typeface="Arial"/>
            </a:endParaRPr>
          </a:p>
        </p:txBody>
      </p:sp>
      <p:sp>
        <p:nvSpPr>
          <p:cNvPr id="2341" name="CustomShape 2"/>
          <p:cNvSpPr/>
          <p:nvPr/>
        </p:nvSpPr>
        <p:spPr>
          <a:xfrm>
            <a:off x="1981200" y="1556640"/>
            <a:ext cx="4039560" cy="456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>
                <a:solidFill>
                  <a:srgbClr val="000000"/>
                </a:solidFill>
                <a:latin typeface="Trebuchet MS"/>
              </a:rPr>
              <a:t>This program does not actually allocate any memory</a:t>
            </a:r>
            <a:endParaRPr lang="en-US" sz="2400" spc="-1">
              <a:latin typeface="Arial"/>
            </a:endParaRPr>
          </a:p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>
                <a:solidFill>
                  <a:srgbClr val="000000"/>
                </a:solidFill>
                <a:latin typeface="Trebuchet MS"/>
              </a:rPr>
              <a:t>We call malloc, but we never use it!</a:t>
            </a:r>
            <a:endParaRPr lang="en-US" sz="2400" spc="-1">
              <a:latin typeface="Arial"/>
            </a:endParaRPr>
          </a:p>
        </p:txBody>
      </p:sp>
      <p:sp>
        <p:nvSpPr>
          <p:cNvPr id="2342" name="CustomShape 3"/>
          <p:cNvSpPr/>
          <p:nvPr/>
        </p:nvSpPr>
        <p:spPr>
          <a:xfrm>
            <a:off x="6168000" y="1556640"/>
            <a:ext cx="4391640" cy="32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#include &lt;stdlib.h&gt;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#include &lt;stdio.h&gt;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int 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main 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(int argc, char **argv)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{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size_t len    = 16 * 1024*1024;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float *buffer = </a:t>
            </a:r>
            <a:br/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           malloc(len*sizeof(float));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return 0;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}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rebuchet MS"/>
              </a:rPr>
              <a:t>Malloc Recap</a:t>
            </a:r>
            <a:endParaRPr lang="en-US" sz="4400" spc="-1">
              <a:latin typeface="Arial"/>
            </a:endParaRPr>
          </a:p>
        </p:txBody>
      </p:sp>
      <p:sp>
        <p:nvSpPr>
          <p:cNvPr id="2344" name="CustomShape 2"/>
          <p:cNvSpPr/>
          <p:nvPr/>
        </p:nvSpPr>
        <p:spPr>
          <a:xfrm>
            <a:off x="1981200" y="1556640"/>
            <a:ext cx="4039560" cy="456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>
                <a:solidFill>
                  <a:srgbClr val="000000"/>
                </a:solidFill>
                <a:latin typeface="Trebuchet MS"/>
              </a:rPr>
              <a:t>So what happens here?</a:t>
            </a:r>
            <a:endParaRPr lang="en-US" sz="2400" spc="-1">
              <a:latin typeface="Arial"/>
            </a:endParaRPr>
          </a:p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>
                <a:solidFill>
                  <a:srgbClr val="000000"/>
                </a:solidFill>
                <a:latin typeface="Trebuchet MS"/>
              </a:rPr>
              <a:t>The pointer we got back, when accessed, will trigger a page fault in the kernel.</a:t>
            </a:r>
            <a:endParaRPr lang="en-US" sz="2400" spc="-1">
              <a:latin typeface="Arial"/>
            </a:endParaRPr>
          </a:p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>
                <a:solidFill>
                  <a:srgbClr val="000000"/>
                </a:solidFill>
                <a:latin typeface="Trebuchet MS"/>
              </a:rPr>
              <a:t>The kernel will then allocate us some memory, and allow us to write to it.</a:t>
            </a:r>
            <a:endParaRPr lang="en-US" sz="2400" spc="-1">
              <a:latin typeface="Arial"/>
            </a:endParaRPr>
          </a:p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>
                <a:solidFill>
                  <a:srgbClr val="000000"/>
                </a:solidFill>
                <a:latin typeface="Trebuchet MS"/>
              </a:rPr>
              <a:t>But how much was allocated in this code? Only 4096 bytes (one page)</a:t>
            </a:r>
            <a:endParaRPr lang="en-US" sz="2400" spc="-1">
              <a:latin typeface="Arial"/>
            </a:endParaRPr>
          </a:p>
        </p:txBody>
      </p:sp>
      <p:sp>
        <p:nvSpPr>
          <p:cNvPr id="2345" name="CustomShape 3"/>
          <p:cNvSpPr/>
          <p:nvPr/>
        </p:nvSpPr>
        <p:spPr>
          <a:xfrm>
            <a:off x="6168000" y="1556640"/>
            <a:ext cx="4391640" cy="37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#include &lt;stdlib.h&gt;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#include &lt;stdio.h&gt;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int 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main 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(int argc, char **argv)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{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size_t len    = 16 * 1024*1024;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float *buffer = </a:t>
            </a:r>
            <a:br/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           malloc(len*sizeof(float));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buffer[0] = 10.0f;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return 0;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}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rebuchet MS"/>
              </a:rPr>
              <a:t>Malloc Recap</a:t>
            </a:r>
            <a:endParaRPr lang="en-US" sz="4400" spc="-1">
              <a:latin typeface="Arial"/>
            </a:endParaRPr>
          </a:p>
        </p:txBody>
      </p:sp>
      <p:sp>
        <p:nvSpPr>
          <p:cNvPr id="2347" name="CustomShape 2"/>
          <p:cNvSpPr/>
          <p:nvPr/>
        </p:nvSpPr>
        <p:spPr>
          <a:xfrm>
            <a:off x="1981200" y="1600200"/>
            <a:ext cx="8228880" cy="485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4KB pages will be allocated at a time, and can also be swapped to disk dynamically</a:t>
            </a:r>
            <a:endParaRPr lang="en-US" sz="3200" spc="-1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In fact, an allocation may not even be contiguous</a:t>
            </a:r>
            <a:endParaRPr lang="en-US" sz="3200" spc="-1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So, enqueueRead/enqueueWrite </a:t>
            </a:r>
            <a:r>
              <a:rPr lang="en-US" sz="3200" b="1" i="1" spc="-1">
                <a:solidFill>
                  <a:srgbClr val="000000"/>
                </a:solidFill>
                <a:latin typeface="Trebuchet MS"/>
              </a:rPr>
              <a:t>must</a:t>
            </a:r>
            <a:r>
              <a:rPr lang="en-US" sz="3200" spc="-1">
                <a:solidFill>
                  <a:srgbClr val="000000"/>
                </a:solidFill>
                <a:latin typeface="Trebuchet MS"/>
              </a:rPr>
              <a:t> incur an additional host memory to host memory copy, wasting bandwidth and costing performance</a:t>
            </a:r>
            <a:endParaRPr lang="en-US" sz="3200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955</Words>
  <Application>Microsoft Office PowerPoint</Application>
  <PresentationFormat>宽屏</PresentationFormat>
  <Paragraphs>160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Menlo</vt:lpstr>
      <vt:lpstr>等线</vt:lpstr>
      <vt:lpstr>等线 Light</vt:lpstr>
      <vt:lpstr>Arial</vt:lpstr>
      <vt:lpstr>Courier New</vt:lpstr>
      <vt:lpstr>Trebuchet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Jane Fred</dc:creator>
  <cp:lastModifiedBy>Jane Fred</cp:lastModifiedBy>
  <cp:revision>1</cp:revision>
  <dcterms:created xsi:type="dcterms:W3CDTF">2019-08-06T00:10:05Z</dcterms:created>
  <dcterms:modified xsi:type="dcterms:W3CDTF">2019-08-06T00:10:15Z</dcterms:modified>
</cp:coreProperties>
</file>