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504" r:id="rId3"/>
    <p:sldId id="505" r:id="rId4"/>
    <p:sldId id="506" r:id="rId5"/>
    <p:sldId id="507" r:id="rId6"/>
    <p:sldId id="508" r:id="rId7"/>
    <p:sldId id="509" r:id="rId8"/>
    <p:sldId id="510" r:id="rId9"/>
    <p:sldId id="511" r:id="rId10"/>
    <p:sldId id="512" r:id="rId11"/>
    <p:sldId id="513" r:id="rId12"/>
    <p:sldId id="514" r:id="rId13"/>
    <p:sldId id="515" r:id="rId14"/>
    <p:sldId id="516" r:id="rId15"/>
    <p:sldId id="517" r:id="rId16"/>
    <p:sldId id="518" r:id="rId17"/>
    <p:sldId id="519" r:id="rId18"/>
    <p:sldId id="52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4660"/>
  </p:normalViewPr>
  <p:slideViewPr>
    <p:cSldViewPr snapToGrid="0">
      <p:cViewPr varScale="1">
        <p:scale>
          <a:sx n="62" d="100"/>
          <a:sy n="62" d="100"/>
        </p:scale>
        <p:origin x="45" y="21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6B3937-5635-45B5-9CF6-D453E248B3A9}" type="datetimeFigureOut">
              <a:rPr lang="zh-CN" altLang="en-US" smtClean="0"/>
              <a:t>2019/8/6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39A9D1-E054-4272-8C01-1E7B459C77E1}" type="slidenum">
              <a:rPr lang="zh-CN" altLang="en-US" smtClean="0"/>
              <a:t>‹#›</a:t>
            </a:fld>
            <a:endParaRPr lang="zh-CN" altLang="en-US"/>
          </a:p>
        </p:txBody>
      </p:sp>
    </p:spTree>
    <p:extLst>
      <p:ext uri="{BB962C8B-B14F-4D97-AF65-F5344CB8AC3E}">
        <p14:creationId xmlns:p14="http://schemas.microsoft.com/office/powerpoint/2010/main" val="1523115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2" name="PlaceHolder 1"/>
          <p:cNvSpPr>
            <a:spLocks noGrp="1" noRot="1" noChangeAspect="1"/>
          </p:cNvSpPr>
          <p:nvPr>
            <p:ph type="sldImg"/>
          </p:nvPr>
        </p:nvSpPr>
        <p:spPr>
          <a:xfrm>
            <a:off x="1143000" y="685800"/>
            <a:ext cx="4572000" cy="3429000"/>
          </a:xfrm>
          <a:prstGeom prst="rect">
            <a:avLst/>
          </a:prstGeom>
        </p:spPr>
      </p:sp>
      <p:sp>
        <p:nvSpPr>
          <p:cNvPr id="2463" name="PlaceHolder 2"/>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latin typeface="Arial"/>
            </a:endParaRPr>
          </a:p>
        </p:txBody>
      </p:sp>
      <p:sp>
        <p:nvSpPr>
          <p:cNvPr id="2464"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7EA18DA-CD4B-4F22-977F-3BB9F059BD07}" type="slidenum">
              <a:rPr lang="en-US" sz="1200" b="0" strike="noStrike" spc="-1">
                <a:solidFill>
                  <a:srgbClr val="000000"/>
                </a:solidFill>
                <a:latin typeface="+mn-lt"/>
                <a:ea typeface="+mn-ea"/>
              </a:rPr>
              <a:t>18</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247EF-FE7B-4794-A71A-57027CF3FEA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8F027A2-A65C-4555-8ECE-4677D55FCF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1813B2-D713-4078-AA8A-9983A5F96077}"/>
              </a:ext>
            </a:extLst>
          </p:cNvPr>
          <p:cNvSpPr>
            <a:spLocks noGrp="1"/>
          </p:cNvSpPr>
          <p:nvPr>
            <p:ph type="dt" sz="half" idx="10"/>
          </p:nvPr>
        </p:nvSpPr>
        <p:spPr/>
        <p:txBody>
          <a:bodyPr/>
          <a:lstStyle/>
          <a:p>
            <a:fld id="{CD5FF770-2FF2-4737-9656-A670338CDA1A}"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A919E360-9DF5-4C01-8B24-0CFE00D03C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7CE552-4469-4885-9C27-8553B91BE298}"/>
              </a:ext>
            </a:extLst>
          </p:cNvPr>
          <p:cNvSpPr>
            <a:spLocks noGrp="1"/>
          </p:cNvSpPr>
          <p:nvPr>
            <p:ph type="sldNum" sz="quarter" idx="12"/>
          </p:nvPr>
        </p:nvSpPr>
        <p:spPr/>
        <p:txBody>
          <a:body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2890732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B4D8F-6531-4BEA-8EB0-446EE9EDE8C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37DB462-4166-4DB7-94F9-270A0D48303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8C32DF-EB3A-4E87-9AF6-929706BFDBED}"/>
              </a:ext>
            </a:extLst>
          </p:cNvPr>
          <p:cNvSpPr>
            <a:spLocks noGrp="1"/>
          </p:cNvSpPr>
          <p:nvPr>
            <p:ph type="dt" sz="half" idx="10"/>
          </p:nvPr>
        </p:nvSpPr>
        <p:spPr/>
        <p:txBody>
          <a:bodyPr/>
          <a:lstStyle/>
          <a:p>
            <a:fld id="{CD5FF770-2FF2-4737-9656-A670338CDA1A}"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7B3A4AD3-D952-4A57-99F7-3283CD35E5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1C8333-C4EF-46B1-BD68-44E10B5350F0}"/>
              </a:ext>
            </a:extLst>
          </p:cNvPr>
          <p:cNvSpPr>
            <a:spLocks noGrp="1"/>
          </p:cNvSpPr>
          <p:nvPr>
            <p:ph type="sldNum" sz="quarter" idx="12"/>
          </p:nvPr>
        </p:nvSpPr>
        <p:spPr/>
        <p:txBody>
          <a:body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56154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C711C59-01B4-4311-89DC-B65A498412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2F6D9F5-55E8-4B1A-986F-D88BA20DCB6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281D0D-2D5D-489E-9288-DA62495888C0}"/>
              </a:ext>
            </a:extLst>
          </p:cNvPr>
          <p:cNvSpPr>
            <a:spLocks noGrp="1"/>
          </p:cNvSpPr>
          <p:nvPr>
            <p:ph type="dt" sz="half" idx="10"/>
          </p:nvPr>
        </p:nvSpPr>
        <p:spPr/>
        <p:txBody>
          <a:bodyPr/>
          <a:lstStyle/>
          <a:p>
            <a:fld id="{CD5FF770-2FF2-4737-9656-A670338CDA1A}"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DA426777-7157-407E-AAAE-644CBA6582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702F75-8AB8-47C6-9988-FCD164941E3F}"/>
              </a:ext>
            </a:extLst>
          </p:cNvPr>
          <p:cNvSpPr>
            <a:spLocks noGrp="1"/>
          </p:cNvSpPr>
          <p:nvPr>
            <p:ph type="sldNum" sz="quarter" idx="12"/>
          </p:nvPr>
        </p:nvSpPr>
        <p:spPr/>
        <p:txBody>
          <a:body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210521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B5653-8834-4AEA-859B-DBB169B806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B9D569-4C63-4A71-BED7-33CB99F645A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8F2D4E-B1ED-491C-92E5-C5E1BBA6ADB4}"/>
              </a:ext>
            </a:extLst>
          </p:cNvPr>
          <p:cNvSpPr>
            <a:spLocks noGrp="1"/>
          </p:cNvSpPr>
          <p:nvPr>
            <p:ph type="dt" sz="half" idx="10"/>
          </p:nvPr>
        </p:nvSpPr>
        <p:spPr/>
        <p:txBody>
          <a:bodyPr/>
          <a:lstStyle/>
          <a:p>
            <a:fld id="{CD5FF770-2FF2-4737-9656-A670338CDA1A}"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BE70BDAE-FB9D-4B4B-87E9-B1BF5A0A9A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34E681-2388-4E5E-A669-7D4D6B7AB69D}"/>
              </a:ext>
            </a:extLst>
          </p:cNvPr>
          <p:cNvSpPr>
            <a:spLocks noGrp="1"/>
          </p:cNvSpPr>
          <p:nvPr>
            <p:ph type="sldNum" sz="quarter" idx="12"/>
          </p:nvPr>
        </p:nvSpPr>
        <p:spPr/>
        <p:txBody>
          <a:body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246103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FB907-796F-4724-BE5B-82A32BE359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2C58212-6F81-4AE9-8706-B4E479F5C6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FE758DC-EB6A-47A9-85CD-609BB3BB1008}"/>
              </a:ext>
            </a:extLst>
          </p:cNvPr>
          <p:cNvSpPr>
            <a:spLocks noGrp="1"/>
          </p:cNvSpPr>
          <p:nvPr>
            <p:ph type="dt" sz="half" idx="10"/>
          </p:nvPr>
        </p:nvSpPr>
        <p:spPr/>
        <p:txBody>
          <a:bodyPr/>
          <a:lstStyle/>
          <a:p>
            <a:fld id="{CD5FF770-2FF2-4737-9656-A670338CDA1A}"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4A095B38-46FB-4CBD-9DD4-C39C4D856B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38ADBD-A40F-4E9B-83CF-4F6BA7AA73B4}"/>
              </a:ext>
            </a:extLst>
          </p:cNvPr>
          <p:cNvSpPr>
            <a:spLocks noGrp="1"/>
          </p:cNvSpPr>
          <p:nvPr>
            <p:ph type="sldNum" sz="quarter" idx="12"/>
          </p:nvPr>
        </p:nvSpPr>
        <p:spPr/>
        <p:txBody>
          <a:body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318165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14097-FA90-4333-A6F2-AF424EF20C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EEC093-FCD6-428D-9F2A-DD3F6031E33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2B72A71-7E3F-474E-99A5-82851CFAE4C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DAA0E75-B745-4521-ACE5-52CDF2BDAE14}"/>
              </a:ext>
            </a:extLst>
          </p:cNvPr>
          <p:cNvSpPr>
            <a:spLocks noGrp="1"/>
          </p:cNvSpPr>
          <p:nvPr>
            <p:ph type="dt" sz="half" idx="10"/>
          </p:nvPr>
        </p:nvSpPr>
        <p:spPr/>
        <p:txBody>
          <a:bodyPr/>
          <a:lstStyle/>
          <a:p>
            <a:fld id="{CD5FF770-2FF2-4737-9656-A670338CDA1A}" type="datetimeFigureOut">
              <a:rPr lang="zh-CN" altLang="en-US" smtClean="0"/>
              <a:t>2019/8/6</a:t>
            </a:fld>
            <a:endParaRPr lang="zh-CN" altLang="en-US"/>
          </a:p>
        </p:txBody>
      </p:sp>
      <p:sp>
        <p:nvSpPr>
          <p:cNvPr id="6" name="页脚占位符 5">
            <a:extLst>
              <a:ext uri="{FF2B5EF4-FFF2-40B4-BE49-F238E27FC236}">
                <a16:creationId xmlns:a16="http://schemas.microsoft.com/office/drawing/2014/main" id="{1CA15CC7-BD33-4812-8CA6-4CC6D0ADC3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0232A4-B44D-4B8B-A6BD-E31500223EEE}"/>
              </a:ext>
            </a:extLst>
          </p:cNvPr>
          <p:cNvSpPr>
            <a:spLocks noGrp="1"/>
          </p:cNvSpPr>
          <p:nvPr>
            <p:ph type="sldNum" sz="quarter" idx="12"/>
          </p:nvPr>
        </p:nvSpPr>
        <p:spPr/>
        <p:txBody>
          <a:body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327527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5D877-FB0C-42C0-AE02-9012349602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5C4883B-9DDF-4EAE-8FA0-9F6E47F24F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92E1063-0413-4FF0-A23E-11724B6AB92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21B3629-4F34-4110-BE5D-F3468F4DF4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6BBD8A7-4F5D-4040-8B90-7076A825358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F9050E7-5E59-43D8-BAB7-1A9C4997503D}"/>
              </a:ext>
            </a:extLst>
          </p:cNvPr>
          <p:cNvSpPr>
            <a:spLocks noGrp="1"/>
          </p:cNvSpPr>
          <p:nvPr>
            <p:ph type="dt" sz="half" idx="10"/>
          </p:nvPr>
        </p:nvSpPr>
        <p:spPr/>
        <p:txBody>
          <a:bodyPr/>
          <a:lstStyle/>
          <a:p>
            <a:fld id="{CD5FF770-2FF2-4737-9656-A670338CDA1A}" type="datetimeFigureOut">
              <a:rPr lang="zh-CN" altLang="en-US" smtClean="0"/>
              <a:t>2019/8/6</a:t>
            </a:fld>
            <a:endParaRPr lang="zh-CN" altLang="en-US"/>
          </a:p>
        </p:txBody>
      </p:sp>
      <p:sp>
        <p:nvSpPr>
          <p:cNvPr id="8" name="页脚占位符 7">
            <a:extLst>
              <a:ext uri="{FF2B5EF4-FFF2-40B4-BE49-F238E27FC236}">
                <a16:creationId xmlns:a16="http://schemas.microsoft.com/office/drawing/2014/main" id="{70E0963D-EF51-4E19-94EB-6806447C064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F26BCFF-A75B-4B54-82FB-F40B554D25B8}"/>
              </a:ext>
            </a:extLst>
          </p:cNvPr>
          <p:cNvSpPr>
            <a:spLocks noGrp="1"/>
          </p:cNvSpPr>
          <p:nvPr>
            <p:ph type="sldNum" sz="quarter" idx="12"/>
          </p:nvPr>
        </p:nvSpPr>
        <p:spPr/>
        <p:txBody>
          <a:body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1577607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DD0FF-C269-4B06-98F9-70A95B4C227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403ACCF-5702-4A87-9632-62628C3D3622}"/>
              </a:ext>
            </a:extLst>
          </p:cNvPr>
          <p:cNvSpPr>
            <a:spLocks noGrp="1"/>
          </p:cNvSpPr>
          <p:nvPr>
            <p:ph type="dt" sz="half" idx="10"/>
          </p:nvPr>
        </p:nvSpPr>
        <p:spPr/>
        <p:txBody>
          <a:bodyPr/>
          <a:lstStyle/>
          <a:p>
            <a:fld id="{CD5FF770-2FF2-4737-9656-A670338CDA1A}" type="datetimeFigureOut">
              <a:rPr lang="zh-CN" altLang="en-US" smtClean="0"/>
              <a:t>2019/8/6</a:t>
            </a:fld>
            <a:endParaRPr lang="zh-CN" altLang="en-US"/>
          </a:p>
        </p:txBody>
      </p:sp>
      <p:sp>
        <p:nvSpPr>
          <p:cNvPr id="4" name="页脚占位符 3">
            <a:extLst>
              <a:ext uri="{FF2B5EF4-FFF2-40B4-BE49-F238E27FC236}">
                <a16:creationId xmlns:a16="http://schemas.microsoft.com/office/drawing/2014/main" id="{BAB430F2-BF92-4B51-A584-AADEE36D63B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DA354EC-2A61-48F6-ACEA-69EE04DD7141}"/>
              </a:ext>
            </a:extLst>
          </p:cNvPr>
          <p:cNvSpPr>
            <a:spLocks noGrp="1"/>
          </p:cNvSpPr>
          <p:nvPr>
            <p:ph type="sldNum" sz="quarter" idx="12"/>
          </p:nvPr>
        </p:nvSpPr>
        <p:spPr/>
        <p:txBody>
          <a:body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3873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06C6286-A479-46EC-B86B-AB87ADAE1463}"/>
              </a:ext>
            </a:extLst>
          </p:cNvPr>
          <p:cNvSpPr>
            <a:spLocks noGrp="1"/>
          </p:cNvSpPr>
          <p:nvPr>
            <p:ph type="dt" sz="half" idx="10"/>
          </p:nvPr>
        </p:nvSpPr>
        <p:spPr/>
        <p:txBody>
          <a:bodyPr/>
          <a:lstStyle/>
          <a:p>
            <a:fld id="{CD5FF770-2FF2-4737-9656-A670338CDA1A}" type="datetimeFigureOut">
              <a:rPr lang="zh-CN" altLang="en-US" smtClean="0"/>
              <a:t>2019/8/6</a:t>
            </a:fld>
            <a:endParaRPr lang="zh-CN" altLang="en-US"/>
          </a:p>
        </p:txBody>
      </p:sp>
      <p:sp>
        <p:nvSpPr>
          <p:cNvPr id="3" name="页脚占位符 2">
            <a:extLst>
              <a:ext uri="{FF2B5EF4-FFF2-40B4-BE49-F238E27FC236}">
                <a16:creationId xmlns:a16="http://schemas.microsoft.com/office/drawing/2014/main" id="{C0DE68B7-B261-46D1-9D51-DAFB178A4CD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24716BB-ECD9-4BA5-9F70-22D94778487C}"/>
              </a:ext>
            </a:extLst>
          </p:cNvPr>
          <p:cNvSpPr>
            <a:spLocks noGrp="1"/>
          </p:cNvSpPr>
          <p:nvPr>
            <p:ph type="sldNum" sz="quarter" idx="12"/>
          </p:nvPr>
        </p:nvSpPr>
        <p:spPr/>
        <p:txBody>
          <a:body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99333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98A39-E9BD-4899-AE5F-CB256EADF4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4B81280-2AF6-4C54-90BF-88A43483B2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1800B6F-9A19-4F45-B294-F7499849E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2628CC-3AFE-4EAA-8B84-BED5287B28CA}"/>
              </a:ext>
            </a:extLst>
          </p:cNvPr>
          <p:cNvSpPr>
            <a:spLocks noGrp="1"/>
          </p:cNvSpPr>
          <p:nvPr>
            <p:ph type="dt" sz="half" idx="10"/>
          </p:nvPr>
        </p:nvSpPr>
        <p:spPr/>
        <p:txBody>
          <a:bodyPr/>
          <a:lstStyle/>
          <a:p>
            <a:fld id="{CD5FF770-2FF2-4737-9656-A670338CDA1A}" type="datetimeFigureOut">
              <a:rPr lang="zh-CN" altLang="en-US" smtClean="0"/>
              <a:t>2019/8/6</a:t>
            </a:fld>
            <a:endParaRPr lang="zh-CN" altLang="en-US"/>
          </a:p>
        </p:txBody>
      </p:sp>
      <p:sp>
        <p:nvSpPr>
          <p:cNvPr id="6" name="页脚占位符 5">
            <a:extLst>
              <a:ext uri="{FF2B5EF4-FFF2-40B4-BE49-F238E27FC236}">
                <a16:creationId xmlns:a16="http://schemas.microsoft.com/office/drawing/2014/main" id="{EF22AA7B-CADA-4376-9952-3DEC5A42D2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CA139B-291C-4E13-9B89-B82950BFB76E}"/>
              </a:ext>
            </a:extLst>
          </p:cNvPr>
          <p:cNvSpPr>
            <a:spLocks noGrp="1"/>
          </p:cNvSpPr>
          <p:nvPr>
            <p:ph type="sldNum" sz="quarter" idx="12"/>
          </p:nvPr>
        </p:nvSpPr>
        <p:spPr/>
        <p:txBody>
          <a:body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340512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50F3C-FD91-4B4B-A483-F78C9E948A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104FB37-F178-4580-BA9E-72CC241DEE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F844A6A-A4A1-4E09-91F3-943ADCC05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F21104-97C1-4B96-B7AE-ECA9925E226A}"/>
              </a:ext>
            </a:extLst>
          </p:cNvPr>
          <p:cNvSpPr>
            <a:spLocks noGrp="1"/>
          </p:cNvSpPr>
          <p:nvPr>
            <p:ph type="dt" sz="half" idx="10"/>
          </p:nvPr>
        </p:nvSpPr>
        <p:spPr/>
        <p:txBody>
          <a:bodyPr/>
          <a:lstStyle/>
          <a:p>
            <a:fld id="{CD5FF770-2FF2-4737-9656-A670338CDA1A}" type="datetimeFigureOut">
              <a:rPr lang="zh-CN" altLang="en-US" smtClean="0"/>
              <a:t>2019/8/6</a:t>
            </a:fld>
            <a:endParaRPr lang="zh-CN" altLang="en-US"/>
          </a:p>
        </p:txBody>
      </p:sp>
      <p:sp>
        <p:nvSpPr>
          <p:cNvPr id="6" name="页脚占位符 5">
            <a:extLst>
              <a:ext uri="{FF2B5EF4-FFF2-40B4-BE49-F238E27FC236}">
                <a16:creationId xmlns:a16="http://schemas.microsoft.com/office/drawing/2014/main" id="{92CD39EA-D49C-4EC6-B09A-4DB28E56B8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9F273E-E05E-4847-91EA-A81944C0C91F}"/>
              </a:ext>
            </a:extLst>
          </p:cNvPr>
          <p:cNvSpPr>
            <a:spLocks noGrp="1"/>
          </p:cNvSpPr>
          <p:nvPr>
            <p:ph type="sldNum" sz="quarter" idx="12"/>
          </p:nvPr>
        </p:nvSpPr>
        <p:spPr/>
        <p:txBody>
          <a:body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1905500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4A6EC0-FA58-4855-9068-3276CD5FA8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B8910E9-77D6-468D-B400-89E2EF34A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973254-2A3B-4974-98A2-8B97ABEE3B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FF770-2FF2-4737-9656-A670338CDA1A}"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7600AB6D-B83D-42DD-BCED-76A06CE236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02C9839-98DA-48CF-A1B4-8820770853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388962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20690-C392-4160-AF38-EAE1A4FA8EC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656D3A31-4871-4F38-9798-0A721C7099A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60808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 name="CustomShape 1"/>
          <p:cNvSpPr/>
          <p:nvPr/>
        </p:nvSpPr>
        <p:spPr>
          <a:xfrm>
            <a:off x="1524000" y="-9036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a:lnSpc>
                <a:spcPct val="100000"/>
              </a:lnSpc>
            </a:pPr>
            <a:r>
              <a:rPr lang="en-US" sz="4400" spc="-1">
                <a:solidFill>
                  <a:srgbClr val="000000"/>
                </a:solidFill>
                <a:latin typeface="Trebuchet MS"/>
              </a:rPr>
              <a:t>More information about constructors</a:t>
            </a:r>
            <a:endParaRPr lang="en-US" sz="4400" spc="-1">
              <a:latin typeface="Arial"/>
            </a:endParaRPr>
          </a:p>
        </p:txBody>
      </p:sp>
      <p:sp>
        <p:nvSpPr>
          <p:cNvPr id="2376" name="CustomShape 2"/>
          <p:cNvSpPr/>
          <p:nvPr/>
        </p:nvSpPr>
        <p:spPr>
          <a:xfrm>
            <a:off x="1703640" y="980640"/>
            <a:ext cx="8784360" cy="568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550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Consider the constructor from the previous slide …</a:t>
            </a:r>
            <a:endParaRPr lang="en-US" sz="3200" spc="-1">
              <a:latin typeface="Arial"/>
            </a:endParaRPr>
          </a:p>
          <a:p>
            <a:pPr marL="457200">
              <a:spcBef>
                <a:spcPts val="561"/>
              </a:spcBef>
            </a:pPr>
            <a:r>
              <a:rPr lang="en-US" sz="2800" b="1" spc="-1">
                <a:solidFill>
                  <a:srgbClr val="4F81BD"/>
                </a:solidFill>
                <a:latin typeface="Courier New Bold"/>
              </a:rPr>
              <a:t>Vector</a:t>
            </a:r>
            <a:r>
              <a:rPr lang="en-US" sz="2800" b="1" spc="-1">
                <a:solidFill>
                  <a:srgbClr val="000000"/>
                </a:solidFill>
                <a:latin typeface="Courier New Bold"/>
              </a:rPr>
              <a:t> (</a:t>
            </a:r>
            <a:r>
              <a:rPr lang="en-US" sz="2800" b="1" spc="-1">
                <a:solidFill>
                  <a:srgbClr val="17375E"/>
                </a:solidFill>
                <a:latin typeface="Courier New Bold"/>
              </a:rPr>
              <a:t>int </a:t>
            </a:r>
            <a:r>
              <a:rPr lang="en-US" sz="2800" b="1" spc="-1">
                <a:solidFill>
                  <a:srgbClr val="000000"/>
                </a:solidFill>
                <a:latin typeface="Courier New Bold"/>
              </a:rPr>
              <a:t>x, </a:t>
            </a:r>
            <a:r>
              <a:rPr lang="en-US" sz="2800" b="1" spc="-1">
                <a:solidFill>
                  <a:srgbClr val="17375E"/>
                </a:solidFill>
                <a:latin typeface="Courier New Bold"/>
              </a:rPr>
              <a:t>int </a:t>
            </a:r>
            <a:r>
              <a:rPr lang="en-US" sz="2800" b="1" spc="-1">
                <a:solidFill>
                  <a:srgbClr val="000000"/>
                </a:solidFill>
                <a:latin typeface="Courier New Bold"/>
              </a:rPr>
              <a:t>y, </a:t>
            </a:r>
            <a:r>
              <a:rPr lang="en-US" sz="2800" b="1" spc="-1">
                <a:solidFill>
                  <a:srgbClr val="17375E"/>
                </a:solidFill>
                <a:latin typeface="Courier New Bold"/>
              </a:rPr>
              <a:t>int </a:t>
            </a:r>
            <a:r>
              <a:rPr lang="en-US" sz="2800" b="1" spc="-1">
                <a:solidFill>
                  <a:srgbClr val="000000"/>
                </a:solidFill>
                <a:latin typeface="Courier New Bold"/>
              </a:rPr>
              <a:t>z): x_(x), y_(y), z_(z) {}</a:t>
            </a:r>
            <a:endParaRPr lang="en-US" sz="2800" spc="-1">
              <a:latin typeface="Arial"/>
            </a:endParaRPr>
          </a:p>
          <a:p>
            <a:pPr marL="514440" indent="-456480">
              <a:spcBef>
                <a:spcPts val="641"/>
              </a:spcBef>
              <a:buClr>
                <a:srgbClr val="000000"/>
              </a:buClr>
              <a:buFont typeface="Arial"/>
              <a:buChar char="•"/>
            </a:pPr>
            <a:r>
              <a:rPr lang="en-US" sz="3200" spc="-1">
                <a:solidFill>
                  <a:srgbClr val="000000"/>
                </a:solidFill>
                <a:latin typeface="Trebuchet MS"/>
              </a:rPr>
              <a:t>C++ member data local to a class (or struct) can be initialized using the noation</a:t>
            </a:r>
            <a:endParaRPr lang="en-US" sz="3200" spc="-1">
              <a:latin typeface="Arial"/>
            </a:endParaRPr>
          </a:p>
          <a:p>
            <a:pPr marL="457200">
              <a:spcBef>
                <a:spcPts val="561"/>
              </a:spcBef>
            </a:pPr>
            <a:r>
              <a:rPr lang="en-US" sz="2800" b="1" spc="-1">
                <a:solidFill>
                  <a:srgbClr val="000000"/>
                </a:solidFill>
                <a:latin typeface="Courier New Bold"/>
              </a:rPr>
              <a:t>: data_name(initializer_name), ...</a:t>
            </a:r>
            <a:endParaRPr lang="en-US" sz="2800" spc="-1">
              <a:latin typeface="Arial"/>
            </a:endParaRPr>
          </a:p>
          <a:p>
            <a:pPr marL="514440" indent="-456480">
              <a:spcBef>
                <a:spcPts val="641"/>
              </a:spcBef>
              <a:buClr>
                <a:srgbClr val="000000"/>
              </a:buClr>
              <a:buFont typeface="Arial"/>
              <a:buChar char="•"/>
            </a:pPr>
            <a:r>
              <a:rPr lang="en-US" sz="3200" spc="-1">
                <a:solidFill>
                  <a:srgbClr val="000000"/>
                </a:solidFill>
                <a:latin typeface="Trebuchet MS"/>
              </a:rPr>
              <a:t>Consider the following two semantically equivalent structs in which the constructor sets the data member x_ to the input value x:</a:t>
            </a:r>
            <a:endParaRPr lang="en-US" sz="3200" spc="-1">
              <a:latin typeface="Arial"/>
            </a:endParaRPr>
          </a:p>
          <a:p>
            <a:pPr>
              <a:spcBef>
                <a:spcPts val="641"/>
              </a:spcBef>
            </a:pPr>
            <a:endParaRPr lang="en-US" sz="3200" spc="-1">
              <a:latin typeface="Arial"/>
            </a:endParaRPr>
          </a:p>
          <a:p>
            <a:pPr>
              <a:spcBef>
                <a:spcPts val="641"/>
              </a:spcBef>
            </a:pPr>
            <a:endParaRPr lang="en-US" sz="3200" spc="-1">
              <a:latin typeface="Arial"/>
            </a:endParaRPr>
          </a:p>
          <a:p>
            <a:pPr>
              <a:spcBef>
                <a:spcPts val="641"/>
              </a:spcBef>
            </a:pPr>
            <a:endParaRPr lang="en-US" sz="3200" spc="-1">
              <a:latin typeface="Arial"/>
            </a:endParaRPr>
          </a:p>
          <a:p>
            <a:pPr>
              <a:spcBef>
                <a:spcPts val="641"/>
              </a:spcBef>
            </a:pPr>
            <a:endParaRPr lang="en-US" sz="3200" spc="-1">
              <a:latin typeface="Arial"/>
            </a:endParaRPr>
          </a:p>
          <a:p>
            <a:pPr>
              <a:spcBef>
                <a:spcPts val="641"/>
              </a:spcBef>
            </a:pPr>
            <a:endParaRPr lang="en-US" sz="3200" spc="-1">
              <a:latin typeface="Arial"/>
            </a:endParaRPr>
          </a:p>
          <a:p>
            <a:pPr marL="514440" indent="-456480">
              <a:spcBef>
                <a:spcPts val="641"/>
              </a:spcBef>
              <a:buClr>
                <a:srgbClr val="000000"/>
              </a:buClr>
              <a:buFont typeface="Arial"/>
              <a:buChar char="•"/>
            </a:pPr>
            <a:r>
              <a:rPr lang="en-US" sz="3200" spc="-1">
                <a:solidFill>
                  <a:srgbClr val="000000"/>
                </a:solidFill>
                <a:latin typeface="Trebuchet MS"/>
              </a:rPr>
              <a:t>Case B must use a temporary to read the value of x, while this is not so for Case A. This is due to C’s definition of local stack allocation.</a:t>
            </a:r>
            <a:endParaRPr lang="en-US" sz="3200" spc="-1">
              <a:latin typeface="Arial"/>
            </a:endParaRPr>
          </a:p>
          <a:p>
            <a:pPr marL="514440" indent="-456480">
              <a:spcBef>
                <a:spcPts val="641"/>
              </a:spcBef>
              <a:buClr>
                <a:srgbClr val="000000"/>
              </a:buClr>
              <a:buFont typeface="Arial"/>
              <a:buChar char="•"/>
            </a:pPr>
            <a:r>
              <a:rPr lang="en-US" sz="3200" spc="-1">
                <a:solidFill>
                  <a:srgbClr val="000000"/>
                </a:solidFill>
                <a:latin typeface="Trebuchet MS"/>
              </a:rPr>
              <a:t>This turns out to be very import in C++11 with its memory model which states that an object is said to exist once inside the body of the constructor and hence thread safety becomes an issue, this is not the case for the constructor initalization list (case A). This means that safe double locking and similar idioms can be implemented using this approach.</a:t>
            </a:r>
            <a:endParaRPr lang="en-US" sz="3200" spc="-1">
              <a:latin typeface="Arial"/>
            </a:endParaRPr>
          </a:p>
        </p:txBody>
      </p:sp>
      <p:sp>
        <p:nvSpPr>
          <p:cNvPr id="2377" name="CustomShape 3"/>
          <p:cNvSpPr/>
          <p:nvPr/>
        </p:nvSpPr>
        <p:spPr>
          <a:xfrm>
            <a:off x="3037080" y="2925000"/>
            <a:ext cx="2862720" cy="1461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pc="-1">
                <a:solidFill>
                  <a:srgbClr val="C0504D"/>
                </a:solidFill>
                <a:latin typeface="Courier New Bold"/>
                <a:ea typeface="DejaVu Sans"/>
              </a:rPr>
              <a:t>struct </a:t>
            </a:r>
            <a:r>
              <a:rPr lang="en-US" b="1" spc="-1">
                <a:solidFill>
                  <a:srgbClr val="000000"/>
                </a:solidFill>
                <a:latin typeface="Courier New Bold"/>
                <a:ea typeface="DejaVu Sans"/>
              </a:rPr>
              <a:t>Foo</a:t>
            </a:r>
            <a:endParaRPr lang="en-US" spc="-1">
              <a:latin typeface="Arial"/>
            </a:endParaRPr>
          </a:p>
          <a:p>
            <a:pPr>
              <a:lnSpc>
                <a:spcPct val="100000"/>
              </a:lnSpc>
            </a:pPr>
            <a:r>
              <a:rPr lang="en-US" b="1" spc="-1">
                <a:solidFill>
                  <a:srgbClr val="000000"/>
                </a:solidFill>
                <a:latin typeface="Courier New Bold"/>
                <a:ea typeface="DejaVu Sans"/>
              </a:rPr>
              <a:t>{</a:t>
            </a:r>
            <a:endParaRPr lang="en-US" spc="-1">
              <a:latin typeface="Arial"/>
            </a:endParaRPr>
          </a:p>
          <a:p>
            <a:pPr>
              <a:lnSpc>
                <a:spcPct val="100000"/>
              </a:lnSpc>
            </a:pPr>
            <a:r>
              <a:rPr lang="en-US" b="1" spc="-1">
                <a:solidFill>
                  <a:srgbClr val="000000"/>
                </a:solidFill>
                <a:latin typeface="Courier New Bold"/>
                <a:ea typeface="DejaVu Sans"/>
              </a:rPr>
              <a:t>  </a:t>
            </a:r>
            <a:r>
              <a:rPr lang="en-US" b="1" spc="-1">
                <a:solidFill>
                  <a:srgbClr val="17375E"/>
                </a:solidFill>
                <a:latin typeface="Courier New Bold"/>
                <a:ea typeface="DejaVu Sans"/>
              </a:rPr>
              <a:t>int </a:t>
            </a:r>
            <a:r>
              <a:rPr lang="en-US" b="1" spc="-1">
                <a:solidFill>
                  <a:srgbClr val="000000"/>
                </a:solidFill>
                <a:latin typeface="Courier New Bold"/>
                <a:ea typeface="DejaVu Sans"/>
              </a:rPr>
              <a:t>x_;</a:t>
            </a:r>
            <a:endParaRPr lang="en-US" spc="-1">
              <a:latin typeface="Arial"/>
            </a:endParaRPr>
          </a:p>
          <a:p>
            <a:pPr>
              <a:lnSpc>
                <a:spcPct val="100000"/>
              </a:lnSpc>
            </a:pPr>
            <a:r>
              <a:rPr lang="en-US" b="1" spc="-1">
                <a:solidFill>
                  <a:srgbClr val="000000"/>
                </a:solidFill>
                <a:latin typeface="Courier New Bold"/>
                <a:ea typeface="DejaVu Sans"/>
              </a:rPr>
              <a:t>  </a:t>
            </a:r>
            <a:r>
              <a:rPr lang="en-US" b="1" spc="-1">
                <a:solidFill>
                  <a:srgbClr val="4F81BD"/>
                </a:solidFill>
                <a:latin typeface="Courier New Bold"/>
                <a:ea typeface="DejaVu Sans"/>
              </a:rPr>
              <a:t>Foo</a:t>
            </a:r>
            <a:r>
              <a:rPr lang="en-US" b="1" spc="-1">
                <a:solidFill>
                  <a:srgbClr val="000000"/>
                </a:solidFill>
                <a:latin typeface="Courier New Bold"/>
                <a:ea typeface="DejaVu Sans"/>
              </a:rPr>
              <a:t>(</a:t>
            </a:r>
            <a:r>
              <a:rPr lang="en-US" b="1" spc="-1">
                <a:solidFill>
                  <a:srgbClr val="17375E"/>
                </a:solidFill>
                <a:latin typeface="Courier New Bold"/>
                <a:ea typeface="DejaVu Sans"/>
              </a:rPr>
              <a:t>int</a:t>
            </a:r>
            <a:r>
              <a:rPr lang="en-US" b="1" spc="-1">
                <a:solidFill>
                  <a:srgbClr val="000000"/>
                </a:solidFill>
                <a:latin typeface="Courier New Bold"/>
                <a:ea typeface="DejaVu Sans"/>
              </a:rPr>
              <a:t> x) : x_(x) {}</a:t>
            </a:r>
            <a:endParaRPr lang="en-US" spc="-1">
              <a:latin typeface="Arial"/>
            </a:endParaRPr>
          </a:p>
          <a:p>
            <a:pPr>
              <a:lnSpc>
                <a:spcPct val="100000"/>
              </a:lnSpc>
            </a:pPr>
            <a:r>
              <a:rPr lang="en-US" b="1" spc="-1">
                <a:solidFill>
                  <a:srgbClr val="000000"/>
                </a:solidFill>
                <a:latin typeface="Courier New Bold"/>
                <a:ea typeface="DejaVu Sans"/>
              </a:rPr>
              <a:t>}</a:t>
            </a:r>
            <a:endParaRPr lang="en-US" spc="-1">
              <a:latin typeface="Arial"/>
            </a:endParaRPr>
          </a:p>
        </p:txBody>
      </p:sp>
      <p:sp>
        <p:nvSpPr>
          <p:cNvPr id="2378" name="CustomShape 4"/>
          <p:cNvSpPr/>
          <p:nvPr/>
        </p:nvSpPr>
        <p:spPr>
          <a:xfrm>
            <a:off x="6780720" y="2925000"/>
            <a:ext cx="3003120" cy="1461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pc="-1">
                <a:solidFill>
                  <a:srgbClr val="C0504D"/>
                </a:solidFill>
                <a:latin typeface="Courier New Bold"/>
                <a:ea typeface="DejaVu Sans"/>
              </a:rPr>
              <a:t>struct </a:t>
            </a:r>
            <a:r>
              <a:rPr lang="en-US" b="1" spc="-1">
                <a:solidFill>
                  <a:srgbClr val="000000"/>
                </a:solidFill>
                <a:latin typeface="Courier New Bold"/>
                <a:ea typeface="DejaVu Sans"/>
              </a:rPr>
              <a:t>Foo</a:t>
            </a:r>
            <a:endParaRPr lang="en-US" spc="-1">
              <a:latin typeface="Arial"/>
            </a:endParaRPr>
          </a:p>
          <a:p>
            <a:pPr>
              <a:lnSpc>
                <a:spcPct val="100000"/>
              </a:lnSpc>
            </a:pPr>
            <a:r>
              <a:rPr lang="en-US" b="1" spc="-1">
                <a:solidFill>
                  <a:srgbClr val="000000"/>
                </a:solidFill>
                <a:latin typeface="Courier New Bold"/>
                <a:ea typeface="DejaVu Sans"/>
              </a:rPr>
              <a:t>{</a:t>
            </a:r>
            <a:endParaRPr lang="en-US" spc="-1">
              <a:latin typeface="Arial"/>
            </a:endParaRPr>
          </a:p>
          <a:p>
            <a:pPr>
              <a:lnSpc>
                <a:spcPct val="100000"/>
              </a:lnSpc>
            </a:pPr>
            <a:r>
              <a:rPr lang="en-US" b="1" spc="-1">
                <a:solidFill>
                  <a:srgbClr val="000000"/>
                </a:solidFill>
                <a:latin typeface="Courier New Bold"/>
                <a:ea typeface="DejaVu Sans"/>
              </a:rPr>
              <a:t>  </a:t>
            </a:r>
            <a:r>
              <a:rPr lang="en-US" b="1" spc="-1">
                <a:solidFill>
                  <a:srgbClr val="17375E"/>
                </a:solidFill>
                <a:latin typeface="Courier New Bold"/>
                <a:ea typeface="DejaVu Sans"/>
              </a:rPr>
              <a:t>int </a:t>
            </a:r>
            <a:r>
              <a:rPr lang="en-US" b="1" spc="-1">
                <a:solidFill>
                  <a:srgbClr val="000000"/>
                </a:solidFill>
                <a:latin typeface="Courier New Bold"/>
                <a:ea typeface="DejaVu Sans"/>
              </a:rPr>
              <a:t>x_;</a:t>
            </a:r>
            <a:endParaRPr lang="en-US" spc="-1">
              <a:latin typeface="Arial"/>
            </a:endParaRPr>
          </a:p>
          <a:p>
            <a:pPr>
              <a:lnSpc>
                <a:spcPct val="100000"/>
              </a:lnSpc>
            </a:pPr>
            <a:r>
              <a:rPr lang="en-US" b="1" spc="-1">
                <a:solidFill>
                  <a:srgbClr val="000000"/>
                </a:solidFill>
                <a:latin typeface="Courier New Bold"/>
                <a:ea typeface="DejaVu Sans"/>
              </a:rPr>
              <a:t>  </a:t>
            </a:r>
            <a:r>
              <a:rPr lang="en-US" b="1" spc="-1">
                <a:solidFill>
                  <a:srgbClr val="4F81BD"/>
                </a:solidFill>
                <a:latin typeface="Courier New Bold"/>
                <a:ea typeface="DejaVu Sans"/>
              </a:rPr>
              <a:t>Foo</a:t>
            </a:r>
            <a:r>
              <a:rPr lang="en-US" b="1" spc="-1">
                <a:solidFill>
                  <a:srgbClr val="000000"/>
                </a:solidFill>
                <a:latin typeface="Courier New Bold"/>
                <a:ea typeface="DejaVu Sans"/>
              </a:rPr>
              <a:t>(</a:t>
            </a:r>
            <a:r>
              <a:rPr lang="en-US" b="1" spc="-1">
                <a:solidFill>
                  <a:srgbClr val="17375E"/>
                </a:solidFill>
                <a:latin typeface="Courier New Bold"/>
                <a:ea typeface="DejaVu Sans"/>
              </a:rPr>
              <a:t>int</a:t>
            </a:r>
            <a:r>
              <a:rPr lang="en-US" b="1" spc="-1">
                <a:solidFill>
                  <a:srgbClr val="000000"/>
                </a:solidFill>
                <a:latin typeface="Courier New Bold"/>
                <a:ea typeface="DejaVu Sans"/>
              </a:rPr>
              <a:t> x) { x_ = x; }</a:t>
            </a:r>
            <a:endParaRPr lang="en-US" spc="-1">
              <a:latin typeface="Arial"/>
            </a:endParaRPr>
          </a:p>
          <a:p>
            <a:pPr>
              <a:lnSpc>
                <a:spcPct val="100000"/>
              </a:lnSpc>
            </a:pPr>
            <a:r>
              <a:rPr lang="en-US" b="1" spc="-1">
                <a:solidFill>
                  <a:srgbClr val="000000"/>
                </a:solidFill>
                <a:latin typeface="Courier New Bold"/>
                <a:ea typeface="DejaVu Sans"/>
              </a:rPr>
              <a:t>}</a:t>
            </a:r>
            <a:endParaRPr lang="en-US" spc="-1">
              <a:latin typeface="Arial"/>
            </a:endParaRPr>
          </a:p>
        </p:txBody>
      </p:sp>
      <p:sp>
        <p:nvSpPr>
          <p:cNvPr id="2379" name="CustomShape 5"/>
          <p:cNvSpPr/>
          <p:nvPr/>
        </p:nvSpPr>
        <p:spPr>
          <a:xfrm>
            <a:off x="2122680" y="2925000"/>
            <a:ext cx="3560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pc="-1">
                <a:solidFill>
                  <a:srgbClr val="9BBB59"/>
                </a:solidFill>
                <a:latin typeface="Trebuchet MS"/>
                <a:ea typeface="DejaVu Sans"/>
              </a:rPr>
              <a:t>A</a:t>
            </a:r>
            <a:endParaRPr lang="en-US" spc="-1">
              <a:latin typeface="Arial"/>
            </a:endParaRPr>
          </a:p>
        </p:txBody>
      </p:sp>
      <p:sp>
        <p:nvSpPr>
          <p:cNvPr id="2380" name="CustomShape 6"/>
          <p:cNvSpPr/>
          <p:nvPr/>
        </p:nvSpPr>
        <p:spPr>
          <a:xfrm>
            <a:off x="5936520" y="2925000"/>
            <a:ext cx="3531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pc="-1">
                <a:solidFill>
                  <a:srgbClr val="9BBB59"/>
                </a:solidFill>
                <a:latin typeface="Trebuchet MS"/>
                <a:ea typeface="DejaVu Sans"/>
              </a:rPr>
              <a:t>B</a:t>
            </a:r>
            <a:endParaRPr lang="en-US"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1"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Classes (and structs) continued</a:t>
            </a:r>
            <a:endParaRPr lang="en-US" sz="4400" spc="-1">
              <a:latin typeface="Arial"/>
            </a:endParaRPr>
          </a:p>
        </p:txBody>
      </p:sp>
      <p:sp>
        <p:nvSpPr>
          <p:cNvPr id="2382"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Consider the following block where we construct an object (the vector “v”), use it and then reach the end of the block</a:t>
            </a:r>
            <a:endParaRPr lang="en-US" sz="3200" spc="-1">
              <a:latin typeface="Arial"/>
            </a:endParaRPr>
          </a:p>
          <a:p>
            <a:pPr>
              <a:spcBef>
                <a:spcPts val="641"/>
              </a:spcBef>
            </a:pPr>
            <a:endParaRPr lang="en-US" sz="3200" spc="-1">
              <a:latin typeface="Arial"/>
            </a:endParaRPr>
          </a:p>
          <a:p>
            <a:pPr>
              <a:spcBef>
                <a:spcPts val="519"/>
              </a:spcBef>
            </a:pPr>
            <a:r>
              <a:rPr lang="en-US" sz="2600" b="1" spc="-1">
                <a:solidFill>
                  <a:srgbClr val="000000"/>
                </a:solidFill>
                <a:latin typeface="Courier New Bold"/>
              </a:rPr>
              <a:t>{</a:t>
            </a:r>
            <a:endParaRPr lang="en-US" sz="2600" spc="-1">
              <a:latin typeface="Arial"/>
            </a:endParaRPr>
          </a:p>
          <a:p>
            <a:pPr>
              <a:spcBef>
                <a:spcPts val="519"/>
              </a:spcBef>
            </a:pPr>
            <a:r>
              <a:rPr lang="en-US" sz="2600" b="1" spc="-1">
                <a:solidFill>
                  <a:srgbClr val="000000"/>
                </a:solidFill>
                <a:latin typeface="Courier New Bold"/>
              </a:rPr>
              <a:t>   Vector v(10,20,30);</a:t>
            </a:r>
            <a:endParaRPr lang="en-US" sz="2600" spc="-1">
              <a:latin typeface="Arial"/>
            </a:endParaRPr>
          </a:p>
          <a:p>
            <a:pPr>
              <a:spcBef>
                <a:spcPts val="519"/>
              </a:spcBef>
            </a:pPr>
            <a:r>
              <a:rPr lang="en-US" sz="2600" b="1" spc="-1">
                <a:solidFill>
                  <a:srgbClr val="000000"/>
                </a:solidFill>
                <a:latin typeface="Courier New Bold"/>
              </a:rPr>
              <a:t>   // vector {x_ = 10, y_ = 20 , z_ = 30}</a:t>
            </a:r>
            <a:endParaRPr lang="en-US" sz="2600" spc="-1">
              <a:latin typeface="Arial"/>
            </a:endParaRPr>
          </a:p>
          <a:p>
            <a:pPr>
              <a:spcBef>
                <a:spcPts val="519"/>
              </a:spcBef>
            </a:pPr>
            <a:r>
              <a:rPr lang="en-US" sz="2600" b="1" spc="-1">
                <a:solidFill>
                  <a:srgbClr val="000000"/>
                </a:solidFill>
                <a:latin typeface="Courier New Bold"/>
              </a:rPr>
              <a:t>   // use v</a:t>
            </a:r>
            <a:endParaRPr lang="en-US" sz="2600" spc="-1">
              <a:latin typeface="Arial"/>
            </a:endParaRPr>
          </a:p>
          <a:p>
            <a:pPr>
              <a:spcBef>
                <a:spcPts val="519"/>
              </a:spcBef>
            </a:pPr>
            <a:r>
              <a:rPr lang="en-US" sz="2600" b="1" spc="-1">
                <a:solidFill>
                  <a:srgbClr val="000000"/>
                </a:solidFill>
                <a:latin typeface="Courier New Bold"/>
              </a:rPr>
              <a:t>} // at this point v’s destructor would be called!</a:t>
            </a:r>
            <a:endParaRPr lang="en-US" sz="2600" spc="-1">
              <a:latin typeface="Arial"/>
            </a:endParaRPr>
          </a:p>
          <a:p>
            <a:pPr>
              <a:spcBef>
                <a:spcPts val="641"/>
              </a:spcBef>
            </a:pPr>
            <a:endParaRPr lang="en-US" sz="26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Note that at the end of the block, v is no longer accessible and hence can be destroyed.  At this point, the destructor for v is called.</a:t>
            </a:r>
            <a:endParaRPr lang="en-US" sz="3200" spc="-1">
              <a:latin typeface="Arial"/>
            </a:endParaRPr>
          </a:p>
          <a:p>
            <a:pPr>
              <a:spcBef>
                <a:spcPts val="641"/>
              </a:spcBef>
            </a:pPr>
            <a:endParaRPr lang="en-US" sz="3200"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3"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Classes (and structs) continued</a:t>
            </a:r>
            <a:endParaRPr lang="en-US" sz="4400" spc="-1">
              <a:latin typeface="Arial"/>
            </a:endParaRPr>
          </a:p>
        </p:txBody>
      </p:sp>
      <p:sp>
        <p:nvSpPr>
          <p:cNvPr id="2384"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641"/>
              </a:spcBef>
              <a:buClr>
                <a:srgbClr val="000000"/>
              </a:buClr>
              <a:buFont typeface="Arial"/>
              <a:buChar char="•"/>
            </a:pPr>
            <a:r>
              <a:rPr lang="en-US" sz="3200" spc="-1">
                <a:solidFill>
                  <a:srgbClr val="000000"/>
                </a:solidFill>
                <a:latin typeface="Trebuchet MS"/>
              </a:rPr>
              <a:t>There is a lot more to classes, e.g. inheritance but it is all based on this basic notion.</a:t>
            </a:r>
            <a:endParaRPr lang="en-US" sz="3200" spc="-1">
              <a:latin typeface="Arial"/>
            </a:endParaRPr>
          </a:p>
          <a:p>
            <a:pPr>
              <a:spcBef>
                <a:spcPts val="641"/>
              </a:spcBef>
            </a:pP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The previous examples adds no additional data or overhead to a traditional C struct, it has just improved software composibility.</a:t>
            </a:r>
            <a:endParaRPr lang="en-US" sz="3200" spc="-1">
              <a:latin typeface="Arial"/>
            </a:endParaRPr>
          </a:p>
          <a:p>
            <a:pPr>
              <a:spcBef>
                <a:spcPts val="641"/>
              </a:spcBef>
            </a:pPr>
            <a:endParaRPr lang="en-US" sz="3200" spc="-1">
              <a:latin typeface="Arial"/>
            </a:endParaRPr>
          </a:p>
          <a:p>
            <a:pPr>
              <a:spcBef>
                <a:spcPts val="641"/>
              </a:spcBef>
            </a:pPr>
            <a:endParaRPr lang="en-US" sz="3200" spc="-1">
              <a:latin typeface="Arial"/>
            </a:endParaRPr>
          </a:p>
          <a:p>
            <a:pPr>
              <a:spcBef>
                <a:spcPts val="641"/>
              </a:spcBef>
            </a:pPr>
            <a:endParaRPr lang="en-US" sz="3200" spc="-1">
              <a:latin typeface="Arial"/>
            </a:endParaRPr>
          </a:p>
          <a:p>
            <a:pPr>
              <a:spcBef>
                <a:spcPts val="641"/>
              </a:spcBef>
            </a:pPr>
            <a:endParaRPr lang="en-US" sz="3200"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Function objects</a:t>
            </a:r>
            <a:endParaRPr lang="en-US" sz="4400" spc="-1">
              <a:latin typeface="Arial"/>
            </a:endParaRPr>
          </a:p>
        </p:txBody>
      </p:sp>
      <p:sp>
        <p:nvSpPr>
          <p:cNvPr id="2386"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000000"/>
              </a:buClr>
              <a:buFont typeface="Arial"/>
              <a:buChar char="•"/>
            </a:pPr>
            <a:r>
              <a:rPr lang="en-US" sz="3200" spc="-1">
                <a:solidFill>
                  <a:srgbClr val="000000"/>
                </a:solidFill>
                <a:latin typeface="Trebuchet MS"/>
              </a:rPr>
              <a:t>Function application operator can be overloaded to define functor classes</a:t>
            </a:r>
            <a:endParaRPr lang="en-US" sz="3200" spc="-1">
              <a:latin typeface="Arial"/>
            </a:endParaRPr>
          </a:p>
          <a:p>
            <a:pPr>
              <a:spcBef>
                <a:spcPts val="641"/>
              </a:spcBef>
            </a:pPr>
            <a:endParaRPr lang="en-US" sz="3200" spc="-1">
              <a:latin typeface="Arial"/>
            </a:endParaRPr>
          </a:p>
          <a:p>
            <a:pPr>
              <a:spcBef>
                <a:spcPts val="439"/>
              </a:spcBef>
            </a:pPr>
            <a:r>
              <a:rPr lang="en-US" sz="2200" spc="-1">
                <a:solidFill>
                  <a:srgbClr val="000000"/>
                </a:solidFill>
                <a:latin typeface="Letter Gothic Std"/>
              </a:rPr>
              <a:t>   </a:t>
            </a:r>
            <a:r>
              <a:rPr lang="en-US" sz="2200" b="1" spc="-1">
                <a:solidFill>
                  <a:srgbClr val="C0504D"/>
                </a:solidFill>
                <a:latin typeface="Courier New Bold"/>
              </a:rPr>
              <a:t>struct </a:t>
            </a:r>
            <a:r>
              <a:rPr lang="en-US" sz="2200" b="1" spc="-1">
                <a:solidFill>
                  <a:srgbClr val="000000"/>
                </a:solidFill>
                <a:latin typeface="Courier New Bold"/>
              </a:rPr>
              <a:t>Functor</a:t>
            </a:r>
            <a:endParaRPr lang="en-US" sz="2200" spc="-1">
              <a:latin typeface="Arial"/>
            </a:endParaRPr>
          </a:p>
          <a:p>
            <a:pPr>
              <a:spcBef>
                <a:spcPts val="439"/>
              </a:spcBef>
            </a:pPr>
            <a:r>
              <a:rPr lang="en-US" sz="2200" b="1" spc="-1">
                <a:solidFill>
                  <a:srgbClr val="000000"/>
                </a:solidFill>
                <a:latin typeface="Courier New Bold"/>
              </a:rPr>
              <a:t>   {</a:t>
            </a:r>
            <a:endParaRPr lang="en-US" sz="2200" spc="-1">
              <a:latin typeface="Arial"/>
            </a:endParaRPr>
          </a:p>
          <a:p>
            <a:pPr>
              <a:spcBef>
                <a:spcPts val="439"/>
              </a:spcBef>
            </a:pPr>
            <a:r>
              <a:rPr lang="en-US" sz="2200" b="1" spc="-1">
                <a:solidFill>
                  <a:srgbClr val="000000"/>
                </a:solidFill>
                <a:latin typeface="Courier New Bold"/>
              </a:rPr>
              <a:t>       </a:t>
            </a:r>
            <a:r>
              <a:rPr lang="en-US" sz="2200" b="1" spc="-1">
                <a:solidFill>
                  <a:srgbClr val="17375E"/>
                </a:solidFill>
                <a:latin typeface="Courier New Bold"/>
              </a:rPr>
              <a:t>int </a:t>
            </a:r>
            <a:r>
              <a:rPr lang="en-US" sz="2200" b="1" spc="-1">
                <a:solidFill>
                  <a:srgbClr val="4F81BD"/>
                </a:solidFill>
                <a:latin typeface="Courier New Bold"/>
              </a:rPr>
              <a:t>operator</a:t>
            </a:r>
            <a:r>
              <a:rPr lang="en-US" sz="2200" b="1" spc="-1">
                <a:solidFill>
                  <a:srgbClr val="000000"/>
                </a:solidFill>
                <a:latin typeface="Courier New Bold"/>
              </a:rPr>
              <a:t>() (</a:t>
            </a:r>
            <a:r>
              <a:rPr lang="en-US" sz="2200" b="1" spc="-1">
                <a:solidFill>
                  <a:srgbClr val="17375E"/>
                </a:solidFill>
                <a:latin typeface="Courier New Bold"/>
              </a:rPr>
              <a:t>int </a:t>
            </a:r>
            <a:r>
              <a:rPr lang="en-US" sz="2200" b="1" spc="-1">
                <a:solidFill>
                  <a:srgbClr val="000000"/>
                </a:solidFill>
                <a:latin typeface="Courier New Bold"/>
              </a:rPr>
              <a:t>x) { </a:t>
            </a:r>
            <a:r>
              <a:rPr lang="en-US" sz="2200" b="1" spc="-1">
                <a:solidFill>
                  <a:srgbClr val="C0504D"/>
                </a:solidFill>
                <a:latin typeface="Courier New Bold"/>
              </a:rPr>
              <a:t>return</a:t>
            </a:r>
            <a:r>
              <a:rPr lang="en-US" sz="2200" b="1" spc="-1">
                <a:solidFill>
                  <a:srgbClr val="000000"/>
                </a:solidFill>
                <a:latin typeface="Courier New Bold"/>
              </a:rPr>
              <a:t> x*x; }</a:t>
            </a:r>
            <a:endParaRPr lang="en-US" sz="2200" spc="-1">
              <a:latin typeface="Arial"/>
            </a:endParaRPr>
          </a:p>
          <a:p>
            <a:pPr>
              <a:spcBef>
                <a:spcPts val="439"/>
              </a:spcBef>
            </a:pPr>
            <a:r>
              <a:rPr lang="en-US" sz="2200" b="1" spc="-1">
                <a:solidFill>
                  <a:srgbClr val="000000"/>
                </a:solidFill>
                <a:latin typeface="Courier New Bold"/>
              </a:rPr>
              <a:t>   };</a:t>
            </a:r>
            <a:endParaRPr lang="en-US" sz="2200" spc="-1">
              <a:latin typeface="Arial"/>
            </a:endParaRPr>
          </a:p>
          <a:p>
            <a:pPr>
              <a:spcBef>
                <a:spcPts val="439"/>
              </a:spcBef>
            </a:pPr>
            <a:r>
              <a:rPr lang="en-US" sz="2200" b="1" spc="-1">
                <a:solidFill>
                  <a:srgbClr val="000000"/>
                </a:solidFill>
                <a:latin typeface="Courier New Bold"/>
              </a:rPr>
              <a:t>   // create an object of type Functor</a:t>
            </a:r>
            <a:endParaRPr lang="en-US" sz="2200" spc="-1">
              <a:latin typeface="Arial"/>
            </a:endParaRPr>
          </a:p>
          <a:p>
            <a:pPr>
              <a:spcBef>
                <a:spcPts val="439"/>
              </a:spcBef>
            </a:pPr>
            <a:r>
              <a:rPr lang="en-US" sz="2200" b="1" spc="-1">
                <a:solidFill>
                  <a:srgbClr val="000000"/>
                </a:solidFill>
                <a:latin typeface="Courier New Bold"/>
              </a:rPr>
              <a:t>   Functor f();</a:t>
            </a:r>
            <a:endParaRPr lang="en-US" sz="2200" spc="-1">
              <a:latin typeface="Arial"/>
            </a:endParaRPr>
          </a:p>
          <a:p>
            <a:pPr>
              <a:spcBef>
                <a:spcPts val="439"/>
              </a:spcBef>
            </a:pPr>
            <a:r>
              <a:rPr lang="en-US" sz="2200" b="1" spc="-1">
                <a:solidFill>
                  <a:srgbClr val="17375E"/>
                </a:solidFill>
                <a:latin typeface="Courier New Bold"/>
              </a:rPr>
              <a:t>   int </a:t>
            </a:r>
            <a:r>
              <a:rPr lang="en-US" sz="2200" b="1" spc="-1">
                <a:solidFill>
                  <a:srgbClr val="000000"/>
                </a:solidFill>
                <a:latin typeface="Courier New Bold"/>
              </a:rPr>
              <a:t>value = f(10); // call the operator()</a:t>
            </a:r>
            <a:endParaRPr lang="en-US" sz="2200" spc="-1">
              <a:latin typeface="Arial"/>
            </a:endParaRPr>
          </a:p>
          <a:p>
            <a:pPr>
              <a:spcBef>
                <a:spcPts val="641"/>
              </a:spcBef>
            </a:pPr>
            <a:endParaRPr lang="en-US" sz="2200"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7"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Template functions</a:t>
            </a:r>
            <a:endParaRPr lang="en-US" sz="4400" spc="-1">
              <a:latin typeface="Arial"/>
            </a:endParaRPr>
          </a:p>
        </p:txBody>
      </p:sp>
      <p:sp>
        <p:nvSpPr>
          <p:cNvPr id="2388" name="CustomShape 2"/>
          <p:cNvSpPr/>
          <p:nvPr/>
        </p:nvSpPr>
        <p:spPr>
          <a:xfrm>
            <a:off x="1703640" y="1600200"/>
            <a:ext cx="8784360" cy="499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10000"/>
          </a:bodyPr>
          <a:lstStyle/>
          <a:p>
            <a:pPr marL="343080" indent="-342360">
              <a:spcBef>
                <a:spcPts val="641"/>
              </a:spcBef>
              <a:buClr>
                <a:srgbClr val="000000"/>
              </a:buClr>
              <a:buFont typeface="Arial"/>
              <a:buChar char="•"/>
            </a:pPr>
            <a:r>
              <a:rPr lang="en-US" sz="3200" spc="-1">
                <a:solidFill>
                  <a:srgbClr val="000000"/>
                </a:solidFill>
                <a:latin typeface="Trebuchet MS"/>
              </a:rPr>
              <a:t>Don’t want to write the same function many times for different types?</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Templates allow functions to be parameterized with a type(s).</a:t>
            </a:r>
            <a:endParaRPr lang="en-US" sz="3200" spc="-1">
              <a:latin typeface="Arial"/>
            </a:endParaRPr>
          </a:p>
          <a:p>
            <a:pPr>
              <a:spcBef>
                <a:spcPts val="479"/>
              </a:spcBef>
            </a:pPr>
            <a:r>
              <a:rPr lang="en-US" sz="2400" spc="-1">
                <a:solidFill>
                  <a:srgbClr val="000000"/>
                </a:solidFill>
                <a:latin typeface="Letter Gothic Std"/>
              </a:rPr>
              <a:t> </a:t>
            </a:r>
            <a:endParaRPr lang="en-US" sz="2400" spc="-1">
              <a:latin typeface="Arial"/>
            </a:endParaRPr>
          </a:p>
          <a:p>
            <a:pPr>
              <a:spcBef>
                <a:spcPts val="479"/>
              </a:spcBef>
            </a:pPr>
            <a:r>
              <a:rPr lang="en-US" sz="2400" b="1" spc="-1">
                <a:solidFill>
                  <a:srgbClr val="17375E"/>
                </a:solidFill>
                <a:latin typeface="Courier New Bold"/>
              </a:rPr>
              <a:t>template</a:t>
            </a:r>
            <a:r>
              <a:rPr lang="en-US" sz="2400" b="1" spc="-1">
                <a:solidFill>
                  <a:srgbClr val="000000"/>
                </a:solidFill>
                <a:latin typeface="Courier New Bold"/>
              </a:rPr>
              <a:t>&lt;</a:t>
            </a:r>
            <a:r>
              <a:rPr lang="en-US" sz="2400" b="1" spc="-1">
                <a:solidFill>
                  <a:srgbClr val="C0504D"/>
                </a:solidFill>
                <a:latin typeface="Courier New Bold"/>
              </a:rPr>
              <a:t>typename </a:t>
            </a:r>
            <a:r>
              <a:rPr lang="en-US" sz="2400" b="1" spc="-1">
                <a:solidFill>
                  <a:srgbClr val="000000"/>
                </a:solidFill>
                <a:latin typeface="Courier New Bold"/>
              </a:rPr>
              <a:t>T&gt;</a:t>
            </a:r>
            <a:endParaRPr lang="en-US" sz="2400" spc="-1">
              <a:latin typeface="Arial"/>
            </a:endParaRPr>
          </a:p>
          <a:p>
            <a:pPr>
              <a:spcBef>
                <a:spcPts val="479"/>
              </a:spcBef>
            </a:pPr>
            <a:r>
              <a:rPr lang="en-US" sz="2400" b="1" spc="-1">
                <a:solidFill>
                  <a:srgbClr val="000000"/>
                </a:solidFill>
                <a:latin typeface="Courier New Bold"/>
              </a:rPr>
              <a:t>    T </a:t>
            </a:r>
            <a:r>
              <a:rPr lang="en-US" sz="2400" b="1" spc="-1">
                <a:solidFill>
                  <a:srgbClr val="4F81BD"/>
                </a:solidFill>
                <a:latin typeface="Courier New Bold"/>
              </a:rPr>
              <a:t>add</a:t>
            </a:r>
            <a:r>
              <a:rPr lang="en-US" sz="2400" b="1" spc="-1">
                <a:solidFill>
                  <a:srgbClr val="000000"/>
                </a:solidFill>
                <a:latin typeface="Courier New Bold"/>
              </a:rPr>
              <a:t>(T x, T y) { </a:t>
            </a:r>
            <a:r>
              <a:rPr lang="en-US" sz="2400" b="1" spc="-1">
                <a:solidFill>
                  <a:srgbClr val="C0504D"/>
                </a:solidFill>
                <a:latin typeface="Courier New Bold"/>
              </a:rPr>
              <a:t>return</a:t>
            </a:r>
            <a:r>
              <a:rPr lang="en-US" sz="2400" b="1" spc="-1">
                <a:solidFill>
                  <a:srgbClr val="000000"/>
                </a:solidFill>
                <a:latin typeface="Courier New Bold"/>
              </a:rPr>
              <a:t> x+y; }</a:t>
            </a:r>
            <a:endParaRPr lang="en-US" sz="2400" spc="-1">
              <a:latin typeface="Arial"/>
            </a:endParaRPr>
          </a:p>
          <a:p>
            <a:pPr>
              <a:spcBef>
                <a:spcPts val="479"/>
              </a:spcBef>
            </a:pPr>
            <a:endParaRPr lang="en-US" sz="2400" spc="-1">
              <a:latin typeface="Arial"/>
            </a:endParaRPr>
          </a:p>
          <a:p>
            <a:pPr>
              <a:spcBef>
                <a:spcPts val="479"/>
              </a:spcBef>
            </a:pPr>
            <a:r>
              <a:rPr lang="en-US" sz="2400" b="1" spc="-1">
                <a:solidFill>
                  <a:srgbClr val="000000"/>
                </a:solidFill>
                <a:latin typeface="Courier New Bold"/>
              </a:rPr>
              <a:t>    </a:t>
            </a:r>
            <a:r>
              <a:rPr lang="en-US" sz="2400" b="1" spc="-1">
                <a:solidFill>
                  <a:srgbClr val="17375E"/>
                </a:solidFill>
                <a:latin typeface="Courier New Bold"/>
              </a:rPr>
              <a:t>float</a:t>
            </a:r>
            <a:r>
              <a:rPr lang="en-US" sz="2400" b="1" spc="-1">
                <a:solidFill>
                  <a:srgbClr val="000000"/>
                </a:solidFill>
                <a:latin typeface="Courier New Bold"/>
              </a:rPr>
              <a:t>  f = </a:t>
            </a:r>
            <a:r>
              <a:rPr lang="en-US" sz="2400" b="1" spc="-1">
                <a:solidFill>
                  <a:srgbClr val="4F81BD"/>
                </a:solidFill>
                <a:latin typeface="Courier New Bold"/>
              </a:rPr>
              <a:t>add</a:t>
            </a:r>
            <a:r>
              <a:rPr lang="en-US" sz="2400" b="1" spc="-1">
                <a:solidFill>
                  <a:srgbClr val="000000"/>
                </a:solidFill>
                <a:latin typeface="Courier New Bold"/>
              </a:rPr>
              <a:t>&lt;</a:t>
            </a:r>
            <a:r>
              <a:rPr lang="en-US" sz="2400" b="1" spc="-1">
                <a:solidFill>
                  <a:srgbClr val="17375E"/>
                </a:solidFill>
                <a:latin typeface="Courier New Bold"/>
              </a:rPr>
              <a:t>float</a:t>
            </a:r>
            <a:r>
              <a:rPr lang="en-US" sz="2400" b="1" spc="-1">
                <a:solidFill>
                  <a:srgbClr val="000000"/>
                </a:solidFill>
                <a:latin typeface="Courier New Bold"/>
              </a:rPr>
              <a:t>&gt;(10.4f, 5.0f); // float version</a:t>
            </a:r>
            <a:endParaRPr lang="en-US" sz="2400" spc="-1">
              <a:latin typeface="Arial"/>
            </a:endParaRPr>
          </a:p>
          <a:p>
            <a:pPr>
              <a:spcBef>
                <a:spcPts val="479"/>
              </a:spcBef>
            </a:pPr>
            <a:r>
              <a:rPr lang="en-US" sz="2400" b="1" spc="-1">
                <a:solidFill>
                  <a:srgbClr val="000000"/>
                </a:solidFill>
                <a:latin typeface="Courier New Bold"/>
              </a:rPr>
              <a:t>    </a:t>
            </a:r>
            <a:r>
              <a:rPr lang="en-US" sz="2400" b="1" spc="-1">
                <a:solidFill>
                  <a:srgbClr val="17375E"/>
                </a:solidFill>
                <a:latin typeface="Courier New Bold"/>
              </a:rPr>
              <a:t>int </a:t>
            </a:r>
            <a:r>
              <a:rPr lang="en-US" sz="2400" b="1" spc="-1">
                <a:solidFill>
                  <a:srgbClr val="000000"/>
                </a:solidFill>
                <a:latin typeface="Courier New Bold"/>
              </a:rPr>
              <a:t>i = </a:t>
            </a:r>
            <a:r>
              <a:rPr lang="en-US" sz="2400" b="1" spc="-1">
                <a:solidFill>
                  <a:srgbClr val="4F81BD"/>
                </a:solidFill>
                <a:latin typeface="Courier New Bold"/>
              </a:rPr>
              <a:t>add</a:t>
            </a:r>
            <a:r>
              <a:rPr lang="en-US" sz="2400" b="1" spc="-1">
                <a:solidFill>
                  <a:srgbClr val="000000"/>
                </a:solidFill>
                <a:latin typeface="Courier New Bold"/>
              </a:rPr>
              <a:t>&lt;</a:t>
            </a:r>
            <a:r>
              <a:rPr lang="en-US" sz="2400" b="1" spc="-1">
                <a:solidFill>
                  <a:srgbClr val="17375E"/>
                </a:solidFill>
                <a:latin typeface="Courier New Bold"/>
              </a:rPr>
              <a:t>int</a:t>
            </a:r>
            <a:r>
              <a:rPr lang="en-US" sz="2400" b="1" spc="-1">
                <a:solidFill>
                  <a:srgbClr val="000000"/>
                </a:solidFill>
                <a:latin typeface="Courier New Bold"/>
              </a:rPr>
              <a:t>&gt;(100,20);           // int version</a:t>
            </a:r>
            <a:endParaRPr lang="en-US" sz="2400" spc="-1">
              <a:latin typeface="Arial"/>
            </a:endParaRPr>
          </a:p>
          <a:p>
            <a:pPr>
              <a:spcBef>
                <a:spcPts val="641"/>
              </a:spcBef>
            </a:pPr>
            <a:endParaRPr lang="en-US" sz="24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You can use the templatized type, T, inside the template function</a:t>
            </a:r>
            <a:endParaRPr lang="en-US" sz="3200" spc="-1">
              <a:latin typeface="Arial"/>
            </a:endParaRPr>
          </a:p>
          <a:p>
            <a:pPr>
              <a:spcBef>
                <a:spcPts val="641"/>
              </a:spcBef>
            </a:pPr>
            <a:endParaRPr lang="en-US" sz="3200"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9"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Template classes</a:t>
            </a:r>
            <a:endParaRPr lang="en-US" sz="4400" spc="-1">
              <a:latin typeface="Arial"/>
            </a:endParaRPr>
          </a:p>
        </p:txBody>
      </p:sp>
      <p:sp>
        <p:nvSpPr>
          <p:cNvPr id="2390" name="CustomShape 2"/>
          <p:cNvSpPr/>
          <p:nvPr/>
        </p:nvSpPr>
        <p:spPr>
          <a:xfrm>
            <a:off x="1775640" y="1600200"/>
            <a:ext cx="8640360" cy="521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343080" indent="-342360">
              <a:spcBef>
                <a:spcPts val="641"/>
              </a:spcBef>
              <a:buClr>
                <a:srgbClr val="000000"/>
              </a:buClr>
              <a:buFont typeface="Arial"/>
              <a:buChar char="•"/>
            </a:pPr>
            <a:r>
              <a:rPr lang="en-US" sz="3200" spc="-1">
                <a:solidFill>
                  <a:srgbClr val="000000"/>
                </a:solidFill>
                <a:latin typeface="Trebuchet MS"/>
              </a:rPr>
              <a:t>Don’t want to write the same class many times for different types?</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Templates allow class to be parameterized with a type(s) too.</a:t>
            </a:r>
            <a:endParaRPr lang="en-US" sz="3200" spc="-1">
              <a:latin typeface="Arial"/>
            </a:endParaRPr>
          </a:p>
          <a:p>
            <a:pPr marL="399960">
              <a:spcBef>
                <a:spcPts val="519"/>
              </a:spcBef>
            </a:pPr>
            <a:br/>
            <a:r>
              <a:rPr lang="en-US" sz="2600" b="1" spc="-1">
                <a:solidFill>
                  <a:srgbClr val="17375E"/>
                </a:solidFill>
                <a:latin typeface="Courier New Bold"/>
              </a:rPr>
              <a:t>template</a:t>
            </a:r>
            <a:r>
              <a:rPr lang="en-US" sz="2600" b="1" spc="-1">
                <a:solidFill>
                  <a:srgbClr val="000000"/>
                </a:solidFill>
                <a:latin typeface="Courier New Bold"/>
              </a:rPr>
              <a:t> &lt;</a:t>
            </a:r>
            <a:r>
              <a:rPr lang="en-US" sz="2600" b="1" spc="-1">
                <a:solidFill>
                  <a:srgbClr val="C0504D"/>
                </a:solidFill>
                <a:latin typeface="Courier New Bold"/>
              </a:rPr>
              <a:t>typename </a:t>
            </a:r>
            <a:r>
              <a:rPr lang="en-US" sz="2600" b="1" spc="-1">
                <a:solidFill>
                  <a:srgbClr val="000000"/>
                </a:solidFill>
                <a:latin typeface="Courier New Bold"/>
              </a:rPr>
              <a:t>T&gt;</a:t>
            </a:r>
            <a:endParaRPr lang="en-US" sz="2600" spc="-1">
              <a:latin typeface="Arial"/>
            </a:endParaRPr>
          </a:p>
          <a:p>
            <a:pPr marL="399960">
              <a:spcBef>
                <a:spcPts val="519"/>
              </a:spcBef>
            </a:pPr>
            <a:r>
              <a:rPr lang="en-US" sz="2600" b="1" spc="-1">
                <a:solidFill>
                  <a:srgbClr val="000000"/>
                </a:solidFill>
                <a:latin typeface="Courier New Bold"/>
              </a:rPr>
              <a:t>    </a:t>
            </a:r>
            <a:r>
              <a:rPr lang="en-US" sz="2600" b="1" spc="-1">
                <a:solidFill>
                  <a:srgbClr val="17375E"/>
                </a:solidFill>
                <a:latin typeface="Courier New Bold"/>
              </a:rPr>
              <a:t>class</a:t>
            </a:r>
            <a:r>
              <a:rPr lang="en-US" sz="2600" b="1" spc="-1">
                <a:solidFill>
                  <a:srgbClr val="000000"/>
                </a:solidFill>
                <a:latin typeface="Courier New Bold"/>
              </a:rPr>
              <a:t> Square</a:t>
            </a:r>
            <a:endParaRPr lang="en-US" sz="2600" spc="-1">
              <a:latin typeface="Arial"/>
            </a:endParaRPr>
          </a:p>
          <a:p>
            <a:pPr marL="399960">
              <a:spcBef>
                <a:spcPts val="519"/>
              </a:spcBef>
            </a:pPr>
            <a:r>
              <a:rPr lang="en-US" sz="2600" b="1" spc="-1">
                <a:solidFill>
                  <a:srgbClr val="000000"/>
                </a:solidFill>
                <a:latin typeface="Courier New Bold"/>
              </a:rPr>
              <a:t>    {</a:t>
            </a:r>
            <a:endParaRPr lang="en-US" sz="2600" spc="-1">
              <a:latin typeface="Arial"/>
            </a:endParaRPr>
          </a:p>
          <a:p>
            <a:pPr marL="399960">
              <a:spcBef>
                <a:spcPts val="519"/>
              </a:spcBef>
            </a:pPr>
            <a:r>
              <a:rPr lang="en-US" sz="2600" b="1" spc="-1">
                <a:solidFill>
                  <a:srgbClr val="000000"/>
                </a:solidFill>
                <a:latin typeface="Courier New Bold"/>
              </a:rPr>
              <a:t>        T </a:t>
            </a:r>
            <a:r>
              <a:rPr lang="en-US" sz="2600" b="1" spc="-1">
                <a:solidFill>
                  <a:srgbClr val="4F81BD"/>
                </a:solidFill>
                <a:latin typeface="Courier New Bold"/>
              </a:rPr>
              <a:t>operator</a:t>
            </a:r>
            <a:r>
              <a:rPr lang="en-US" sz="2600" b="1" spc="-1">
                <a:solidFill>
                  <a:srgbClr val="000000"/>
                </a:solidFill>
                <a:latin typeface="Courier New Bold"/>
              </a:rPr>
              <a:t>() (T x) { </a:t>
            </a:r>
            <a:r>
              <a:rPr lang="en-US" sz="2600" b="1" spc="-1">
                <a:solidFill>
                  <a:srgbClr val="C0504D"/>
                </a:solidFill>
                <a:latin typeface="Courier New Bold"/>
              </a:rPr>
              <a:t>return </a:t>
            </a:r>
            <a:r>
              <a:rPr lang="en-US" sz="2600" b="1" spc="-1">
                <a:solidFill>
                  <a:srgbClr val="000000"/>
                </a:solidFill>
                <a:latin typeface="Courier New Bold"/>
              </a:rPr>
              <a:t>x*x; }</a:t>
            </a:r>
            <a:endParaRPr lang="en-US" sz="2600" spc="-1">
              <a:latin typeface="Arial"/>
            </a:endParaRPr>
          </a:p>
          <a:p>
            <a:pPr marL="399960">
              <a:spcBef>
                <a:spcPts val="519"/>
              </a:spcBef>
            </a:pPr>
            <a:r>
              <a:rPr lang="en-US" sz="2600" b="1" spc="-1">
                <a:solidFill>
                  <a:srgbClr val="000000"/>
                </a:solidFill>
                <a:latin typeface="Courier New Bold"/>
              </a:rPr>
              <a:t>    };</a:t>
            </a:r>
            <a:endParaRPr lang="en-US" sz="2600" spc="-1">
              <a:latin typeface="Arial"/>
            </a:endParaRPr>
          </a:p>
          <a:p>
            <a:pPr marL="399960">
              <a:spcBef>
                <a:spcPts val="519"/>
              </a:spcBef>
            </a:pPr>
            <a:r>
              <a:rPr lang="en-US" sz="2600" b="1" spc="-1">
                <a:solidFill>
                  <a:srgbClr val="000000"/>
                </a:solidFill>
                <a:latin typeface="Courier New Bold"/>
              </a:rPr>
              <a:t>    Square&lt;</a:t>
            </a:r>
            <a:r>
              <a:rPr lang="en-US" sz="2600" b="1" spc="-1">
                <a:solidFill>
                  <a:srgbClr val="17375E"/>
                </a:solidFill>
                <a:latin typeface="Courier New Bold"/>
              </a:rPr>
              <a:t>int</a:t>
            </a:r>
            <a:r>
              <a:rPr lang="en-US" sz="2600" b="1" spc="-1">
                <a:solidFill>
                  <a:srgbClr val="000000"/>
                </a:solidFill>
                <a:latin typeface="Courier New Bold"/>
              </a:rPr>
              <a:t>&gt; f_int(); </a:t>
            </a:r>
            <a:endParaRPr lang="en-US" sz="2600" spc="-1">
              <a:latin typeface="Arial"/>
            </a:endParaRPr>
          </a:p>
          <a:p>
            <a:pPr marL="399960">
              <a:spcBef>
                <a:spcPts val="519"/>
              </a:spcBef>
            </a:pPr>
            <a:r>
              <a:rPr lang="en-US" sz="2600" b="1" spc="-1">
                <a:solidFill>
                  <a:srgbClr val="000000"/>
                </a:solidFill>
                <a:latin typeface="Courier New Bold"/>
              </a:rPr>
              <a:t>    </a:t>
            </a:r>
            <a:r>
              <a:rPr lang="en-US" sz="2600" b="1" spc="-1">
                <a:solidFill>
                  <a:srgbClr val="17375E"/>
                </a:solidFill>
                <a:latin typeface="Courier New Bold"/>
              </a:rPr>
              <a:t>int </a:t>
            </a:r>
            <a:r>
              <a:rPr lang="en-US" sz="2600" b="1" spc="-1">
                <a:solidFill>
                  <a:srgbClr val="000000"/>
                </a:solidFill>
                <a:latin typeface="Courier New Bold"/>
              </a:rPr>
              <a:t>value = </a:t>
            </a:r>
            <a:r>
              <a:rPr lang="en-US" sz="2600" b="1" spc="-1">
                <a:solidFill>
                  <a:srgbClr val="4F81BD"/>
                </a:solidFill>
                <a:latin typeface="Courier New Bold"/>
              </a:rPr>
              <a:t>f_int</a:t>
            </a:r>
            <a:r>
              <a:rPr lang="en-US" sz="2600" b="1" spc="-1">
                <a:solidFill>
                  <a:srgbClr val="000000"/>
                </a:solidFill>
                <a:latin typeface="Courier New Bold"/>
              </a:rPr>
              <a:t>(10); </a:t>
            </a:r>
            <a:endParaRPr lang="en-US" sz="2600" spc="-1">
              <a:latin typeface="Arial"/>
            </a:endParaRPr>
          </a:p>
          <a:p>
            <a:pPr marL="399960">
              <a:spcBef>
                <a:spcPts val="641"/>
              </a:spcBef>
            </a:pPr>
            <a:endParaRPr lang="en-US" sz="2600" spc="-1">
              <a:latin typeface="Arial"/>
            </a:endParaRPr>
          </a:p>
          <a:p>
            <a:pPr marL="399960">
              <a:spcBef>
                <a:spcPts val="641"/>
              </a:spcBef>
            </a:pPr>
            <a:endParaRPr lang="en-US" sz="2600" spc="-1">
              <a:latin typeface="Arial"/>
            </a:endParaRPr>
          </a:p>
          <a:p>
            <a:pPr marL="399960">
              <a:spcBef>
                <a:spcPts val="641"/>
              </a:spcBef>
            </a:pPr>
            <a:endParaRPr lang="en-US" sz="2600" spc="-1">
              <a:latin typeface="Arial"/>
            </a:endParaRPr>
          </a:p>
          <a:p>
            <a:pPr marL="399960">
              <a:spcBef>
                <a:spcPts val="641"/>
              </a:spcBef>
            </a:pPr>
            <a:endParaRPr lang="en-US" sz="2600" spc="-1">
              <a:latin typeface="Arial"/>
            </a:endParaRPr>
          </a:p>
          <a:p>
            <a:pPr marL="399960">
              <a:spcBef>
                <a:spcPts val="641"/>
              </a:spcBef>
            </a:pPr>
            <a:endParaRPr lang="en-US" sz="2600"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1"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gn="ctr">
              <a:lnSpc>
                <a:spcPct val="100000"/>
              </a:lnSpc>
            </a:pPr>
            <a:r>
              <a:rPr lang="en-US" sz="4400" spc="-1">
                <a:solidFill>
                  <a:srgbClr val="000000"/>
                </a:solidFill>
                <a:latin typeface="Trebuchet MS"/>
              </a:rPr>
              <a:t>C++11 defines a function template</a:t>
            </a:r>
            <a:endParaRPr lang="en-US" sz="4400" spc="-1">
              <a:latin typeface="Arial"/>
            </a:endParaRPr>
          </a:p>
        </p:txBody>
      </p:sp>
      <p:sp>
        <p:nvSpPr>
          <p:cNvPr id="2392" name="CustomShape 2"/>
          <p:cNvSpPr/>
          <p:nvPr/>
        </p:nvSpPr>
        <p:spPr>
          <a:xfrm>
            <a:off x="1703640" y="1600200"/>
            <a:ext cx="878436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C++ function objects can be stored in the templated class std::function.    The following header defines the class std::function</a:t>
            </a:r>
            <a:br/>
            <a:r>
              <a:rPr lang="en-US" sz="3200" spc="-1">
                <a:solidFill>
                  <a:srgbClr val="000000"/>
                </a:solidFill>
                <a:latin typeface="Trebuchet MS"/>
              </a:rPr>
              <a:t> </a:t>
            </a:r>
            <a:endParaRPr lang="en-US" sz="3200" spc="-1">
              <a:latin typeface="Arial"/>
            </a:endParaRPr>
          </a:p>
          <a:p>
            <a:pPr>
              <a:spcBef>
                <a:spcPts val="641"/>
              </a:spcBef>
            </a:pPr>
            <a:r>
              <a:rPr lang="en-US" sz="3200" spc="-1">
                <a:solidFill>
                  <a:srgbClr val="000000"/>
                </a:solidFill>
                <a:latin typeface="Trebuchet MS"/>
              </a:rPr>
              <a:t>	</a:t>
            </a:r>
            <a:r>
              <a:rPr lang="en-US" sz="3200" b="1" spc="-1">
                <a:solidFill>
                  <a:srgbClr val="000000"/>
                </a:solidFill>
                <a:latin typeface="Courier New Bold"/>
              </a:rPr>
              <a:t>#</a:t>
            </a:r>
            <a:r>
              <a:rPr lang="en-US" sz="3200" b="1" spc="-1">
                <a:solidFill>
                  <a:srgbClr val="C0504D"/>
                </a:solidFill>
                <a:latin typeface="Courier New Bold"/>
              </a:rPr>
              <a:t>include</a:t>
            </a:r>
            <a:r>
              <a:rPr lang="en-US" sz="3200" b="1" spc="-1">
                <a:solidFill>
                  <a:srgbClr val="000000"/>
                </a:solidFill>
                <a:latin typeface="Courier New Bold"/>
              </a:rPr>
              <a:t> </a:t>
            </a:r>
            <a:r>
              <a:rPr lang="en-US" sz="3200" b="1" spc="-1">
                <a:solidFill>
                  <a:srgbClr val="8064A2"/>
                </a:solidFill>
                <a:latin typeface="Courier New Bold"/>
              </a:rPr>
              <a:t>&lt;functional&gt;</a:t>
            </a:r>
            <a:b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We can define a C++ function object (e.g. functor) and then store it in the tempated class std::function</a:t>
            </a:r>
            <a:endParaRPr lang="en-US" sz="3200" spc="-1">
              <a:latin typeface="Arial"/>
            </a:endParaRPr>
          </a:p>
          <a:p>
            <a:pPr marL="399960">
              <a:spcBef>
                <a:spcPts val="561"/>
              </a:spcBef>
            </a:pPr>
            <a:br/>
            <a:r>
              <a:rPr lang="en-US" sz="2800" b="1" spc="-1">
                <a:solidFill>
                  <a:srgbClr val="17375E"/>
                </a:solidFill>
                <a:latin typeface="Courier New Bold"/>
              </a:rPr>
              <a:t>struct </a:t>
            </a:r>
            <a:r>
              <a:rPr lang="en-US" sz="2800" b="1" spc="-1">
                <a:solidFill>
                  <a:srgbClr val="000000"/>
                </a:solidFill>
                <a:latin typeface="Courier New Bold"/>
              </a:rPr>
              <a:t>Functor</a:t>
            </a:r>
            <a:endParaRPr lang="en-US" sz="2800" spc="-1">
              <a:latin typeface="Arial"/>
            </a:endParaRPr>
          </a:p>
          <a:p>
            <a:pPr marL="399960">
              <a:spcBef>
                <a:spcPts val="561"/>
              </a:spcBef>
            </a:pPr>
            <a:r>
              <a:rPr lang="en-US" sz="2800" b="1" spc="-1">
                <a:solidFill>
                  <a:srgbClr val="000000"/>
                </a:solidFill>
                <a:latin typeface="Courier New Bold"/>
              </a:rPr>
              <a:t>   {</a:t>
            </a:r>
            <a:endParaRPr lang="en-US" sz="2800" spc="-1">
              <a:latin typeface="Arial"/>
            </a:endParaRPr>
          </a:p>
          <a:p>
            <a:pPr marL="399960">
              <a:spcBef>
                <a:spcPts val="561"/>
              </a:spcBef>
            </a:pPr>
            <a:r>
              <a:rPr lang="en-US" sz="2800" b="1" spc="-1">
                <a:solidFill>
                  <a:srgbClr val="000000"/>
                </a:solidFill>
                <a:latin typeface="Courier New Bold"/>
              </a:rPr>
              <a:t>       </a:t>
            </a:r>
            <a:r>
              <a:rPr lang="en-US" sz="2800" b="1" spc="-1">
                <a:solidFill>
                  <a:srgbClr val="17375E"/>
                </a:solidFill>
                <a:latin typeface="Courier New Bold"/>
              </a:rPr>
              <a:t>int </a:t>
            </a:r>
            <a:r>
              <a:rPr lang="en-US" sz="2800" b="1" spc="-1">
                <a:solidFill>
                  <a:srgbClr val="4F81BD"/>
                </a:solidFill>
                <a:latin typeface="Courier New Bold"/>
              </a:rPr>
              <a:t>operator</a:t>
            </a:r>
            <a:r>
              <a:rPr lang="en-US" sz="2800" b="1" spc="-1">
                <a:solidFill>
                  <a:srgbClr val="000000"/>
                </a:solidFill>
                <a:latin typeface="Courier New Bold"/>
              </a:rPr>
              <a:t>() (</a:t>
            </a:r>
            <a:r>
              <a:rPr lang="en-US" sz="2800" b="1" spc="-1">
                <a:solidFill>
                  <a:srgbClr val="17375E"/>
                </a:solidFill>
                <a:latin typeface="Courier New Bold"/>
              </a:rPr>
              <a:t>int </a:t>
            </a:r>
            <a:r>
              <a:rPr lang="en-US" sz="2800" b="1" spc="-1">
                <a:solidFill>
                  <a:srgbClr val="000000"/>
                </a:solidFill>
                <a:latin typeface="Courier New Bold"/>
              </a:rPr>
              <a:t>x) { </a:t>
            </a:r>
            <a:r>
              <a:rPr lang="en-US" sz="2800" b="1" spc="-1">
                <a:solidFill>
                  <a:srgbClr val="C0504D"/>
                </a:solidFill>
                <a:latin typeface="Courier New Bold"/>
              </a:rPr>
              <a:t>return</a:t>
            </a:r>
            <a:r>
              <a:rPr lang="en-US" sz="2800" b="1" spc="-1">
                <a:solidFill>
                  <a:srgbClr val="000000"/>
                </a:solidFill>
                <a:latin typeface="Courier New Bold"/>
              </a:rPr>
              <a:t> x*x; }</a:t>
            </a:r>
            <a:endParaRPr lang="en-US" sz="2800" spc="-1">
              <a:latin typeface="Arial"/>
            </a:endParaRPr>
          </a:p>
          <a:p>
            <a:pPr marL="399960">
              <a:spcBef>
                <a:spcPts val="561"/>
              </a:spcBef>
            </a:pPr>
            <a:r>
              <a:rPr lang="en-US" sz="2800" b="1" spc="-1">
                <a:solidFill>
                  <a:srgbClr val="000000"/>
                </a:solidFill>
                <a:latin typeface="Courier New Bold"/>
              </a:rPr>
              <a:t>   };</a:t>
            </a:r>
            <a:endParaRPr lang="en-US" sz="2800" spc="-1">
              <a:latin typeface="Arial"/>
            </a:endParaRPr>
          </a:p>
          <a:p>
            <a:pPr marL="399960">
              <a:spcBef>
                <a:spcPts val="561"/>
              </a:spcBef>
            </a:pPr>
            <a:r>
              <a:rPr lang="en-US" sz="2800" b="1" spc="-1">
                <a:solidFill>
                  <a:srgbClr val="000000"/>
                </a:solidFill>
                <a:latin typeface="Courier New Bold"/>
              </a:rPr>
              <a:t>   std::function&lt;</a:t>
            </a:r>
            <a:r>
              <a:rPr lang="en-US" sz="2800" b="1" spc="-1">
                <a:solidFill>
                  <a:srgbClr val="17375E"/>
                </a:solidFill>
                <a:latin typeface="Courier New Bold"/>
              </a:rPr>
              <a:t>int</a:t>
            </a:r>
            <a:r>
              <a:rPr lang="en-US" sz="2800" b="1" spc="-1">
                <a:solidFill>
                  <a:srgbClr val="000000"/>
                </a:solidFill>
                <a:latin typeface="Courier New Bold"/>
              </a:rPr>
              <a:t> (</a:t>
            </a:r>
            <a:r>
              <a:rPr lang="en-US" sz="2800" b="1" spc="-1">
                <a:solidFill>
                  <a:srgbClr val="17375E"/>
                </a:solidFill>
                <a:latin typeface="Courier New Bold"/>
              </a:rPr>
              <a:t>int</a:t>
            </a:r>
            <a:r>
              <a:rPr lang="en-US" sz="2800" b="1" spc="-1">
                <a:solidFill>
                  <a:srgbClr val="000000"/>
                </a:solidFill>
                <a:latin typeface="Courier New Bold"/>
              </a:rPr>
              <a:t>)&gt; square(Functor());</a:t>
            </a:r>
            <a:endParaRPr lang="en-US" sz="2800" spc="-1">
              <a:latin typeface="Arial"/>
            </a:endParaRPr>
          </a:p>
          <a:p>
            <a:pPr marL="399960">
              <a:spcBef>
                <a:spcPts val="641"/>
              </a:spcBef>
            </a:pPr>
            <a:endParaRPr lang="en-US" sz="2800"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3"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a:lnSpc>
                <a:spcPct val="100000"/>
              </a:lnSpc>
            </a:pPr>
            <a:r>
              <a:rPr lang="en-US" sz="4400" spc="-1">
                <a:solidFill>
                  <a:srgbClr val="000000"/>
                </a:solidFill>
                <a:latin typeface="Trebuchet MS"/>
              </a:rPr>
              <a:t>C++ function template: example 1</a:t>
            </a:r>
            <a:endParaRPr lang="en-US" sz="4400" spc="-1">
              <a:latin typeface="Arial"/>
            </a:endParaRPr>
          </a:p>
        </p:txBody>
      </p:sp>
      <p:sp>
        <p:nvSpPr>
          <p:cNvPr id="2394" name="CustomShape 2"/>
          <p:cNvSpPr/>
          <p:nvPr/>
        </p:nvSpPr>
        <p:spPr>
          <a:xfrm>
            <a:off x="1981200" y="1535040"/>
            <a:ext cx="82184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77500" lnSpcReduction="20000"/>
          </a:bodyPr>
          <a:lstStyle/>
          <a:p>
            <a:pPr>
              <a:spcBef>
                <a:spcPts val="479"/>
              </a:spcBef>
            </a:pPr>
            <a:r>
              <a:rPr lang="en-US" sz="2400" b="1" spc="-1">
                <a:solidFill>
                  <a:srgbClr val="000000"/>
                </a:solidFill>
                <a:latin typeface="Trebuchet MS"/>
              </a:rPr>
              <a:t>The header &lt;functional&gt; just defines the template std::function. This can be used to warp standard functions or function objects, e.g.:</a:t>
            </a:r>
            <a:endParaRPr lang="en-US" sz="2400" spc="-1">
              <a:latin typeface="Arial"/>
            </a:endParaRPr>
          </a:p>
        </p:txBody>
      </p:sp>
      <p:sp>
        <p:nvSpPr>
          <p:cNvPr id="2395" name="CustomShape 3"/>
          <p:cNvSpPr/>
          <p:nvPr/>
        </p:nvSpPr>
        <p:spPr>
          <a:xfrm>
            <a:off x="1981200" y="2174760"/>
            <a:ext cx="8002440" cy="395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400"/>
              </a:spcBef>
            </a:pPr>
            <a:r>
              <a:rPr lang="en-US" sz="2000" b="1" spc="-1">
                <a:solidFill>
                  <a:srgbClr val="17375E"/>
                </a:solidFill>
                <a:latin typeface="Courier New Bold"/>
              </a:rPr>
              <a:t>int </a:t>
            </a:r>
            <a:r>
              <a:rPr lang="en-US" sz="2000" b="1" spc="-1">
                <a:solidFill>
                  <a:srgbClr val="000000"/>
                </a:solidFill>
                <a:latin typeface="Courier New Bold"/>
              </a:rPr>
              <a:t>foo(</a:t>
            </a:r>
            <a:r>
              <a:rPr lang="en-US" sz="2000" b="1" spc="-1">
                <a:solidFill>
                  <a:srgbClr val="17375E"/>
                </a:solidFill>
                <a:latin typeface="Courier New Bold"/>
              </a:rPr>
              <a:t>int</a:t>
            </a:r>
            <a:r>
              <a:rPr lang="en-US" sz="2000" b="1" spc="-1">
                <a:solidFill>
                  <a:srgbClr val="000000"/>
                </a:solidFill>
                <a:latin typeface="Courier New Bold"/>
              </a:rPr>
              <a:t> x)  { </a:t>
            </a:r>
            <a:r>
              <a:rPr lang="en-US" sz="2000" b="1" spc="-1">
                <a:solidFill>
                  <a:srgbClr val="C0504D"/>
                </a:solidFill>
                <a:latin typeface="Courier New Bold"/>
              </a:rPr>
              <a:t>return</a:t>
            </a:r>
            <a:r>
              <a:rPr lang="en-US" sz="2000" b="1" spc="-1">
                <a:solidFill>
                  <a:srgbClr val="000000"/>
                </a:solidFill>
                <a:latin typeface="Courier New Bold"/>
              </a:rPr>
              <a:t> x; }  // standard function</a:t>
            </a:r>
            <a:endParaRPr lang="en-US" sz="2000" spc="-1">
              <a:latin typeface="Arial"/>
            </a:endParaRPr>
          </a:p>
          <a:p>
            <a:pPr>
              <a:spcBef>
                <a:spcPts val="400"/>
              </a:spcBef>
            </a:pPr>
            <a:r>
              <a:rPr lang="en-US" sz="2000" b="1" spc="-1">
                <a:solidFill>
                  <a:srgbClr val="000000"/>
                </a:solidFill>
                <a:latin typeface="Courier New Bold"/>
              </a:rPr>
              <a:t>std::function&lt;</a:t>
            </a:r>
            <a:r>
              <a:rPr lang="en-US" sz="2000" b="1" spc="-1">
                <a:solidFill>
                  <a:srgbClr val="17375E"/>
                </a:solidFill>
                <a:latin typeface="Courier New Bold"/>
              </a:rPr>
              <a:t>int</a:t>
            </a:r>
            <a:r>
              <a:rPr lang="en-US" sz="2000" b="1" spc="-1">
                <a:solidFill>
                  <a:srgbClr val="000000"/>
                </a:solidFill>
                <a:latin typeface="Courier New Bold"/>
              </a:rPr>
              <a:t> (</a:t>
            </a:r>
            <a:r>
              <a:rPr lang="en-US" sz="2000" b="1" spc="-1">
                <a:solidFill>
                  <a:srgbClr val="17375E"/>
                </a:solidFill>
                <a:latin typeface="Courier New Bold"/>
              </a:rPr>
              <a:t>int</a:t>
            </a:r>
            <a:r>
              <a:rPr lang="en-US" sz="2000" b="1" spc="-1">
                <a:solidFill>
                  <a:srgbClr val="000000"/>
                </a:solidFill>
                <a:latin typeface="Courier New Bold"/>
              </a:rPr>
              <a:t>)&gt; foo_wrapper(foo);</a:t>
            </a:r>
            <a:endParaRPr lang="en-US" sz="2000" spc="-1">
              <a:latin typeface="Arial"/>
            </a:endParaRPr>
          </a:p>
          <a:p>
            <a:pPr>
              <a:spcBef>
                <a:spcPts val="400"/>
              </a:spcBef>
            </a:pPr>
            <a:r>
              <a:rPr lang="en-US" sz="2000" b="1" spc="-1">
                <a:solidFill>
                  <a:srgbClr val="000000"/>
                </a:solidFill>
                <a:latin typeface="Courier New Bold"/>
              </a:rPr>
              <a:t> </a:t>
            </a:r>
            <a:endParaRPr lang="en-US" sz="2000" spc="-1">
              <a:latin typeface="Arial"/>
            </a:endParaRPr>
          </a:p>
          <a:p>
            <a:pPr>
              <a:spcBef>
                <a:spcPts val="400"/>
              </a:spcBef>
            </a:pPr>
            <a:r>
              <a:rPr lang="en-US" sz="2000" b="1" spc="-1">
                <a:solidFill>
                  <a:srgbClr val="17375E"/>
                </a:solidFill>
                <a:latin typeface="Courier New Bold"/>
              </a:rPr>
              <a:t>struct </a:t>
            </a:r>
            <a:r>
              <a:rPr lang="en-US" sz="2000" b="1" spc="-1">
                <a:solidFill>
                  <a:srgbClr val="000000"/>
                </a:solidFill>
                <a:latin typeface="Courier New Bold"/>
              </a:rPr>
              <a:t>Foo // function object</a:t>
            </a:r>
            <a:endParaRPr lang="en-US" sz="2000" spc="-1">
              <a:latin typeface="Arial"/>
            </a:endParaRPr>
          </a:p>
          <a:p>
            <a:pPr>
              <a:spcBef>
                <a:spcPts val="400"/>
              </a:spcBef>
            </a:pPr>
            <a:r>
              <a:rPr lang="en-US" sz="2000" b="1" spc="-1">
                <a:solidFill>
                  <a:srgbClr val="000000"/>
                </a:solidFill>
                <a:latin typeface="Courier New Bold"/>
              </a:rPr>
              <a:t>{</a:t>
            </a:r>
            <a:endParaRPr lang="en-US" sz="2000" spc="-1">
              <a:latin typeface="Arial"/>
            </a:endParaRPr>
          </a:p>
          <a:p>
            <a:pPr>
              <a:spcBef>
                <a:spcPts val="400"/>
              </a:spcBef>
            </a:pPr>
            <a:r>
              <a:rPr lang="en-US" sz="2000" b="1" spc="-1">
                <a:solidFill>
                  <a:srgbClr val="000000"/>
                </a:solidFill>
                <a:latin typeface="Courier New Bold"/>
              </a:rPr>
              <a:t>  </a:t>
            </a:r>
            <a:r>
              <a:rPr lang="en-US" sz="2000" b="1" spc="-1">
                <a:solidFill>
                  <a:srgbClr val="17375E"/>
                </a:solidFill>
                <a:latin typeface="Courier New Bold"/>
              </a:rPr>
              <a:t>void</a:t>
            </a:r>
            <a:r>
              <a:rPr lang="en-US" sz="2000" b="1" spc="-1">
                <a:solidFill>
                  <a:srgbClr val="000000"/>
                </a:solidFill>
                <a:latin typeface="Courier New Bold"/>
              </a:rPr>
              <a:t> operator()(</a:t>
            </a:r>
            <a:r>
              <a:rPr lang="en-US" sz="2000" b="1" spc="-1">
                <a:solidFill>
                  <a:srgbClr val="17375E"/>
                </a:solidFill>
                <a:latin typeface="Courier New Bold"/>
              </a:rPr>
              <a:t>int </a:t>
            </a:r>
            <a:r>
              <a:rPr lang="en-US" sz="2000" b="1" spc="-1">
                <a:solidFill>
                  <a:srgbClr val="000000"/>
                </a:solidFill>
                <a:latin typeface="Courier New Bold"/>
              </a:rPr>
              <a:t>x)  {</a:t>
            </a:r>
            <a:r>
              <a:rPr lang="en-US" sz="2000" b="1" spc="-1">
                <a:solidFill>
                  <a:srgbClr val="C0504D"/>
                </a:solidFill>
                <a:latin typeface="Courier New Bold"/>
              </a:rPr>
              <a:t>return</a:t>
            </a:r>
            <a:r>
              <a:rPr lang="en-US" sz="2000" b="1" spc="-1">
                <a:solidFill>
                  <a:srgbClr val="000000"/>
                </a:solidFill>
                <a:latin typeface="Courier New Bold"/>
              </a:rPr>
              <a:t> x;}</a:t>
            </a:r>
            <a:endParaRPr lang="en-US" sz="2000" spc="-1">
              <a:latin typeface="Arial"/>
            </a:endParaRPr>
          </a:p>
          <a:p>
            <a:pPr>
              <a:spcBef>
                <a:spcPts val="400"/>
              </a:spcBef>
            </a:pPr>
            <a:r>
              <a:rPr lang="en-US" sz="2000" b="1" spc="-1">
                <a:solidFill>
                  <a:srgbClr val="000000"/>
                </a:solidFill>
                <a:latin typeface="Courier New Bold"/>
              </a:rPr>
              <a:t>};</a:t>
            </a:r>
            <a:endParaRPr lang="en-US" sz="2000" spc="-1">
              <a:latin typeface="Arial"/>
            </a:endParaRPr>
          </a:p>
          <a:p>
            <a:pPr>
              <a:spcBef>
                <a:spcPts val="400"/>
              </a:spcBef>
            </a:pPr>
            <a:r>
              <a:rPr lang="en-US" sz="2000" b="1" spc="-1">
                <a:solidFill>
                  <a:srgbClr val="000000"/>
                </a:solidFill>
                <a:latin typeface="Courier New Bold"/>
              </a:rPr>
              <a:t> std::function&lt;</a:t>
            </a:r>
            <a:r>
              <a:rPr lang="en-US" sz="2000" b="1" spc="-1">
                <a:solidFill>
                  <a:srgbClr val="17375E"/>
                </a:solidFill>
                <a:latin typeface="Courier New Bold"/>
              </a:rPr>
              <a:t>int</a:t>
            </a:r>
            <a:r>
              <a:rPr lang="en-US" sz="2000" b="1" spc="-1">
                <a:solidFill>
                  <a:srgbClr val="000000"/>
                </a:solidFill>
                <a:latin typeface="Courier New Bold"/>
              </a:rPr>
              <a:t> (</a:t>
            </a:r>
            <a:r>
              <a:rPr lang="en-US" sz="2000" b="1" spc="-1">
                <a:solidFill>
                  <a:srgbClr val="17375E"/>
                </a:solidFill>
                <a:latin typeface="Courier New Bold"/>
              </a:rPr>
              <a:t>int</a:t>
            </a:r>
            <a:r>
              <a:rPr lang="en-US" sz="2000" b="1" spc="-1">
                <a:solidFill>
                  <a:srgbClr val="000000"/>
                </a:solidFill>
                <a:latin typeface="Courier New Bold"/>
              </a:rPr>
              <a:t>)&gt; foo_functor(Foo());</a:t>
            </a:r>
            <a:endParaRPr lang="en-US" sz="2000" spc="-1">
              <a:latin typeface="Arial"/>
            </a:endParaRPr>
          </a:p>
          <a:p>
            <a:pPr>
              <a:spcBef>
                <a:spcPts val="400"/>
              </a:spcBef>
            </a:pPr>
            <a:endParaRPr lang="en-US" sz="2000" spc="-1">
              <a:latin typeface="Arial"/>
            </a:endParaRPr>
          </a:p>
        </p:txBody>
      </p:sp>
      <p:sp>
        <p:nvSpPr>
          <p:cNvPr id="2396" name="CustomShape 4"/>
          <p:cNvSpPr/>
          <p:nvPr/>
        </p:nvSpPr>
        <p:spPr>
          <a:xfrm>
            <a:off x="5304000" y="5373360"/>
            <a:ext cx="5219280" cy="142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400"/>
              </a:spcBef>
            </a:pPr>
            <a:r>
              <a:rPr lang="en-US" sz="2000" spc="-1">
                <a:solidFill>
                  <a:srgbClr val="9BBB59"/>
                </a:solidFill>
                <a:latin typeface="Trebuchet MS"/>
              </a:rPr>
              <a:t>foo_functor and foo_wrapper are basically the same but one is using a standard C like function, while the other is using a function object</a:t>
            </a:r>
            <a:endParaRPr lang="en-US" sz="2000"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7"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a:lnSpc>
                <a:spcPct val="100000"/>
              </a:lnSpc>
            </a:pPr>
            <a:r>
              <a:rPr lang="en-US" sz="4400" spc="-1">
                <a:solidFill>
                  <a:srgbClr val="000000"/>
                </a:solidFill>
                <a:latin typeface="Trebuchet MS"/>
              </a:rPr>
              <a:t>C++ function template: example 2</a:t>
            </a:r>
            <a:endParaRPr lang="en-US" sz="4400" spc="-1">
              <a:latin typeface="Arial"/>
            </a:endParaRPr>
          </a:p>
        </p:txBody>
      </p:sp>
      <p:sp>
        <p:nvSpPr>
          <p:cNvPr id="2398" name="CustomShape 2"/>
          <p:cNvSpPr/>
          <p:nvPr/>
        </p:nvSpPr>
        <p:spPr>
          <a:xfrm>
            <a:off x="1981200" y="1268640"/>
            <a:ext cx="8290440" cy="90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85000" lnSpcReduction="20000"/>
          </a:bodyPr>
          <a:lstStyle/>
          <a:p>
            <a:pPr>
              <a:spcBef>
                <a:spcPts val="479"/>
              </a:spcBef>
            </a:pPr>
            <a:r>
              <a:rPr lang="en-US" sz="2400" b="1" spc="-1">
                <a:solidFill>
                  <a:srgbClr val="000000"/>
                </a:solidFill>
                <a:latin typeface="Trebuchet MS"/>
              </a:rPr>
              <a:t>What is the point of function objects?  Well they can of course contain local state, which functions cannot, they can also contain member functions and so on. A silly example might be:</a:t>
            </a:r>
            <a:endParaRPr lang="en-US" sz="2400" spc="-1">
              <a:latin typeface="Arial"/>
            </a:endParaRPr>
          </a:p>
        </p:txBody>
      </p:sp>
      <p:sp>
        <p:nvSpPr>
          <p:cNvPr id="2399" name="CustomShape 3"/>
          <p:cNvSpPr/>
          <p:nvPr/>
        </p:nvSpPr>
        <p:spPr>
          <a:xfrm>
            <a:off x="1981200" y="2174760"/>
            <a:ext cx="8290440" cy="395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400"/>
              </a:spcBef>
            </a:pPr>
            <a:endParaRPr lang="en-US" spc="-1">
              <a:latin typeface="Arial"/>
            </a:endParaRPr>
          </a:p>
          <a:p>
            <a:pPr>
              <a:spcBef>
                <a:spcPts val="400"/>
              </a:spcBef>
            </a:pPr>
            <a:r>
              <a:rPr lang="en-US" sz="2000" b="1" spc="-1">
                <a:solidFill>
                  <a:srgbClr val="17375E"/>
                </a:solidFill>
                <a:latin typeface="Courier New Bold"/>
              </a:rPr>
              <a:t>struct </a:t>
            </a:r>
            <a:r>
              <a:rPr lang="en-US" sz="2000" b="1" spc="-1">
                <a:solidFill>
                  <a:srgbClr val="000000"/>
                </a:solidFill>
                <a:latin typeface="Courier New Bold"/>
              </a:rPr>
              <a:t>Foo // function object</a:t>
            </a:r>
            <a:endParaRPr lang="en-US" sz="2000" spc="-1">
              <a:latin typeface="Arial"/>
            </a:endParaRPr>
          </a:p>
          <a:p>
            <a:pPr>
              <a:spcBef>
                <a:spcPts val="400"/>
              </a:spcBef>
            </a:pPr>
            <a:r>
              <a:rPr lang="en-US" sz="2000" b="1" spc="-1">
                <a:solidFill>
                  <a:srgbClr val="000000"/>
                </a:solidFill>
                <a:latin typeface="Courier New Bold"/>
              </a:rPr>
              <a:t>{</a:t>
            </a:r>
            <a:endParaRPr lang="en-US" sz="2000" spc="-1">
              <a:latin typeface="Arial"/>
            </a:endParaRPr>
          </a:p>
          <a:p>
            <a:pPr>
              <a:spcBef>
                <a:spcPts val="400"/>
              </a:spcBef>
            </a:pPr>
            <a:r>
              <a:rPr lang="en-US" sz="2000" b="1" spc="-1">
                <a:solidFill>
                  <a:srgbClr val="17375E"/>
                </a:solidFill>
                <a:latin typeface="Courier New Bold"/>
              </a:rPr>
              <a:t>  int </a:t>
            </a:r>
            <a:r>
              <a:rPr lang="en-US" sz="2000" b="1" spc="-1">
                <a:solidFill>
                  <a:srgbClr val="000000"/>
                </a:solidFill>
                <a:latin typeface="Courier New Bold"/>
              </a:rPr>
              <a:t>y_;</a:t>
            </a:r>
            <a:endParaRPr lang="en-US" sz="2000" spc="-1">
              <a:latin typeface="Arial"/>
            </a:endParaRPr>
          </a:p>
          <a:p>
            <a:pPr>
              <a:spcBef>
                <a:spcPts val="400"/>
              </a:spcBef>
            </a:pPr>
            <a:r>
              <a:rPr lang="en-US" sz="2000" b="1" spc="-1">
                <a:solidFill>
                  <a:srgbClr val="000000"/>
                </a:solidFill>
                <a:latin typeface="Courier New Bold"/>
              </a:rPr>
              <a:t>  Foo() : y_(100) {}</a:t>
            </a:r>
            <a:endParaRPr lang="en-US" sz="2000" spc="-1">
              <a:latin typeface="Arial"/>
            </a:endParaRPr>
          </a:p>
          <a:p>
            <a:pPr>
              <a:spcBef>
                <a:spcPts val="400"/>
              </a:spcBef>
            </a:pPr>
            <a:r>
              <a:rPr lang="en-US" sz="2000" b="1" spc="-1">
                <a:solidFill>
                  <a:srgbClr val="000000"/>
                </a:solidFill>
                <a:latin typeface="Courier New Bold"/>
              </a:rPr>
              <a:t> </a:t>
            </a:r>
            <a:endParaRPr lang="en-US" sz="2000" spc="-1">
              <a:latin typeface="Arial"/>
            </a:endParaRPr>
          </a:p>
          <a:p>
            <a:pPr>
              <a:spcBef>
                <a:spcPts val="400"/>
              </a:spcBef>
            </a:pPr>
            <a:r>
              <a:rPr lang="en-US" sz="2000" b="1" spc="-1">
                <a:solidFill>
                  <a:srgbClr val="17375E"/>
                </a:solidFill>
                <a:latin typeface="Courier New Bold"/>
              </a:rPr>
              <a:t>  void </a:t>
            </a:r>
            <a:r>
              <a:rPr lang="en-US" sz="2000" b="1" spc="-1">
                <a:solidFill>
                  <a:srgbClr val="000000"/>
                </a:solidFill>
                <a:latin typeface="Courier New Bold"/>
              </a:rPr>
              <a:t>operator()(</a:t>
            </a:r>
            <a:r>
              <a:rPr lang="en-US" sz="2000" b="1" spc="-1">
                <a:solidFill>
                  <a:srgbClr val="17375E"/>
                </a:solidFill>
                <a:latin typeface="Courier New Bold"/>
              </a:rPr>
              <a:t>int </a:t>
            </a:r>
            <a:r>
              <a:rPr lang="en-US" sz="2000" b="1" spc="-1">
                <a:solidFill>
                  <a:srgbClr val="000000"/>
                </a:solidFill>
                <a:latin typeface="Courier New Bold"/>
              </a:rPr>
              <a:t>x) { </a:t>
            </a:r>
            <a:r>
              <a:rPr lang="en-US" sz="2000" b="1" spc="-1">
                <a:solidFill>
                  <a:srgbClr val="C0504D"/>
                </a:solidFill>
                <a:latin typeface="Courier New Bold"/>
              </a:rPr>
              <a:t>return</a:t>
            </a:r>
            <a:r>
              <a:rPr lang="en-US" sz="2000" b="1" spc="-1">
                <a:solidFill>
                  <a:srgbClr val="000000"/>
                </a:solidFill>
                <a:latin typeface="Courier New Bold"/>
              </a:rPr>
              <a:t> x+100; }</a:t>
            </a:r>
            <a:endParaRPr lang="en-US" sz="2000" spc="-1">
              <a:latin typeface="Arial"/>
            </a:endParaRPr>
          </a:p>
          <a:p>
            <a:pPr>
              <a:spcBef>
                <a:spcPts val="400"/>
              </a:spcBef>
            </a:pPr>
            <a:r>
              <a:rPr lang="en-US" sz="2000" b="1" spc="-1">
                <a:solidFill>
                  <a:srgbClr val="000000"/>
                </a:solidFill>
                <a:latin typeface="Courier New Bold"/>
              </a:rPr>
              <a:t>};</a:t>
            </a:r>
            <a:endParaRPr lang="en-US" sz="2000" spc="-1">
              <a:latin typeface="Arial"/>
            </a:endParaRPr>
          </a:p>
          <a:p>
            <a:pPr>
              <a:spcBef>
                <a:spcPts val="400"/>
              </a:spcBef>
            </a:pPr>
            <a:r>
              <a:rPr lang="en-US" sz="2000" b="1" spc="-1">
                <a:solidFill>
                  <a:srgbClr val="000000"/>
                </a:solidFill>
                <a:latin typeface="Courier New Bold"/>
              </a:rPr>
              <a:t> </a:t>
            </a:r>
            <a:endParaRPr lang="en-US" sz="2000" spc="-1">
              <a:latin typeface="Arial"/>
            </a:endParaRPr>
          </a:p>
          <a:p>
            <a:pPr>
              <a:spcBef>
                <a:spcPts val="400"/>
              </a:spcBef>
            </a:pPr>
            <a:r>
              <a:rPr lang="en-US" sz="2000" b="1" spc="-1">
                <a:solidFill>
                  <a:srgbClr val="000000"/>
                </a:solidFill>
                <a:latin typeface="Courier New Bold"/>
              </a:rPr>
              <a:t>std::function&lt;</a:t>
            </a:r>
            <a:r>
              <a:rPr lang="en-US" sz="2000" b="1" spc="-1">
                <a:solidFill>
                  <a:srgbClr val="17375E"/>
                </a:solidFill>
                <a:latin typeface="Courier New Bold"/>
              </a:rPr>
              <a:t>int</a:t>
            </a:r>
            <a:r>
              <a:rPr lang="en-US" sz="2000" b="1" spc="-1">
                <a:solidFill>
                  <a:srgbClr val="000000"/>
                </a:solidFill>
                <a:latin typeface="Courier New Bold"/>
              </a:rPr>
              <a:t> (</a:t>
            </a:r>
            <a:r>
              <a:rPr lang="en-US" sz="2000" b="1" spc="-1">
                <a:solidFill>
                  <a:srgbClr val="17375E"/>
                </a:solidFill>
                <a:latin typeface="Courier New Bold"/>
              </a:rPr>
              <a:t>int</a:t>
            </a:r>
            <a:r>
              <a:rPr lang="en-US" sz="2000" b="1" spc="-1">
                <a:solidFill>
                  <a:srgbClr val="000000"/>
                </a:solidFill>
                <a:latin typeface="Courier New Bold"/>
              </a:rPr>
              <a:t>)&gt; add100(Foo());</a:t>
            </a:r>
            <a:endParaRPr lang="en-US" sz="2000" spc="-1">
              <a:latin typeface="Arial"/>
            </a:endParaRPr>
          </a:p>
          <a:p>
            <a:pPr>
              <a:spcBef>
                <a:spcPts val="400"/>
              </a:spcBef>
            </a:pPr>
            <a:r>
              <a:rPr lang="en-US" sz="2000" b="1" spc="-1">
                <a:solidFill>
                  <a:srgbClr val="000000"/>
                </a:solidFill>
                <a:latin typeface="Courier New Bold"/>
              </a:rPr>
              <a:t>// function that adds 100 to its argument</a:t>
            </a:r>
            <a:endParaRPr lang="en-US" sz="2000" spc="-1">
              <a:latin typeface="Arial"/>
            </a:endParaRPr>
          </a:p>
          <a:p>
            <a:pPr>
              <a:spcBef>
                <a:spcPts val="400"/>
              </a:spcBef>
            </a:pPr>
            <a:endParaRPr lang="en-US" sz="2000"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 name="CustomShape 1"/>
          <p:cNvSpPr/>
          <p:nvPr/>
        </p:nvSpPr>
        <p:spPr>
          <a:xfrm>
            <a:off x="2246160" y="4406760"/>
            <a:ext cx="7771680" cy="13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4000" b="1" cap="all" spc="-1" dirty="0">
                <a:solidFill>
                  <a:srgbClr val="000000"/>
                </a:solidFill>
                <a:latin typeface="Trebuchet MS"/>
              </a:rPr>
              <a:t>针对 </a:t>
            </a:r>
            <a:r>
              <a:rPr lang="en-US" altLang="zh-CN" sz="4000" b="1" cap="all" spc="-1" dirty="0">
                <a:solidFill>
                  <a:srgbClr val="000000"/>
                </a:solidFill>
                <a:latin typeface="Trebuchet MS"/>
              </a:rPr>
              <a:t>C </a:t>
            </a:r>
            <a:r>
              <a:rPr lang="zh-CN" altLang="en-US" sz="4000" b="1" cap="all" spc="-1" dirty="0">
                <a:solidFill>
                  <a:srgbClr val="000000"/>
                </a:solidFill>
                <a:latin typeface="Trebuchet MS"/>
              </a:rPr>
              <a:t>语言开发者的 </a:t>
            </a:r>
            <a:r>
              <a:rPr lang="en-US" altLang="zh-CN" sz="4000" b="1" cap="all" spc="-1" dirty="0">
                <a:solidFill>
                  <a:srgbClr val="000000"/>
                </a:solidFill>
                <a:latin typeface="Trebuchet MS"/>
              </a:rPr>
              <a:t>C++ </a:t>
            </a:r>
            <a:r>
              <a:rPr lang="zh-CN" altLang="en-US" sz="4000" b="1" cap="all" spc="-1" dirty="0">
                <a:solidFill>
                  <a:srgbClr val="000000"/>
                </a:solidFill>
                <a:latin typeface="Trebuchet MS"/>
              </a:rPr>
              <a:t>指南</a:t>
            </a:r>
            <a:endParaRPr lang="en-US" sz="4000" spc="-1" dirty="0">
              <a:latin typeface="Arial"/>
            </a:endParaRPr>
          </a:p>
        </p:txBody>
      </p:sp>
      <p:sp>
        <p:nvSpPr>
          <p:cNvPr id="2357" name="CustomShape 2"/>
          <p:cNvSpPr/>
          <p:nvPr/>
        </p:nvSpPr>
        <p:spPr>
          <a:xfrm>
            <a:off x="2246160" y="2906640"/>
            <a:ext cx="777168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spcBef>
                <a:spcPts val="400"/>
              </a:spcBef>
            </a:pPr>
            <a:r>
              <a:rPr lang="zh-CN" altLang="en-US" sz="2000" spc="-1" dirty="0">
                <a:solidFill>
                  <a:srgbClr val="000000"/>
                </a:solidFill>
                <a:latin typeface="Trebuchet MS"/>
              </a:rPr>
              <a:t>附录</a:t>
            </a:r>
            <a:r>
              <a:rPr lang="en-US" sz="2000" spc="-1" dirty="0">
                <a:solidFill>
                  <a:srgbClr val="000000"/>
                </a:solidFill>
                <a:latin typeface="Trebuchet MS"/>
              </a:rPr>
              <a:t> D</a:t>
            </a:r>
            <a:endParaRPr lang="en-US" sz="2000"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8"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C++ for C programmers</a:t>
            </a:r>
            <a:endParaRPr lang="en-US" sz="4400" spc="-1">
              <a:latin typeface="Arial"/>
            </a:endParaRPr>
          </a:p>
        </p:txBody>
      </p:sp>
      <p:sp>
        <p:nvSpPr>
          <p:cNvPr id="2359"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343080" indent="-342360">
              <a:spcBef>
                <a:spcPts val="641"/>
              </a:spcBef>
              <a:buClr>
                <a:srgbClr val="000000"/>
              </a:buClr>
              <a:buFont typeface="Arial"/>
              <a:buChar char="•"/>
            </a:pPr>
            <a:r>
              <a:rPr lang="en-US" sz="3200" spc="-1" dirty="0">
                <a:solidFill>
                  <a:srgbClr val="000000"/>
                </a:solidFill>
                <a:latin typeface="Trebuchet MS"/>
              </a:rPr>
              <a:t>This </a:t>
            </a:r>
            <a:r>
              <a:rPr lang="zh-CN" altLang="en-US" sz="3200" spc="-1" dirty="0">
                <a:solidFill>
                  <a:srgbClr val="000000"/>
                </a:solidFill>
                <a:latin typeface="Trebuchet MS"/>
              </a:rPr>
              <a:t>附录</a:t>
            </a:r>
            <a:r>
              <a:rPr lang="en-US" sz="3200" spc="-1" dirty="0">
                <a:solidFill>
                  <a:srgbClr val="000000"/>
                </a:solidFill>
                <a:latin typeface="Trebuchet MS"/>
              </a:rPr>
              <a:t> shows and highlights some of the basic features and principles of C++.</a:t>
            </a:r>
            <a:endParaRPr lang="en-US" sz="3200" spc="-1" dirty="0">
              <a:latin typeface="Arial"/>
            </a:endParaRPr>
          </a:p>
          <a:p>
            <a:pPr>
              <a:spcBef>
                <a:spcPts val="641"/>
              </a:spcBef>
            </a:pPr>
            <a:endParaRPr lang="en-US" sz="3200" spc="-1" dirty="0">
              <a:latin typeface="Arial"/>
            </a:endParaRPr>
          </a:p>
          <a:p>
            <a:pPr marL="343080" indent="-342360">
              <a:spcBef>
                <a:spcPts val="641"/>
              </a:spcBef>
              <a:buClr>
                <a:srgbClr val="000000"/>
              </a:buClr>
              <a:buFont typeface="Arial"/>
              <a:buChar char="•"/>
            </a:pPr>
            <a:r>
              <a:rPr lang="en-US" sz="3200" spc="-1" dirty="0">
                <a:solidFill>
                  <a:srgbClr val="000000"/>
                </a:solidFill>
                <a:latin typeface="Trebuchet MS"/>
              </a:rPr>
              <a:t>It is intended for the working C programmer.</a:t>
            </a:r>
            <a:endParaRPr lang="en-US" sz="3200" spc="-1" dirty="0">
              <a:latin typeface="Arial"/>
            </a:endParaRPr>
          </a:p>
          <a:p>
            <a:pPr>
              <a:spcBef>
                <a:spcPts val="641"/>
              </a:spcBef>
            </a:pPr>
            <a:endParaRPr lang="en-US" sz="3200" spc="-1" dirty="0">
              <a:latin typeface="Arial"/>
            </a:endParaRPr>
          </a:p>
          <a:p>
            <a:pPr marL="343080" indent="-342360">
              <a:spcBef>
                <a:spcPts val="641"/>
              </a:spcBef>
              <a:buClr>
                <a:srgbClr val="000000"/>
              </a:buClr>
              <a:buFont typeface="Arial"/>
              <a:buChar char="•"/>
            </a:pPr>
            <a:r>
              <a:rPr lang="en-US" sz="3200" spc="-1" dirty="0">
                <a:solidFill>
                  <a:srgbClr val="000000"/>
                </a:solidFill>
                <a:latin typeface="Trebuchet MS"/>
              </a:rPr>
              <a:t>The C++ standards:</a:t>
            </a:r>
            <a:endParaRPr lang="en-US" sz="3200" spc="-1" dirty="0">
              <a:latin typeface="Arial"/>
            </a:endParaRPr>
          </a:p>
          <a:p>
            <a:pPr marL="743040" lvl="1" indent="-285120">
              <a:spcBef>
                <a:spcPts val="561"/>
              </a:spcBef>
              <a:buClr>
                <a:srgbClr val="000000"/>
              </a:buClr>
              <a:buFont typeface="Arial"/>
              <a:buChar char="–"/>
            </a:pPr>
            <a:r>
              <a:rPr lang="en-US" sz="2800" spc="-1" dirty="0">
                <a:solidFill>
                  <a:srgbClr val="000000"/>
                </a:solidFill>
                <a:latin typeface="Trebuchet MS"/>
              </a:rPr>
              <a:t>ISO/ANSI Standard 1998 (revision 2003)</a:t>
            </a:r>
            <a:endParaRPr lang="en-US" sz="2800" spc="-1" dirty="0">
              <a:latin typeface="Arial"/>
            </a:endParaRPr>
          </a:p>
          <a:p>
            <a:pPr marL="743040" lvl="1" indent="-285120">
              <a:spcBef>
                <a:spcPts val="561"/>
              </a:spcBef>
              <a:buClr>
                <a:srgbClr val="000000"/>
              </a:buClr>
              <a:buFont typeface="Arial"/>
              <a:buChar char="–"/>
            </a:pPr>
            <a:r>
              <a:rPr lang="en-US" sz="2800" spc="-1" dirty="0">
                <a:solidFill>
                  <a:srgbClr val="000000"/>
                </a:solidFill>
                <a:latin typeface="Trebuchet MS"/>
              </a:rPr>
              <a:t>ISO/ANSI Standard 2011 (aka C++0x or C++11) </a:t>
            </a:r>
            <a:endParaRPr lang="en-US" sz="2800" spc="-1" dirty="0">
              <a:latin typeface="Arial"/>
            </a:endParaRPr>
          </a:p>
          <a:p>
            <a:pPr>
              <a:spcBef>
                <a:spcPts val="641"/>
              </a:spcBef>
            </a:pPr>
            <a:endParaRPr lang="en-US" sz="2800"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0" name="CustomShape 1"/>
          <p:cNvSpPr/>
          <p:nvPr/>
        </p:nvSpPr>
        <p:spPr>
          <a:xfrm>
            <a:off x="1631640" y="27468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gn="ctr">
              <a:lnSpc>
                <a:spcPct val="100000"/>
              </a:lnSpc>
            </a:pPr>
            <a:r>
              <a:rPr lang="en-US" sz="4400" spc="-1">
                <a:solidFill>
                  <a:srgbClr val="000000"/>
                </a:solidFill>
                <a:latin typeface="Trebuchet MS"/>
              </a:rPr>
              <a:t>Comments, includes, and variable definitions</a:t>
            </a:r>
            <a:endParaRPr lang="en-US" sz="4400" spc="-1">
              <a:latin typeface="Arial"/>
            </a:endParaRPr>
          </a:p>
        </p:txBody>
      </p:sp>
      <p:sp>
        <p:nvSpPr>
          <p:cNvPr id="2361" name="CustomShape 2"/>
          <p:cNvSpPr/>
          <p:nvPr/>
        </p:nvSpPr>
        <p:spPr>
          <a:xfrm>
            <a:off x="1631640" y="1600200"/>
            <a:ext cx="8928360" cy="499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000000"/>
              </a:buClr>
              <a:buFont typeface="Arial"/>
              <a:buChar char="•"/>
            </a:pPr>
            <a:r>
              <a:rPr lang="en-US" sz="3200" spc="-1">
                <a:solidFill>
                  <a:srgbClr val="000000"/>
                </a:solidFill>
                <a:latin typeface="Trebuchet MS"/>
              </a:rPr>
              <a:t>Single line comments:</a:t>
            </a:r>
            <a:endParaRPr lang="en-US" sz="3200" spc="-1">
              <a:latin typeface="Arial"/>
            </a:endParaRPr>
          </a:p>
          <a:p>
            <a:pPr>
              <a:spcBef>
                <a:spcPts val="641"/>
              </a:spcBef>
            </a:pPr>
            <a:r>
              <a:rPr lang="en-US" sz="3200" spc="-1">
                <a:solidFill>
                  <a:srgbClr val="000000"/>
                </a:solidFill>
                <a:latin typeface="Courier New Bold"/>
              </a:rPr>
              <a:t>   </a:t>
            </a:r>
            <a:r>
              <a:rPr lang="en-US" sz="2400" spc="-1">
                <a:solidFill>
                  <a:srgbClr val="000000"/>
                </a:solidFill>
                <a:latin typeface="Courier New Bold"/>
              </a:rPr>
              <a:t>// this is a C++ comment</a:t>
            </a:r>
            <a:endParaRPr lang="en-US" sz="24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C includes are prefixed with “c”:</a:t>
            </a:r>
            <a:endParaRPr lang="en-US" sz="3200" spc="-1">
              <a:latin typeface="Arial"/>
            </a:endParaRPr>
          </a:p>
          <a:p>
            <a:pPr>
              <a:spcBef>
                <a:spcPts val="641"/>
              </a:spcBef>
            </a:pPr>
            <a:r>
              <a:rPr lang="en-US" sz="3200" spc="-1">
                <a:solidFill>
                  <a:srgbClr val="000000"/>
                </a:solidFill>
                <a:latin typeface="Trebuchet MS"/>
              </a:rPr>
              <a:t>   </a:t>
            </a:r>
            <a:r>
              <a:rPr lang="en-US" sz="2400" spc="-1">
                <a:solidFill>
                  <a:srgbClr val="000000"/>
                </a:solidFill>
                <a:latin typeface="Trebuchet MS"/>
              </a:rPr>
              <a:t>   </a:t>
            </a:r>
            <a:r>
              <a:rPr lang="en-US" sz="2400" spc="-1">
                <a:solidFill>
                  <a:srgbClr val="000000"/>
                </a:solidFill>
                <a:latin typeface="Courier New Bold"/>
              </a:rPr>
              <a:t>#include &lt;cstdio&gt;</a:t>
            </a:r>
            <a:endParaRPr lang="en-US" sz="24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IO from keyboard and to console</a:t>
            </a:r>
            <a:endParaRPr lang="en-US" sz="3200" spc="-1">
              <a:latin typeface="Arial"/>
            </a:endParaRPr>
          </a:p>
          <a:p>
            <a:pPr>
              <a:spcBef>
                <a:spcPts val="519"/>
              </a:spcBef>
            </a:pPr>
            <a:r>
              <a:rPr lang="en-US" sz="2600" spc="-1">
                <a:solidFill>
                  <a:srgbClr val="000000"/>
                </a:solidFill>
                <a:latin typeface="Letter Gothic Std"/>
              </a:rPr>
              <a:t>   </a:t>
            </a:r>
            <a:r>
              <a:rPr lang="en-US" sz="2400" spc="-1">
                <a:solidFill>
                  <a:srgbClr val="000000"/>
                </a:solidFill>
                <a:latin typeface="Letter Gothic Std"/>
              </a:rPr>
              <a:t>   </a:t>
            </a:r>
            <a:r>
              <a:rPr lang="en-US" sz="2400" spc="-1">
                <a:solidFill>
                  <a:srgbClr val="000000"/>
                </a:solidFill>
                <a:latin typeface="Courier New Bold"/>
              </a:rPr>
              <a:t>#include &lt;iosteam&gt;</a:t>
            </a:r>
            <a:endParaRPr lang="en-US" sz="2400" spc="-1">
              <a:latin typeface="Arial"/>
            </a:endParaRPr>
          </a:p>
          <a:p>
            <a:pPr>
              <a:spcBef>
                <a:spcPts val="479"/>
              </a:spcBef>
            </a:pPr>
            <a:r>
              <a:rPr lang="en-US" sz="2400" spc="-1">
                <a:solidFill>
                  <a:srgbClr val="17375E"/>
                </a:solidFill>
                <a:latin typeface="Courier New Bold"/>
              </a:rPr>
              <a:t>   int</a:t>
            </a:r>
            <a:r>
              <a:rPr lang="en-US" sz="2400" spc="-1">
                <a:solidFill>
                  <a:srgbClr val="C0504D"/>
                </a:solidFill>
                <a:latin typeface="Courier New Bold"/>
              </a:rPr>
              <a:t> </a:t>
            </a:r>
            <a:r>
              <a:rPr lang="en-US" sz="2400" spc="-1">
                <a:solidFill>
                  <a:srgbClr val="000000"/>
                </a:solidFill>
                <a:latin typeface="Courier New Bold"/>
              </a:rPr>
              <a:t>a;  </a:t>
            </a:r>
            <a:endParaRPr lang="en-US" sz="2400" spc="-1">
              <a:latin typeface="Arial"/>
            </a:endParaRPr>
          </a:p>
          <a:p>
            <a:pPr>
              <a:spcBef>
                <a:spcPts val="479"/>
              </a:spcBef>
            </a:pPr>
            <a:r>
              <a:rPr lang="en-US" sz="2400" spc="-1">
                <a:solidFill>
                  <a:srgbClr val="000000"/>
                </a:solidFill>
                <a:latin typeface="Courier New Bold"/>
              </a:rPr>
              <a:t>   std::cin &gt;&gt; a;  // input integer to ‘a’</a:t>
            </a:r>
            <a:endParaRPr lang="en-US" sz="2400" spc="-1">
              <a:latin typeface="Arial"/>
            </a:endParaRPr>
          </a:p>
          <a:p>
            <a:pPr>
              <a:spcBef>
                <a:spcPts val="479"/>
              </a:spcBef>
            </a:pPr>
            <a:r>
              <a:rPr lang="en-US" sz="2400" spc="-1">
                <a:solidFill>
                  <a:srgbClr val="000000"/>
                </a:solidFill>
                <a:latin typeface="Courier New Bold"/>
              </a:rPr>
              <a:t>   std::cout &lt;&lt; a; // outputs ‘a’ to console</a:t>
            </a:r>
            <a:endParaRPr lang="en-US" sz="2400" spc="-1">
              <a:latin typeface="Arial"/>
            </a:endParaRPr>
          </a:p>
          <a:p>
            <a:pPr>
              <a:spcBef>
                <a:spcPts val="641"/>
              </a:spcBef>
            </a:pPr>
            <a:endParaRPr lang="en-US" sz="2400" spc="-1">
              <a:latin typeface="Arial"/>
            </a:endParaRPr>
          </a:p>
          <a:p>
            <a:pPr>
              <a:spcBef>
                <a:spcPts val="641"/>
              </a:spcBef>
            </a:pPr>
            <a:endParaRPr lang="en-US" sz="2400"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2"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Namespaces</a:t>
            </a:r>
            <a:endParaRPr lang="en-US" sz="4400" spc="-1">
              <a:latin typeface="Arial"/>
            </a:endParaRPr>
          </a:p>
        </p:txBody>
      </p:sp>
      <p:sp>
        <p:nvSpPr>
          <p:cNvPr id="2363" name="CustomShape 2"/>
          <p:cNvSpPr/>
          <p:nvPr/>
        </p:nvSpPr>
        <p:spPr>
          <a:xfrm>
            <a:off x="1703640" y="1600200"/>
            <a:ext cx="8784360" cy="50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Definitions and variables can be scoped with namespaces.</a:t>
            </a:r>
            <a:endParaRPr lang="en-US" sz="3200" spc="-1">
              <a:latin typeface="Arial"/>
            </a:endParaRPr>
          </a:p>
          <a:p>
            <a:pPr marL="457200">
              <a:spcBef>
                <a:spcPts val="561"/>
              </a:spcBef>
            </a:pPr>
            <a:r>
              <a:rPr lang="en-US" sz="2800" spc="-1">
                <a:solidFill>
                  <a:srgbClr val="000000"/>
                </a:solidFill>
                <a:latin typeface="Trebuchet MS"/>
              </a:rPr>
              <a:t> :: is used to dereference.</a:t>
            </a:r>
            <a:endParaRPr lang="en-US" sz="28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Using namespace opens names space into current scope.</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Default namespace is std.</a:t>
            </a:r>
            <a:endParaRPr lang="en-US" sz="3200" spc="-1">
              <a:latin typeface="Arial"/>
            </a:endParaRPr>
          </a:p>
          <a:p>
            <a:pPr>
              <a:spcBef>
                <a:spcPts val="641"/>
              </a:spcBef>
            </a:pPr>
            <a:endParaRPr lang="en-US" sz="3200" spc="-1">
              <a:latin typeface="Arial"/>
            </a:endParaRPr>
          </a:p>
          <a:p>
            <a:pPr>
              <a:spcBef>
                <a:spcPts val="641"/>
              </a:spcBef>
            </a:pPr>
            <a:r>
              <a:rPr lang="en-US" sz="3200" b="1" spc="-1">
                <a:solidFill>
                  <a:srgbClr val="000000"/>
                </a:solidFill>
                <a:latin typeface="Courier New Bold"/>
              </a:rPr>
              <a:t> </a:t>
            </a:r>
            <a:r>
              <a:rPr lang="en-US" sz="2900" b="1" spc="-1">
                <a:solidFill>
                  <a:srgbClr val="000000"/>
                </a:solidFill>
                <a:latin typeface="Courier New Bold"/>
              </a:rPr>
              <a:t>#</a:t>
            </a:r>
            <a:r>
              <a:rPr lang="en-US" sz="2900" b="1" spc="-1">
                <a:solidFill>
                  <a:srgbClr val="C0504D"/>
                </a:solidFill>
                <a:latin typeface="Courier New Bold"/>
              </a:rPr>
              <a:t>include</a:t>
            </a:r>
            <a:r>
              <a:rPr lang="en-US" sz="2900" b="1" spc="-1">
                <a:solidFill>
                  <a:srgbClr val="000000"/>
                </a:solidFill>
                <a:latin typeface="Courier New Bold"/>
              </a:rPr>
              <a:t> </a:t>
            </a:r>
            <a:r>
              <a:rPr lang="en-US" sz="2900" b="1" spc="-1">
                <a:solidFill>
                  <a:srgbClr val="8064A2"/>
                </a:solidFill>
                <a:latin typeface="Courier New Bold"/>
              </a:rPr>
              <a:t>&lt;iostream&gt; </a:t>
            </a:r>
            <a:r>
              <a:rPr lang="en-US" sz="2900" b="1" spc="-1">
                <a:solidFill>
                  <a:srgbClr val="000000"/>
                </a:solidFill>
                <a:latin typeface="Courier New Bold"/>
              </a:rPr>
              <a:t>// definitions in std namespace</a:t>
            </a:r>
            <a:endParaRPr lang="en-US" sz="2900" spc="-1">
              <a:latin typeface="Arial"/>
            </a:endParaRPr>
          </a:p>
          <a:p>
            <a:pPr>
              <a:spcBef>
                <a:spcPts val="581"/>
              </a:spcBef>
            </a:pPr>
            <a:r>
              <a:rPr lang="en-US" sz="2900" b="1" spc="-1">
                <a:solidFill>
                  <a:srgbClr val="000000"/>
                </a:solidFill>
                <a:latin typeface="Courier New Bold"/>
              </a:rPr>
              <a:t>         </a:t>
            </a:r>
            <a:r>
              <a:rPr lang="en-US" sz="2900" b="1" spc="-1">
                <a:solidFill>
                  <a:srgbClr val="C0504D"/>
                </a:solidFill>
                <a:latin typeface="Courier New Bold"/>
              </a:rPr>
              <a:t>namespace</a:t>
            </a:r>
            <a:r>
              <a:rPr lang="en-US" sz="2900" b="1" spc="-1">
                <a:solidFill>
                  <a:srgbClr val="000000"/>
                </a:solidFill>
                <a:latin typeface="Courier New Bold"/>
              </a:rPr>
              <a:t> foo {</a:t>
            </a:r>
            <a:endParaRPr lang="en-US" sz="2900" spc="-1">
              <a:latin typeface="Arial"/>
            </a:endParaRPr>
          </a:p>
          <a:p>
            <a:pPr>
              <a:spcBef>
                <a:spcPts val="581"/>
              </a:spcBef>
            </a:pPr>
            <a:r>
              <a:rPr lang="en-US" sz="2900" b="1" spc="-1">
                <a:solidFill>
                  <a:srgbClr val="17375E"/>
                </a:solidFill>
                <a:latin typeface="Courier New Bold"/>
              </a:rPr>
              <a:t>              int </a:t>
            </a:r>
            <a:r>
              <a:rPr lang="en-US" sz="2900" b="1" spc="-1">
                <a:solidFill>
                  <a:srgbClr val="4F81BD"/>
                </a:solidFill>
                <a:latin typeface="Courier New Bold"/>
              </a:rPr>
              <a:t>id</a:t>
            </a:r>
            <a:r>
              <a:rPr lang="en-US" sz="2900" b="1" spc="-1">
                <a:solidFill>
                  <a:srgbClr val="000000"/>
                </a:solidFill>
                <a:latin typeface="Courier New Bold"/>
              </a:rPr>
              <a:t>(</a:t>
            </a:r>
            <a:r>
              <a:rPr lang="en-US" sz="2900" b="1" spc="-1">
                <a:solidFill>
                  <a:srgbClr val="17375E"/>
                </a:solidFill>
                <a:latin typeface="Courier New Bold"/>
              </a:rPr>
              <a:t>int</a:t>
            </a:r>
            <a:r>
              <a:rPr lang="en-US" sz="2900" b="1" spc="-1">
                <a:solidFill>
                  <a:srgbClr val="000000"/>
                </a:solidFill>
                <a:latin typeface="Courier New Bold"/>
              </a:rPr>
              <a:t> x) { </a:t>
            </a:r>
            <a:r>
              <a:rPr lang="en-US" sz="2900" b="1" spc="-1">
                <a:solidFill>
                  <a:srgbClr val="C0504D"/>
                </a:solidFill>
                <a:latin typeface="Courier New Bold"/>
              </a:rPr>
              <a:t>return</a:t>
            </a:r>
            <a:r>
              <a:rPr lang="en-US" sz="2900" b="1" spc="-1">
                <a:solidFill>
                  <a:srgbClr val="000000"/>
                </a:solidFill>
                <a:latin typeface="Courier New Bold"/>
              </a:rPr>
              <a:t> x; }</a:t>
            </a:r>
            <a:endParaRPr lang="en-US" sz="2900" spc="-1">
              <a:latin typeface="Arial"/>
            </a:endParaRPr>
          </a:p>
          <a:p>
            <a:pPr>
              <a:spcBef>
                <a:spcPts val="581"/>
              </a:spcBef>
            </a:pPr>
            <a:r>
              <a:rPr lang="en-US" sz="2900" b="1" spc="-1">
                <a:solidFill>
                  <a:srgbClr val="000000"/>
                </a:solidFill>
                <a:latin typeface="Courier New Bold"/>
              </a:rPr>
              <a:t>          };</a:t>
            </a:r>
            <a:endParaRPr lang="en-US" sz="2900" spc="-1">
              <a:latin typeface="Arial"/>
            </a:endParaRPr>
          </a:p>
          <a:p>
            <a:pPr>
              <a:spcBef>
                <a:spcPts val="581"/>
              </a:spcBef>
            </a:pPr>
            <a:r>
              <a:rPr lang="en-US" sz="2900" b="1" spc="-1">
                <a:solidFill>
                  <a:srgbClr val="000000"/>
                </a:solidFill>
                <a:latin typeface="Courier New Bold"/>
              </a:rPr>
              <a:t>          </a:t>
            </a:r>
            <a:r>
              <a:rPr lang="en-US" sz="2900" b="1" spc="-1">
                <a:solidFill>
                  <a:srgbClr val="17375E"/>
                </a:solidFill>
                <a:latin typeface="Courier New Bold"/>
              </a:rPr>
              <a:t>int </a:t>
            </a:r>
            <a:r>
              <a:rPr lang="en-US" sz="2900" b="1" spc="-1">
                <a:solidFill>
                  <a:srgbClr val="000000"/>
                </a:solidFill>
                <a:latin typeface="Courier New Bold"/>
              </a:rPr>
              <a:t>x = foo::id(10);</a:t>
            </a:r>
            <a:endParaRPr lang="en-US" sz="2900" spc="-1">
              <a:latin typeface="Arial"/>
            </a:endParaRPr>
          </a:p>
          <a:p>
            <a:pPr>
              <a:spcBef>
                <a:spcPts val="581"/>
              </a:spcBef>
            </a:pPr>
            <a:r>
              <a:rPr lang="en-US" sz="2900" b="1" spc="-1">
                <a:solidFill>
                  <a:srgbClr val="000000"/>
                </a:solidFill>
                <a:latin typeface="Courier New Bold"/>
              </a:rPr>
              <a:t>          </a:t>
            </a:r>
            <a:r>
              <a:rPr lang="en-US" sz="2900" b="1" spc="-1">
                <a:solidFill>
                  <a:srgbClr val="C0504D"/>
                </a:solidFill>
                <a:latin typeface="Courier New Bold"/>
              </a:rPr>
              <a:t>using</a:t>
            </a:r>
            <a:r>
              <a:rPr lang="en-US" sz="2900" b="1" spc="-1">
                <a:solidFill>
                  <a:srgbClr val="000000"/>
                </a:solidFill>
                <a:latin typeface="Courier New Bold"/>
              </a:rPr>
              <a:t> namespace std;</a:t>
            </a:r>
            <a:endParaRPr lang="en-US" sz="2900" spc="-1">
              <a:latin typeface="Arial"/>
            </a:endParaRPr>
          </a:p>
          <a:p>
            <a:pPr>
              <a:spcBef>
                <a:spcPts val="581"/>
              </a:spcBef>
            </a:pPr>
            <a:r>
              <a:rPr lang="en-US" sz="2900" b="1" spc="-1">
                <a:solidFill>
                  <a:srgbClr val="000000"/>
                </a:solidFill>
                <a:latin typeface="Courier New Bold"/>
              </a:rPr>
              <a:t>          cout &lt;&lt; x; // no need to prefix with std::</a:t>
            </a:r>
            <a:endParaRPr lang="en-US" sz="2900" spc="-1">
              <a:latin typeface="Arial"/>
            </a:endParaRPr>
          </a:p>
          <a:p>
            <a:pPr>
              <a:spcBef>
                <a:spcPts val="581"/>
              </a:spcBef>
            </a:pPr>
            <a:endParaRPr lang="en-US" sz="2900"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4" name="CustomShape 1"/>
          <p:cNvSpPr/>
          <p:nvPr/>
        </p:nvSpPr>
        <p:spPr>
          <a:xfrm>
            <a:off x="1631640" y="27468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gn="ctr">
              <a:lnSpc>
                <a:spcPct val="100000"/>
              </a:lnSpc>
            </a:pPr>
            <a:r>
              <a:rPr lang="en-US" sz="4400" spc="-1">
                <a:solidFill>
                  <a:srgbClr val="000000"/>
                </a:solidFill>
                <a:latin typeface="Trebuchet MS"/>
              </a:rPr>
              <a:t>References in C++ … </a:t>
            </a:r>
            <a:br/>
            <a:r>
              <a:rPr lang="en-US" sz="4400" spc="-1">
                <a:solidFill>
                  <a:srgbClr val="000000"/>
                </a:solidFill>
                <a:latin typeface="Trebuchet MS"/>
              </a:rPr>
              <a:t>a safer way to do pointers</a:t>
            </a:r>
            <a:endParaRPr lang="en-US" sz="4400" spc="-1">
              <a:latin typeface="Arial"/>
            </a:endParaRPr>
          </a:p>
        </p:txBody>
      </p:sp>
      <p:sp>
        <p:nvSpPr>
          <p:cNvPr id="2365" name="CustomShape 2"/>
          <p:cNvSpPr/>
          <p:nvPr/>
        </p:nvSpPr>
        <p:spPr>
          <a:xfrm>
            <a:off x="1703640" y="1600200"/>
            <a:ext cx="8784360" cy="50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References are non-null pointers.  Since they can’t be NULL, you don’t have to check for NULL value all the time (as you do with C)</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For example, in C we need to write: </a:t>
            </a:r>
            <a:endParaRPr lang="en-US" sz="3200" spc="-1">
              <a:latin typeface="Arial"/>
            </a:endParaRPr>
          </a:p>
          <a:p>
            <a:pPr>
              <a:spcBef>
                <a:spcPts val="641"/>
              </a:spcBef>
            </a:pPr>
            <a:r>
              <a:rPr lang="en-US" sz="3200" spc="-1">
                <a:solidFill>
                  <a:srgbClr val="000000"/>
                </a:solidFill>
                <a:latin typeface="Letter Gothic Std"/>
              </a:rPr>
              <a:t>     </a:t>
            </a:r>
            <a:r>
              <a:rPr lang="en-US" sz="3200" b="1" spc="-1">
                <a:solidFill>
                  <a:srgbClr val="C0504D"/>
                </a:solidFill>
                <a:latin typeface="Courier New Bold"/>
              </a:rPr>
              <a:t>int </a:t>
            </a:r>
            <a:r>
              <a:rPr lang="en-US" sz="3200" b="1" spc="-1">
                <a:solidFill>
                  <a:srgbClr val="17375E"/>
                </a:solidFill>
                <a:latin typeface="Courier New Bold"/>
              </a:rPr>
              <a:t>foo</a:t>
            </a:r>
            <a:r>
              <a:rPr lang="en-US" sz="3200" b="1" spc="-1">
                <a:solidFill>
                  <a:srgbClr val="000000"/>
                </a:solidFill>
                <a:latin typeface="Courier New Bold"/>
              </a:rPr>
              <a:t>(</a:t>
            </a:r>
            <a:r>
              <a:rPr lang="en-US" sz="3200" b="1" spc="-1">
                <a:solidFill>
                  <a:srgbClr val="C0504D"/>
                </a:solidFill>
                <a:latin typeface="Courier New Bold"/>
              </a:rPr>
              <a:t>int</a:t>
            </a:r>
            <a:r>
              <a:rPr lang="en-US" sz="3200" b="1" spc="-1">
                <a:solidFill>
                  <a:srgbClr val="000000"/>
                </a:solidFill>
                <a:latin typeface="Courier New Bold"/>
              </a:rPr>
              <a:t> * x)  { </a:t>
            </a:r>
            <a:endParaRPr lang="en-US" sz="3200" spc="-1">
              <a:latin typeface="Arial"/>
            </a:endParaRPr>
          </a:p>
          <a:p>
            <a:pPr>
              <a:spcBef>
                <a:spcPts val="641"/>
              </a:spcBef>
            </a:pPr>
            <a:r>
              <a:rPr lang="en-US" sz="3200" b="1" spc="-1">
                <a:solidFill>
                  <a:srgbClr val="000000"/>
                </a:solidFill>
                <a:latin typeface="Courier New Bold"/>
              </a:rPr>
              <a:t>       </a:t>
            </a:r>
            <a:r>
              <a:rPr lang="en-US" sz="3200" b="1" spc="-1">
                <a:solidFill>
                  <a:srgbClr val="4F81BD"/>
                </a:solidFill>
                <a:latin typeface="Courier New Bold"/>
              </a:rPr>
              <a:t>if</a:t>
            </a:r>
            <a:r>
              <a:rPr lang="en-US" sz="3200" b="1" spc="-1">
                <a:solidFill>
                  <a:srgbClr val="000000"/>
                </a:solidFill>
                <a:latin typeface="Courier New Bold"/>
              </a:rPr>
              <a:t> (x != NULL) </a:t>
            </a:r>
            <a:r>
              <a:rPr lang="en-US" sz="3200" b="1" spc="-1">
                <a:solidFill>
                  <a:srgbClr val="C0504D"/>
                </a:solidFill>
                <a:latin typeface="Courier New Bold"/>
              </a:rPr>
              <a:t>return</a:t>
            </a:r>
            <a:r>
              <a:rPr lang="en-US" sz="3200" b="1" spc="-1">
                <a:solidFill>
                  <a:srgbClr val="000000"/>
                </a:solidFill>
                <a:latin typeface="Courier New Bold"/>
              </a:rPr>
              <a:t> *x;</a:t>
            </a:r>
            <a:endParaRPr lang="en-US" sz="3200" spc="-1">
              <a:latin typeface="Arial"/>
            </a:endParaRPr>
          </a:p>
          <a:p>
            <a:pPr>
              <a:spcBef>
                <a:spcPts val="641"/>
              </a:spcBef>
            </a:pPr>
            <a:r>
              <a:rPr lang="en-US" sz="3200" b="1" spc="-1">
                <a:solidFill>
                  <a:srgbClr val="000000"/>
                </a:solidFill>
                <a:latin typeface="Courier New Bold"/>
              </a:rPr>
              <a:t>       </a:t>
            </a:r>
            <a:r>
              <a:rPr lang="en-US" sz="3200" b="1" spc="-1">
                <a:solidFill>
                  <a:srgbClr val="C0504D"/>
                </a:solidFill>
                <a:latin typeface="Courier New Bold"/>
              </a:rPr>
              <a:t>else return </a:t>
            </a:r>
            <a:r>
              <a:rPr lang="en-US" sz="3200" b="1" spc="-1">
                <a:solidFill>
                  <a:srgbClr val="000000"/>
                </a:solidFill>
                <a:latin typeface="Courier New Bold"/>
              </a:rPr>
              <a:t>0;</a:t>
            </a:r>
            <a:endParaRPr lang="en-US" sz="3200" spc="-1">
              <a:latin typeface="Arial"/>
            </a:endParaRPr>
          </a:p>
          <a:p>
            <a:pPr>
              <a:spcBef>
                <a:spcPts val="641"/>
              </a:spcBef>
            </a:pPr>
            <a:r>
              <a:rPr lang="en-US" sz="3200" b="1" spc="-1">
                <a:solidFill>
                  <a:srgbClr val="000000"/>
                </a:solidFill>
                <a:latin typeface="Courier New Bold"/>
              </a:rPr>
              <a:t>     }</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In C++ we could write:</a:t>
            </a:r>
            <a:endParaRPr lang="en-US" sz="3200" spc="-1">
              <a:latin typeface="Arial"/>
            </a:endParaRPr>
          </a:p>
          <a:p>
            <a:pPr>
              <a:spcBef>
                <a:spcPts val="641"/>
              </a:spcBef>
            </a:pPr>
            <a:r>
              <a:rPr lang="en-US" sz="3200" spc="-1">
                <a:solidFill>
                  <a:srgbClr val="000000"/>
                </a:solidFill>
                <a:latin typeface="Letter Gothic Std"/>
              </a:rPr>
              <a:t>       </a:t>
            </a:r>
            <a:r>
              <a:rPr lang="en-US" sz="3200" b="1" spc="-1">
                <a:solidFill>
                  <a:srgbClr val="17375E"/>
                </a:solidFill>
                <a:latin typeface="Courier New Bold"/>
              </a:rPr>
              <a:t>int </a:t>
            </a:r>
            <a:r>
              <a:rPr lang="en-US" sz="3200" b="1" spc="-1">
                <a:solidFill>
                  <a:srgbClr val="4F81BD"/>
                </a:solidFill>
                <a:latin typeface="Courier New Bold"/>
              </a:rPr>
              <a:t>foo</a:t>
            </a:r>
            <a:r>
              <a:rPr lang="en-US" sz="3200" b="1" spc="-1">
                <a:solidFill>
                  <a:srgbClr val="000000"/>
                </a:solidFill>
                <a:latin typeface="Courier New Bold"/>
              </a:rPr>
              <a:t>(</a:t>
            </a:r>
            <a:r>
              <a:rPr lang="en-US" sz="3200" b="1" spc="-1">
                <a:solidFill>
                  <a:srgbClr val="17375E"/>
                </a:solidFill>
                <a:latin typeface="Courier New Bold"/>
              </a:rPr>
              <a:t>int</a:t>
            </a:r>
            <a:r>
              <a:rPr lang="en-US" sz="3200" b="1" spc="-1">
                <a:solidFill>
                  <a:srgbClr val="000000"/>
                </a:solidFill>
                <a:latin typeface="Courier New Bold"/>
              </a:rPr>
              <a:t> &amp; x)  { </a:t>
            </a:r>
            <a:endParaRPr lang="en-US" sz="3200" spc="-1">
              <a:latin typeface="Arial"/>
            </a:endParaRPr>
          </a:p>
          <a:p>
            <a:pPr>
              <a:spcBef>
                <a:spcPts val="641"/>
              </a:spcBef>
            </a:pPr>
            <a:r>
              <a:rPr lang="en-US" sz="3200" b="1" spc="-1">
                <a:solidFill>
                  <a:srgbClr val="000000"/>
                </a:solidFill>
                <a:latin typeface="Courier New Bold"/>
              </a:rPr>
              <a:t>            </a:t>
            </a:r>
            <a:r>
              <a:rPr lang="en-US" sz="3200" b="1" spc="-1">
                <a:solidFill>
                  <a:srgbClr val="C0504D"/>
                </a:solidFill>
                <a:latin typeface="Courier New Bold"/>
              </a:rPr>
              <a:t>return</a:t>
            </a:r>
            <a:r>
              <a:rPr lang="en-US" sz="3200" b="1" spc="-1">
                <a:solidFill>
                  <a:srgbClr val="000000"/>
                </a:solidFill>
                <a:latin typeface="Courier New Bold"/>
              </a:rPr>
              <a:t> x;</a:t>
            </a:r>
            <a:endParaRPr lang="en-US" sz="3200" spc="-1">
              <a:latin typeface="Arial"/>
            </a:endParaRPr>
          </a:p>
          <a:p>
            <a:pPr>
              <a:spcBef>
                <a:spcPts val="641"/>
              </a:spcBef>
            </a:pPr>
            <a:r>
              <a:rPr lang="en-US" sz="3200" b="1" spc="-1">
                <a:solidFill>
                  <a:srgbClr val="000000"/>
                </a:solidFill>
                <a:latin typeface="Courier New Bold"/>
              </a:rPr>
              <a:t>     }</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Note that in both cases the memory address of x is passed (i.e. by reference) and not the value!</a:t>
            </a:r>
            <a:endParaRPr lang="en-US" sz="3200" spc="-1">
              <a:latin typeface="Arial"/>
            </a:endParaRPr>
          </a:p>
          <a:p>
            <a:pPr>
              <a:spcBef>
                <a:spcPts val="641"/>
              </a:spcBef>
            </a:pPr>
            <a:endParaRPr lang="en-US" sz="3200"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6"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New/Delete Memory allocation</a:t>
            </a:r>
            <a:endParaRPr lang="en-US" sz="4400" spc="-1">
              <a:latin typeface="Arial"/>
            </a:endParaRPr>
          </a:p>
        </p:txBody>
      </p:sp>
      <p:sp>
        <p:nvSpPr>
          <p:cNvPr id="2367"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C++ provides safe(r) memory allocation</a:t>
            </a:r>
            <a:endParaRPr lang="en-US" sz="3200" spc="-1">
              <a:latin typeface="Arial"/>
            </a:endParaRPr>
          </a:p>
          <a:p>
            <a:pPr marL="343080" indent="-342360">
              <a:spcBef>
                <a:spcPts val="641"/>
              </a:spcBef>
              <a:buClr>
                <a:srgbClr val="C0504D"/>
              </a:buClr>
              <a:buFont typeface="Arial"/>
              <a:buChar char="•"/>
            </a:pPr>
            <a:r>
              <a:rPr lang="en-US" sz="3200" spc="-1">
                <a:solidFill>
                  <a:srgbClr val="C0504D"/>
                </a:solidFill>
                <a:latin typeface="Trebuchet MS"/>
              </a:rPr>
              <a:t>new</a:t>
            </a:r>
            <a:r>
              <a:rPr lang="en-US" sz="3200" spc="-1">
                <a:solidFill>
                  <a:srgbClr val="000000"/>
                </a:solidFill>
                <a:latin typeface="Trebuchet MS"/>
              </a:rPr>
              <a:t>  and </a:t>
            </a:r>
            <a:r>
              <a:rPr lang="en-US" sz="3200" spc="-1">
                <a:solidFill>
                  <a:srgbClr val="C0504D"/>
                </a:solidFill>
                <a:latin typeface="Trebuchet MS"/>
              </a:rPr>
              <a:t>delete</a:t>
            </a:r>
            <a:r>
              <a:rPr lang="en-US" sz="3200" spc="-1">
                <a:solidFill>
                  <a:srgbClr val="000000"/>
                </a:solidFill>
                <a:latin typeface="Trebuchet MS"/>
              </a:rPr>
              <a:t> operator are defined for each type, including user defined types. No need to multiple by </a:t>
            </a:r>
            <a:r>
              <a:rPr lang="en-US" sz="3200" spc="-1">
                <a:solidFill>
                  <a:srgbClr val="4F81BD"/>
                </a:solidFill>
                <a:latin typeface="Trebuchet MS"/>
              </a:rPr>
              <a:t>sizeof</a:t>
            </a:r>
            <a:r>
              <a:rPr lang="en-US" sz="3200" spc="-1">
                <a:solidFill>
                  <a:srgbClr val="000000"/>
                </a:solidFill>
                <a:latin typeface="Trebuchet MS"/>
              </a:rPr>
              <a:t>(type) as in C.</a:t>
            </a:r>
            <a:endParaRPr lang="en-US" sz="3200" spc="-1">
              <a:latin typeface="Arial"/>
            </a:endParaRPr>
          </a:p>
          <a:p>
            <a:pPr>
              <a:spcBef>
                <a:spcPts val="641"/>
              </a:spcBef>
            </a:pPr>
            <a:r>
              <a:rPr lang="en-US" sz="3200" spc="-1">
                <a:solidFill>
                  <a:srgbClr val="000000"/>
                </a:solidFill>
                <a:latin typeface="Letter Gothic Std"/>
              </a:rPr>
              <a:t>     </a:t>
            </a:r>
            <a:r>
              <a:rPr lang="en-US" sz="3200" b="1" spc="-1">
                <a:solidFill>
                  <a:srgbClr val="17375E"/>
                </a:solidFill>
                <a:latin typeface="Courier New Bold"/>
              </a:rPr>
              <a:t>int </a:t>
            </a:r>
            <a:r>
              <a:rPr lang="en-US" sz="3200" b="1" spc="-1">
                <a:solidFill>
                  <a:srgbClr val="000000"/>
                </a:solidFill>
                <a:latin typeface="Courier New Bold"/>
              </a:rPr>
              <a:t>* x = </a:t>
            </a:r>
            <a:r>
              <a:rPr lang="en-US" sz="3200" b="1" spc="-1">
                <a:solidFill>
                  <a:srgbClr val="C0504D"/>
                </a:solidFill>
                <a:latin typeface="Courier New Bold"/>
              </a:rPr>
              <a:t>new</a:t>
            </a:r>
            <a:r>
              <a:rPr lang="en-US" sz="3200" b="1" spc="-1">
                <a:solidFill>
                  <a:srgbClr val="000000"/>
                </a:solidFill>
                <a:latin typeface="Courier New Bold"/>
              </a:rPr>
              <a:t> </a:t>
            </a:r>
            <a:r>
              <a:rPr lang="en-US" sz="3200" b="1" spc="-1">
                <a:solidFill>
                  <a:srgbClr val="17375E"/>
                </a:solidFill>
                <a:latin typeface="Courier New Bold"/>
              </a:rPr>
              <a:t>int</a:t>
            </a:r>
            <a:r>
              <a:rPr lang="en-US" sz="3200" b="1" spc="-1">
                <a:solidFill>
                  <a:srgbClr val="000000"/>
                </a:solidFill>
                <a:latin typeface="Courier New Bold"/>
              </a:rPr>
              <a:t>;</a:t>
            </a:r>
            <a:endParaRPr lang="en-US" sz="3200" spc="-1">
              <a:latin typeface="Arial"/>
            </a:endParaRPr>
          </a:p>
          <a:p>
            <a:pPr>
              <a:spcBef>
                <a:spcPts val="641"/>
              </a:spcBef>
            </a:pPr>
            <a:r>
              <a:rPr lang="en-US" sz="3200" b="1" spc="-1">
                <a:solidFill>
                  <a:srgbClr val="000000"/>
                </a:solidFill>
                <a:latin typeface="Courier New Bold"/>
              </a:rPr>
              <a:t>     </a:t>
            </a:r>
            <a:r>
              <a:rPr lang="en-US" sz="3200" b="1" spc="-1">
                <a:solidFill>
                  <a:srgbClr val="C0504D"/>
                </a:solidFill>
                <a:latin typeface="Courier New Bold"/>
              </a:rPr>
              <a:t>delete</a:t>
            </a:r>
            <a:r>
              <a:rPr lang="en-US" sz="3200" b="1" spc="-1">
                <a:solidFill>
                  <a:srgbClr val="000000"/>
                </a:solidFill>
                <a:latin typeface="Courier New Bold"/>
              </a:rPr>
              <a:t> x;</a:t>
            </a:r>
            <a:endParaRPr lang="en-US" sz="3200" spc="-1">
              <a:latin typeface="Arial"/>
            </a:endParaRPr>
          </a:p>
          <a:p>
            <a:pPr marL="343080" indent="-342360">
              <a:spcBef>
                <a:spcPts val="641"/>
              </a:spcBef>
              <a:buClr>
                <a:srgbClr val="000000"/>
              </a:buClr>
              <a:buFont typeface="Arial"/>
              <a:buChar char="•"/>
            </a:pPr>
            <a:r>
              <a:rPr lang="en-US" sz="3200" spc="-1">
                <a:solidFill>
                  <a:srgbClr val="000000"/>
                </a:solidFill>
                <a:latin typeface="Trebuchet MS"/>
              </a:rPr>
              <a:t>For multi element allocation (i.e. arrays) we must use delete[].</a:t>
            </a:r>
            <a:endParaRPr lang="en-US" sz="3200" spc="-1">
              <a:latin typeface="Arial"/>
            </a:endParaRPr>
          </a:p>
          <a:p>
            <a:pPr>
              <a:spcBef>
                <a:spcPts val="641"/>
              </a:spcBef>
            </a:pPr>
            <a:r>
              <a:rPr lang="en-US" sz="3200" b="1" spc="-1">
                <a:solidFill>
                  <a:srgbClr val="000000"/>
                </a:solidFill>
                <a:latin typeface="Courier New Bold"/>
              </a:rPr>
              <a:t>     </a:t>
            </a:r>
            <a:r>
              <a:rPr lang="en-US" sz="3200" b="1" spc="-1">
                <a:solidFill>
                  <a:srgbClr val="17375E"/>
                </a:solidFill>
                <a:latin typeface="Courier New Bold"/>
              </a:rPr>
              <a:t>int </a:t>
            </a:r>
            <a:r>
              <a:rPr lang="en-US" sz="3200" b="1" spc="-1">
                <a:solidFill>
                  <a:srgbClr val="000000"/>
                </a:solidFill>
                <a:latin typeface="Courier New Bold"/>
              </a:rPr>
              <a:t>* array = </a:t>
            </a:r>
            <a:r>
              <a:rPr lang="en-US" sz="3200" b="1" spc="-1">
                <a:solidFill>
                  <a:srgbClr val="C0504D"/>
                </a:solidFill>
                <a:latin typeface="Courier New Bold"/>
              </a:rPr>
              <a:t>new</a:t>
            </a:r>
            <a:r>
              <a:rPr lang="en-US" sz="3200" b="1" spc="-1">
                <a:solidFill>
                  <a:srgbClr val="000000"/>
                </a:solidFill>
                <a:latin typeface="Courier New Bold"/>
              </a:rPr>
              <a:t> </a:t>
            </a:r>
            <a:r>
              <a:rPr lang="en-US" sz="3200" b="1" spc="-1">
                <a:solidFill>
                  <a:srgbClr val="17375E"/>
                </a:solidFill>
                <a:latin typeface="Courier New Bold"/>
              </a:rPr>
              <a:t>int</a:t>
            </a:r>
            <a:r>
              <a:rPr lang="en-US" sz="3200" b="1" spc="-1">
                <a:solidFill>
                  <a:srgbClr val="000000"/>
                </a:solidFill>
                <a:latin typeface="Courier New Bold"/>
              </a:rPr>
              <a:t>[100];</a:t>
            </a:r>
            <a:endParaRPr lang="en-US" sz="3200" spc="-1">
              <a:latin typeface="Arial"/>
            </a:endParaRPr>
          </a:p>
          <a:p>
            <a:pPr>
              <a:spcBef>
                <a:spcPts val="641"/>
              </a:spcBef>
            </a:pPr>
            <a:r>
              <a:rPr lang="en-US" sz="3200" b="1" spc="-1">
                <a:solidFill>
                  <a:srgbClr val="000000"/>
                </a:solidFill>
                <a:latin typeface="Courier New Bold"/>
              </a:rPr>
              <a:t>     </a:t>
            </a:r>
            <a:r>
              <a:rPr lang="en-US" sz="3200" b="1" spc="-1">
                <a:solidFill>
                  <a:srgbClr val="C0504D"/>
                </a:solidFill>
                <a:latin typeface="Courier New Bold"/>
              </a:rPr>
              <a:t>delete</a:t>
            </a:r>
            <a:r>
              <a:rPr lang="en-US" sz="3200" b="1" spc="-1">
                <a:solidFill>
                  <a:srgbClr val="000000"/>
                </a:solidFill>
                <a:latin typeface="Courier New Bold"/>
              </a:rPr>
              <a:t>[] array;</a:t>
            </a:r>
            <a:endParaRPr lang="en-US" sz="3200" spc="-1">
              <a:latin typeface="Arial"/>
            </a:endParaRPr>
          </a:p>
          <a:p>
            <a:pPr>
              <a:spcBef>
                <a:spcPts val="641"/>
              </a:spcBef>
            </a:pPr>
            <a:endParaRPr lang="en-US" sz="3200" spc="-1">
              <a:latin typeface="Arial"/>
            </a:endParaRPr>
          </a:p>
          <a:p>
            <a:pPr>
              <a:spcBef>
                <a:spcPts val="641"/>
              </a:spcBef>
            </a:pPr>
            <a:endParaRPr lang="en-US" sz="3200"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8"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Overloading</a:t>
            </a:r>
            <a:endParaRPr lang="en-US" sz="4400" spc="-1">
              <a:latin typeface="Arial"/>
            </a:endParaRPr>
          </a:p>
        </p:txBody>
      </p:sp>
      <p:sp>
        <p:nvSpPr>
          <p:cNvPr id="2369" name="CustomShape 2"/>
          <p:cNvSpPr/>
          <p:nvPr/>
        </p:nvSpPr>
        <p:spPr>
          <a:xfrm>
            <a:off x="1631640" y="1412640"/>
            <a:ext cx="8856360" cy="525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spcBef>
                <a:spcPts val="641"/>
              </a:spcBef>
              <a:buClr>
                <a:srgbClr val="000000"/>
              </a:buClr>
              <a:buFont typeface="Arial"/>
              <a:buChar char="•"/>
            </a:pPr>
            <a:r>
              <a:rPr lang="en-US" sz="3200" spc="-1">
                <a:solidFill>
                  <a:srgbClr val="000000"/>
                </a:solidFill>
                <a:latin typeface="Trebuchet MS"/>
              </a:rPr>
              <a:t>C++ allows functions to have the same name but with different argument types.</a:t>
            </a:r>
            <a:endParaRPr lang="en-US" sz="3200" spc="-1">
              <a:latin typeface="Arial"/>
            </a:endParaRPr>
          </a:p>
          <a:p>
            <a:pPr>
              <a:spcBef>
                <a:spcPts val="581"/>
              </a:spcBef>
            </a:pPr>
            <a:endParaRPr lang="en-US" sz="3200" spc="-1">
              <a:latin typeface="Arial"/>
            </a:endParaRPr>
          </a:p>
          <a:p>
            <a:pPr>
              <a:spcBef>
                <a:spcPts val="581"/>
              </a:spcBef>
            </a:pPr>
            <a:r>
              <a:rPr lang="en-US" sz="2900" spc="-1">
                <a:solidFill>
                  <a:srgbClr val="000000"/>
                </a:solidFill>
                <a:latin typeface="Letter Gothic Std"/>
              </a:rPr>
              <a:t>     </a:t>
            </a:r>
            <a:r>
              <a:rPr lang="en-US" sz="2900" b="1" spc="-1">
                <a:solidFill>
                  <a:srgbClr val="17375E"/>
                </a:solidFill>
                <a:latin typeface="Courier New Bold"/>
              </a:rPr>
              <a:t>int </a:t>
            </a:r>
            <a:r>
              <a:rPr lang="en-US" sz="2900" b="1" spc="-1">
                <a:solidFill>
                  <a:srgbClr val="4F81BD"/>
                </a:solidFill>
                <a:latin typeface="Courier New Bold"/>
              </a:rPr>
              <a:t>add</a:t>
            </a:r>
            <a:r>
              <a:rPr lang="en-US" sz="2900" b="1" spc="-1">
                <a:solidFill>
                  <a:srgbClr val="000000"/>
                </a:solidFill>
                <a:latin typeface="Courier New Bold"/>
              </a:rPr>
              <a:t>(</a:t>
            </a:r>
            <a:r>
              <a:rPr lang="en-US" sz="2900" b="1" spc="-1">
                <a:solidFill>
                  <a:srgbClr val="17375E"/>
                </a:solidFill>
                <a:latin typeface="Courier New Bold"/>
              </a:rPr>
              <a:t>int</a:t>
            </a:r>
            <a:r>
              <a:rPr lang="en-US" sz="2900" b="1" spc="-1">
                <a:solidFill>
                  <a:srgbClr val="000000"/>
                </a:solidFill>
                <a:latin typeface="Courier New Bold"/>
              </a:rPr>
              <a:t> x, </a:t>
            </a:r>
            <a:r>
              <a:rPr lang="en-US" sz="2900" b="1" spc="-1">
                <a:solidFill>
                  <a:srgbClr val="17375E"/>
                </a:solidFill>
                <a:latin typeface="Courier New Bold"/>
              </a:rPr>
              <a:t>int </a:t>
            </a:r>
            <a:r>
              <a:rPr lang="en-US" sz="2900" b="1" spc="-1">
                <a:solidFill>
                  <a:srgbClr val="000000"/>
                </a:solidFill>
                <a:latin typeface="Courier New Bold"/>
              </a:rPr>
              <a:t>y) </a:t>
            </a:r>
            <a:endParaRPr lang="en-US" sz="2900" spc="-1">
              <a:latin typeface="Arial"/>
            </a:endParaRPr>
          </a:p>
          <a:p>
            <a:pPr>
              <a:spcBef>
                <a:spcPts val="581"/>
              </a:spcBef>
            </a:pPr>
            <a:r>
              <a:rPr lang="en-US" sz="2900" b="1" spc="-1">
                <a:solidFill>
                  <a:srgbClr val="000000"/>
                </a:solidFill>
                <a:latin typeface="Courier New Bold"/>
              </a:rPr>
              <a:t>     {</a:t>
            </a:r>
            <a:endParaRPr lang="en-US" sz="2900" spc="-1">
              <a:latin typeface="Arial"/>
            </a:endParaRPr>
          </a:p>
          <a:p>
            <a:pPr>
              <a:spcBef>
                <a:spcPts val="581"/>
              </a:spcBef>
            </a:pPr>
            <a:r>
              <a:rPr lang="en-US" sz="2900" b="1" spc="-1">
                <a:solidFill>
                  <a:srgbClr val="000000"/>
                </a:solidFill>
                <a:latin typeface="Courier New Bold"/>
              </a:rPr>
              <a:t>          </a:t>
            </a:r>
            <a:r>
              <a:rPr lang="en-US" sz="2900" b="1" spc="-1">
                <a:solidFill>
                  <a:srgbClr val="C0504D"/>
                </a:solidFill>
                <a:latin typeface="Courier New Bold"/>
              </a:rPr>
              <a:t>return</a:t>
            </a:r>
            <a:r>
              <a:rPr lang="en-US" sz="2900" b="1" spc="-1">
                <a:solidFill>
                  <a:srgbClr val="000000"/>
                </a:solidFill>
                <a:latin typeface="Courier New Bold"/>
              </a:rPr>
              <a:t> x+y;</a:t>
            </a:r>
            <a:endParaRPr lang="en-US" sz="2900" spc="-1">
              <a:latin typeface="Arial"/>
            </a:endParaRPr>
          </a:p>
          <a:p>
            <a:pPr>
              <a:spcBef>
                <a:spcPts val="581"/>
              </a:spcBef>
            </a:pPr>
            <a:r>
              <a:rPr lang="en-US" sz="2900" b="1" spc="-1">
                <a:solidFill>
                  <a:srgbClr val="000000"/>
                </a:solidFill>
                <a:latin typeface="Courier New Bold"/>
              </a:rPr>
              <a:t>     }</a:t>
            </a:r>
            <a:endParaRPr lang="en-US" sz="2900" spc="-1">
              <a:latin typeface="Arial"/>
            </a:endParaRPr>
          </a:p>
          <a:p>
            <a:pPr>
              <a:spcBef>
                <a:spcPts val="581"/>
              </a:spcBef>
            </a:pPr>
            <a:r>
              <a:rPr lang="en-US" sz="2900" b="1" spc="-1">
                <a:solidFill>
                  <a:srgbClr val="000000"/>
                </a:solidFill>
                <a:latin typeface="Courier New Bold"/>
              </a:rPr>
              <a:t>     </a:t>
            </a:r>
            <a:r>
              <a:rPr lang="en-US" sz="2900" b="1" spc="-1">
                <a:solidFill>
                  <a:srgbClr val="17375E"/>
                </a:solidFill>
                <a:latin typeface="Courier New Bold"/>
              </a:rPr>
              <a:t>float</a:t>
            </a:r>
            <a:r>
              <a:rPr lang="en-US" sz="2900" b="1" spc="-1">
                <a:solidFill>
                  <a:srgbClr val="000000"/>
                </a:solidFill>
                <a:latin typeface="Courier New Bold"/>
              </a:rPr>
              <a:t> </a:t>
            </a:r>
            <a:r>
              <a:rPr lang="en-US" sz="2900" b="1" spc="-1">
                <a:solidFill>
                  <a:srgbClr val="4F81BD"/>
                </a:solidFill>
                <a:latin typeface="Courier New Bold"/>
              </a:rPr>
              <a:t>add</a:t>
            </a:r>
            <a:r>
              <a:rPr lang="en-US" sz="2900" b="1" spc="-1">
                <a:solidFill>
                  <a:srgbClr val="000000"/>
                </a:solidFill>
                <a:latin typeface="Courier New Bold"/>
              </a:rPr>
              <a:t>(</a:t>
            </a:r>
            <a:r>
              <a:rPr lang="en-US" sz="2900" b="1" spc="-1">
                <a:solidFill>
                  <a:srgbClr val="17375E"/>
                </a:solidFill>
                <a:latin typeface="Courier New Bold"/>
              </a:rPr>
              <a:t>float</a:t>
            </a:r>
            <a:r>
              <a:rPr lang="en-US" sz="2900" b="1" spc="-1">
                <a:solidFill>
                  <a:srgbClr val="000000"/>
                </a:solidFill>
                <a:latin typeface="Courier New Bold"/>
              </a:rPr>
              <a:t> x, </a:t>
            </a:r>
            <a:r>
              <a:rPr lang="en-US" sz="2900" b="1" spc="-1">
                <a:solidFill>
                  <a:srgbClr val="17375E"/>
                </a:solidFill>
                <a:latin typeface="Courier New Bold"/>
              </a:rPr>
              <a:t>float</a:t>
            </a:r>
            <a:r>
              <a:rPr lang="en-US" sz="2900" b="1" spc="-1">
                <a:solidFill>
                  <a:srgbClr val="000000"/>
                </a:solidFill>
                <a:latin typeface="Courier New Bold"/>
              </a:rPr>
              <a:t> y) </a:t>
            </a:r>
            <a:endParaRPr lang="en-US" sz="2900" spc="-1">
              <a:latin typeface="Arial"/>
            </a:endParaRPr>
          </a:p>
          <a:p>
            <a:pPr>
              <a:spcBef>
                <a:spcPts val="581"/>
              </a:spcBef>
            </a:pPr>
            <a:r>
              <a:rPr lang="en-US" sz="2900" b="1" spc="-1">
                <a:solidFill>
                  <a:srgbClr val="000000"/>
                </a:solidFill>
                <a:latin typeface="Courier New Bold"/>
              </a:rPr>
              <a:t>     {</a:t>
            </a:r>
            <a:endParaRPr lang="en-US" sz="2900" spc="-1">
              <a:latin typeface="Arial"/>
            </a:endParaRPr>
          </a:p>
          <a:p>
            <a:pPr>
              <a:spcBef>
                <a:spcPts val="581"/>
              </a:spcBef>
            </a:pPr>
            <a:r>
              <a:rPr lang="en-US" sz="2900" b="1" spc="-1">
                <a:solidFill>
                  <a:srgbClr val="000000"/>
                </a:solidFill>
                <a:latin typeface="Courier New Bold"/>
              </a:rPr>
              <a:t>          </a:t>
            </a:r>
            <a:r>
              <a:rPr lang="en-US" sz="2900" b="1" spc="-1">
                <a:solidFill>
                  <a:srgbClr val="C0504D"/>
                </a:solidFill>
                <a:latin typeface="Courier New Bold"/>
              </a:rPr>
              <a:t>return</a:t>
            </a:r>
            <a:r>
              <a:rPr lang="en-US" sz="2900" b="1" spc="-1">
                <a:solidFill>
                  <a:srgbClr val="000000"/>
                </a:solidFill>
                <a:latin typeface="Courier New Bold"/>
              </a:rPr>
              <a:t> x+y;</a:t>
            </a:r>
            <a:endParaRPr lang="en-US" sz="2900" spc="-1">
              <a:latin typeface="Arial"/>
            </a:endParaRPr>
          </a:p>
          <a:p>
            <a:pPr>
              <a:spcBef>
                <a:spcPts val="581"/>
              </a:spcBef>
            </a:pPr>
            <a:r>
              <a:rPr lang="en-US" sz="2900" b="1" spc="-1">
                <a:solidFill>
                  <a:srgbClr val="000000"/>
                </a:solidFill>
                <a:latin typeface="Courier New Bold"/>
              </a:rPr>
              <a:t>     }</a:t>
            </a:r>
            <a:endParaRPr lang="en-US" sz="2900" spc="-1">
              <a:latin typeface="Arial"/>
            </a:endParaRPr>
          </a:p>
          <a:p>
            <a:pPr>
              <a:spcBef>
                <a:spcPts val="581"/>
              </a:spcBef>
            </a:pPr>
            <a:r>
              <a:rPr lang="en-US" sz="2900" b="1" spc="-1">
                <a:solidFill>
                  <a:srgbClr val="000000"/>
                </a:solidFill>
                <a:latin typeface="Courier New Bold"/>
              </a:rPr>
              <a:t>     // call the float version of add</a:t>
            </a:r>
            <a:endParaRPr lang="en-US" sz="2900" spc="-1">
              <a:latin typeface="Arial"/>
            </a:endParaRPr>
          </a:p>
          <a:p>
            <a:pPr>
              <a:spcBef>
                <a:spcPts val="581"/>
              </a:spcBef>
            </a:pPr>
            <a:r>
              <a:rPr lang="en-US" sz="2900" b="1" spc="-1">
                <a:solidFill>
                  <a:srgbClr val="000000"/>
                </a:solidFill>
                <a:latin typeface="Courier New Bold"/>
              </a:rPr>
              <a:t>     </a:t>
            </a:r>
            <a:r>
              <a:rPr lang="en-US" sz="2900" b="1" spc="-1">
                <a:solidFill>
                  <a:srgbClr val="17375E"/>
                </a:solidFill>
                <a:latin typeface="Courier New Bold"/>
              </a:rPr>
              <a:t>float</a:t>
            </a:r>
            <a:r>
              <a:rPr lang="en-US" sz="2900" b="1" spc="-1">
                <a:solidFill>
                  <a:srgbClr val="000000"/>
                </a:solidFill>
                <a:latin typeface="Courier New Bold"/>
              </a:rPr>
              <a:t>  f = </a:t>
            </a:r>
            <a:r>
              <a:rPr lang="en-US" sz="2900" b="1" spc="-1">
                <a:solidFill>
                  <a:srgbClr val="4F81BD"/>
                </a:solidFill>
                <a:latin typeface="Courier New Bold"/>
              </a:rPr>
              <a:t>add</a:t>
            </a:r>
            <a:r>
              <a:rPr lang="en-US" sz="2900" b="1" spc="-1">
                <a:solidFill>
                  <a:srgbClr val="000000"/>
                </a:solidFill>
                <a:latin typeface="Courier New Bold"/>
              </a:rPr>
              <a:t>(10.4f, 5.0f); </a:t>
            </a:r>
            <a:endParaRPr lang="en-US" sz="2900" spc="-1">
              <a:latin typeface="Arial"/>
            </a:endParaRPr>
          </a:p>
          <a:p>
            <a:pPr>
              <a:spcBef>
                <a:spcPts val="581"/>
              </a:spcBef>
            </a:pPr>
            <a:r>
              <a:rPr lang="en-US" sz="2900" b="1" spc="-1">
                <a:solidFill>
                  <a:srgbClr val="000000"/>
                </a:solidFill>
                <a:latin typeface="Courier New Bold"/>
              </a:rPr>
              <a:t>     // call the int version of add</a:t>
            </a:r>
            <a:endParaRPr lang="en-US" sz="2900" spc="-1">
              <a:latin typeface="Arial"/>
            </a:endParaRPr>
          </a:p>
          <a:p>
            <a:pPr>
              <a:spcBef>
                <a:spcPts val="581"/>
              </a:spcBef>
            </a:pPr>
            <a:r>
              <a:rPr lang="en-US" sz="2900" b="1" spc="-1">
                <a:solidFill>
                  <a:srgbClr val="000000"/>
                </a:solidFill>
                <a:latin typeface="Courier New Bold"/>
              </a:rPr>
              <a:t>     </a:t>
            </a:r>
            <a:r>
              <a:rPr lang="en-US" sz="2900" b="1" spc="-1">
                <a:solidFill>
                  <a:srgbClr val="17375E"/>
                </a:solidFill>
                <a:latin typeface="Courier New Bold"/>
              </a:rPr>
              <a:t>int </a:t>
            </a:r>
            <a:r>
              <a:rPr lang="en-US" sz="2900" b="1" spc="-1">
                <a:solidFill>
                  <a:srgbClr val="000000"/>
                </a:solidFill>
                <a:latin typeface="Courier New Bold"/>
              </a:rPr>
              <a:t>i = </a:t>
            </a:r>
            <a:r>
              <a:rPr lang="en-US" sz="2900" b="1" spc="-1">
                <a:solidFill>
                  <a:srgbClr val="4F81BD"/>
                </a:solidFill>
                <a:latin typeface="Courier New Bold"/>
              </a:rPr>
              <a:t>add</a:t>
            </a:r>
            <a:r>
              <a:rPr lang="en-US" sz="2900" b="1" spc="-1">
                <a:solidFill>
                  <a:srgbClr val="000000"/>
                </a:solidFill>
                <a:latin typeface="Courier New Bold"/>
              </a:rPr>
              <a:t>(100,20);</a:t>
            </a:r>
            <a:endParaRPr lang="en-US" sz="2900"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0" name="CustomShape 1"/>
          <p:cNvSpPr/>
          <p:nvPr/>
        </p:nvSpPr>
        <p:spPr>
          <a:xfrm>
            <a:off x="1981200" y="-171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pc="-1">
                <a:solidFill>
                  <a:srgbClr val="000000"/>
                </a:solidFill>
                <a:latin typeface="Trebuchet MS"/>
              </a:rPr>
              <a:t>Classes (and structs)</a:t>
            </a:r>
            <a:endParaRPr lang="en-US" sz="4400" spc="-1">
              <a:latin typeface="Arial"/>
            </a:endParaRPr>
          </a:p>
        </p:txBody>
      </p:sp>
      <p:sp>
        <p:nvSpPr>
          <p:cNvPr id="2371" name="CustomShape 2"/>
          <p:cNvSpPr/>
          <p:nvPr/>
        </p:nvSpPr>
        <p:spPr>
          <a:xfrm>
            <a:off x="1981200" y="844920"/>
            <a:ext cx="82904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92500" lnSpcReduction="20000"/>
          </a:bodyPr>
          <a:lstStyle/>
          <a:p>
            <a:pPr marL="343080" indent="-342360">
              <a:spcBef>
                <a:spcPts val="479"/>
              </a:spcBef>
              <a:buClr>
                <a:srgbClr val="000000"/>
              </a:buClr>
              <a:buFont typeface="Arial"/>
              <a:buChar char="•"/>
            </a:pPr>
            <a:r>
              <a:rPr lang="en-US" sz="2400" b="1" spc="-1">
                <a:solidFill>
                  <a:srgbClr val="000000"/>
                </a:solidFill>
                <a:latin typeface="Trebuchet MS"/>
              </a:rPr>
              <a:t>C++ classes are an extension of C structs (and unions) that can functions (called member functions) as well as data.</a:t>
            </a:r>
            <a:endParaRPr lang="en-US" sz="2400" spc="-1">
              <a:latin typeface="Arial"/>
            </a:endParaRPr>
          </a:p>
        </p:txBody>
      </p:sp>
      <p:sp>
        <p:nvSpPr>
          <p:cNvPr id="2372" name="CustomShape 3"/>
          <p:cNvSpPr/>
          <p:nvPr/>
        </p:nvSpPr>
        <p:spPr>
          <a:xfrm>
            <a:off x="1775640" y="5445360"/>
            <a:ext cx="8675640" cy="12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a:spcBef>
                <a:spcPts val="479"/>
              </a:spcBef>
            </a:pPr>
            <a:r>
              <a:rPr lang="en-US" sz="2400" spc="-1">
                <a:solidFill>
                  <a:srgbClr val="000000"/>
                </a:solidFill>
                <a:latin typeface="Trebuchet MS"/>
              </a:rPr>
              <a:t>The keyword “const” can be applied to member functions such as getX() to state that the particular member function will not modify the internal state of the object, i.e it will not cause any visual effects to someone owning a pointer to the said object. This allows for the compiler to report errors if this is not the case, better static analysis, and to optimize uses of the object , i.e. promote it to a register or set of registers. </a:t>
            </a:r>
            <a:endParaRPr lang="en-US" sz="2400" spc="-1">
              <a:latin typeface="Arial"/>
            </a:endParaRPr>
          </a:p>
          <a:p>
            <a:pPr>
              <a:spcBef>
                <a:spcPts val="479"/>
              </a:spcBef>
            </a:pPr>
            <a:endParaRPr lang="en-US" sz="2400" spc="-1">
              <a:latin typeface="Arial"/>
            </a:endParaRPr>
          </a:p>
        </p:txBody>
      </p:sp>
      <p:sp>
        <p:nvSpPr>
          <p:cNvPr id="2373" name="CustomShape 4"/>
          <p:cNvSpPr/>
          <p:nvPr/>
        </p:nvSpPr>
        <p:spPr>
          <a:xfrm>
            <a:off x="1981200" y="1566000"/>
            <a:ext cx="8506440" cy="395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spcBef>
                <a:spcPts val="281"/>
              </a:spcBef>
            </a:pPr>
            <a:r>
              <a:rPr lang="en-US" sz="1400" b="1" spc="-1">
                <a:solidFill>
                  <a:srgbClr val="000000"/>
                </a:solidFill>
                <a:latin typeface="Courier New Bold"/>
              </a:rPr>
              <a:t> </a:t>
            </a:r>
            <a:r>
              <a:rPr lang="en-US" sz="1400" b="1" spc="-1">
                <a:solidFill>
                  <a:srgbClr val="17375E"/>
                </a:solidFill>
                <a:latin typeface="Courier New Bold"/>
              </a:rPr>
              <a:t>class</a:t>
            </a:r>
            <a:r>
              <a:rPr lang="en-US" sz="1400" b="1" spc="-1">
                <a:solidFill>
                  <a:srgbClr val="000000"/>
                </a:solidFill>
                <a:latin typeface="Courier New Bold"/>
              </a:rPr>
              <a:t> Vector {</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C0504D"/>
                </a:solidFill>
                <a:latin typeface="Courier New Bold"/>
              </a:rPr>
              <a:t>private:</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17375E"/>
                </a:solidFill>
                <a:latin typeface="Courier New Bold"/>
              </a:rPr>
              <a:t>int </a:t>
            </a:r>
            <a:r>
              <a:rPr lang="en-US" sz="1400" b="1" spc="-1">
                <a:solidFill>
                  <a:srgbClr val="000000"/>
                </a:solidFill>
                <a:latin typeface="Courier New Bold"/>
              </a:rPr>
              <a:t>x_, y_, z_ ;</a:t>
            </a:r>
            <a:endParaRPr lang="en-US" sz="1400" spc="-1">
              <a:latin typeface="Arial"/>
            </a:endParaRPr>
          </a:p>
          <a:p>
            <a:pPr>
              <a:spcBef>
                <a:spcPts val="281"/>
              </a:spcBef>
            </a:pPr>
            <a:r>
              <a:rPr lang="en-US" sz="1400" b="1" spc="-1">
                <a:solidFill>
                  <a:srgbClr val="C0504D"/>
                </a:solidFill>
                <a:latin typeface="Courier New Bold"/>
              </a:rPr>
              <a:t>    public:</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4F81BD"/>
                </a:solidFill>
                <a:latin typeface="Courier New Bold"/>
              </a:rPr>
              <a:t>Vector</a:t>
            </a:r>
            <a:r>
              <a:rPr lang="en-US" sz="1400" b="1" spc="-1">
                <a:solidFill>
                  <a:srgbClr val="000000"/>
                </a:solidFill>
                <a:latin typeface="Courier New Bold"/>
              </a:rPr>
              <a:t> (</a:t>
            </a:r>
            <a:r>
              <a:rPr lang="en-US" sz="1400" b="1" spc="-1">
                <a:solidFill>
                  <a:srgbClr val="17375E"/>
                </a:solidFill>
                <a:latin typeface="Courier New Bold"/>
              </a:rPr>
              <a:t>int </a:t>
            </a:r>
            <a:r>
              <a:rPr lang="en-US" sz="1400" b="1" spc="-1">
                <a:solidFill>
                  <a:srgbClr val="000000"/>
                </a:solidFill>
                <a:latin typeface="Courier New Bold"/>
              </a:rPr>
              <a:t>x, </a:t>
            </a:r>
            <a:r>
              <a:rPr lang="en-US" sz="1400" b="1" spc="-1">
                <a:solidFill>
                  <a:srgbClr val="17375E"/>
                </a:solidFill>
                <a:latin typeface="Courier New Bold"/>
              </a:rPr>
              <a:t>int </a:t>
            </a:r>
            <a:r>
              <a:rPr lang="en-US" sz="1400" b="1" spc="-1">
                <a:solidFill>
                  <a:srgbClr val="000000"/>
                </a:solidFill>
                <a:latin typeface="Courier New Bold"/>
              </a:rPr>
              <a:t>y, </a:t>
            </a:r>
            <a:r>
              <a:rPr lang="en-US" sz="1400" b="1" spc="-1">
                <a:solidFill>
                  <a:srgbClr val="17375E"/>
                </a:solidFill>
                <a:latin typeface="Courier New Bold"/>
              </a:rPr>
              <a:t>int </a:t>
            </a:r>
            <a:r>
              <a:rPr lang="en-US" sz="1400" b="1" spc="-1">
                <a:solidFill>
                  <a:srgbClr val="000000"/>
                </a:solidFill>
                <a:latin typeface="Courier New Bold"/>
              </a:rPr>
              <a:t>z) : x_(x), y_(y), z_(z) {} // constructor</a:t>
            </a:r>
            <a:endParaRPr lang="en-US" sz="1400" spc="-1">
              <a:latin typeface="Arial"/>
            </a:endParaRPr>
          </a:p>
          <a:p>
            <a:pPr>
              <a:spcBef>
                <a:spcPts val="281"/>
              </a:spcBef>
            </a:pPr>
            <a:r>
              <a:rPr lang="en-US" sz="1400" b="1" spc="-1">
                <a:solidFill>
                  <a:srgbClr val="000000"/>
                </a:solidFill>
                <a:latin typeface="Courier New Bold"/>
              </a:rPr>
              <a:t>      </a:t>
            </a:r>
            <a:endParaRPr lang="en-US" sz="1400" spc="-1">
              <a:latin typeface="Arial"/>
            </a:endParaRPr>
          </a:p>
          <a:p>
            <a:pPr>
              <a:spcBef>
                <a:spcPts val="281"/>
              </a:spcBef>
            </a:pPr>
            <a:r>
              <a:rPr lang="en-US" sz="1400" b="1" spc="-1">
                <a:solidFill>
                  <a:srgbClr val="000000"/>
                </a:solidFill>
                <a:latin typeface="Courier New Bold"/>
              </a:rPr>
              <a:t>       ~Vector // destructor</a:t>
            </a:r>
            <a:endParaRPr lang="en-US" sz="1400" spc="-1">
              <a:latin typeface="Arial"/>
            </a:endParaRPr>
          </a:p>
          <a:p>
            <a:pPr>
              <a:spcBef>
                <a:spcPts val="281"/>
              </a:spcBef>
            </a:pPr>
            <a:r>
              <a:rPr lang="en-US" sz="1400" b="1" spc="-1">
                <a:solidFill>
                  <a:srgbClr val="000000"/>
                </a:solidFill>
                <a:latin typeface="Courier New Bold"/>
              </a:rPr>
              <a:t>         {             </a:t>
            </a:r>
            <a:endParaRPr lang="en-US" sz="1400" spc="-1">
              <a:latin typeface="Arial"/>
            </a:endParaRPr>
          </a:p>
          <a:p>
            <a:pPr>
              <a:spcBef>
                <a:spcPts val="281"/>
              </a:spcBef>
            </a:pPr>
            <a:r>
              <a:rPr lang="en-US" sz="1400" b="1" spc="-1">
                <a:solidFill>
                  <a:srgbClr val="000000"/>
                </a:solidFill>
                <a:latin typeface="Courier New Bold"/>
              </a:rPr>
              <a:t>             cout &lt;&lt; “vector destructor”;         </a:t>
            </a:r>
            <a:endParaRPr lang="en-US" sz="1400" spc="-1">
              <a:latin typeface="Arial"/>
            </a:endParaRPr>
          </a:p>
          <a:p>
            <a:pPr>
              <a:spcBef>
                <a:spcPts val="281"/>
              </a:spcBef>
            </a:pPr>
            <a:r>
              <a:rPr lang="en-US" sz="1400" b="1" spc="-1">
                <a:solidFill>
                  <a:srgbClr val="000000"/>
                </a:solidFill>
                <a:latin typeface="Courier New Bold"/>
              </a:rPr>
              <a:t>         } </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17375E"/>
                </a:solidFill>
                <a:latin typeface="Courier New Bold"/>
              </a:rPr>
              <a:t>int </a:t>
            </a:r>
            <a:r>
              <a:rPr lang="en-US" sz="1400" b="1" spc="-1">
                <a:solidFill>
                  <a:srgbClr val="4F81BD"/>
                </a:solidFill>
                <a:latin typeface="Courier New Bold"/>
              </a:rPr>
              <a:t>getX</a:t>
            </a:r>
            <a:r>
              <a:rPr lang="en-US" sz="1400" b="1" spc="-1">
                <a:solidFill>
                  <a:srgbClr val="000000"/>
                </a:solidFill>
                <a:latin typeface="Courier New Bold"/>
              </a:rPr>
              <a:t>() </a:t>
            </a:r>
            <a:r>
              <a:rPr lang="en-US" sz="1400" b="1" spc="-1">
                <a:solidFill>
                  <a:srgbClr val="C0504D"/>
                </a:solidFill>
                <a:latin typeface="Courier New Bold"/>
              </a:rPr>
              <a:t>const </a:t>
            </a:r>
            <a:r>
              <a:rPr lang="en-US" sz="1400" b="1" spc="-1">
                <a:solidFill>
                  <a:srgbClr val="000000"/>
                </a:solidFill>
                <a:latin typeface="Courier New Bold"/>
              </a:rPr>
              <a:t>{ </a:t>
            </a:r>
            <a:r>
              <a:rPr lang="en-US" sz="1400" b="1" spc="-1">
                <a:solidFill>
                  <a:srgbClr val="C0504D"/>
                </a:solidFill>
                <a:latin typeface="Courier New Bold"/>
              </a:rPr>
              <a:t>return</a:t>
            </a:r>
            <a:r>
              <a:rPr lang="en-US" sz="1400" b="1" spc="-1">
                <a:solidFill>
                  <a:srgbClr val="000000"/>
                </a:solidFill>
                <a:latin typeface="Courier New Bold"/>
              </a:rPr>
              <a:t> x_; } // access member function</a:t>
            </a:r>
            <a:endParaRPr lang="en-US" sz="1400" spc="-1">
              <a:latin typeface="Arial"/>
            </a:endParaRPr>
          </a:p>
          <a:p>
            <a:pPr>
              <a:spcBef>
                <a:spcPts val="281"/>
              </a:spcBef>
            </a:pPr>
            <a:r>
              <a:rPr lang="en-US" sz="1400" b="1" spc="-1">
                <a:solidFill>
                  <a:srgbClr val="000000"/>
                </a:solidFill>
                <a:latin typeface="Courier New Bold"/>
              </a:rPr>
              <a:t>        …       </a:t>
            </a:r>
            <a:endParaRPr lang="en-US" sz="1400" spc="-1">
              <a:latin typeface="Arial"/>
            </a:endParaRPr>
          </a:p>
          <a:p>
            <a:pPr>
              <a:spcBef>
                <a:spcPts val="281"/>
              </a:spcBef>
            </a:pPr>
            <a:r>
              <a:rPr lang="en-US" sz="1400" b="1" spc="-1">
                <a:solidFill>
                  <a:srgbClr val="000000"/>
                </a:solidFill>
                <a:latin typeface="Courier New Bold"/>
              </a:rPr>
              <a:t>   };</a:t>
            </a:r>
            <a:endParaRPr lang="en-US" sz="1400" spc="-1">
              <a:latin typeface="Arial"/>
            </a:endParaRPr>
          </a:p>
        </p:txBody>
      </p:sp>
      <p:sp>
        <p:nvSpPr>
          <p:cNvPr id="2374" name="CustomShape 5"/>
          <p:cNvSpPr/>
          <p:nvPr/>
        </p:nvSpPr>
        <p:spPr>
          <a:xfrm flipV="1">
            <a:off x="3647640" y="4436280"/>
            <a:ext cx="647280" cy="10072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1477</Words>
  <Application>Microsoft Office PowerPoint</Application>
  <PresentationFormat>宽屏</PresentationFormat>
  <Paragraphs>193</Paragraphs>
  <Slides>18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Letter Gothic Std</vt:lpstr>
      <vt:lpstr>等线</vt:lpstr>
      <vt:lpstr>等线 Light</vt:lpstr>
      <vt:lpstr>Arial</vt:lpstr>
      <vt:lpstr>Courier New Bold</vt:lpstr>
      <vt:lpstr>Trebuchet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Jane Fred</dc:creator>
  <cp:lastModifiedBy>Jane Fred</cp:lastModifiedBy>
  <cp:revision>1</cp:revision>
  <dcterms:created xsi:type="dcterms:W3CDTF">2019-08-06T00:10:25Z</dcterms:created>
  <dcterms:modified xsi:type="dcterms:W3CDTF">2019-08-06T00:10:33Z</dcterms:modified>
</cp:coreProperties>
</file>