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72" r:id="rId5"/>
    <p:sldId id="477" r:id="rId6"/>
    <p:sldId id="564" r:id="rId7"/>
    <p:sldId id="478" r:id="rId8"/>
    <p:sldId id="271" r:id="rId9"/>
    <p:sldId id="479" r:id="rId10"/>
    <p:sldId id="480" r:id="rId11"/>
    <p:sldId id="333" r:id="rId12"/>
    <p:sldId id="565" r:id="rId13"/>
    <p:sldId id="481" r:id="rId14"/>
    <p:sldId id="334" r:id="rId15"/>
    <p:sldId id="482" r:id="rId16"/>
    <p:sldId id="48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4" d="100"/>
          <a:sy n="64" d="100"/>
        </p:scale>
        <p:origin x="90" y="3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8266F-2039-4CA7-908A-9D6B27C0AEA7}" type="datetimeFigureOut">
              <a:rPr lang="zh-CN" altLang="en-US" smtClean="0"/>
              <a:t>2019/7/27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34781-AF80-4ED1-B408-25A9BDA6876E}" type="slidenum">
              <a:rPr lang="zh-CN" altLang="en-US" smtClean="0"/>
              <a:t>‹#›</a:t>
            </a:fld>
            <a:endParaRPr lang="zh-CN" altLang="en-US"/>
          </a:p>
        </p:txBody>
      </p:sp>
    </p:spTree>
    <p:extLst>
      <p:ext uri="{BB962C8B-B14F-4D97-AF65-F5344CB8AC3E}">
        <p14:creationId xmlns:p14="http://schemas.microsoft.com/office/powerpoint/2010/main" val="3151675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39730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1758172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B79E6-D6E8-4E28-8F24-21AEF2479E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10C5440-AAD0-4509-B77F-80C934923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9D12F0-576E-4A55-B2F6-BC3EA39B8863}"/>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5" name="页脚占位符 4">
            <a:extLst>
              <a:ext uri="{FF2B5EF4-FFF2-40B4-BE49-F238E27FC236}">
                <a16:creationId xmlns:a16="http://schemas.microsoft.com/office/drawing/2014/main" id="{A3220338-ADB4-4302-B09A-2F4F02F7B7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FB552B-A876-4CEC-87F5-9983205357EF}"/>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282808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FA6E0-5BCC-46F0-8847-7E914DA3FF5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430AAA-6FDA-461B-BCA6-EEDF3310C5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390F01-DA98-4233-9077-42A6A29C545C}"/>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5" name="页脚占位符 4">
            <a:extLst>
              <a:ext uri="{FF2B5EF4-FFF2-40B4-BE49-F238E27FC236}">
                <a16:creationId xmlns:a16="http://schemas.microsoft.com/office/drawing/2014/main" id="{F5FD7B79-FEDC-42DC-9CB0-1088E3E48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47C0DD-0BD0-4C7C-8370-B3CC57A4CCD9}"/>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3663185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E5D879-CB33-4485-A2CB-B7E55CE575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66A3A4-BF6C-4805-9017-6F772FBA38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3AC713-CF25-4100-8D36-8F2170295BE1}"/>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5" name="页脚占位符 4">
            <a:extLst>
              <a:ext uri="{FF2B5EF4-FFF2-40B4-BE49-F238E27FC236}">
                <a16:creationId xmlns:a16="http://schemas.microsoft.com/office/drawing/2014/main" id="{E34FB417-212F-40E7-8B5B-0DC819D812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8B4D66-165A-4E0E-93A8-5CA80D9A79CE}"/>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11711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13DEB-795C-4EFC-B5EB-C9E9B34DD9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124D4B-748A-4A9A-9F66-1C0CA04770E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023064-F485-471E-9EC5-B3C1D57DA527}"/>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5" name="页脚占位符 4">
            <a:extLst>
              <a:ext uri="{FF2B5EF4-FFF2-40B4-BE49-F238E27FC236}">
                <a16:creationId xmlns:a16="http://schemas.microsoft.com/office/drawing/2014/main" id="{212BF651-A2CF-436C-953D-895A5AD988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CD53C9-C2A1-4759-91F2-933234319F15}"/>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229577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8E48B-E223-4E82-BA63-E4B22D375A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BE8E5D1-1706-40A1-A178-994BD3DD5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CE203B-3A85-4222-A0BE-33C7B7EF547A}"/>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5" name="页脚占位符 4">
            <a:extLst>
              <a:ext uri="{FF2B5EF4-FFF2-40B4-BE49-F238E27FC236}">
                <a16:creationId xmlns:a16="http://schemas.microsoft.com/office/drawing/2014/main" id="{766AFEC1-DD96-4753-A533-219B4A2A28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EC6674-E6B3-4E84-8705-59ABF0FB70C5}"/>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107716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66F83-08F1-49C2-8309-116B497335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DC9642-3574-45E0-855B-25A29A87DC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67A946-6B72-4CA8-9EAD-DCAC19170C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76C3D5F-DB29-4355-BD6D-33CE21C2EBB3}"/>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6" name="页脚占位符 5">
            <a:extLst>
              <a:ext uri="{FF2B5EF4-FFF2-40B4-BE49-F238E27FC236}">
                <a16:creationId xmlns:a16="http://schemas.microsoft.com/office/drawing/2014/main" id="{713F80A7-4289-47EA-ADAF-387162EC29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F19A28-3A99-48A0-A612-9950EA1AD485}"/>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146470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7312B-EC9E-49E0-8B9D-73C5A9F9D0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1166BB-9C28-493F-8497-C1507736C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20C7A2-B8AB-425A-9F7C-D8890FCA51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B4F3C5-8B94-4ECA-87F9-3D1FD88445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5562FB-7438-44B7-B042-953FF73BC7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6DDECA-2D26-4D0E-AED9-F8F5C508BB45}"/>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8" name="页脚占位符 7">
            <a:extLst>
              <a:ext uri="{FF2B5EF4-FFF2-40B4-BE49-F238E27FC236}">
                <a16:creationId xmlns:a16="http://schemas.microsoft.com/office/drawing/2014/main" id="{498330C1-0881-402E-B392-7591319DC30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5E163F-1827-473D-9514-60FDF5245D13}"/>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352982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F8FEA-1119-4196-928E-973057392F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AE606E-9B03-4FE5-8BE3-35210AC14185}"/>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4" name="页脚占位符 3">
            <a:extLst>
              <a:ext uri="{FF2B5EF4-FFF2-40B4-BE49-F238E27FC236}">
                <a16:creationId xmlns:a16="http://schemas.microsoft.com/office/drawing/2014/main" id="{D8321007-93E8-4AF2-8056-1FB7ED4714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5467C1-9BCF-4D9E-BCA9-227959288028}"/>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91383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44549A-EAE2-4877-890A-0994DDD6CFDD}"/>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3" name="页脚占位符 2">
            <a:extLst>
              <a:ext uri="{FF2B5EF4-FFF2-40B4-BE49-F238E27FC236}">
                <a16:creationId xmlns:a16="http://schemas.microsoft.com/office/drawing/2014/main" id="{C009F63A-615A-4AA2-B711-D3431A4283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09CAA0-0895-43DB-A264-5FD26F48B7DE}"/>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377468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9177A-3CCF-4587-A4F5-3EEC7C7DED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CCD3F38-8A00-4A44-A2AF-57C787378A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021DB66-799E-4BDD-B531-99F9E522D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D21FEC-E03C-4CB8-BE4D-A232F69C5CCA}"/>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6" name="页脚占位符 5">
            <a:extLst>
              <a:ext uri="{FF2B5EF4-FFF2-40B4-BE49-F238E27FC236}">
                <a16:creationId xmlns:a16="http://schemas.microsoft.com/office/drawing/2014/main" id="{157282FD-350B-401F-8F0C-A5BC998406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7C5E88-8E0E-436E-9F5E-B83FDD3E9E5A}"/>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327665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C89C6-8347-40B2-BDCC-C4D9BCAC0E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3A3C66-E21D-48CC-A725-ACC90CF0E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D1F4638-346A-4E22-9DD0-E8D38C6BE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FBF6A2-769F-4506-B6A1-23964C73D5EB}"/>
              </a:ext>
            </a:extLst>
          </p:cNvPr>
          <p:cNvSpPr>
            <a:spLocks noGrp="1"/>
          </p:cNvSpPr>
          <p:nvPr>
            <p:ph type="dt" sz="half" idx="10"/>
          </p:nvPr>
        </p:nvSpPr>
        <p:spPr/>
        <p:txBody>
          <a:bodyPr/>
          <a:lstStyle/>
          <a:p>
            <a:fld id="{07C6D908-3816-4B41-885E-C80B0D3062D6}" type="datetimeFigureOut">
              <a:rPr lang="zh-CN" altLang="en-US" smtClean="0"/>
              <a:t>2019/7/27</a:t>
            </a:fld>
            <a:endParaRPr lang="zh-CN" altLang="en-US"/>
          </a:p>
        </p:txBody>
      </p:sp>
      <p:sp>
        <p:nvSpPr>
          <p:cNvPr id="6" name="页脚占位符 5">
            <a:extLst>
              <a:ext uri="{FF2B5EF4-FFF2-40B4-BE49-F238E27FC236}">
                <a16:creationId xmlns:a16="http://schemas.microsoft.com/office/drawing/2014/main" id="{1416656D-43E7-41A5-86EB-E2F4E26326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EC9F9B-6B4D-43BF-A131-9B5A96B2D6CE}"/>
              </a:ext>
            </a:extLst>
          </p:cNvPr>
          <p:cNvSpPr>
            <a:spLocks noGrp="1"/>
          </p:cNvSpPr>
          <p:nvPr>
            <p:ph type="sldNum" sz="quarter" idx="12"/>
          </p:nvPr>
        </p:nvSpPr>
        <p:spPr/>
        <p:txBody>
          <a:body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107118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FDF24A-ABFC-4245-BAA6-F35189B8E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61E045-A85C-43DE-AF5E-62D76D8D1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1CA672-E39F-4AB6-B7B7-774A44136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6D908-3816-4B41-885E-C80B0D3062D6}" type="datetimeFigureOut">
              <a:rPr lang="zh-CN" altLang="en-US" smtClean="0"/>
              <a:t>2019/7/27</a:t>
            </a:fld>
            <a:endParaRPr lang="zh-CN" altLang="en-US"/>
          </a:p>
        </p:txBody>
      </p:sp>
      <p:sp>
        <p:nvSpPr>
          <p:cNvPr id="5" name="页脚占位符 4">
            <a:extLst>
              <a:ext uri="{FF2B5EF4-FFF2-40B4-BE49-F238E27FC236}">
                <a16:creationId xmlns:a16="http://schemas.microsoft.com/office/drawing/2014/main" id="{55C64A95-33C0-478A-BB92-670956765E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745380-2335-4FF0-850E-4369FDF41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4ADA4-9B81-4079-8F32-0FBECE719E4D}" type="slidenum">
              <a:rPr lang="zh-CN" altLang="en-US" smtClean="0"/>
              <a:t>‹#›</a:t>
            </a:fld>
            <a:endParaRPr lang="zh-CN" altLang="en-US"/>
          </a:p>
        </p:txBody>
      </p:sp>
    </p:spTree>
    <p:extLst>
      <p:ext uri="{BB962C8B-B14F-4D97-AF65-F5344CB8AC3E}">
        <p14:creationId xmlns:p14="http://schemas.microsoft.com/office/powerpoint/2010/main" val="374746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www.khronos.org/registry/cl/specs/opencl-1.1.pdf" TargetMode="External"/><Relationship Id="rId4" Type="http://schemas.openxmlformats.org/officeDocument/2006/relationships/hyperlink" Target="https://www.khronos.org/files/opencl-1-1-quick-reference-card.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4665"/>
            <a:ext cx="9144000" cy="1470025"/>
          </a:xfrm>
        </p:spPr>
        <p:txBody>
          <a:bodyPr>
            <a:noAutofit/>
          </a:bodyPr>
          <a:lstStyle/>
          <a:p>
            <a:r>
              <a:rPr lang="en-GB" sz="5400" dirty="0"/>
              <a:t>Hands On OpenCL</a:t>
            </a:r>
            <a:br>
              <a:rPr lang="en-GB" sz="5400" dirty="0"/>
            </a:br>
            <a:r>
              <a:rPr lang="zh-CN" altLang="en-US" sz="3200" dirty="0"/>
              <a:t>动手学 </a:t>
            </a:r>
            <a:r>
              <a:rPr lang="en-US" altLang="zh-CN" sz="3200" dirty="0"/>
              <a:t>OpenCL</a:t>
            </a:r>
            <a:endParaRPr lang="en-GB" sz="3200" dirty="0"/>
          </a:p>
        </p:txBody>
      </p:sp>
      <p:sp>
        <p:nvSpPr>
          <p:cNvPr id="3" name="Subtitle 2"/>
          <p:cNvSpPr>
            <a:spLocks noGrp="1"/>
          </p:cNvSpPr>
          <p:nvPr>
            <p:ph type="subTitle" idx="1"/>
          </p:nvPr>
        </p:nvSpPr>
        <p:spPr>
          <a:xfrm>
            <a:off x="2423592" y="2065204"/>
            <a:ext cx="3456384" cy="1656184"/>
          </a:xfrm>
        </p:spPr>
        <p:txBody>
          <a:bodyPr>
            <a:normAutofit fontScale="62500" lnSpcReduction="20000"/>
          </a:bodyPr>
          <a:lstStyle/>
          <a:p>
            <a:pPr algn="l"/>
            <a:r>
              <a:rPr lang="zh-CN" altLang="en-US" sz="2800" dirty="0">
                <a:solidFill>
                  <a:schemeClr val="tx2"/>
                </a:solidFill>
              </a:rPr>
              <a:t>原作者：</a:t>
            </a:r>
            <a:endParaRPr lang="en-US" altLang="zh-CN" sz="2800" dirty="0">
              <a:solidFill>
                <a:schemeClr val="tx2"/>
              </a:solidFill>
            </a:endParaRPr>
          </a:p>
          <a:p>
            <a:pPr algn="l"/>
            <a:r>
              <a:rPr lang="en-GB" sz="2800" dirty="0">
                <a:solidFill>
                  <a:schemeClr val="tx2"/>
                </a:solidFill>
              </a:rPr>
              <a:t>Simon McIntosh-Smith</a:t>
            </a:r>
          </a:p>
          <a:p>
            <a:pPr algn="l"/>
            <a:r>
              <a:rPr lang="en-GB" sz="2800" dirty="0">
                <a:solidFill>
                  <a:schemeClr val="tx2"/>
                </a:solidFill>
              </a:rPr>
              <a:t>Tom Deakin</a:t>
            </a:r>
          </a:p>
          <a:p>
            <a:pPr algn="l"/>
            <a:endParaRPr lang="en-GB" sz="2800" dirty="0">
              <a:solidFill>
                <a:schemeClr val="tx2"/>
              </a:solidFill>
            </a:endParaRPr>
          </a:p>
          <a:p>
            <a:pPr algn="l"/>
            <a:r>
              <a:rPr lang="zh-CN" altLang="en-US" sz="2800" dirty="0">
                <a:solidFill>
                  <a:schemeClr val="tx2"/>
                </a:solidFill>
              </a:rPr>
              <a:t>翻译：</a:t>
            </a:r>
            <a:r>
              <a:rPr lang="en-US" altLang="zh-CN" sz="2800" dirty="0" err="1">
                <a:solidFill>
                  <a:schemeClr val="tx2"/>
                </a:solidFill>
              </a:rPr>
              <a:t>CycleUser</a:t>
            </a:r>
            <a:endParaRPr lang="en-GB" sz="2800" dirty="0">
              <a:solidFill>
                <a:schemeClr val="tx2"/>
              </a:solidFill>
            </a:endParaRPr>
          </a:p>
        </p:txBody>
      </p:sp>
      <p:sp>
        <p:nvSpPr>
          <p:cNvPr id="7" name="Rectangle 6"/>
          <p:cNvSpPr/>
          <p:nvPr/>
        </p:nvSpPr>
        <p:spPr>
          <a:xfrm>
            <a:off x="2423592" y="5809121"/>
            <a:ext cx="7776864" cy="830997"/>
          </a:xfrm>
          <a:prstGeom prst="rect">
            <a:avLst/>
          </a:prstGeom>
        </p:spPr>
        <p:txBody>
          <a:bodyPr wrap="square">
            <a:spAutoFit/>
          </a:bodyPr>
          <a:lstStyle/>
          <a:p>
            <a:r>
              <a:rPr lang="zh-CN" altLang="en-US" sz="1600" dirty="0">
                <a:solidFill>
                  <a:schemeClr val="tx2"/>
                </a:solidFill>
              </a:rPr>
              <a:t>本文内部包含有下面两位的贡献：</a:t>
            </a:r>
            <a:endParaRPr lang="en-US" altLang="zh-CN" sz="1600" dirty="0">
              <a:solidFill>
                <a:schemeClr val="tx2"/>
              </a:solidFill>
            </a:endParaRPr>
          </a:p>
          <a:p>
            <a:r>
              <a:rPr lang="en-GB" sz="1600" dirty="0">
                <a:solidFill>
                  <a:schemeClr val="tx2"/>
                </a:solidFill>
              </a:rPr>
              <a:t>Timothy G. Mattson (</a:t>
            </a:r>
            <a:r>
              <a:rPr lang="zh-CN" altLang="en-US" sz="1600" dirty="0">
                <a:solidFill>
                  <a:schemeClr val="tx2"/>
                </a:solidFill>
              </a:rPr>
              <a:t>来自 </a:t>
            </a:r>
            <a:r>
              <a:rPr lang="en-GB" sz="1600" dirty="0">
                <a:solidFill>
                  <a:schemeClr val="tx2"/>
                </a:solidFill>
              </a:rPr>
              <a:t>Intel </a:t>
            </a:r>
            <a:r>
              <a:rPr lang="zh-CN" altLang="en-US" sz="1600" dirty="0">
                <a:solidFill>
                  <a:schemeClr val="tx2"/>
                </a:solidFill>
              </a:rPr>
              <a:t>英特尔公司</a:t>
            </a:r>
            <a:r>
              <a:rPr lang="en-GB" sz="1600" dirty="0">
                <a:solidFill>
                  <a:schemeClr val="tx2"/>
                </a:solidFill>
              </a:rPr>
              <a:t>) </a:t>
            </a:r>
          </a:p>
          <a:p>
            <a:r>
              <a:rPr lang="en-GB" sz="1600" dirty="0">
                <a:solidFill>
                  <a:schemeClr val="tx2"/>
                </a:solidFill>
              </a:rPr>
              <a:t>Benedict </a:t>
            </a:r>
            <a:r>
              <a:rPr lang="en-GB" sz="1600" dirty="0" err="1">
                <a:solidFill>
                  <a:schemeClr val="tx2"/>
                </a:solidFill>
              </a:rPr>
              <a:t>Gaster</a:t>
            </a:r>
            <a:r>
              <a:rPr lang="en-GB" sz="1600" dirty="0">
                <a:solidFill>
                  <a:schemeClr val="tx2"/>
                </a:solidFill>
              </a:rPr>
              <a:t> (</a:t>
            </a:r>
            <a:r>
              <a:rPr lang="zh-CN" altLang="en-US" sz="1600" dirty="0">
                <a:solidFill>
                  <a:schemeClr val="tx2"/>
                </a:solidFill>
              </a:rPr>
              <a:t>来自</a:t>
            </a:r>
            <a:r>
              <a:rPr lang="en-GB" sz="1600" dirty="0">
                <a:solidFill>
                  <a:schemeClr val="tx2"/>
                </a:solidFill>
              </a:rPr>
              <a:t>Qualcomm </a:t>
            </a:r>
            <a:r>
              <a:rPr lang="zh-CN" altLang="en-US" sz="1600" dirty="0">
                <a:solidFill>
                  <a:schemeClr val="tx2"/>
                </a:solidFill>
              </a:rPr>
              <a:t>高通公司</a:t>
            </a:r>
            <a:r>
              <a:rPr lang="en-GB" sz="1600" dirty="0">
                <a:solidFill>
                  <a:schemeClr val="tx2"/>
                </a:solidFill>
              </a:rPr>
              <a:t>)</a:t>
            </a:r>
          </a:p>
        </p:txBody>
      </p:sp>
      <p:pic>
        <p:nvPicPr>
          <p:cNvPr id="8" name="Picture 7" descr="OpenCL_Logo_RGB_60m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720" y="4149080"/>
            <a:ext cx="1152128" cy="1152128"/>
          </a:xfrm>
          <a:prstGeom prst="rect">
            <a:avLst/>
          </a:prstGeom>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064" y="2420888"/>
            <a:ext cx="2983138" cy="864096"/>
          </a:xfrm>
          <a:prstGeom prst="rect">
            <a:avLst/>
          </a:prstGeom>
        </p:spPr>
      </p:pic>
      <p:pic>
        <p:nvPicPr>
          <p:cNvPr id="1026" name="Picture 2" descr="http://kite.khronos.org/assets/css/images/KITE_300_200_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970" y="4149081"/>
            <a:ext cx="2753276" cy="121144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8616281" y="6381328"/>
            <a:ext cx="1878489" cy="369332"/>
          </a:xfrm>
          <a:prstGeom prst="rect">
            <a:avLst/>
          </a:prstGeom>
          <a:noFill/>
        </p:spPr>
        <p:txBody>
          <a:bodyPr wrap="none" rtlCol="0">
            <a:spAutoFit/>
          </a:bodyPr>
          <a:lstStyle/>
          <a:p>
            <a:r>
              <a:rPr lang="en-US" dirty="0"/>
              <a:t>V 1.2 – Nov 2014</a:t>
            </a:r>
          </a:p>
        </p:txBody>
      </p:sp>
    </p:spTree>
    <p:extLst>
      <p:ext uri="{BB962C8B-B14F-4D97-AF65-F5344CB8AC3E}">
        <p14:creationId xmlns:p14="http://schemas.microsoft.com/office/powerpoint/2010/main" val="255899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CN" dirty="0"/>
              <a:t>AMD </a:t>
            </a:r>
            <a:r>
              <a:rPr lang="en-US" altLang="zh-CN" dirty="0"/>
              <a:t>A</a:t>
            </a:r>
            <a:r>
              <a:rPr lang="en-GB" altLang="zh-CN" dirty="0"/>
              <a:t>PU</a:t>
            </a:r>
            <a:r>
              <a:rPr lang="zh-CN" altLang="en-US" dirty="0"/>
              <a:t>用户的安装过程（旧版）</a:t>
            </a:r>
            <a:endParaRPr lang="en-GB" dirty="0"/>
          </a:p>
        </p:txBody>
      </p:sp>
      <p:sp>
        <p:nvSpPr>
          <p:cNvPr id="3" name="Content Placeholder 2"/>
          <p:cNvSpPr>
            <a:spLocks noGrp="1"/>
          </p:cNvSpPr>
          <p:nvPr>
            <p:ph idx="1"/>
          </p:nvPr>
        </p:nvSpPr>
        <p:spPr/>
        <p:txBody>
          <a:bodyPr>
            <a:normAutofit/>
          </a:bodyPr>
          <a:lstStyle/>
          <a:p>
            <a:r>
              <a:rPr lang="zh-CN" altLang="en-US" dirty="0"/>
              <a:t>最简单的方法就是按照 </a:t>
            </a:r>
            <a:r>
              <a:rPr lang="en-GB" dirty="0"/>
              <a:t>AMD GPU </a:t>
            </a:r>
            <a:r>
              <a:rPr lang="zh-CN" altLang="en-US" dirty="0"/>
              <a:t>的安装指南来安装</a:t>
            </a:r>
            <a:r>
              <a:rPr lang="en-GB" dirty="0"/>
              <a:t> </a:t>
            </a:r>
            <a:r>
              <a:rPr lang="en-GB" dirty="0" err="1"/>
              <a:t>fglrx</a:t>
            </a:r>
            <a:r>
              <a:rPr lang="zh-CN" altLang="en-US" dirty="0"/>
              <a:t>。</a:t>
            </a:r>
            <a:endParaRPr lang="en-GB" dirty="0"/>
          </a:p>
          <a:p>
            <a:r>
              <a:rPr lang="zh-CN" altLang="en-US" dirty="0"/>
              <a:t>这意味着你可以将 </a:t>
            </a:r>
            <a:r>
              <a:rPr lang="en-US" altLang="zh-CN" dirty="0"/>
              <a:t>APU</a:t>
            </a:r>
            <a:r>
              <a:rPr lang="zh-CN" altLang="en-US" dirty="0"/>
              <a:t> 中的 </a:t>
            </a:r>
            <a:r>
              <a:rPr lang="en-US" altLang="zh-CN" dirty="0"/>
              <a:t>CPU </a:t>
            </a:r>
            <a:r>
              <a:rPr lang="zh-CN" altLang="en-US" dirty="0"/>
              <a:t>和</a:t>
            </a:r>
            <a:r>
              <a:rPr lang="en-US" altLang="zh-CN" dirty="0"/>
              <a:t> GPU </a:t>
            </a:r>
            <a:r>
              <a:rPr lang="zh-CN" altLang="en-US" dirty="0"/>
              <a:t>作为两个独立的 </a:t>
            </a:r>
            <a:r>
              <a:rPr lang="en-US" altLang="zh-CN" dirty="0"/>
              <a:t>OpenCL </a:t>
            </a:r>
            <a:r>
              <a:rPr lang="zh-CN" altLang="en-US" dirty="0"/>
              <a:t>设备来使用。</a:t>
            </a:r>
            <a:endParaRPr lang="en-GB" dirty="0"/>
          </a:p>
          <a:p>
            <a:r>
              <a:rPr lang="zh-CN" altLang="en-US" dirty="0"/>
              <a:t>如果你安装有独立显卡，可能需要在 </a:t>
            </a:r>
            <a:r>
              <a:rPr lang="en-US" altLang="zh-CN" dirty="0"/>
              <a:t>BIOS </a:t>
            </a:r>
            <a:r>
              <a:rPr lang="zh-CN" altLang="en-US" dirty="0"/>
              <a:t>里面强制启用集成显卡，才能实现利用 </a:t>
            </a:r>
            <a:r>
              <a:rPr lang="en-US" altLang="zh-CN" dirty="0"/>
              <a:t>APU</a:t>
            </a:r>
            <a:r>
              <a:rPr lang="zh-CN" altLang="en-US" dirty="0"/>
              <a:t> 作为 </a:t>
            </a:r>
            <a:r>
              <a:rPr lang="en-US" altLang="zh-CN" dirty="0"/>
              <a:t>OpenCL </a:t>
            </a:r>
            <a:r>
              <a:rPr lang="zh-CN" altLang="en-US" dirty="0"/>
              <a:t>设备。</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Intel CPU </a:t>
            </a:r>
            <a:r>
              <a:rPr lang="zh-CN" altLang="en-US" dirty="0"/>
              <a:t>用户的安装过程（旧版）</a:t>
            </a:r>
            <a:endParaRPr lang="en-GB" dirty="0"/>
          </a:p>
        </p:txBody>
      </p:sp>
      <p:sp>
        <p:nvSpPr>
          <p:cNvPr id="3" name="Content Placeholder 2"/>
          <p:cNvSpPr>
            <a:spLocks noGrp="1"/>
          </p:cNvSpPr>
          <p:nvPr>
            <p:ph idx="1"/>
          </p:nvPr>
        </p:nvSpPr>
        <p:spPr>
          <a:xfrm>
            <a:off x="1703512" y="1600200"/>
            <a:ext cx="8784976" cy="5069160"/>
          </a:xfrm>
        </p:spPr>
        <p:txBody>
          <a:bodyPr>
            <a:normAutofit fontScale="92500" lnSpcReduction="10000"/>
          </a:bodyPr>
          <a:lstStyle/>
          <a:p>
            <a:r>
              <a:rPr lang="zh-CN" altLang="en-US" dirty="0"/>
              <a:t>注意</a:t>
            </a:r>
            <a:r>
              <a:rPr lang="en-GB" dirty="0"/>
              <a:t>: </a:t>
            </a:r>
            <a:r>
              <a:rPr lang="zh-CN" altLang="en-US" dirty="0"/>
              <a:t>在</a:t>
            </a:r>
            <a:r>
              <a:rPr lang="en-US" altLang="zh-CN" dirty="0"/>
              <a:t> Linux </a:t>
            </a:r>
            <a:r>
              <a:rPr lang="zh-CN" altLang="en-US" dirty="0"/>
              <a:t>系统上需要英特尔至强 </a:t>
            </a:r>
            <a:r>
              <a:rPr lang="en-GB" dirty="0"/>
              <a:t>Intel® Xeon™ </a:t>
            </a:r>
            <a:r>
              <a:rPr lang="zh-CN" altLang="en-US" dirty="0"/>
              <a:t>处理器</a:t>
            </a:r>
            <a:r>
              <a:rPr lang="en-GB" dirty="0"/>
              <a:t> </a:t>
            </a:r>
          </a:p>
          <a:p>
            <a:r>
              <a:rPr lang="zh-CN" altLang="en-US" dirty="0"/>
              <a:t>从 </a:t>
            </a:r>
            <a:r>
              <a:rPr lang="en-US" altLang="zh-CN" dirty="0"/>
              <a:t>Intel </a:t>
            </a:r>
            <a:r>
              <a:rPr lang="zh-CN" altLang="en-US" dirty="0"/>
              <a:t>官网下载 </a:t>
            </a:r>
            <a:r>
              <a:rPr lang="en-GB" dirty="0"/>
              <a:t>Xeon Linux SDK</a:t>
            </a:r>
          </a:p>
          <a:p>
            <a:r>
              <a:rPr lang="zh-CN" altLang="en-US" dirty="0"/>
              <a:t>解压缩下载的文件</a:t>
            </a:r>
            <a:endParaRPr lang="en-US" altLang="zh-CN" dirty="0"/>
          </a:p>
          <a:p>
            <a:pPr marL="0" indent="0">
              <a:buNone/>
            </a:pPr>
            <a:r>
              <a:rPr lang="en-GB" b="1" dirty="0">
                <a:solidFill>
                  <a:schemeClr val="accent6">
                    <a:lumMod val="75000"/>
                  </a:schemeClr>
                </a:solidFill>
                <a:latin typeface="Courier New Bold"/>
                <a:cs typeface="Courier New Bold"/>
              </a:rPr>
              <a:t>  tar -</a:t>
            </a:r>
            <a:r>
              <a:rPr lang="en-GB" b="1" dirty="0" err="1">
                <a:solidFill>
                  <a:schemeClr val="accent6">
                    <a:lumMod val="75000"/>
                  </a:schemeClr>
                </a:solidFill>
                <a:latin typeface="Courier New Bold"/>
                <a:cs typeface="Courier New Bold"/>
              </a:rPr>
              <a:t>zxf</a:t>
            </a:r>
            <a:r>
              <a:rPr lang="en-GB" b="1" dirty="0">
                <a:solidFill>
                  <a:schemeClr val="accent6">
                    <a:lumMod val="75000"/>
                  </a:schemeClr>
                </a:solidFill>
                <a:latin typeface="Courier New Bold"/>
                <a:cs typeface="Courier New Bold"/>
              </a:rPr>
              <a:t> download.tar.gz</a:t>
            </a:r>
          </a:p>
          <a:p>
            <a:r>
              <a:rPr lang="zh-CN" altLang="en-US" dirty="0"/>
              <a:t>安装依赖包</a:t>
            </a:r>
            <a:endParaRPr lang="en-US" altLang="zh-CN" dirty="0"/>
          </a:p>
          <a:p>
            <a:pPr marL="0" indent="0">
              <a:buNone/>
            </a:pPr>
            <a:r>
              <a:rPr lang="en-US"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apt-get install rpm alien libnuma1</a:t>
            </a:r>
          </a:p>
          <a:p>
            <a:r>
              <a:rPr lang="zh-CN" altLang="en-US" dirty="0"/>
              <a:t>还可以使用 </a:t>
            </a:r>
            <a:r>
              <a:rPr lang="en-GB" dirty="0"/>
              <a:t>alien </a:t>
            </a:r>
            <a:r>
              <a:rPr lang="zh-CN" altLang="en-US" dirty="0"/>
              <a:t>来安装</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alien –</a:t>
            </a:r>
            <a:r>
              <a:rPr lang="en-GB" b="1" dirty="0" err="1">
                <a:solidFill>
                  <a:schemeClr val="accent6">
                    <a:lumMod val="75000"/>
                  </a:schemeClr>
                </a:solidFill>
                <a:latin typeface="Courier New Bold"/>
                <a:cs typeface="Courier New Bold"/>
              </a:rPr>
              <a:t>i</a:t>
            </a:r>
            <a:r>
              <a:rPr lang="en-GB" b="1" dirty="0">
                <a:solidFill>
                  <a:schemeClr val="accent6">
                    <a:lumMod val="75000"/>
                  </a:schemeClr>
                </a:solidFill>
                <a:latin typeface="Courier New Bold"/>
                <a:cs typeface="Courier New Bold"/>
              </a:rPr>
              <a:t> *base*.rpm *</a:t>
            </a:r>
            <a:r>
              <a:rPr lang="en-GB" b="1" dirty="0" err="1">
                <a:solidFill>
                  <a:schemeClr val="accent6">
                    <a:lumMod val="75000"/>
                  </a:schemeClr>
                </a:solidFill>
                <a:latin typeface="Courier New Bold"/>
                <a:cs typeface="Courier New Bold"/>
              </a:rPr>
              <a:t>intel-cpu</a:t>
            </a:r>
            <a:r>
              <a:rPr lang="en-GB" b="1" dirty="0">
                <a:solidFill>
                  <a:schemeClr val="accent6">
                    <a:lumMod val="75000"/>
                  </a:schemeClr>
                </a:solidFill>
                <a:latin typeface="Courier New Bold"/>
                <a:cs typeface="Courier New Bold"/>
              </a:rPr>
              <a:t>*.rpm *</a:t>
            </a:r>
            <a:r>
              <a:rPr lang="en-GB" b="1" dirty="0" err="1">
                <a:solidFill>
                  <a:schemeClr val="accent6">
                    <a:lumMod val="75000"/>
                  </a:schemeClr>
                </a:solidFill>
                <a:latin typeface="Courier New Bold"/>
                <a:cs typeface="Courier New Bold"/>
              </a:rPr>
              <a:t>devel</a:t>
            </a:r>
            <a:r>
              <a:rPr lang="en-GB" b="1" dirty="0">
                <a:solidFill>
                  <a:schemeClr val="accent6">
                    <a:lumMod val="75000"/>
                  </a:schemeClr>
                </a:solidFill>
                <a:latin typeface="Courier New Bold"/>
                <a:cs typeface="Courier New Bold"/>
              </a:rPr>
              <a:t>*.rpm</a:t>
            </a:r>
          </a:p>
          <a:p>
            <a:r>
              <a:rPr lang="zh-CN" altLang="en-US" dirty="0"/>
              <a:t>将 </a:t>
            </a:r>
            <a:r>
              <a:rPr lang="en-GB" dirty="0"/>
              <a:t>ICD </a:t>
            </a:r>
            <a:r>
              <a:rPr lang="zh-CN" altLang="en-US" dirty="0"/>
              <a:t>复制到正确路径下</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cp /opt/</a:t>
            </a:r>
            <a:r>
              <a:rPr lang="en-GB" b="1" dirty="0" err="1">
                <a:solidFill>
                  <a:schemeClr val="accent6">
                    <a:lumMod val="75000"/>
                  </a:schemeClr>
                </a:solidFill>
                <a:latin typeface="Courier New Bold"/>
                <a:cs typeface="Courier New Bold"/>
              </a:rPr>
              <a:t>intel</a:t>
            </a:r>
            <a:r>
              <a:rPr lang="en-GB" b="1" dirty="0">
                <a:solidFill>
                  <a:schemeClr val="accent6">
                    <a:lumMod val="75000"/>
                  </a:schemeClr>
                </a:solidFill>
                <a:latin typeface="Courier New Bold"/>
                <a:cs typeface="Courier New Bold"/>
              </a:rPr>
              <a:t>/&lt;version&gt;/etc/intel64.icd /etc/</a:t>
            </a:r>
            <a:r>
              <a:rPr lang="en-GB" b="1" dirty="0" err="1">
                <a:solidFill>
                  <a:schemeClr val="accent6">
                    <a:lumMod val="75000"/>
                  </a:schemeClr>
                </a:solidFill>
                <a:latin typeface="Courier New Bold"/>
                <a:cs typeface="Courier New Bold"/>
              </a:rPr>
              <a:t>OpenCL</a:t>
            </a:r>
            <a:r>
              <a:rPr lang="en-GB" b="1" dirty="0">
                <a:solidFill>
                  <a:schemeClr val="accent6">
                    <a:lumMod val="75000"/>
                  </a:schemeClr>
                </a:solidFill>
                <a:latin typeface="Courier New Bold"/>
                <a:cs typeface="Courier New Bold"/>
              </a:rPr>
              <a:t>/vendors/</a:t>
            </a:r>
          </a:p>
        </p:txBody>
      </p:sp>
    </p:spTree>
    <p:extLst>
      <p:ext uri="{BB962C8B-B14F-4D97-AF65-F5344CB8AC3E}">
        <p14:creationId xmlns:p14="http://schemas.microsoft.com/office/powerpoint/2010/main" val="178524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CN" dirty="0"/>
              <a:t>Intel </a:t>
            </a:r>
            <a:r>
              <a:rPr lang="en-US" altLang="zh-CN" dirty="0"/>
              <a:t>G</a:t>
            </a:r>
            <a:r>
              <a:rPr lang="en-GB" altLang="zh-CN" dirty="0"/>
              <a:t>PU </a:t>
            </a:r>
            <a:r>
              <a:rPr lang="zh-CN" altLang="en-US" dirty="0"/>
              <a:t>用户的安装过程（旧版）</a:t>
            </a:r>
            <a:endParaRPr lang="en-GB" dirty="0"/>
          </a:p>
        </p:txBody>
      </p:sp>
      <p:sp>
        <p:nvSpPr>
          <p:cNvPr id="3" name="Content Placeholder 2"/>
          <p:cNvSpPr>
            <a:spLocks noGrp="1"/>
          </p:cNvSpPr>
          <p:nvPr>
            <p:ph idx="1"/>
          </p:nvPr>
        </p:nvSpPr>
        <p:spPr>
          <a:xfrm>
            <a:off x="1703512" y="1600200"/>
            <a:ext cx="8784976" cy="5069160"/>
          </a:xfrm>
        </p:spPr>
        <p:txBody>
          <a:bodyPr>
            <a:normAutofit/>
          </a:bodyPr>
          <a:lstStyle/>
          <a:p>
            <a:r>
              <a:rPr lang="zh-CN" altLang="en-US" dirty="0"/>
              <a:t>注意</a:t>
            </a:r>
            <a:r>
              <a:rPr lang="en-GB" altLang="zh-CN" dirty="0"/>
              <a:t>: </a:t>
            </a:r>
            <a:r>
              <a:rPr lang="zh-CN" altLang="en-US" dirty="0"/>
              <a:t>在</a:t>
            </a:r>
            <a:r>
              <a:rPr lang="en-US" altLang="zh-CN" dirty="0"/>
              <a:t> macOS </a:t>
            </a:r>
            <a:r>
              <a:rPr lang="zh-CN" altLang="en-US" dirty="0"/>
              <a:t>系统上需要英特尔至强 </a:t>
            </a:r>
            <a:r>
              <a:rPr lang="en-GB" altLang="zh-CN" dirty="0"/>
              <a:t>Intel® Xeon™ </a:t>
            </a:r>
            <a:r>
              <a:rPr lang="zh-CN" altLang="en-US" dirty="0"/>
              <a:t>处理器</a:t>
            </a:r>
            <a:r>
              <a:rPr lang="en-GB" altLang="zh-CN" dirty="0"/>
              <a:t> </a:t>
            </a:r>
          </a:p>
          <a:p>
            <a:endParaRPr lang="en-GB" dirty="0"/>
          </a:p>
          <a:p>
            <a:r>
              <a:rPr lang="zh-CN" altLang="en-US" dirty="0"/>
              <a:t>根本不用折腾，出场就能用</a:t>
            </a:r>
            <a:r>
              <a:rPr lang="en-GB" dirty="0"/>
              <a:t>!</a:t>
            </a:r>
          </a:p>
          <a:p>
            <a:r>
              <a:rPr lang="zh-CN" altLang="en-US" dirty="0"/>
              <a:t>只要选择 </a:t>
            </a:r>
            <a:r>
              <a:rPr lang="en-GB" dirty="0"/>
              <a:t>Intel® GPU </a:t>
            </a:r>
            <a:r>
              <a:rPr lang="zh-CN" altLang="en-US" dirty="0"/>
              <a:t>设备来运行 </a:t>
            </a:r>
            <a:r>
              <a:rPr lang="en-US" altLang="zh-CN" dirty="0"/>
              <a:t>OpenCL</a:t>
            </a:r>
            <a:r>
              <a:rPr lang="zh-CN" altLang="en-US" dirty="0"/>
              <a:t>即可</a:t>
            </a:r>
            <a:endParaRPr lang="en-GB" dirty="0"/>
          </a:p>
          <a:p>
            <a:endParaRPr lang="en-GB" dirty="0"/>
          </a:p>
          <a:p>
            <a:r>
              <a:rPr lang="en-GB" dirty="0"/>
              <a:t>Intel® </a:t>
            </a:r>
            <a:r>
              <a:rPr lang="zh-CN" altLang="en-US" dirty="0"/>
              <a:t>还有专门针对 </a:t>
            </a:r>
            <a:r>
              <a:rPr lang="en-GB" dirty="0"/>
              <a:t>Windows </a:t>
            </a:r>
            <a:r>
              <a:rPr lang="zh-CN" altLang="en-US" dirty="0"/>
              <a:t>的驱动</a:t>
            </a:r>
            <a:r>
              <a:rPr lang="en-GB" dirty="0"/>
              <a:t>: https://software.intel.com/en-us/articles/opencl-drivers</a:t>
            </a:r>
          </a:p>
        </p:txBody>
      </p:sp>
    </p:spTree>
    <p:extLst>
      <p:ext uri="{BB962C8B-B14F-4D97-AF65-F5344CB8AC3E}">
        <p14:creationId xmlns:p14="http://schemas.microsoft.com/office/powerpoint/2010/main" val="177087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Intel® Xeon Phi™</a:t>
            </a:r>
            <a:r>
              <a:rPr lang="zh-CN" altLang="en-US" dirty="0"/>
              <a:t> 安装过程（旧版）</a:t>
            </a:r>
            <a:endParaRPr lang="en-GB" dirty="0"/>
          </a:p>
        </p:txBody>
      </p:sp>
      <p:sp>
        <p:nvSpPr>
          <p:cNvPr id="3" name="Content Placeholder 2"/>
          <p:cNvSpPr>
            <a:spLocks noGrp="1"/>
          </p:cNvSpPr>
          <p:nvPr>
            <p:ph idx="1"/>
          </p:nvPr>
        </p:nvSpPr>
        <p:spPr/>
        <p:txBody>
          <a:bodyPr>
            <a:normAutofit/>
          </a:bodyPr>
          <a:lstStyle/>
          <a:p>
            <a:r>
              <a:rPr lang="en-GB" dirty="0"/>
              <a:t>Intel® Xeon Phi™ </a:t>
            </a:r>
            <a:r>
              <a:rPr lang="zh-CN" altLang="en-US" dirty="0"/>
              <a:t>协处理器（</a:t>
            </a:r>
            <a:r>
              <a:rPr lang="en-GB" altLang="zh-CN" dirty="0"/>
              <a:t>coprocessor</a:t>
            </a:r>
            <a:r>
              <a:rPr lang="zh-CN" altLang="en-US" dirty="0"/>
              <a:t>）</a:t>
            </a:r>
            <a:r>
              <a:rPr lang="en-GB" dirty="0"/>
              <a:t> </a:t>
            </a:r>
            <a:r>
              <a:rPr lang="zh-CN" altLang="en-US" dirty="0"/>
              <a:t>是一类比较特殊的处理器，一般只在超级计算机（</a:t>
            </a:r>
            <a:r>
              <a:rPr lang="en-US" altLang="zh-CN" dirty="0"/>
              <a:t>HPC</a:t>
            </a:r>
            <a:r>
              <a:rPr lang="zh-CN" altLang="en-US" dirty="0"/>
              <a:t>）集群（</a:t>
            </a:r>
            <a:r>
              <a:rPr lang="en-US" altLang="zh-CN" dirty="0"/>
              <a:t>cluster</a:t>
            </a:r>
            <a:r>
              <a:rPr lang="zh-CN" altLang="en-US" dirty="0"/>
              <a:t>）中常用到。</a:t>
            </a:r>
            <a:endParaRPr lang="en-GB" dirty="0"/>
          </a:p>
          <a:p>
            <a:r>
              <a:rPr lang="zh-CN" altLang="en-US" dirty="0"/>
              <a:t>因此，这里就假设大多数用户都是在别人建立好的服务器环境中使用这样的设备，所以本文就不再讲解针对 </a:t>
            </a:r>
            <a:r>
              <a:rPr lang="en-GB" dirty="0"/>
              <a:t>Intel® Xeon Phi™ </a:t>
            </a:r>
            <a:r>
              <a:rPr lang="zh-CN" altLang="en-US" dirty="0"/>
              <a:t>协处理器的 </a:t>
            </a:r>
            <a:r>
              <a:rPr lang="en-US" altLang="zh-CN" dirty="0"/>
              <a:t>OpenCL </a:t>
            </a:r>
            <a:r>
              <a:rPr lang="zh-CN" altLang="en-US" dirty="0"/>
              <a:t>安装过程了。</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NVIDIA </a:t>
            </a:r>
            <a:r>
              <a:rPr lang="en-US" altLang="zh-CN" dirty="0"/>
              <a:t>GPU</a:t>
            </a:r>
            <a:r>
              <a:rPr lang="zh-CN" altLang="en-US" dirty="0"/>
              <a:t>用户的安装过程（旧版）</a:t>
            </a:r>
            <a:endParaRPr lang="en-GB" dirty="0"/>
          </a:p>
        </p:txBody>
      </p:sp>
      <p:sp>
        <p:nvSpPr>
          <p:cNvPr id="3" name="Content Placeholder 2"/>
          <p:cNvSpPr>
            <a:spLocks noGrp="1"/>
          </p:cNvSpPr>
          <p:nvPr>
            <p:ph idx="1"/>
          </p:nvPr>
        </p:nvSpPr>
        <p:spPr>
          <a:xfrm>
            <a:off x="1631504" y="1600200"/>
            <a:ext cx="8928992" cy="5069160"/>
          </a:xfrm>
        </p:spPr>
        <p:txBody>
          <a:bodyPr>
            <a:normAutofit fontScale="85000" lnSpcReduction="20000"/>
          </a:bodyPr>
          <a:lstStyle/>
          <a:p>
            <a:r>
              <a:rPr lang="zh-CN" altLang="en-US" dirty="0"/>
              <a:t>一定要先屏蔽开源驱动！这超级重要！</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nano</a:t>
            </a:r>
            <a:r>
              <a:rPr lang="en-GB" b="1" dirty="0">
                <a:solidFill>
                  <a:schemeClr val="accent6">
                    <a:lumMod val="75000"/>
                  </a:schemeClr>
                </a:solidFill>
                <a:latin typeface="Courier New Bold"/>
                <a:cs typeface="Courier New Bold"/>
              </a:rPr>
              <a:t> /etc/</a:t>
            </a:r>
            <a:r>
              <a:rPr lang="en-GB" b="1" dirty="0" err="1">
                <a:solidFill>
                  <a:schemeClr val="accent6">
                    <a:lumMod val="75000"/>
                  </a:schemeClr>
                </a:solidFill>
                <a:latin typeface="Courier New Bold"/>
                <a:cs typeface="Courier New Bold"/>
              </a:rPr>
              <a:t>modprobe.d</a:t>
            </a:r>
            <a:r>
              <a:rPr lang="en-GB" b="1" dirty="0">
                <a:solidFill>
                  <a:schemeClr val="accent6">
                    <a:lumMod val="75000"/>
                  </a:schemeClr>
                </a:solidFill>
                <a:latin typeface="Courier New Bold"/>
                <a:cs typeface="Courier New Bold"/>
              </a:rPr>
              <a:t>/</a:t>
            </a:r>
            <a:r>
              <a:rPr lang="en-GB" b="1" dirty="0" err="1">
                <a:solidFill>
                  <a:schemeClr val="accent6">
                    <a:lumMod val="75000"/>
                  </a:schemeClr>
                </a:solidFill>
                <a:latin typeface="Courier New Bold"/>
                <a:cs typeface="Courier New Bold"/>
              </a:rPr>
              <a:t>blacklist.conf</a:t>
            </a:r>
            <a:endParaRPr lang="en-GB" b="1" dirty="0">
              <a:solidFill>
                <a:schemeClr val="accent6">
                  <a:lumMod val="75000"/>
                </a:schemeClr>
              </a:solidFill>
              <a:latin typeface="Courier New Bold"/>
              <a:cs typeface="Courier New Bold"/>
            </a:endParaRPr>
          </a:p>
          <a:p>
            <a:pPr lvl="1"/>
            <a:r>
              <a:rPr lang="zh-CN" altLang="en-US" dirty="0"/>
              <a:t>在上面的编辑器中加上这一行</a:t>
            </a:r>
            <a:r>
              <a:rPr lang="en-GB" dirty="0"/>
              <a:t>: blacklist nouveau</a:t>
            </a:r>
          </a:p>
          <a:p>
            <a:r>
              <a:rPr lang="zh-CN" altLang="en-US" dirty="0"/>
              <a:t>安装依赖包</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apt-get install build-essential </a:t>
            </a:r>
            <a:r>
              <a:rPr lang="en-GB" b="1" dirty="0" err="1">
                <a:solidFill>
                  <a:schemeClr val="accent6">
                    <a:lumMod val="75000"/>
                  </a:schemeClr>
                </a:solidFill>
                <a:latin typeface="Courier New Bold"/>
                <a:cs typeface="Courier New Bold"/>
              </a:rPr>
              <a:t>linux</a:t>
            </a:r>
            <a:r>
              <a:rPr lang="en-GB" b="1" dirty="0">
                <a:solidFill>
                  <a:schemeClr val="accent6">
                    <a:lumMod val="75000"/>
                  </a:schemeClr>
                </a:solidFill>
                <a:latin typeface="Courier New Bold"/>
                <a:cs typeface="Courier New Bold"/>
              </a:rPr>
              <a:t>-header-generic </a:t>
            </a:r>
            <a:r>
              <a:rPr lang="en-GB" b="1" dirty="0" err="1">
                <a:solidFill>
                  <a:schemeClr val="accent6">
                    <a:lumMod val="75000"/>
                  </a:schemeClr>
                </a:solidFill>
                <a:latin typeface="Courier New Bold"/>
                <a:cs typeface="Courier New Bold"/>
              </a:rPr>
              <a:t>opencl</a:t>
            </a:r>
            <a:r>
              <a:rPr lang="en-GB" b="1" dirty="0">
                <a:solidFill>
                  <a:schemeClr val="accent6">
                    <a:lumMod val="75000"/>
                  </a:schemeClr>
                </a:solidFill>
                <a:latin typeface="Courier New Bold"/>
                <a:cs typeface="Courier New Bold"/>
              </a:rPr>
              <a:t>-headers</a:t>
            </a:r>
          </a:p>
          <a:p>
            <a:r>
              <a:rPr lang="zh-CN" altLang="en-US" dirty="0"/>
              <a:t>从官网下载驱动然后解压缩</a:t>
            </a:r>
            <a:endParaRPr lang="en-US" altLang="zh-CN" dirty="0"/>
          </a:p>
          <a:p>
            <a:r>
              <a:rPr lang="zh-CN" altLang="en-US" dirty="0"/>
              <a:t>进入虚拟终端（快捷键 </a:t>
            </a:r>
            <a:r>
              <a:rPr lang="en-GB" altLang="zh-CN" dirty="0"/>
              <a:t>Ctrl+Alt+F1</a:t>
            </a:r>
            <a:r>
              <a:rPr lang="zh-CN" altLang="en-US" dirty="0"/>
              <a:t>）停止桌面管理器</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service </a:t>
            </a:r>
            <a:r>
              <a:rPr lang="en-GB" b="1" dirty="0" err="1">
                <a:solidFill>
                  <a:schemeClr val="accent6">
                    <a:lumMod val="75000"/>
                  </a:schemeClr>
                </a:solidFill>
                <a:latin typeface="Courier New Bold"/>
                <a:cs typeface="Courier New Bold"/>
              </a:rPr>
              <a:t>lightdm</a:t>
            </a:r>
            <a:r>
              <a:rPr lang="en-GB" b="1" dirty="0">
                <a:solidFill>
                  <a:schemeClr val="accent6">
                    <a:lumMod val="75000"/>
                  </a:schemeClr>
                </a:solidFill>
                <a:latin typeface="Courier New Bold"/>
                <a:cs typeface="Courier New Bold"/>
              </a:rPr>
              <a:t> stop</a:t>
            </a:r>
          </a:p>
          <a:p>
            <a:r>
              <a:rPr lang="zh-CN" altLang="en-US" dirty="0"/>
              <a:t>设置运行权限然后运行</a:t>
            </a:r>
            <a:endParaRPr lang="en-GB" dirty="0"/>
          </a:p>
          <a:p>
            <a:pPr lvl="1"/>
            <a:r>
              <a:rPr lang="en-GB" b="1" dirty="0" err="1">
                <a:solidFill>
                  <a:schemeClr val="accent6">
                    <a:lumMod val="75000"/>
                  </a:schemeClr>
                </a:solidFill>
                <a:latin typeface="Courier New Bold"/>
                <a:cs typeface="Courier New Bold"/>
              </a:rPr>
              <a:t>chmod</a:t>
            </a:r>
            <a:r>
              <a:rPr lang="en-GB" b="1" dirty="0">
                <a:solidFill>
                  <a:schemeClr val="accent6">
                    <a:lumMod val="75000"/>
                  </a:schemeClr>
                </a:solidFill>
                <a:latin typeface="Courier New Bold"/>
                <a:cs typeface="Courier New Bold"/>
              </a:rPr>
              <a:t> +x *.run</a:t>
            </a:r>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./*.run</a:t>
            </a:r>
          </a:p>
          <a:p>
            <a:r>
              <a:rPr lang="zh-CN" altLang="en-US" dirty="0"/>
              <a:t>预备安装（</a:t>
            </a:r>
            <a:r>
              <a:rPr lang="en-US" altLang="zh-CN" dirty="0"/>
              <a:t>pre-install</a:t>
            </a:r>
            <a:r>
              <a:rPr lang="zh-CN" altLang="en-US" dirty="0"/>
              <a:t>）可能会失败，这不要紧！</a:t>
            </a:r>
            <a:endParaRPr lang="en-GB" dirty="0"/>
          </a:p>
          <a:p>
            <a:r>
              <a:rPr lang="zh-CN" altLang="en-US" dirty="0"/>
              <a:t>同意选择 </a:t>
            </a:r>
            <a:r>
              <a:rPr lang="en-GB" dirty="0"/>
              <a:t>DKMS, 32-bit GL </a:t>
            </a:r>
            <a:r>
              <a:rPr lang="zh-CN" altLang="en-US" dirty="0"/>
              <a:t>库（</a:t>
            </a:r>
            <a:r>
              <a:rPr lang="en-GB" altLang="zh-CN" dirty="0"/>
              <a:t>libraries</a:t>
            </a:r>
            <a:r>
              <a:rPr lang="zh-CN" altLang="en-US" dirty="0"/>
              <a:t>）</a:t>
            </a:r>
            <a:r>
              <a:rPr lang="en-GB" dirty="0"/>
              <a:t> </a:t>
            </a:r>
            <a:r>
              <a:rPr lang="zh-CN" altLang="en-US" dirty="0"/>
              <a:t>来更新</a:t>
            </a:r>
            <a:r>
              <a:rPr lang="en-GB" dirty="0"/>
              <a:t> X config</a:t>
            </a:r>
          </a:p>
          <a:p>
            <a:r>
              <a:rPr lang="zh-CN" altLang="en-US" dirty="0"/>
              <a:t>重启！</a:t>
            </a:r>
            <a:endParaRPr lang="en-GB" dirty="0"/>
          </a:p>
        </p:txBody>
      </p:sp>
    </p:spTree>
    <p:extLst>
      <p:ext uri="{BB962C8B-B14F-4D97-AF65-F5344CB8AC3E}">
        <p14:creationId xmlns:p14="http://schemas.microsoft.com/office/powerpoint/2010/main" val="220384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安装</a:t>
            </a:r>
            <a:r>
              <a:rPr lang="en-GB" dirty="0"/>
              <a:t> </a:t>
            </a:r>
            <a:r>
              <a:rPr lang="en-GB" dirty="0" err="1"/>
              <a:t>pyopencl</a:t>
            </a:r>
            <a:endParaRPr lang="en-GB" dirty="0"/>
          </a:p>
        </p:txBody>
      </p:sp>
      <p:sp>
        <p:nvSpPr>
          <p:cNvPr id="3" name="Content Placeholder 2"/>
          <p:cNvSpPr>
            <a:spLocks noGrp="1"/>
          </p:cNvSpPr>
          <p:nvPr>
            <p:ph idx="1"/>
          </p:nvPr>
        </p:nvSpPr>
        <p:spPr/>
        <p:txBody>
          <a:bodyPr>
            <a:normAutofit/>
          </a:bodyPr>
          <a:lstStyle/>
          <a:p>
            <a:r>
              <a:rPr lang="zh-CN" altLang="en-US" dirty="0"/>
              <a:t>你得先保证自己安装好 </a:t>
            </a:r>
            <a:r>
              <a:rPr lang="en-US" altLang="zh-CN" dirty="0"/>
              <a:t>Python</a:t>
            </a:r>
            <a:endParaRPr lang="en-GB" dirty="0"/>
          </a:p>
          <a:p>
            <a:r>
              <a:rPr lang="zh-CN" altLang="en-US" dirty="0"/>
              <a:t>然后安装 </a:t>
            </a:r>
            <a:r>
              <a:rPr lang="en-GB" dirty="0" err="1"/>
              <a:t>numpy</a:t>
            </a:r>
            <a:r>
              <a:rPr lang="en-GB" dirty="0"/>
              <a:t> </a:t>
            </a:r>
            <a:r>
              <a:rPr lang="zh-CN" altLang="en-US" dirty="0"/>
              <a:t>库（</a:t>
            </a:r>
            <a:r>
              <a:rPr lang="en-GB" altLang="zh-CN" dirty="0"/>
              <a:t>library</a:t>
            </a:r>
            <a:r>
              <a:rPr lang="zh-CN" altLang="en-US" dirty="0"/>
              <a:t>）</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apt-get install python-</a:t>
            </a:r>
            <a:r>
              <a:rPr lang="en-GB" b="1" dirty="0" err="1">
                <a:solidFill>
                  <a:schemeClr val="accent6">
                    <a:lumMod val="75000"/>
                  </a:schemeClr>
                </a:solidFill>
                <a:latin typeface="Courier New Bold"/>
                <a:cs typeface="Courier New Bold"/>
              </a:rPr>
              <a:t>numpy</a:t>
            </a:r>
            <a:endParaRPr lang="en-GB" b="1" dirty="0">
              <a:solidFill>
                <a:schemeClr val="accent6">
                  <a:lumMod val="75000"/>
                </a:schemeClr>
              </a:solidFill>
              <a:latin typeface="Courier New Bold"/>
              <a:cs typeface="Courier New Bold"/>
            </a:endParaRPr>
          </a:p>
          <a:p>
            <a:r>
              <a:rPr lang="zh-CN" altLang="en-US" dirty="0"/>
              <a:t>从</a:t>
            </a:r>
            <a:r>
              <a:rPr lang="en-GB" dirty="0"/>
              <a:t> </a:t>
            </a:r>
            <a:r>
              <a:rPr lang="en-GB" dirty="0" err="1"/>
              <a:t>pyopencl</a:t>
            </a:r>
            <a:r>
              <a:rPr lang="en-GB" dirty="0"/>
              <a:t> </a:t>
            </a:r>
            <a:r>
              <a:rPr lang="zh-CN" altLang="en-US" dirty="0"/>
              <a:t>官网下载最新版本</a:t>
            </a:r>
            <a:endParaRPr lang="en-GB" dirty="0"/>
          </a:p>
          <a:p>
            <a:pPr lvl="1"/>
            <a:r>
              <a:rPr lang="zh-CN" altLang="en-US" dirty="0"/>
              <a:t>然后解压缩</a:t>
            </a:r>
            <a:r>
              <a:rPr lang="en-GB" dirty="0"/>
              <a:t> </a:t>
            </a:r>
            <a:r>
              <a:rPr lang="en-GB" dirty="0">
                <a:solidFill>
                  <a:schemeClr val="accent6">
                    <a:lumMod val="75000"/>
                  </a:schemeClr>
                </a:solidFill>
                <a:latin typeface="Courier New Bold"/>
                <a:cs typeface="Courier New Bold"/>
              </a:rPr>
              <a:t>tar -</a:t>
            </a:r>
            <a:r>
              <a:rPr lang="en-GB" dirty="0" err="1">
                <a:solidFill>
                  <a:schemeClr val="accent6">
                    <a:lumMod val="75000"/>
                  </a:schemeClr>
                </a:solidFill>
                <a:latin typeface="Courier New Bold"/>
                <a:cs typeface="Courier New Bold"/>
              </a:rPr>
              <a:t>zxf</a:t>
            </a:r>
            <a:endParaRPr lang="en-GB" altLang="zh-CN" dirty="0">
              <a:solidFill>
                <a:schemeClr val="accent6">
                  <a:lumMod val="75000"/>
                </a:schemeClr>
              </a:solidFill>
              <a:latin typeface="Courier New Bold"/>
              <a:cs typeface="Courier New Bold"/>
            </a:endParaRPr>
          </a:p>
          <a:p>
            <a:r>
              <a:rPr lang="zh-CN" altLang="en-US" dirty="0"/>
              <a:t>运行下面的命令来安装这个包</a:t>
            </a:r>
            <a:endParaRPr lang="en-GB" altLang="zh-CN" dirty="0"/>
          </a:p>
          <a:p>
            <a:pPr lvl="1"/>
            <a:r>
              <a:rPr lang="en-GB" altLang="zh-CN" b="1" dirty="0">
                <a:solidFill>
                  <a:schemeClr val="accent6">
                    <a:lumMod val="75000"/>
                  </a:schemeClr>
                </a:solidFill>
                <a:latin typeface="Courier New Bold"/>
                <a:cs typeface="Courier New Bold"/>
              </a:rPr>
              <a:t>python setup.py install --user</a:t>
            </a:r>
            <a:endParaRPr lang="en-GB" altLang="zh-CN" dirty="0">
              <a:solidFill>
                <a:schemeClr val="accent6">
                  <a:lumMod val="75000"/>
                </a:schemeClr>
              </a:solidFill>
              <a:latin typeface="Courier New Bold"/>
              <a:cs typeface="Courier New Bold"/>
            </a:endParaRPr>
          </a:p>
          <a:p>
            <a:r>
              <a:rPr lang="zh-CN" altLang="en-US" dirty="0"/>
              <a:t>译者注：现在可以直接用 </a:t>
            </a:r>
            <a:r>
              <a:rPr lang="en-US" altLang="zh-CN" dirty="0"/>
              <a:t>pip </a:t>
            </a:r>
            <a:r>
              <a:rPr lang="zh-CN" altLang="en-US" dirty="0"/>
              <a:t>安装 </a:t>
            </a:r>
            <a:r>
              <a:rPr lang="en-US" altLang="zh-CN" dirty="0" err="1"/>
              <a:t>pyopencl</a:t>
            </a:r>
            <a:endParaRPr lang="en-US" altLang="zh-CN" dirty="0"/>
          </a:p>
          <a:p>
            <a:pPr lvl="1"/>
            <a:r>
              <a:rPr lang="en-US" altLang="zh-CN" b="1" dirty="0">
                <a:solidFill>
                  <a:schemeClr val="accent6">
                    <a:lumMod val="75000"/>
                  </a:schemeClr>
                </a:solidFill>
                <a:latin typeface="Courier New Bold"/>
                <a:cs typeface="Courier New Bold"/>
              </a:rPr>
              <a:t>pip install </a:t>
            </a:r>
            <a:r>
              <a:rPr lang="en-US" altLang="zh-CN" b="1" dirty="0" err="1">
                <a:solidFill>
                  <a:schemeClr val="accent6">
                    <a:lumMod val="75000"/>
                  </a:schemeClr>
                </a:solidFill>
                <a:latin typeface="Courier New Bold"/>
                <a:cs typeface="Courier New Bold"/>
              </a:rPr>
              <a:t>pyopencl</a:t>
            </a:r>
            <a:endParaRPr lang="en-GB" altLang="zh-CN" dirty="0">
              <a:solidFill>
                <a:schemeClr val="accent6">
                  <a:lumMod val="75000"/>
                </a:schemeClr>
              </a:solidFill>
              <a:latin typeface="Courier New Bold"/>
              <a:cs typeface="Courier New Bold"/>
            </a:endParaRPr>
          </a:p>
          <a:p>
            <a:pPr marL="457200" lvl="1" indent="0">
              <a:buNone/>
            </a:pPr>
            <a:endParaRPr lang="en-GB" altLang="zh-CN" b="1" dirty="0">
              <a:solidFill>
                <a:schemeClr val="accent6">
                  <a:lumMod val="75000"/>
                </a:schemeClr>
              </a:solidFill>
              <a:latin typeface="Courier New Bold"/>
              <a:cs typeface="Courier New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C/C++ </a:t>
            </a:r>
            <a:r>
              <a:rPr lang="zh-CN" altLang="en-US" dirty="0"/>
              <a:t>链接</a:t>
            </a:r>
            <a:r>
              <a:rPr lang="en-GB" dirty="0"/>
              <a:t> (</a:t>
            </a:r>
            <a:r>
              <a:rPr lang="en-GB" dirty="0" err="1"/>
              <a:t>gcc</a:t>
            </a:r>
            <a:r>
              <a:rPr lang="en-GB" dirty="0"/>
              <a:t>/g++)</a:t>
            </a:r>
          </a:p>
        </p:txBody>
      </p:sp>
      <p:sp>
        <p:nvSpPr>
          <p:cNvPr id="3" name="Content Placeholder 2"/>
          <p:cNvSpPr>
            <a:spLocks noGrp="1"/>
          </p:cNvSpPr>
          <p:nvPr>
            <p:ph idx="1"/>
          </p:nvPr>
        </p:nvSpPr>
        <p:spPr>
          <a:xfrm>
            <a:off x="1981200" y="1600200"/>
            <a:ext cx="8229600" cy="4853136"/>
          </a:xfrm>
        </p:spPr>
        <p:txBody>
          <a:bodyPr>
            <a:normAutofit fontScale="85000" lnSpcReduction="20000"/>
          </a:bodyPr>
          <a:lstStyle/>
          <a:p>
            <a:pPr>
              <a:lnSpc>
                <a:spcPct val="110000"/>
              </a:lnSpc>
            </a:pPr>
            <a:r>
              <a:rPr lang="zh-CN" altLang="en-US" dirty="0"/>
              <a:t>要编译 </a:t>
            </a:r>
            <a:r>
              <a:rPr lang="en-GB" dirty="0"/>
              <a:t>OpenCL </a:t>
            </a:r>
            <a:r>
              <a:rPr lang="zh-CN" altLang="en-US" dirty="0"/>
              <a:t>程序，你必须告诉编译器</a:t>
            </a:r>
            <a:r>
              <a:rPr lang="en-GB" dirty="0"/>
              <a:t> </a:t>
            </a:r>
            <a:r>
              <a:rPr lang="zh-CN" altLang="en-US" dirty="0"/>
              <a:t>（</a:t>
            </a:r>
            <a:r>
              <a:rPr lang="en-GB" altLang="zh-CN" dirty="0"/>
              <a:t>compiler</a:t>
            </a:r>
            <a:r>
              <a:rPr lang="zh-CN" altLang="en-US" dirty="0"/>
              <a:t>）去使用 </a:t>
            </a:r>
            <a:r>
              <a:rPr lang="en-GB" dirty="0"/>
              <a:t>OpenCL </a:t>
            </a:r>
            <a:r>
              <a:rPr lang="zh-CN" altLang="en-US" dirty="0"/>
              <a:t>库（</a:t>
            </a:r>
            <a:r>
              <a:rPr lang="en-GB" dirty="0"/>
              <a:t>library</a:t>
            </a:r>
            <a:r>
              <a:rPr lang="zh-CN" altLang="en-US" dirty="0"/>
              <a:t>），就要在编译的时候加上备注（</a:t>
            </a:r>
            <a:r>
              <a:rPr lang="en-US" altLang="zh-CN" dirty="0"/>
              <a:t>flag</a:t>
            </a:r>
            <a:r>
              <a:rPr lang="zh-CN" altLang="en-US" dirty="0"/>
              <a:t>）</a:t>
            </a:r>
            <a:r>
              <a:rPr lang="en-GB" dirty="0"/>
              <a:t>: </a:t>
            </a:r>
            <a:r>
              <a:rPr lang="en-GB" b="1" dirty="0">
                <a:solidFill>
                  <a:schemeClr val="accent6">
                    <a:lumMod val="75000"/>
                  </a:schemeClr>
                </a:solidFill>
                <a:latin typeface="Courier New Bold"/>
                <a:cs typeface="Courier New Bold"/>
              </a:rPr>
              <a:t>–l OpenCL</a:t>
            </a:r>
          </a:p>
          <a:p>
            <a:pPr>
              <a:lnSpc>
                <a:spcPct val="110000"/>
              </a:lnSpc>
            </a:pPr>
            <a:r>
              <a:rPr lang="zh-CN" altLang="en-US" dirty="0"/>
              <a:t>编译器应该能找到 </a:t>
            </a:r>
            <a:r>
              <a:rPr lang="en-GB" dirty="0"/>
              <a:t>OpenCL </a:t>
            </a:r>
            <a:r>
              <a:rPr lang="zh-CN" altLang="en-US" dirty="0"/>
              <a:t>头文件（</a:t>
            </a:r>
            <a:r>
              <a:rPr lang="en-GB" altLang="zh-CN" dirty="0"/>
              <a:t>header files</a:t>
            </a:r>
            <a:r>
              <a:rPr lang="zh-CN" altLang="en-US" dirty="0"/>
              <a:t>）了，如果找不到，你就得指定具体的</a:t>
            </a:r>
            <a:r>
              <a:rPr lang="en-GB" dirty="0"/>
              <a:t> CL/ </a:t>
            </a:r>
            <a:r>
              <a:rPr lang="zh-CN" altLang="en-US" dirty="0"/>
              <a:t>文件夹的路径，这需要加上</a:t>
            </a:r>
            <a:r>
              <a:rPr lang="en-GB" dirty="0"/>
              <a:t> </a:t>
            </a:r>
            <a:r>
              <a:rPr lang="en-GB" b="1" dirty="0">
                <a:solidFill>
                  <a:schemeClr val="accent6">
                    <a:lumMod val="75000"/>
                  </a:schemeClr>
                </a:solidFill>
                <a:latin typeface="Courier New Bold"/>
                <a:cs typeface="Courier New Bold"/>
              </a:rPr>
              <a:t>–I</a:t>
            </a:r>
            <a:r>
              <a:rPr lang="en-GB" b="1" dirty="0">
                <a:solidFill>
                  <a:schemeClr val="accent6">
                    <a:lumMod val="75000"/>
                  </a:schemeClr>
                </a:solidFill>
              </a:rPr>
              <a:t> </a:t>
            </a:r>
            <a:r>
              <a:rPr lang="en-GB" dirty="0"/>
              <a:t>(</a:t>
            </a:r>
            <a:r>
              <a:rPr lang="zh-CN" altLang="en-US" dirty="0"/>
              <a:t>一定要是大写的，不能用</a:t>
            </a:r>
            <a:r>
              <a:rPr lang="en-GB" dirty="0"/>
              <a:t> “</a:t>
            </a:r>
            <a:r>
              <a:rPr lang="en-GB" dirty="0" err="1"/>
              <a:t>i</a:t>
            </a:r>
            <a:r>
              <a:rPr lang="en-GB" dirty="0"/>
              <a:t>”)</a:t>
            </a:r>
            <a:r>
              <a:rPr lang="zh-CN" altLang="en-US" dirty="0"/>
              <a:t>备注（</a:t>
            </a:r>
            <a:r>
              <a:rPr lang="en-US" altLang="zh-CN" dirty="0"/>
              <a:t>flag</a:t>
            </a:r>
            <a:r>
              <a:rPr lang="zh-CN" altLang="en-US" dirty="0"/>
              <a:t>） </a:t>
            </a:r>
            <a:endParaRPr lang="en-US" altLang="zh-CN" dirty="0"/>
          </a:p>
          <a:p>
            <a:pPr>
              <a:lnSpc>
                <a:spcPct val="110000"/>
              </a:lnSpc>
            </a:pPr>
            <a:r>
              <a:rPr lang="zh-CN" altLang="en-US" dirty="0"/>
              <a:t>链接器（</a:t>
            </a:r>
            <a:r>
              <a:rPr lang="en-US" altLang="zh-CN" dirty="0"/>
              <a:t>linker</a:t>
            </a:r>
            <a:r>
              <a:rPr lang="zh-CN" altLang="en-US" dirty="0"/>
              <a:t>）应该能找到 </a:t>
            </a:r>
            <a:r>
              <a:rPr lang="en-GB" dirty="0"/>
              <a:t>OpenCL </a:t>
            </a:r>
            <a:r>
              <a:rPr lang="zh-CN" altLang="en-US" dirty="0"/>
              <a:t>运行环境库（</a:t>
            </a:r>
            <a:r>
              <a:rPr lang="en-GB" altLang="zh-CN" dirty="0"/>
              <a:t> runtime libraries </a:t>
            </a:r>
            <a:r>
              <a:rPr lang="zh-CN" altLang="en-US" dirty="0"/>
              <a:t>），如果找不到，你就得加上</a:t>
            </a:r>
            <a:r>
              <a:rPr lang="en-GB" dirty="0"/>
              <a:t> </a:t>
            </a:r>
            <a:r>
              <a:rPr lang="en-GB" b="1" dirty="0">
                <a:solidFill>
                  <a:schemeClr val="accent6">
                    <a:lumMod val="75000"/>
                  </a:schemeClr>
                </a:solidFill>
                <a:latin typeface="Courier New Bold"/>
                <a:cs typeface="Courier New Bold"/>
              </a:rPr>
              <a:t>–L</a:t>
            </a:r>
            <a:r>
              <a:rPr lang="zh-CN" altLang="en-US" dirty="0"/>
              <a:t>（注意也要是大写哈）备注（</a:t>
            </a:r>
            <a:r>
              <a:rPr lang="en-US" altLang="zh-CN" dirty="0"/>
              <a:t>flag</a:t>
            </a:r>
            <a:r>
              <a:rPr lang="zh-CN" altLang="en-US" dirty="0"/>
              <a:t>） 来指定 </a:t>
            </a:r>
            <a:r>
              <a:rPr lang="en-US" altLang="zh-CN" dirty="0"/>
              <a:t>lib </a:t>
            </a:r>
            <a:r>
              <a:rPr lang="zh-CN" altLang="en-US" dirty="0"/>
              <a:t>文件夹位置</a:t>
            </a:r>
            <a:endParaRPr lang="en-GB" dirty="0"/>
          </a:p>
          <a:p>
            <a:pPr>
              <a:lnSpc>
                <a:spcPct val="110000"/>
              </a:lnSpc>
            </a:pPr>
            <a:r>
              <a:rPr lang="zh-CN" altLang="en-US" dirty="0"/>
              <a:t>还得确定你使用的</a:t>
            </a:r>
            <a:r>
              <a:rPr lang="en-GB" dirty="0"/>
              <a:t> </a:t>
            </a:r>
            <a:r>
              <a:rPr lang="en-GB" dirty="0" err="1"/>
              <a:t>gcc</a:t>
            </a:r>
            <a:r>
              <a:rPr lang="en-GB" dirty="0"/>
              <a:t>/g++ </a:t>
            </a:r>
            <a:r>
              <a:rPr lang="zh-CN" altLang="en-US" dirty="0"/>
              <a:t>版本得足够新，要使用 </a:t>
            </a:r>
            <a:r>
              <a:rPr lang="en-GB" altLang="zh-CN" dirty="0"/>
              <a:t>OpenCL C++ API </a:t>
            </a:r>
            <a:r>
              <a:rPr lang="zh-CN" altLang="en-US" dirty="0"/>
              <a:t>要求最低也得是</a:t>
            </a:r>
            <a:r>
              <a:rPr lang="en-GB" dirty="0"/>
              <a:t> v4.7 </a:t>
            </a:r>
            <a:r>
              <a:rPr lang="zh-CN" altLang="en-US" dirty="0"/>
              <a:t>版本（因为需要支持 </a:t>
            </a:r>
            <a:r>
              <a:rPr lang="en-US" altLang="zh-CN" dirty="0"/>
              <a:t>C++11</a:t>
            </a:r>
            <a:r>
              <a:rPr lang="zh-CN" altLang="en-US" dirty="0"/>
              <a:t>）</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85402"/>
            <a:ext cx="8229600" cy="778098"/>
          </a:xfrm>
        </p:spPr>
        <p:txBody>
          <a:bodyPr/>
          <a:lstStyle/>
          <a:p>
            <a:r>
              <a:rPr lang="zh-CN" altLang="en-US" dirty="0"/>
              <a:t>课程表</a:t>
            </a:r>
            <a:endParaRPr lang="en-GB" dirty="0"/>
          </a:p>
        </p:txBody>
      </p:sp>
      <p:graphicFrame>
        <p:nvGraphicFramePr>
          <p:cNvPr id="5" name="Content Placeholder 4"/>
          <p:cNvGraphicFramePr>
            <a:graphicFrameLocks noGrp="1"/>
          </p:cNvGraphicFramePr>
          <p:nvPr>
            <p:ph idx="1"/>
            <p:extLst/>
          </p:nvPr>
        </p:nvGraphicFramePr>
        <p:xfrm>
          <a:off x="1558697" y="692696"/>
          <a:ext cx="8928992" cy="5869160"/>
        </p:xfrm>
        <a:graphic>
          <a:graphicData uri="http://schemas.openxmlformats.org/drawingml/2006/table">
            <a:tbl>
              <a:tblPr firstRow="1" bandRow="1">
                <a:tableStyleId>{9D7B26C5-4107-4FEC-AEDC-1716B250A1EF}</a:tableStyleId>
              </a:tblPr>
              <a:tblGrid>
                <a:gridCol w="4609311">
                  <a:extLst>
                    <a:ext uri="{9D8B030D-6E8A-4147-A177-3AD203B41FA5}">
                      <a16:colId xmlns:a16="http://schemas.microsoft.com/office/drawing/2014/main" val="20000"/>
                    </a:ext>
                  </a:extLst>
                </a:gridCol>
                <a:gridCol w="4319681">
                  <a:extLst>
                    <a:ext uri="{9D8B030D-6E8A-4147-A177-3AD203B41FA5}">
                      <a16:colId xmlns:a16="http://schemas.microsoft.com/office/drawing/2014/main" val="20001"/>
                    </a:ext>
                  </a:extLst>
                </a:gridCol>
              </a:tblGrid>
              <a:tr h="288032">
                <a:tc>
                  <a:txBody>
                    <a:bodyPr/>
                    <a:lstStyle/>
                    <a:p>
                      <a:r>
                        <a:rPr lang="zh-CN" altLang="en-US" sz="1400" dirty="0"/>
                        <a:t>课程</a:t>
                      </a:r>
                      <a:endParaRPr lang="en-GB" sz="1400" dirty="0"/>
                    </a:p>
                  </a:txBody>
                  <a:tcPr/>
                </a:tc>
                <a:tc>
                  <a:txBody>
                    <a:bodyPr/>
                    <a:lstStyle/>
                    <a:p>
                      <a:r>
                        <a:rPr lang="zh-CN" altLang="en-US" sz="1400" dirty="0"/>
                        <a:t>练习</a:t>
                      </a:r>
                      <a:endParaRPr lang="en-GB" sz="1400" dirty="0"/>
                    </a:p>
                  </a:txBody>
                  <a:tcPr/>
                </a:tc>
                <a:extLst>
                  <a:ext uri="{0D108BD9-81ED-4DB2-BD59-A6C34878D82A}">
                    <a16:rowId xmlns:a16="http://schemas.microsoft.com/office/drawing/2014/main" val="10000"/>
                  </a:ext>
                </a:extLst>
              </a:tr>
              <a:tr h="498336">
                <a:tc>
                  <a:txBody>
                    <a:bodyPr/>
                    <a:lstStyle/>
                    <a:p>
                      <a:r>
                        <a:rPr lang="zh-CN" altLang="en-US" sz="1400" dirty="0"/>
                        <a:t>创建和设置 </a:t>
                      </a:r>
                      <a:r>
                        <a:rPr lang="en-GB" sz="1400" dirty="0"/>
                        <a:t>OpenCL </a:t>
                      </a:r>
                      <a:r>
                        <a:rPr lang="zh-CN" altLang="en-US" sz="1400" dirty="0"/>
                        <a:t>平台</a:t>
                      </a:r>
                      <a:endParaRPr lang="en-GB" sz="1400" dirty="0"/>
                    </a:p>
                  </a:txBody>
                  <a:tcPr/>
                </a:tc>
                <a:tc>
                  <a:txBody>
                    <a:bodyPr/>
                    <a:lstStyle/>
                    <a:p>
                      <a:r>
                        <a:rPr lang="zh-CN" altLang="en-US" sz="1400" dirty="0"/>
                        <a:t>安装 </a:t>
                      </a:r>
                      <a:r>
                        <a:rPr lang="en-GB" sz="1400" dirty="0"/>
                        <a:t>OpenCL</a:t>
                      </a:r>
                    </a:p>
                  </a:txBody>
                  <a:tcPr/>
                </a:tc>
                <a:extLst>
                  <a:ext uri="{0D108BD9-81ED-4DB2-BD59-A6C34878D82A}">
                    <a16:rowId xmlns:a16="http://schemas.microsoft.com/office/drawing/2014/main" val="10001"/>
                  </a:ext>
                </a:extLst>
              </a:tr>
              <a:tr h="326750">
                <a:tc>
                  <a:txBody>
                    <a:bodyPr/>
                    <a:lstStyle/>
                    <a:p>
                      <a:r>
                        <a:rPr lang="zh-CN" altLang="en-US" sz="1400" dirty="0"/>
                        <a:t>概览 </a:t>
                      </a:r>
                      <a:r>
                        <a:rPr lang="en-GB" sz="1400" dirty="0"/>
                        <a:t>OpenCL</a:t>
                      </a:r>
                    </a:p>
                  </a:txBody>
                  <a:tcPr/>
                </a:tc>
                <a:tc>
                  <a:txBody>
                    <a:bodyPr/>
                    <a:lstStyle/>
                    <a:p>
                      <a:r>
                        <a:rPr lang="zh-CN" altLang="en-US" sz="1400" dirty="0"/>
                        <a:t>运行平台信息命令（</a:t>
                      </a:r>
                      <a:r>
                        <a:rPr lang="en-GB" altLang="zh-CN" sz="1400" dirty="0"/>
                        <a:t>platform info command</a:t>
                      </a:r>
                      <a:r>
                        <a:rPr lang="zh-CN" altLang="en-US" sz="1400" dirty="0"/>
                        <a:t>）</a:t>
                      </a:r>
                      <a:endParaRPr lang="en-GB" sz="1400" dirty="0"/>
                    </a:p>
                  </a:txBody>
                  <a:tcPr/>
                </a:tc>
                <a:extLst>
                  <a:ext uri="{0D108BD9-81ED-4DB2-BD59-A6C34878D82A}">
                    <a16:rowId xmlns:a16="http://schemas.microsoft.com/office/drawing/2014/main" val="10002"/>
                  </a:ext>
                </a:extLst>
              </a:tr>
              <a:tr h="326750">
                <a:tc>
                  <a:txBody>
                    <a:bodyPr/>
                    <a:lstStyle/>
                    <a:p>
                      <a:r>
                        <a:rPr lang="en-GB" sz="1400" dirty="0"/>
                        <a:t>OpenCL </a:t>
                      </a:r>
                      <a:r>
                        <a:rPr lang="zh-CN" altLang="en-US" sz="1400" dirty="0"/>
                        <a:t>重要基本概念</a:t>
                      </a:r>
                      <a:endParaRPr lang="en-GB" sz="1400" dirty="0"/>
                    </a:p>
                  </a:txBody>
                  <a:tcPr/>
                </a:tc>
                <a:tc>
                  <a:txBody>
                    <a:bodyPr/>
                    <a:lstStyle/>
                    <a:p>
                      <a:r>
                        <a:rPr lang="zh-CN" altLang="en-US" sz="1400" dirty="0"/>
                        <a:t>运行 </a:t>
                      </a:r>
                      <a:r>
                        <a:rPr lang="en-GB" sz="1400" dirty="0" err="1"/>
                        <a:t>Vadd</a:t>
                      </a:r>
                      <a:r>
                        <a:rPr lang="en-GB" sz="1400" dirty="0"/>
                        <a:t> </a:t>
                      </a:r>
                      <a:r>
                        <a:rPr lang="zh-CN" altLang="en-US" sz="1400" dirty="0"/>
                        <a:t>核函数（</a:t>
                      </a:r>
                      <a:r>
                        <a:rPr lang="en-GB" altLang="zh-CN" sz="1400" dirty="0"/>
                        <a:t>kernel</a:t>
                      </a:r>
                      <a:r>
                        <a:rPr lang="zh-CN" altLang="en-US" sz="1400" dirty="0"/>
                        <a:t>）</a:t>
                      </a:r>
                      <a:endParaRPr lang="en-GB" sz="1400" dirty="0"/>
                    </a:p>
                  </a:txBody>
                  <a:tcPr/>
                </a:tc>
                <a:extLst>
                  <a:ext uri="{0D108BD9-81ED-4DB2-BD59-A6C34878D82A}">
                    <a16:rowId xmlns:a16="http://schemas.microsoft.com/office/drawing/2014/main" val="10003"/>
                  </a:ext>
                </a:extLst>
              </a:tr>
              <a:tr h="326750">
                <a:tc>
                  <a:txBody>
                    <a:bodyPr/>
                    <a:lstStyle/>
                    <a:p>
                      <a:r>
                        <a:rPr lang="zh-CN" altLang="en-US" sz="1400" dirty="0"/>
                        <a:t>概览 </a:t>
                      </a:r>
                      <a:r>
                        <a:rPr lang="en-GB" sz="1400" dirty="0"/>
                        <a:t>OpenCL </a:t>
                      </a:r>
                      <a:r>
                        <a:rPr lang="zh-CN" altLang="en-US" sz="1400" dirty="0"/>
                        <a:t>接口（</a:t>
                      </a:r>
                      <a:r>
                        <a:rPr lang="en-GB" altLang="zh-CN" sz="1400" dirty="0"/>
                        <a:t>APIs</a:t>
                      </a:r>
                      <a:r>
                        <a:rPr lang="zh-CN" altLang="en-US" sz="1400" dirty="0"/>
                        <a:t>）</a:t>
                      </a:r>
                      <a:endParaRPr lang="en-GB" sz="1400" dirty="0"/>
                    </a:p>
                  </a:txBody>
                  <a:tcPr/>
                </a:tc>
                <a:tc>
                  <a:txBody>
                    <a:bodyPr/>
                    <a:lstStyle/>
                    <a:p>
                      <a:r>
                        <a:rPr lang="zh-CN" altLang="en-US" sz="1400" dirty="0"/>
                        <a:t>链接（</a:t>
                      </a:r>
                      <a:r>
                        <a:rPr lang="en-GB" altLang="zh-CN" sz="1400" dirty="0"/>
                        <a:t>Chaining</a:t>
                      </a:r>
                      <a:r>
                        <a:rPr lang="zh-CN" altLang="en-US" sz="1400" dirty="0"/>
                        <a:t>）多个</a:t>
                      </a:r>
                      <a:r>
                        <a:rPr lang="en-GB" sz="1400" dirty="0"/>
                        <a:t> </a:t>
                      </a:r>
                      <a:r>
                        <a:rPr lang="en-GB" sz="1400" dirty="0" err="1"/>
                        <a:t>Vadd</a:t>
                      </a:r>
                      <a:r>
                        <a:rPr lang="en-GB" sz="1400" dirty="0"/>
                        <a:t> </a:t>
                      </a:r>
                      <a:r>
                        <a:rPr lang="zh-CN" altLang="en-US" sz="1400" dirty="0"/>
                        <a:t>核函数（</a:t>
                      </a:r>
                      <a:r>
                        <a:rPr lang="en-GB" altLang="zh-CN" sz="1400" dirty="0"/>
                        <a:t>kernels</a:t>
                      </a:r>
                      <a:r>
                        <a:rPr lang="zh-CN" altLang="en-US" sz="1400" dirty="0"/>
                        <a:t>）</a:t>
                      </a:r>
                      <a:endParaRPr lang="en-GB" sz="1400" dirty="0"/>
                    </a:p>
                  </a:txBody>
                  <a:tcPr/>
                </a:tc>
                <a:extLst>
                  <a:ext uri="{0D108BD9-81ED-4DB2-BD59-A6C34878D82A}">
                    <a16:rowId xmlns:a16="http://schemas.microsoft.com/office/drawing/2014/main" val="10004"/>
                  </a:ext>
                </a:extLst>
              </a:tr>
              <a:tr h="326750">
                <a:tc>
                  <a:txBody>
                    <a:bodyPr/>
                    <a:lstStyle/>
                    <a:p>
                      <a:r>
                        <a:rPr lang="zh-CN" altLang="en-US" sz="1400" dirty="0"/>
                        <a:t>宿主角度（</a:t>
                      </a:r>
                      <a:r>
                        <a:rPr lang="en-GB" altLang="zh-CN" sz="1400" baseline="0" dirty="0"/>
                        <a:t>hosts view</a:t>
                      </a:r>
                      <a:r>
                        <a:rPr lang="zh-CN" altLang="en-US" sz="1400" dirty="0"/>
                        <a:t>）理解核函数（</a:t>
                      </a:r>
                      <a:r>
                        <a:rPr lang="en-GB" altLang="zh-CN" sz="1400" baseline="0" dirty="0"/>
                        <a:t>kernels</a:t>
                      </a:r>
                      <a:r>
                        <a:rPr lang="zh-CN" altLang="en-US" sz="1400" dirty="0"/>
                        <a:t>）</a:t>
                      </a:r>
                      <a:endParaRPr lang="en-GB" sz="1400" dirty="0"/>
                    </a:p>
                  </a:txBody>
                  <a:tcPr/>
                </a:tc>
                <a:tc>
                  <a:txBody>
                    <a:bodyPr/>
                    <a:lstStyle/>
                    <a:p>
                      <a:r>
                        <a:rPr lang="zh-CN" altLang="en-US" sz="1400" dirty="0"/>
                        <a:t>解决</a:t>
                      </a:r>
                      <a:r>
                        <a:rPr lang="en-GB" sz="1400" dirty="0"/>
                        <a:t> D = A+B+C </a:t>
                      </a:r>
                      <a:r>
                        <a:rPr lang="zh-CN" altLang="en-US" sz="1400" dirty="0"/>
                        <a:t>问题</a:t>
                      </a:r>
                      <a:endParaRPr lang="en-GB" sz="1400" dirty="0"/>
                    </a:p>
                  </a:txBody>
                  <a:tcPr/>
                </a:tc>
                <a:extLst>
                  <a:ext uri="{0D108BD9-81ED-4DB2-BD59-A6C34878D82A}">
                    <a16:rowId xmlns:a16="http://schemas.microsoft.com/office/drawing/2014/main" val="10005"/>
                  </a:ext>
                </a:extLst>
              </a:tr>
              <a:tr h="563978">
                <a:tc>
                  <a:txBody>
                    <a:bodyPr/>
                    <a:lstStyle/>
                    <a:p>
                      <a:r>
                        <a:rPr lang="en-GB" sz="1400" dirty="0"/>
                        <a:t>OpenCL </a:t>
                      </a:r>
                      <a:r>
                        <a:rPr lang="zh-CN" altLang="en-US" sz="1400" dirty="0"/>
                        <a:t>核编程（</a:t>
                      </a:r>
                      <a:r>
                        <a:rPr lang="en-GB" altLang="zh-CN" sz="1400" dirty="0"/>
                        <a:t>kernel programming</a:t>
                      </a:r>
                      <a:r>
                        <a:rPr lang="zh-CN" altLang="en-US" sz="1400" dirty="0"/>
                        <a:t>）导论</a:t>
                      </a:r>
                      <a:endParaRPr lang="en-GB" sz="1400" dirty="0"/>
                    </a:p>
                  </a:txBody>
                  <a:tcPr/>
                </a:tc>
                <a:tc>
                  <a:txBody>
                    <a:bodyPr/>
                    <a:lstStyle/>
                    <a:p>
                      <a:r>
                        <a:rPr lang="zh-CN" altLang="en-US" sz="1400" dirty="0"/>
                        <a:t>矩阵乘法</a:t>
                      </a:r>
                      <a:endParaRPr lang="en-GB" sz="1400" dirty="0"/>
                    </a:p>
                  </a:txBody>
                  <a:tcPr/>
                </a:tc>
                <a:extLst>
                  <a:ext uri="{0D108BD9-81ED-4DB2-BD59-A6C34878D82A}">
                    <a16:rowId xmlns:a16="http://schemas.microsoft.com/office/drawing/2014/main" val="10006"/>
                  </a:ext>
                </a:extLst>
              </a:tr>
              <a:tr h="563978">
                <a:tc>
                  <a:txBody>
                    <a:bodyPr/>
                    <a:lstStyle/>
                    <a:p>
                      <a:r>
                        <a:rPr lang="zh-CN" altLang="en-US" sz="1400" dirty="0"/>
                        <a:t>理解 </a:t>
                      </a:r>
                      <a:r>
                        <a:rPr lang="en-GB" sz="1400" dirty="0"/>
                        <a:t>OpenCL </a:t>
                      </a:r>
                      <a:r>
                        <a:rPr lang="zh-CN" altLang="en-US" sz="1400" dirty="0"/>
                        <a:t>内存层级（</a:t>
                      </a:r>
                      <a:r>
                        <a:rPr lang="en-GB" altLang="zh-CN" sz="1400" dirty="0"/>
                        <a:t>memory hierarchy</a:t>
                      </a:r>
                      <a:r>
                        <a:rPr lang="zh-CN" altLang="en-US" sz="1400" dirty="0"/>
                        <a:t>）</a:t>
                      </a:r>
                      <a:endParaRPr lang="en-GB" sz="1400" dirty="0"/>
                    </a:p>
                  </a:txBody>
                  <a:tcPr/>
                </a:tc>
                <a:tc>
                  <a:txBody>
                    <a:bodyPr/>
                    <a:lstStyle/>
                    <a:p>
                      <a:r>
                        <a:rPr lang="zh-CN" altLang="en-US" sz="1400" dirty="0"/>
                        <a:t>优化矩阵乘法</a:t>
                      </a:r>
                      <a:endParaRPr lang="en-GB" sz="1400" dirty="0"/>
                    </a:p>
                  </a:txBody>
                  <a:tcPr/>
                </a:tc>
                <a:extLst>
                  <a:ext uri="{0D108BD9-81ED-4DB2-BD59-A6C34878D82A}">
                    <a16:rowId xmlns:a16="http://schemas.microsoft.com/office/drawing/2014/main" val="10007"/>
                  </a:ext>
                </a:extLst>
              </a:tr>
              <a:tr h="326750">
                <a:tc>
                  <a:txBody>
                    <a:bodyPr/>
                    <a:lstStyle/>
                    <a:p>
                      <a:r>
                        <a:rPr lang="en-GB" sz="1400" dirty="0"/>
                        <a:t>OpenCL </a:t>
                      </a:r>
                      <a:r>
                        <a:rPr lang="zh-CN" altLang="en-US" sz="1400" dirty="0"/>
                        <a:t>中的同步性（</a:t>
                      </a:r>
                      <a:r>
                        <a:rPr lang="en-GB" altLang="zh-CN" sz="1400" dirty="0"/>
                        <a:t>Synchronization</a:t>
                      </a:r>
                      <a:r>
                        <a:rPr lang="zh-CN" altLang="en-US" sz="1400" dirty="0"/>
                        <a:t>）</a:t>
                      </a:r>
                      <a:endParaRPr lang="en-GB" sz="1400" dirty="0"/>
                    </a:p>
                  </a:txBody>
                  <a:tcPr/>
                </a:tc>
                <a:tc>
                  <a:txBody>
                    <a:bodyPr/>
                    <a:lstStyle/>
                    <a:p>
                      <a:r>
                        <a:rPr lang="zh-CN" altLang="en-US" sz="1400" dirty="0"/>
                        <a:t>圆周率 </a:t>
                      </a:r>
                      <a:r>
                        <a:rPr lang="en-US" altLang="zh-CN" sz="1400" dirty="0"/>
                        <a:t>π </a:t>
                      </a:r>
                      <a:r>
                        <a:rPr lang="zh-CN" altLang="en-US" sz="1400" dirty="0"/>
                        <a:t>计算程序</a:t>
                      </a:r>
                      <a:endParaRPr lang="en-GB" sz="1400" dirty="0"/>
                    </a:p>
                  </a:txBody>
                  <a:tcPr/>
                </a:tc>
                <a:extLst>
                  <a:ext uri="{0D108BD9-81ED-4DB2-BD59-A6C34878D82A}">
                    <a16:rowId xmlns:a16="http://schemas.microsoft.com/office/drawing/2014/main" val="10008"/>
                  </a:ext>
                </a:extLst>
              </a:tr>
              <a:tr h="433340">
                <a:tc>
                  <a:txBody>
                    <a:bodyPr/>
                    <a:lstStyle/>
                    <a:p>
                      <a:r>
                        <a:rPr lang="en-GB" altLang="zh-CN" sz="1400" dirty="0"/>
                        <a:t>OpenCL </a:t>
                      </a:r>
                      <a:r>
                        <a:rPr lang="zh-CN" altLang="en-US" sz="1400" dirty="0"/>
                        <a:t>异构计算（</a:t>
                      </a:r>
                      <a:r>
                        <a:rPr lang="en-GB" altLang="zh-CN" sz="1400" dirty="0"/>
                        <a:t>Heterogeneous computing</a:t>
                      </a:r>
                      <a:r>
                        <a:rPr lang="zh-CN" altLang="en-US" sz="1400" dirty="0"/>
                        <a:t>）</a:t>
                      </a:r>
                      <a:endParaRPr lang="en-GB" sz="1400" dirty="0"/>
                    </a:p>
                  </a:txBody>
                  <a:tcPr/>
                </a:tc>
                <a:tc>
                  <a:txBody>
                    <a:bodyPr/>
                    <a:lstStyle/>
                    <a:p>
                      <a:r>
                        <a:rPr lang="zh-CN" altLang="en-US" sz="1400" dirty="0"/>
                        <a:t>在多个设备（</a:t>
                      </a:r>
                      <a:r>
                        <a:rPr lang="en-US" altLang="zh-CN" sz="1400" dirty="0"/>
                        <a:t>devices</a:t>
                      </a:r>
                      <a:r>
                        <a:rPr lang="zh-CN" altLang="en-US" sz="1400" dirty="0"/>
                        <a:t>）上运行核函数（</a:t>
                      </a:r>
                      <a:r>
                        <a:rPr lang="en-US" altLang="zh-CN" sz="1400" dirty="0"/>
                        <a:t>kernel</a:t>
                      </a:r>
                      <a:r>
                        <a:rPr lang="zh-CN" altLang="en-US" sz="1400" dirty="0"/>
                        <a:t>）</a:t>
                      </a:r>
                      <a:endParaRPr lang="en-GB" sz="1400" dirty="0"/>
                    </a:p>
                  </a:txBody>
                  <a:tcPr/>
                </a:tc>
                <a:extLst>
                  <a:ext uri="{0D108BD9-81ED-4DB2-BD59-A6C34878D82A}">
                    <a16:rowId xmlns:a16="http://schemas.microsoft.com/office/drawing/2014/main" val="10009"/>
                  </a:ext>
                </a:extLst>
              </a:tr>
              <a:tr h="326750">
                <a:tc>
                  <a:txBody>
                    <a:bodyPr/>
                    <a:lstStyle/>
                    <a:p>
                      <a:r>
                        <a:rPr lang="zh-CN" altLang="en-US" sz="1400" dirty="0"/>
                        <a:t>优化 </a:t>
                      </a:r>
                      <a:r>
                        <a:rPr lang="en-GB" sz="1400" dirty="0"/>
                        <a:t>OpenCL </a:t>
                      </a:r>
                      <a:r>
                        <a:rPr lang="zh-CN" altLang="en-US" sz="1400" dirty="0"/>
                        <a:t>性能</a:t>
                      </a:r>
                      <a:endParaRPr lang="en-GB" sz="1400" dirty="0"/>
                    </a:p>
                  </a:txBody>
                  <a:tcPr/>
                </a:tc>
                <a:tc>
                  <a:txBody>
                    <a:bodyPr/>
                    <a:lstStyle/>
                    <a:p>
                      <a:r>
                        <a:rPr lang="zh-CN" altLang="en-US" sz="1400" dirty="0"/>
                        <a:t>程序分析（</a:t>
                      </a:r>
                      <a:r>
                        <a:rPr lang="en-GB" altLang="zh-CN" sz="1400" dirty="0"/>
                        <a:t>Profile a program</a:t>
                      </a:r>
                      <a:r>
                        <a:rPr lang="zh-CN" altLang="en-US" sz="1400" dirty="0"/>
                        <a:t>）</a:t>
                      </a:r>
                      <a:endParaRPr lang="en-GB" sz="1400" dirty="0"/>
                    </a:p>
                  </a:txBody>
                  <a:tcPr/>
                </a:tc>
                <a:extLst>
                  <a:ext uri="{0D108BD9-81ED-4DB2-BD59-A6C34878D82A}">
                    <a16:rowId xmlns:a16="http://schemas.microsoft.com/office/drawing/2014/main" val="10010"/>
                  </a:ext>
                </a:extLst>
              </a:tr>
              <a:tr h="563978">
                <a:tc>
                  <a:txBody>
                    <a:bodyPr/>
                    <a:lstStyle/>
                    <a:p>
                      <a:r>
                        <a:rPr lang="zh-CN" altLang="en-US" sz="1400" dirty="0"/>
                        <a:t>借助</a:t>
                      </a:r>
                      <a:r>
                        <a:rPr lang="en-GB" sz="1400" dirty="0"/>
                        <a:t> OpenCL </a:t>
                      </a:r>
                      <a:r>
                        <a:rPr lang="zh-CN" altLang="en-US" sz="1400" dirty="0"/>
                        <a:t>开启移动性能（</a:t>
                      </a:r>
                      <a:r>
                        <a:rPr lang="en-GB" altLang="zh-CN" sz="1400" dirty="0"/>
                        <a:t>portable performance </a:t>
                      </a:r>
                      <a:r>
                        <a:rPr lang="zh-CN" altLang="en-US" sz="1400" dirty="0"/>
                        <a:t>）</a:t>
                      </a:r>
                      <a:endParaRPr lang="en-GB" sz="1400" dirty="0"/>
                    </a:p>
                  </a:txBody>
                  <a:tcPr/>
                </a:tc>
                <a:tc>
                  <a:txBody>
                    <a:bodyPr/>
                    <a:lstStyle/>
                    <a:p>
                      <a:r>
                        <a:rPr lang="zh-CN" altLang="en-US" sz="1400" dirty="0"/>
                        <a:t>为跨平台（</a:t>
                      </a:r>
                      <a:r>
                        <a:rPr lang="en-GB" altLang="zh-CN" sz="1400" baseline="0" dirty="0"/>
                        <a:t>cross-platform</a:t>
                      </a:r>
                      <a:r>
                        <a:rPr lang="zh-CN" altLang="en-US" sz="1400" dirty="0"/>
                        <a:t>）优化矩阵乘法</a:t>
                      </a:r>
                      <a:endParaRPr lang="en-GB" sz="1400" dirty="0"/>
                    </a:p>
                  </a:txBody>
                  <a:tcPr/>
                </a:tc>
                <a:extLst>
                  <a:ext uri="{0D108BD9-81ED-4DB2-BD59-A6C34878D82A}">
                    <a16:rowId xmlns:a16="http://schemas.microsoft.com/office/drawing/2014/main" val="10011"/>
                  </a:ext>
                </a:extLst>
              </a:tr>
              <a:tr h="326750">
                <a:tc>
                  <a:txBody>
                    <a:bodyPr/>
                    <a:lstStyle/>
                    <a:p>
                      <a:r>
                        <a:rPr lang="en-GB" sz="1400" baseline="0" dirty="0"/>
                        <a:t>OpenCL </a:t>
                      </a:r>
                      <a:r>
                        <a:rPr lang="zh-CN" altLang="en-US" sz="1400" baseline="0" dirty="0"/>
                        <a:t>开发调试</a:t>
                      </a:r>
                      <a:endParaRPr lang="en-GB" sz="1400" dirty="0"/>
                    </a:p>
                  </a:txBody>
                  <a:tcPr/>
                </a:tc>
                <a:tc>
                  <a:txBody>
                    <a:bodyPr/>
                    <a:lstStyle/>
                    <a:p>
                      <a:endParaRPr lang="en-GB" sz="1400" dirty="0"/>
                    </a:p>
                  </a:txBody>
                  <a:tcPr/>
                </a:tc>
                <a:extLst>
                  <a:ext uri="{0D108BD9-81ED-4DB2-BD59-A6C34878D82A}">
                    <a16:rowId xmlns:a16="http://schemas.microsoft.com/office/drawing/2014/main" val="10012"/>
                  </a:ext>
                </a:extLst>
              </a:tr>
              <a:tr h="326750">
                <a:tc>
                  <a:txBody>
                    <a:bodyPr/>
                    <a:lstStyle/>
                    <a:p>
                      <a:r>
                        <a:rPr lang="zh-CN" altLang="en-US" sz="1400" dirty="0"/>
                        <a:t>将</a:t>
                      </a:r>
                      <a:r>
                        <a:rPr lang="en-GB" sz="1400" dirty="0"/>
                        <a:t> CUDA </a:t>
                      </a:r>
                      <a:r>
                        <a:rPr lang="zh-CN" altLang="en-US" sz="1400" dirty="0"/>
                        <a:t>代码移植到</a:t>
                      </a:r>
                      <a:r>
                        <a:rPr lang="en-GB" sz="1400" dirty="0"/>
                        <a:t> OpenCL</a:t>
                      </a:r>
                    </a:p>
                  </a:txBody>
                  <a:tcPr/>
                </a:tc>
                <a:tc>
                  <a:txBody>
                    <a:bodyPr/>
                    <a:lstStyle/>
                    <a:p>
                      <a:r>
                        <a:rPr lang="zh-CN" altLang="en-US" sz="1400" dirty="0"/>
                        <a:t>移植</a:t>
                      </a:r>
                      <a:r>
                        <a:rPr lang="en-GB" sz="1400" dirty="0"/>
                        <a:t> CUDA</a:t>
                      </a:r>
                      <a:r>
                        <a:rPr lang="en-GB" sz="1400" baseline="0" dirty="0"/>
                        <a:t> </a:t>
                      </a:r>
                      <a:r>
                        <a:rPr lang="zh-CN" altLang="en-US" sz="1400" baseline="0" dirty="0"/>
                        <a:t>代码到 </a:t>
                      </a:r>
                      <a:r>
                        <a:rPr lang="en-GB" sz="1400" baseline="0" dirty="0"/>
                        <a:t>OpenCL</a:t>
                      </a:r>
                      <a:endParaRPr lang="en-GB" sz="1400" dirty="0"/>
                    </a:p>
                  </a:txBody>
                  <a:tcPr/>
                </a:tc>
                <a:extLst>
                  <a:ext uri="{0D108BD9-81ED-4DB2-BD59-A6C34878D82A}">
                    <a16:rowId xmlns:a16="http://schemas.microsoft.com/office/drawing/2014/main" val="10013"/>
                  </a:ext>
                </a:extLst>
              </a:tr>
              <a:tr h="326750">
                <a:tc>
                  <a:txBody>
                    <a:bodyPr/>
                    <a:lstStyle/>
                    <a:p>
                      <a:r>
                        <a:rPr lang="zh-CN" altLang="en-US" sz="1400" dirty="0"/>
                        <a:t>附录</a:t>
                      </a:r>
                      <a:endParaRPr lang="en-GB" sz="1400" dirty="0"/>
                    </a:p>
                  </a:txBody>
                  <a:tcPr/>
                </a:tc>
                <a:tc>
                  <a:txBody>
                    <a:bodyPr/>
                    <a:lstStyle/>
                    <a:p>
                      <a:endParaRPr lang="en-GB" sz="1400" dirty="0"/>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18153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课程参考资料</a:t>
            </a:r>
            <a:endParaRPr lang="en-GB" dirty="0"/>
          </a:p>
        </p:txBody>
      </p:sp>
      <p:sp>
        <p:nvSpPr>
          <p:cNvPr id="5" name="Text Placeholder 4"/>
          <p:cNvSpPr>
            <a:spLocks noGrp="1"/>
          </p:cNvSpPr>
          <p:nvPr>
            <p:ph type="body" idx="1"/>
          </p:nvPr>
        </p:nvSpPr>
        <p:spPr>
          <a:xfrm>
            <a:off x="1981201" y="1535113"/>
            <a:ext cx="8238565" cy="639762"/>
          </a:xfrm>
        </p:spPr>
        <p:txBody>
          <a:bodyPr>
            <a:normAutofit fontScale="92500" lnSpcReduction="10000"/>
          </a:bodyPr>
          <a:lstStyle/>
          <a:p>
            <a:r>
              <a:rPr lang="zh-CN" altLang="en-US" dirty="0"/>
              <a:t>除了本讲义</a:t>
            </a:r>
            <a:r>
              <a:rPr lang="en-GB" dirty="0"/>
              <a:t>, C++ API </a:t>
            </a:r>
            <a:r>
              <a:rPr lang="zh-CN" altLang="en-US" dirty="0"/>
              <a:t>头文件</a:t>
            </a:r>
            <a:r>
              <a:rPr lang="en-GB" dirty="0"/>
              <a:t>, </a:t>
            </a:r>
            <a:r>
              <a:rPr lang="zh-CN" altLang="en-US" dirty="0"/>
              <a:t>一系列的练习题和解题答案</a:t>
            </a:r>
            <a:r>
              <a:rPr lang="en-GB" dirty="0"/>
              <a:t>, </a:t>
            </a:r>
            <a:r>
              <a:rPr lang="zh-CN" altLang="en-US" dirty="0"/>
              <a:t>还建议参考下面的内容：</a:t>
            </a:r>
            <a:endParaRPr lang="en-GB" dirty="0"/>
          </a:p>
        </p:txBody>
      </p:sp>
      <p:pic>
        <p:nvPicPr>
          <p:cNvPr id="9" name="Picture 2"/>
          <p:cNvPicPr>
            <a:picLocks noGrp="1" noChangeAspect="1" noChangeArrowheads="1"/>
          </p:cNvPicPr>
          <p:nvPr>
            <p:ph sz="half" idx="2"/>
          </p:nvPr>
        </p:nvPicPr>
        <p:blipFill>
          <a:blip r:embed="rId3" cstate="print"/>
          <a:stretch>
            <a:fillRect/>
          </a:stretch>
        </p:blipFill>
        <p:spPr bwMode="auto">
          <a:xfrm>
            <a:off x="2463515" y="2502048"/>
            <a:ext cx="3075559" cy="3951288"/>
          </a:xfrm>
          <a:prstGeom prst="rect">
            <a:avLst/>
          </a:prstGeom>
          <a:noFill/>
          <a:ln w="9525">
            <a:noFill/>
            <a:miter lim="800000"/>
            <a:headEnd/>
            <a:tailEnd/>
          </a:ln>
        </p:spPr>
      </p:pic>
      <p:sp>
        <p:nvSpPr>
          <p:cNvPr id="8" name="Content Placeholder 7"/>
          <p:cNvSpPr>
            <a:spLocks noGrp="1"/>
          </p:cNvSpPr>
          <p:nvPr>
            <p:ph sz="quarter" idx="4"/>
          </p:nvPr>
        </p:nvSpPr>
        <p:spPr>
          <a:xfrm>
            <a:off x="5879977" y="2502048"/>
            <a:ext cx="4330824" cy="3951288"/>
          </a:xfrm>
        </p:spPr>
        <p:txBody>
          <a:bodyPr>
            <a:normAutofit fontScale="77500" lnSpcReduction="20000"/>
          </a:bodyPr>
          <a:lstStyle/>
          <a:p>
            <a:pPr marL="0" indent="0">
              <a:buNone/>
            </a:pPr>
            <a:r>
              <a:rPr lang="en-GB" b="1" dirty="0"/>
              <a:t>OpenCL 1.1 Reference Card</a:t>
            </a:r>
          </a:p>
          <a:p>
            <a:pPr marL="0" indent="0">
              <a:buNone/>
            </a:pPr>
            <a:endParaRPr lang="en-GB" b="1" dirty="0"/>
          </a:p>
          <a:p>
            <a:pPr marL="0" indent="0">
              <a:buNone/>
            </a:pPr>
            <a:r>
              <a:rPr lang="zh-CN" altLang="en-US" dirty="0"/>
              <a:t>这个卡片很有助于记住各个</a:t>
            </a:r>
            <a:r>
              <a:rPr lang="en-US" altLang="zh-CN" dirty="0"/>
              <a:t>API</a:t>
            </a:r>
            <a:r>
              <a:rPr lang="zh-CN" altLang="en-US" dirty="0"/>
              <a:t>：</a:t>
            </a:r>
            <a:endParaRPr lang="en-GB" dirty="0"/>
          </a:p>
          <a:p>
            <a:pPr marL="0" indent="0">
              <a:buNone/>
            </a:pPr>
            <a:r>
              <a:rPr lang="en-GB" dirty="0">
                <a:hlinkClick r:id="rId4"/>
              </a:rPr>
              <a:t>https://www.khronos.org/files/opencl-1-1-quick-reference-card.pdf</a:t>
            </a:r>
            <a:r>
              <a:rPr lang="en-GB" dirty="0"/>
              <a:t> </a:t>
            </a:r>
          </a:p>
          <a:p>
            <a:pPr marL="0" indent="0">
              <a:buNone/>
            </a:pPr>
            <a:endParaRPr lang="en-GB" dirty="0"/>
          </a:p>
          <a:p>
            <a:pPr marL="0" indent="0">
              <a:buNone/>
            </a:pPr>
            <a:r>
              <a:rPr lang="en-GB" dirty="0"/>
              <a:t>v1.1 </a:t>
            </a:r>
            <a:r>
              <a:rPr lang="zh-CN" altLang="en-US" dirty="0"/>
              <a:t>版本的详细文档可读性很好，推荐日常备一本阅读</a:t>
            </a:r>
            <a:r>
              <a:rPr lang="en-GB" dirty="0"/>
              <a:t>:</a:t>
            </a:r>
          </a:p>
          <a:p>
            <a:pPr marL="0" indent="0">
              <a:buNone/>
            </a:pPr>
            <a:endParaRPr lang="en-GB" dirty="0"/>
          </a:p>
          <a:p>
            <a:pPr marL="0" indent="0">
              <a:buNone/>
            </a:pPr>
            <a:r>
              <a:rPr lang="en-GB" dirty="0">
                <a:hlinkClick r:id="rId5"/>
              </a:rPr>
              <a:t>https://www.khronos.org/registry/cl/specs/opencl-1.1.pdf</a:t>
            </a:r>
            <a:r>
              <a:rPr lang="en-GB" dirty="0"/>
              <a:t> </a:t>
            </a:r>
          </a:p>
        </p:txBody>
      </p:sp>
    </p:spTree>
    <p:extLst>
      <p:ext uri="{BB962C8B-B14F-4D97-AF65-F5344CB8AC3E}">
        <p14:creationId xmlns:p14="http://schemas.microsoft.com/office/powerpoint/2010/main" val="15076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zh-CN" altLang="en-US" dirty="0"/>
              <a:t>创建和设置 </a:t>
            </a:r>
            <a:r>
              <a:rPr lang="en-GB" altLang="zh-CN" dirty="0"/>
              <a:t>OpenCL </a:t>
            </a:r>
            <a:r>
              <a:rPr lang="zh-CN" altLang="en-US" dirty="0"/>
              <a:t>平台</a:t>
            </a:r>
            <a:endParaRPr lang="en-GB" altLang="zh-CN" dirty="0"/>
          </a:p>
        </p:txBody>
      </p:sp>
      <p:sp>
        <p:nvSpPr>
          <p:cNvPr id="8" name="Text Placeholder 7"/>
          <p:cNvSpPr>
            <a:spLocks noGrp="1"/>
          </p:cNvSpPr>
          <p:nvPr>
            <p:ph type="body" idx="1"/>
          </p:nvPr>
        </p:nvSpPr>
        <p:spPr/>
        <p:txBody>
          <a:bodyPr/>
          <a:lstStyle/>
          <a:p>
            <a:r>
              <a:rPr lang="zh-CN" altLang="en-US" dirty="0">
                <a:solidFill>
                  <a:schemeClr val="tx1"/>
                </a:solidFill>
              </a:rPr>
              <a:t>章节</a:t>
            </a:r>
            <a:r>
              <a:rPr lang="en-GB" dirty="0">
                <a:solidFill>
                  <a:schemeClr val="tx1"/>
                </a:solidFill>
              </a:rPr>
              <a:t> 1</a:t>
            </a:r>
          </a:p>
        </p:txBody>
      </p:sp>
    </p:spTree>
    <p:extLst>
      <p:ext uri="{BB962C8B-B14F-4D97-AF65-F5344CB8AC3E}">
        <p14:creationId xmlns:p14="http://schemas.microsoft.com/office/powerpoint/2010/main" val="80583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dirty="0"/>
              <a:t>创建和设置 </a:t>
            </a:r>
            <a:r>
              <a:rPr lang="en-GB" altLang="zh-CN" dirty="0"/>
              <a:t>OpenCL </a:t>
            </a:r>
            <a:r>
              <a:rPr lang="zh-CN" altLang="en-US" dirty="0"/>
              <a:t>平台</a:t>
            </a:r>
            <a:br>
              <a:rPr lang="en-GB" altLang="zh-CN" dirty="0"/>
            </a:br>
            <a:r>
              <a:rPr lang="zh-CN" altLang="en-US" dirty="0"/>
              <a:t>的一些注意事项</a:t>
            </a:r>
            <a:endParaRPr lang="en-GB" dirty="0"/>
          </a:p>
        </p:txBody>
      </p:sp>
      <p:sp>
        <p:nvSpPr>
          <p:cNvPr id="5" name="Content Placeholder 4"/>
          <p:cNvSpPr>
            <a:spLocks noGrp="1"/>
          </p:cNvSpPr>
          <p:nvPr>
            <p:ph idx="1"/>
          </p:nvPr>
        </p:nvSpPr>
        <p:spPr>
          <a:xfrm>
            <a:off x="1703512" y="1600200"/>
            <a:ext cx="8856984" cy="4853136"/>
          </a:xfrm>
        </p:spPr>
        <p:txBody>
          <a:bodyPr>
            <a:normAutofit/>
          </a:bodyPr>
          <a:lstStyle/>
          <a:p>
            <a:r>
              <a:rPr lang="zh-CN" altLang="en-US" dirty="0"/>
              <a:t>本节将包括对下面几种平台和设备上安装 </a:t>
            </a:r>
            <a:r>
              <a:rPr lang="en-US" altLang="zh-CN" dirty="0"/>
              <a:t>OpenCL</a:t>
            </a:r>
            <a:r>
              <a:rPr lang="zh-CN" altLang="en-US" dirty="0"/>
              <a:t> 的指南：</a:t>
            </a:r>
            <a:endParaRPr lang="en-GB" dirty="0"/>
          </a:p>
          <a:p>
            <a:pPr lvl="1"/>
            <a:r>
              <a:rPr lang="en-GB" dirty="0"/>
              <a:t>AMD CPU, GPU </a:t>
            </a:r>
            <a:r>
              <a:rPr lang="zh-CN" altLang="en-US" dirty="0"/>
              <a:t>和</a:t>
            </a:r>
            <a:r>
              <a:rPr lang="en-GB" dirty="0"/>
              <a:t> APU</a:t>
            </a:r>
          </a:p>
          <a:p>
            <a:pPr lvl="1"/>
            <a:r>
              <a:rPr lang="en-GB" dirty="0"/>
              <a:t>Intel CPU</a:t>
            </a:r>
          </a:p>
          <a:p>
            <a:pPr lvl="1"/>
            <a:r>
              <a:rPr lang="en-GB" dirty="0"/>
              <a:t>NVIDIA GPU</a:t>
            </a:r>
          </a:p>
          <a:p>
            <a:r>
              <a:rPr lang="zh-CN" altLang="en-US" dirty="0"/>
              <a:t>本文是假设你在使用 </a:t>
            </a:r>
            <a:r>
              <a:rPr lang="en-GB" dirty="0"/>
              <a:t>64-bit </a:t>
            </a:r>
            <a:r>
              <a:rPr lang="zh-CN" altLang="en-US" dirty="0"/>
              <a:t>的 </a:t>
            </a:r>
            <a:r>
              <a:rPr lang="en-GB" dirty="0"/>
              <a:t>Ubuntu 12.04 LTS </a:t>
            </a:r>
          </a:p>
          <a:p>
            <a:pPr marL="0" indent="0">
              <a:buNone/>
            </a:pPr>
            <a:endParaRPr lang="en-GB" altLang="zh-CN" sz="1800" dirty="0"/>
          </a:p>
          <a:p>
            <a:pPr marL="0" indent="0">
              <a:buNone/>
            </a:pPr>
            <a:r>
              <a:rPr lang="zh-CN" altLang="en-US" sz="1800" dirty="0"/>
              <a:t>（翻译者使用的是 </a:t>
            </a:r>
            <a:r>
              <a:rPr lang="en-US" altLang="zh-CN" sz="1800" dirty="0"/>
              <a:t>64-bit </a:t>
            </a:r>
            <a:r>
              <a:rPr lang="zh-CN" altLang="en-US" sz="1800" dirty="0"/>
              <a:t>的</a:t>
            </a:r>
            <a:r>
              <a:rPr lang="en-US" altLang="zh-CN" sz="1800" dirty="0"/>
              <a:t> Ubuntu 18.04</a:t>
            </a:r>
            <a:r>
              <a:rPr lang="zh-CN" altLang="en-US" sz="1800" dirty="0"/>
              <a:t>，会在后续版本中注明旧版</a:t>
            </a:r>
            <a:r>
              <a:rPr lang="en-US" altLang="zh-CN" sz="1800" dirty="0"/>
              <a:t>/</a:t>
            </a:r>
            <a:r>
              <a:rPr lang="zh-CN" altLang="en-US" sz="1800" dirty="0"/>
              <a:t>新版以示区分）</a:t>
            </a:r>
            <a:endParaRPr lang="en-GB"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多种平台支持！</a:t>
            </a:r>
            <a:endParaRPr lang="en-US" dirty="0"/>
          </a:p>
        </p:txBody>
      </p:sp>
      <p:sp>
        <p:nvSpPr>
          <p:cNvPr id="3" name="Content Placeholder 2"/>
          <p:cNvSpPr>
            <a:spLocks noGrp="1"/>
          </p:cNvSpPr>
          <p:nvPr>
            <p:ph idx="1"/>
          </p:nvPr>
        </p:nvSpPr>
        <p:spPr/>
        <p:txBody>
          <a:bodyPr>
            <a:normAutofit/>
          </a:bodyPr>
          <a:lstStyle/>
          <a:p>
            <a:r>
              <a:rPr lang="en-US" dirty="0"/>
              <a:t>OpenCL </a:t>
            </a:r>
            <a:r>
              <a:rPr lang="zh-CN" altLang="en-US" dirty="0"/>
              <a:t>可以运行在很多平台上</a:t>
            </a:r>
            <a:endParaRPr lang="en-US" dirty="0"/>
          </a:p>
          <a:p>
            <a:r>
              <a:rPr lang="zh-CN" altLang="en-US" dirty="0"/>
              <a:t>为了和每个设备所用的库函数协调合作，运行环境（</a:t>
            </a:r>
            <a:r>
              <a:rPr lang="en-US" altLang="zh-CN" dirty="0"/>
              <a:t>runtime</a:t>
            </a:r>
            <a:r>
              <a:rPr lang="zh-CN" altLang="en-US" dirty="0"/>
              <a:t>）使用 </a:t>
            </a:r>
            <a:r>
              <a:rPr lang="en-US" altLang="zh-CN" dirty="0"/>
              <a:t>ICD </a:t>
            </a:r>
            <a:r>
              <a:rPr lang="zh-CN" altLang="en-US" dirty="0"/>
              <a:t>进行区分</a:t>
            </a:r>
            <a:endParaRPr lang="en-US" dirty="0"/>
          </a:p>
          <a:p>
            <a:r>
              <a:rPr lang="zh-CN" altLang="en-US" dirty="0"/>
              <a:t>如果你针对通用运行环境（</a:t>
            </a:r>
            <a:r>
              <a:rPr lang="en-US" altLang="zh-CN" dirty="0"/>
              <a:t>generic runtime</a:t>
            </a:r>
            <a:r>
              <a:rPr lang="zh-CN" altLang="en-US" dirty="0"/>
              <a:t>）来编译代码</a:t>
            </a:r>
            <a:r>
              <a:rPr lang="en-US" dirty="0"/>
              <a:t>, ICD </a:t>
            </a:r>
            <a:r>
              <a:rPr lang="zh-CN" altLang="en-US" dirty="0"/>
              <a:t>就会在需要的时候加载正确的平台运行环境（</a:t>
            </a:r>
            <a:r>
              <a:rPr lang="en-US" altLang="zh-CN" dirty="0"/>
              <a:t> platform runtime </a:t>
            </a:r>
            <a:r>
              <a:rPr lang="zh-CN" altLang="en-US" dirty="0"/>
              <a:t>）</a:t>
            </a:r>
            <a:r>
              <a:rPr lang="en-US" dirty="0"/>
              <a:t> </a:t>
            </a:r>
          </a:p>
          <a:p>
            <a:r>
              <a:rPr lang="zh-CN" altLang="en-US" dirty="0"/>
              <a:t>这些运行环境可以在</a:t>
            </a:r>
            <a:r>
              <a:rPr lang="en-US" dirty="0"/>
              <a:t>/</a:t>
            </a:r>
            <a:r>
              <a:rPr lang="en-US" dirty="0" err="1"/>
              <a:t>etc</a:t>
            </a:r>
            <a:r>
              <a:rPr lang="en-US" dirty="0"/>
              <a:t>/OpenCL/vendors </a:t>
            </a:r>
            <a:r>
              <a:rPr lang="zh-CN" altLang="en-US" dirty="0"/>
              <a:t>这个目录下找到</a:t>
            </a:r>
            <a:endParaRPr lang="en-US" dirty="0"/>
          </a:p>
        </p:txBody>
      </p:sp>
    </p:spTree>
    <p:extLst>
      <p:ext uri="{BB962C8B-B14F-4D97-AF65-F5344CB8AC3E}">
        <p14:creationId xmlns:p14="http://schemas.microsoft.com/office/powerpoint/2010/main" val="219383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使用</a:t>
            </a:r>
            <a:r>
              <a:rPr lang="en-GB" dirty="0"/>
              <a:t> OSX?</a:t>
            </a:r>
          </a:p>
        </p:txBody>
      </p:sp>
      <p:sp>
        <p:nvSpPr>
          <p:cNvPr id="3" name="Content Placeholder 2"/>
          <p:cNvSpPr>
            <a:spLocks noGrp="1"/>
          </p:cNvSpPr>
          <p:nvPr>
            <p:ph idx="1"/>
          </p:nvPr>
        </p:nvSpPr>
        <p:spPr/>
        <p:txBody>
          <a:bodyPr/>
          <a:lstStyle/>
          <a:p>
            <a:r>
              <a:rPr lang="en-GB" dirty="0"/>
              <a:t>OpenCL </a:t>
            </a:r>
            <a:r>
              <a:rPr lang="zh-CN" altLang="en-US" dirty="0"/>
              <a:t>已经自带了</a:t>
            </a:r>
            <a:r>
              <a:rPr lang="en-GB" dirty="0"/>
              <a:t>!</a:t>
            </a:r>
          </a:p>
          <a:p>
            <a:endParaRPr lang="en-GB" dirty="0"/>
          </a:p>
          <a:p>
            <a:r>
              <a:rPr lang="zh-CN" altLang="en-US" dirty="0"/>
              <a:t>编译代码的时候加上下面的关键字即可：</a:t>
            </a:r>
            <a:r>
              <a:rPr lang="en-GB" dirty="0">
                <a:solidFill>
                  <a:schemeClr val="accent6">
                    <a:lumMod val="75000"/>
                  </a:schemeClr>
                </a:solidFill>
                <a:latin typeface="Courier New Bold"/>
                <a:cs typeface="Courier New Bold"/>
              </a:rPr>
              <a:t>-</a:t>
            </a:r>
            <a:r>
              <a:rPr lang="en-GB" b="1" dirty="0">
                <a:solidFill>
                  <a:schemeClr val="accent6">
                    <a:lumMod val="75000"/>
                  </a:schemeClr>
                </a:solidFill>
                <a:latin typeface="Courier New Bold"/>
                <a:cs typeface="Courier New Bold"/>
              </a:rPr>
              <a:t>framework OpenCL -DAPPLE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AMD GPU</a:t>
            </a:r>
            <a:r>
              <a:rPr lang="zh-CN" altLang="en-US" dirty="0"/>
              <a:t>用户的安装过程（旧版）</a:t>
            </a:r>
            <a:endParaRPr lang="en-GB" baseline="30000" dirty="0"/>
          </a:p>
        </p:txBody>
      </p:sp>
      <p:sp>
        <p:nvSpPr>
          <p:cNvPr id="8" name="Content Placeholder 7"/>
          <p:cNvSpPr>
            <a:spLocks noGrp="1"/>
          </p:cNvSpPr>
          <p:nvPr>
            <p:ph idx="1"/>
          </p:nvPr>
        </p:nvSpPr>
        <p:spPr>
          <a:xfrm>
            <a:off x="1703512" y="1600200"/>
            <a:ext cx="8784976" cy="5141168"/>
          </a:xfrm>
        </p:spPr>
        <p:txBody>
          <a:bodyPr>
            <a:normAutofit fontScale="85000" lnSpcReduction="20000"/>
          </a:bodyPr>
          <a:lstStyle/>
          <a:p>
            <a:r>
              <a:rPr lang="zh-CN" altLang="en-US" dirty="0"/>
              <a:t>首先安装一些依赖包</a:t>
            </a:r>
            <a:r>
              <a:rPr lang="en-GB" dirty="0"/>
              <a:t>:</a:t>
            </a:r>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apt-get install build-essential </a:t>
            </a:r>
            <a:r>
              <a:rPr lang="en-GB" b="1" dirty="0" err="1">
                <a:solidFill>
                  <a:schemeClr val="accent6">
                    <a:lumMod val="75000"/>
                  </a:schemeClr>
                </a:solidFill>
                <a:latin typeface="Courier New Bold"/>
                <a:cs typeface="Courier New Bold"/>
              </a:rPr>
              <a:t>linux</a:t>
            </a:r>
            <a:r>
              <a:rPr lang="en-GB" b="1" dirty="0">
                <a:solidFill>
                  <a:schemeClr val="accent6">
                    <a:lumMod val="75000"/>
                  </a:schemeClr>
                </a:solidFill>
                <a:latin typeface="Courier New Bold"/>
                <a:cs typeface="Courier New Bold"/>
              </a:rPr>
              <a:t>-headers-generic </a:t>
            </a:r>
            <a:r>
              <a:rPr lang="en-GB" b="1" dirty="0" err="1">
                <a:solidFill>
                  <a:schemeClr val="accent6">
                    <a:lumMod val="75000"/>
                  </a:schemeClr>
                </a:solidFill>
                <a:latin typeface="Courier New Bold"/>
                <a:cs typeface="Courier New Bold"/>
              </a:rPr>
              <a:t>debhelper</a:t>
            </a:r>
            <a:r>
              <a:rPr lang="en-GB" b="1" dirty="0">
                <a:solidFill>
                  <a:schemeClr val="accent6">
                    <a:lumMod val="75000"/>
                  </a:schemeClr>
                </a:solidFill>
                <a:latin typeface="Courier New Bold"/>
                <a:cs typeface="Courier New Bold"/>
              </a:rPr>
              <a:t> dh-</a:t>
            </a:r>
            <a:r>
              <a:rPr lang="en-GB" b="1" dirty="0" err="1">
                <a:solidFill>
                  <a:schemeClr val="accent6">
                    <a:lumMod val="75000"/>
                  </a:schemeClr>
                </a:solidFill>
                <a:latin typeface="Courier New Bold"/>
                <a:cs typeface="Courier New Bold"/>
              </a:rPr>
              <a:t>modaliases</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execstack</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dkms</a:t>
            </a:r>
            <a:r>
              <a:rPr lang="en-GB" b="1" dirty="0">
                <a:solidFill>
                  <a:schemeClr val="accent6">
                    <a:lumMod val="75000"/>
                  </a:schemeClr>
                </a:solidFill>
                <a:latin typeface="Courier New Bold"/>
                <a:cs typeface="Courier New Bold"/>
              </a:rPr>
              <a:t> lib32gcc1 libc6-i386 </a:t>
            </a:r>
            <a:r>
              <a:rPr lang="en-GB" b="1" dirty="0" err="1">
                <a:solidFill>
                  <a:schemeClr val="accent6">
                    <a:lumMod val="75000"/>
                  </a:schemeClr>
                </a:solidFill>
                <a:latin typeface="Courier New Bold"/>
                <a:cs typeface="Courier New Bold"/>
              </a:rPr>
              <a:t>opencl</a:t>
            </a:r>
            <a:r>
              <a:rPr lang="en-GB" b="1" dirty="0">
                <a:solidFill>
                  <a:schemeClr val="accent6">
                    <a:lumMod val="75000"/>
                  </a:schemeClr>
                </a:solidFill>
                <a:latin typeface="Courier New Bold"/>
                <a:cs typeface="Courier New Bold"/>
              </a:rPr>
              <a:t>-headers</a:t>
            </a:r>
          </a:p>
          <a:p>
            <a:r>
              <a:rPr lang="zh-CN" altLang="en-US" dirty="0"/>
              <a:t>下载官方驱动，可以访问 </a:t>
            </a:r>
            <a:r>
              <a:rPr lang="en-GB" dirty="0"/>
              <a:t>amd.com/drivers</a:t>
            </a:r>
          </a:p>
          <a:p>
            <a:pPr lvl="1"/>
            <a:r>
              <a:rPr lang="zh-CN" altLang="en-US" dirty="0"/>
              <a:t>选择好你的 </a:t>
            </a:r>
            <a:r>
              <a:rPr lang="en-GB" dirty="0"/>
              <a:t>GPU </a:t>
            </a:r>
            <a:r>
              <a:rPr lang="zh-CN" altLang="en-US" dirty="0"/>
              <a:t>型号，操作系统版本等等</a:t>
            </a:r>
            <a:r>
              <a:rPr lang="en-GB" dirty="0"/>
              <a:t>.</a:t>
            </a:r>
          </a:p>
          <a:p>
            <a:pPr lvl="1"/>
            <a:r>
              <a:rPr lang="zh-CN" altLang="en-US" dirty="0"/>
              <a:t>下载</a:t>
            </a:r>
            <a:r>
              <a:rPr lang="en-GB" dirty="0"/>
              <a:t>.zip </a:t>
            </a:r>
            <a:r>
              <a:rPr lang="zh-CN" altLang="en-US" dirty="0"/>
              <a:t>文件</a:t>
            </a:r>
            <a:endParaRPr lang="en-GB" dirty="0"/>
          </a:p>
          <a:p>
            <a:pPr lvl="1"/>
            <a:r>
              <a:rPr lang="zh-CN" altLang="en-US" dirty="0"/>
              <a:t>解压缩下载的 </a:t>
            </a:r>
            <a:r>
              <a:rPr lang="en-GB" dirty="0"/>
              <a:t>zip </a:t>
            </a:r>
            <a:r>
              <a:rPr lang="zh-CN" altLang="en-US" dirty="0"/>
              <a:t>文件</a:t>
            </a:r>
            <a:endParaRPr lang="en-GB" dirty="0"/>
          </a:p>
          <a:p>
            <a:r>
              <a:rPr lang="zh-CN" altLang="en-US" dirty="0"/>
              <a:t>运行下面的命令创建安装包</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sh</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fglrx</a:t>
            </a:r>
            <a:r>
              <a:rPr lang="en-GB" b="1" dirty="0">
                <a:solidFill>
                  <a:schemeClr val="accent6">
                    <a:lumMod val="75000"/>
                  </a:schemeClr>
                </a:solidFill>
                <a:latin typeface="Courier New Bold"/>
                <a:cs typeface="Courier New Bold"/>
              </a:rPr>
              <a:t>*.run --</a:t>
            </a:r>
            <a:r>
              <a:rPr lang="en-GB" b="1" dirty="0" err="1">
                <a:solidFill>
                  <a:schemeClr val="accent6">
                    <a:lumMod val="75000"/>
                  </a:schemeClr>
                </a:solidFill>
                <a:latin typeface="Courier New Bold"/>
                <a:cs typeface="Courier New Bold"/>
              </a:rPr>
              <a:t>buildpkg</a:t>
            </a:r>
            <a:r>
              <a:rPr lang="en-GB" b="1" dirty="0">
                <a:solidFill>
                  <a:schemeClr val="accent6">
                    <a:lumMod val="75000"/>
                  </a:schemeClr>
                </a:solidFill>
                <a:latin typeface="Courier New Bold"/>
                <a:cs typeface="Courier New Bold"/>
              </a:rPr>
              <a:t> Ubuntu/precise</a:t>
            </a:r>
          </a:p>
          <a:p>
            <a:r>
              <a:rPr lang="zh-CN" altLang="en-US" dirty="0"/>
              <a:t>安装驱动</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dpkg</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i</a:t>
            </a:r>
            <a:r>
              <a:rPr lang="en-GB" b="1" dirty="0">
                <a:solidFill>
                  <a:schemeClr val="accent6">
                    <a:lumMod val="75000"/>
                  </a:schemeClr>
                </a:solidFill>
                <a:latin typeface="Courier New Bold"/>
                <a:cs typeface="Courier New Bold"/>
              </a:rPr>
              <a:t> fglrx*.deb</a:t>
            </a:r>
          </a:p>
          <a:p>
            <a:r>
              <a:rPr lang="zh-CN" altLang="en-US" dirty="0"/>
              <a:t>更新 </a:t>
            </a:r>
            <a:r>
              <a:rPr lang="en-GB" dirty="0" err="1"/>
              <a:t>Xorg.conf</a:t>
            </a:r>
            <a:r>
              <a:rPr lang="en-GB" dirty="0"/>
              <a:t> </a:t>
            </a:r>
            <a:r>
              <a:rPr lang="zh-CN" altLang="en-US" dirty="0"/>
              <a:t>文件</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amdconfig</a:t>
            </a:r>
            <a:r>
              <a:rPr lang="en-GB" b="1" dirty="0">
                <a:solidFill>
                  <a:schemeClr val="accent6">
                    <a:lumMod val="75000"/>
                  </a:schemeClr>
                </a:solidFill>
                <a:latin typeface="Courier New Bold"/>
                <a:cs typeface="Courier New Bold"/>
              </a:rPr>
              <a:t> --initial --adapter=all</a:t>
            </a:r>
          </a:p>
          <a:p>
            <a:r>
              <a:rPr lang="zh-CN" altLang="en-US" dirty="0"/>
              <a:t>重启</a:t>
            </a:r>
            <a:r>
              <a:rPr lang="en-GB" dirty="0"/>
              <a:t>!</a:t>
            </a:r>
          </a:p>
          <a:p>
            <a:pPr lvl="1"/>
            <a:r>
              <a:rPr lang="zh-CN" altLang="en-US" dirty="0"/>
              <a:t>检查一下是不是都装好了，运行 </a:t>
            </a:r>
            <a:r>
              <a:rPr lang="en-GB" b="1" dirty="0" err="1">
                <a:solidFill>
                  <a:schemeClr val="accent6">
                    <a:lumMod val="75000"/>
                  </a:schemeClr>
                </a:solidFill>
                <a:latin typeface="Courier New Bold"/>
                <a:cs typeface="Courier New Bold"/>
              </a:rPr>
              <a:t>fglrxinfo</a:t>
            </a:r>
            <a:endParaRPr lang="en-GB" b="1" dirty="0">
              <a:solidFill>
                <a:schemeClr val="accent6">
                  <a:lumMod val="75000"/>
                </a:schemeClr>
              </a:solidFill>
              <a:latin typeface="Courier New Bold"/>
              <a:cs typeface="Courier New Bold"/>
            </a:endParaRPr>
          </a:p>
        </p:txBody>
      </p:sp>
      <p:sp>
        <p:nvSpPr>
          <p:cNvPr id="2" name="TextBox 1"/>
          <p:cNvSpPr txBox="1"/>
          <p:nvPr/>
        </p:nvSpPr>
        <p:spPr>
          <a:xfrm>
            <a:off x="5879976" y="6577608"/>
            <a:ext cx="4643964" cy="307777"/>
          </a:xfrm>
          <a:prstGeom prst="rect">
            <a:avLst/>
          </a:prstGeom>
          <a:noFill/>
        </p:spPr>
        <p:txBody>
          <a:bodyPr wrap="none" rtlCol="0">
            <a:spAutoFit/>
          </a:bodyPr>
          <a:lstStyle/>
          <a:p>
            <a:r>
              <a:rPr lang="en-GB" sz="1400" dirty="0"/>
              <a:t>* </a:t>
            </a:r>
            <a:r>
              <a:rPr lang="en-GB" sz="1400" dirty="0" err="1"/>
              <a:t>Fglrx</a:t>
            </a:r>
            <a:r>
              <a:rPr lang="en-GB" sz="1400" dirty="0"/>
              <a:t> </a:t>
            </a:r>
            <a:r>
              <a:rPr lang="zh-CN" altLang="en-US" sz="1400" dirty="0"/>
              <a:t>这里指代的是与你所用</a:t>
            </a:r>
            <a:r>
              <a:rPr lang="en-GB" sz="1400" dirty="0"/>
              <a:t> AMD GPU </a:t>
            </a:r>
            <a:r>
              <a:rPr lang="zh-CN" altLang="en-US" sz="1400" dirty="0"/>
              <a:t>对应的驱动名称</a:t>
            </a:r>
            <a:endParaRPr lang="en-GB" sz="1400" dirty="0"/>
          </a:p>
        </p:txBody>
      </p:sp>
    </p:spTree>
    <p:extLst>
      <p:ext uri="{BB962C8B-B14F-4D97-AF65-F5344CB8AC3E}">
        <p14:creationId xmlns:p14="http://schemas.microsoft.com/office/powerpoint/2010/main" val="41306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AMD </a:t>
            </a:r>
            <a:r>
              <a:rPr lang="en-US" altLang="zh-CN" dirty="0"/>
              <a:t>C</a:t>
            </a:r>
            <a:r>
              <a:rPr lang="en-GB" altLang="zh-CN" dirty="0"/>
              <a:t>PU</a:t>
            </a:r>
            <a:r>
              <a:rPr lang="zh-CN" altLang="en-US" dirty="0"/>
              <a:t>用户的安装过程（旧版）</a:t>
            </a:r>
            <a:endParaRPr lang="en-GB" dirty="0"/>
          </a:p>
        </p:txBody>
      </p:sp>
      <p:sp>
        <p:nvSpPr>
          <p:cNvPr id="3" name="Content Placeholder 2"/>
          <p:cNvSpPr>
            <a:spLocks noGrp="1"/>
          </p:cNvSpPr>
          <p:nvPr>
            <p:ph idx="1"/>
          </p:nvPr>
        </p:nvSpPr>
        <p:spPr>
          <a:xfrm>
            <a:off x="1703512" y="1600200"/>
            <a:ext cx="8856984" cy="5069160"/>
          </a:xfrm>
        </p:spPr>
        <p:txBody>
          <a:bodyPr>
            <a:normAutofit fontScale="92500" lnSpcReduction="10000"/>
          </a:bodyPr>
          <a:lstStyle/>
          <a:p>
            <a:r>
              <a:rPr lang="zh-CN" altLang="en-US" dirty="0"/>
              <a:t>从</a:t>
            </a:r>
            <a:r>
              <a:rPr lang="en-US" altLang="zh-CN" dirty="0"/>
              <a:t> AMD </a:t>
            </a:r>
            <a:r>
              <a:rPr lang="zh-CN" altLang="en-US" dirty="0"/>
              <a:t>官网下载 </a:t>
            </a:r>
            <a:r>
              <a:rPr lang="en-GB" dirty="0"/>
              <a:t>AMD APP SDK </a:t>
            </a:r>
          </a:p>
          <a:p>
            <a:r>
              <a:rPr lang="zh-CN" altLang="en-US" dirty="0"/>
              <a:t>解压缩，命令大概是 </a:t>
            </a:r>
            <a:r>
              <a:rPr lang="en-GB" b="1" dirty="0">
                <a:solidFill>
                  <a:schemeClr val="accent6">
                    <a:lumMod val="75000"/>
                  </a:schemeClr>
                </a:solidFill>
                <a:latin typeface="Courier New Bold"/>
                <a:cs typeface="Courier New Bold"/>
              </a:rPr>
              <a:t>tar -</a:t>
            </a:r>
            <a:r>
              <a:rPr lang="en-GB" b="1" dirty="0" err="1">
                <a:solidFill>
                  <a:schemeClr val="accent6">
                    <a:lumMod val="75000"/>
                  </a:schemeClr>
                </a:solidFill>
                <a:latin typeface="Courier New Bold"/>
                <a:cs typeface="Courier New Bold"/>
              </a:rPr>
              <a:t>zxf</a:t>
            </a:r>
            <a:r>
              <a:rPr lang="en-GB" b="1" dirty="0">
                <a:solidFill>
                  <a:schemeClr val="accent6">
                    <a:lumMod val="75000"/>
                  </a:schemeClr>
                </a:solidFill>
                <a:latin typeface="Courier New Bold"/>
                <a:cs typeface="Courier New Bold"/>
              </a:rPr>
              <a:t> file.tar.gz</a:t>
            </a:r>
          </a:p>
          <a:p>
            <a:r>
              <a:rPr lang="zh-CN" altLang="en-US" dirty="0"/>
              <a:t>安装</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./Install*.sh</a:t>
            </a:r>
          </a:p>
          <a:p>
            <a:r>
              <a:rPr lang="zh-CN" altLang="en-US" dirty="0"/>
              <a:t>创建库（</a:t>
            </a:r>
            <a:r>
              <a:rPr lang="en-GB" altLang="zh-CN" dirty="0"/>
              <a:t>library</a:t>
            </a:r>
            <a:r>
              <a:rPr lang="zh-CN" altLang="en-US" dirty="0"/>
              <a:t>）和包含路径（</a:t>
            </a:r>
            <a:r>
              <a:rPr lang="en-GB" altLang="zh-CN" dirty="0"/>
              <a:t>include</a:t>
            </a:r>
            <a:r>
              <a:rPr lang="zh-CN" altLang="en-US" dirty="0"/>
              <a:t>）的符号链接（</a:t>
            </a:r>
            <a:r>
              <a:rPr lang="en-GB" altLang="zh-CN" dirty="0"/>
              <a:t>symbolic link</a:t>
            </a:r>
            <a:r>
              <a:rPr lang="zh-CN" altLang="en-US" dirty="0"/>
              <a:t>）</a:t>
            </a:r>
            <a:r>
              <a:rPr lang="en-GB" sz="2400" b="1" dirty="0" err="1">
                <a:solidFill>
                  <a:schemeClr val="accent6">
                    <a:lumMod val="75000"/>
                  </a:schemeClr>
                </a:solidFill>
                <a:latin typeface="Courier New Bold"/>
                <a:cs typeface="Courier New Bold"/>
              </a:rPr>
              <a:t>sudo</a:t>
            </a:r>
            <a:r>
              <a:rPr lang="en-GB" sz="2400" b="1" dirty="0">
                <a:solidFill>
                  <a:schemeClr val="accent6">
                    <a:lumMod val="75000"/>
                  </a:schemeClr>
                </a:solidFill>
                <a:latin typeface="Courier New Bold"/>
                <a:cs typeface="Courier New Bold"/>
              </a:rPr>
              <a:t> ln –s /opt/AMDAPP/lib/x86_64/* /</a:t>
            </a:r>
            <a:r>
              <a:rPr lang="en-GB" sz="2400" b="1" dirty="0" err="1">
                <a:solidFill>
                  <a:schemeClr val="accent6">
                    <a:lumMod val="75000"/>
                  </a:schemeClr>
                </a:solidFill>
                <a:latin typeface="Courier New Bold"/>
                <a:cs typeface="Courier New Bold"/>
              </a:rPr>
              <a:t>usr</a:t>
            </a:r>
            <a:r>
              <a:rPr lang="en-GB" sz="2400" b="1" dirty="0">
                <a:solidFill>
                  <a:schemeClr val="accent6">
                    <a:lumMod val="75000"/>
                  </a:schemeClr>
                </a:solidFill>
                <a:latin typeface="Courier New Bold"/>
                <a:cs typeface="Courier New Bold"/>
              </a:rPr>
              <a:t>/local/lib</a:t>
            </a:r>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ln</a:t>
            </a:r>
            <a:r>
              <a:rPr lang="en-GB" b="1" dirty="0">
                <a:solidFill>
                  <a:schemeClr val="accent6">
                    <a:lumMod val="75000"/>
                  </a:schemeClr>
                </a:solidFill>
                <a:latin typeface="Courier New Bold"/>
                <a:cs typeface="Courier New Bold"/>
              </a:rPr>
              <a:t> –s /opt/AMDAPP/include/* /</a:t>
            </a:r>
            <a:r>
              <a:rPr lang="en-GB" b="1" dirty="0" err="1">
                <a:solidFill>
                  <a:schemeClr val="accent6">
                    <a:lumMod val="75000"/>
                  </a:schemeClr>
                </a:solidFill>
                <a:latin typeface="Courier New Bold"/>
                <a:cs typeface="Courier New Bold"/>
              </a:rPr>
              <a:t>usr</a:t>
            </a:r>
            <a:r>
              <a:rPr lang="en-GB" b="1" dirty="0">
                <a:solidFill>
                  <a:schemeClr val="accent6">
                    <a:lumMod val="75000"/>
                  </a:schemeClr>
                </a:solidFill>
                <a:latin typeface="Courier New Bold"/>
                <a:cs typeface="Courier New Bold"/>
              </a:rPr>
              <a:t>/local/include</a:t>
            </a:r>
          </a:p>
          <a:p>
            <a:r>
              <a:rPr lang="zh-CN" altLang="en-US" dirty="0"/>
              <a:t>更新链接器路径（</a:t>
            </a:r>
            <a:r>
              <a:rPr lang="en-GB" altLang="zh-CN" dirty="0"/>
              <a:t>linker paths</a:t>
            </a:r>
            <a:r>
              <a:rPr lang="zh-CN" altLang="en-US" dirty="0"/>
              <a:t>）</a:t>
            </a:r>
            <a:endParaRPr lang="en-GB" dirty="0"/>
          </a:p>
          <a:p>
            <a:pPr lvl="1"/>
            <a:r>
              <a:rPr lang="en-GB" b="1" dirty="0" err="1">
                <a:solidFill>
                  <a:schemeClr val="accent6">
                    <a:lumMod val="75000"/>
                  </a:schemeClr>
                </a:solidFill>
                <a:latin typeface="Courier New Bold"/>
                <a:cs typeface="Courier New Bold"/>
              </a:rPr>
              <a:t>sudo</a:t>
            </a:r>
            <a:r>
              <a:rPr lang="en-GB" b="1" dirty="0">
                <a:solidFill>
                  <a:schemeClr val="accent6">
                    <a:lumMod val="75000"/>
                  </a:schemeClr>
                </a:solidFill>
                <a:latin typeface="Courier New Bold"/>
                <a:cs typeface="Courier New Bold"/>
              </a:rPr>
              <a:t> </a:t>
            </a:r>
            <a:r>
              <a:rPr lang="en-GB" b="1" dirty="0" err="1">
                <a:solidFill>
                  <a:schemeClr val="accent6">
                    <a:lumMod val="75000"/>
                  </a:schemeClr>
                </a:solidFill>
                <a:latin typeface="Courier New Bold"/>
                <a:cs typeface="Courier New Bold"/>
              </a:rPr>
              <a:t>ldconfig</a:t>
            </a:r>
            <a:endParaRPr lang="en-GB" b="1" dirty="0">
              <a:solidFill>
                <a:schemeClr val="accent6">
                  <a:lumMod val="75000"/>
                </a:schemeClr>
              </a:solidFill>
              <a:latin typeface="Courier New Bold"/>
              <a:cs typeface="Courier New Bold"/>
            </a:endParaRPr>
          </a:p>
          <a:p>
            <a:r>
              <a:rPr lang="zh-CN" altLang="en-US" dirty="0"/>
              <a:t>重启然后运行 </a:t>
            </a:r>
            <a:r>
              <a:rPr lang="en-GB" b="1" dirty="0" err="1">
                <a:solidFill>
                  <a:schemeClr val="accent6">
                    <a:lumMod val="75000"/>
                  </a:schemeClr>
                </a:solidFill>
                <a:latin typeface="Courier New Bold"/>
                <a:cs typeface="Courier New Bold"/>
              </a:rPr>
              <a:t>clinfo</a:t>
            </a:r>
            <a:endParaRPr lang="en-GB" b="1" dirty="0">
              <a:solidFill>
                <a:schemeClr val="accent6">
                  <a:lumMod val="75000"/>
                </a:schemeClr>
              </a:solidFill>
              <a:latin typeface="Courier New Bold"/>
              <a:cs typeface="Courier New Bold"/>
            </a:endParaRPr>
          </a:p>
          <a:p>
            <a:pPr lvl="1"/>
            <a:r>
              <a:rPr lang="zh-CN" altLang="en-US" dirty="0"/>
              <a:t>你的</a:t>
            </a:r>
            <a:r>
              <a:rPr lang="en-GB" dirty="0"/>
              <a:t> CPU </a:t>
            </a:r>
            <a:r>
              <a:rPr lang="zh-CN" altLang="en-US" dirty="0"/>
              <a:t>就应该被列出了</a:t>
            </a:r>
            <a:endParaRPr lang="en-GB"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1390</Words>
  <Application>Microsoft Office PowerPoint</Application>
  <PresentationFormat>宽屏</PresentationFormat>
  <Paragraphs>152</Paragraphs>
  <Slides>16</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Courier New Bold</vt:lpstr>
      <vt:lpstr>Office 主题​​</vt:lpstr>
      <vt:lpstr>Hands On OpenCL 动手学 OpenCL</vt:lpstr>
      <vt:lpstr>课程表</vt:lpstr>
      <vt:lpstr>课程参考资料</vt:lpstr>
      <vt:lpstr>创建和设置 OpenCL 平台</vt:lpstr>
      <vt:lpstr>创建和设置 OpenCL 平台 的一些注意事项</vt:lpstr>
      <vt:lpstr>多种平台支持！</vt:lpstr>
      <vt:lpstr>使用 OSX?</vt:lpstr>
      <vt:lpstr>AMD GPU用户的安装过程（旧版）</vt:lpstr>
      <vt:lpstr>AMD CPU用户的安装过程（旧版）</vt:lpstr>
      <vt:lpstr>AMD APU用户的安装过程（旧版）</vt:lpstr>
      <vt:lpstr>Intel CPU 用户的安装过程（旧版）</vt:lpstr>
      <vt:lpstr>Intel GPU 用户的安装过程（旧版）</vt:lpstr>
      <vt:lpstr>Intel® Xeon Phi™ 安装过程（旧版）</vt:lpstr>
      <vt:lpstr>NVIDIA GPU用户的安装过程（旧版）</vt:lpstr>
      <vt:lpstr>安装 pyopencl</vt:lpstr>
      <vt:lpstr>C/C++ 链接 (gcc/g++)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On OpenCL 动手学 OpenCL</dc:title>
  <dc:creator>Jane Fred</dc:creator>
  <cp:lastModifiedBy>Jane Fred</cp:lastModifiedBy>
  <cp:revision>1</cp:revision>
  <dcterms:created xsi:type="dcterms:W3CDTF">2019-07-27T01:39:00Z</dcterms:created>
  <dcterms:modified xsi:type="dcterms:W3CDTF">2019-07-27T01:39:28Z</dcterms:modified>
</cp:coreProperties>
</file>