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BBF6C-9E81-4566-A35F-752E2EB9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9D414B-ADE7-413F-8211-00F69BAB8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A0F9F-1DCD-4108-9562-170B27EF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E1AF2-81F8-4AE8-8458-063C8562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CAF21-1E24-403E-8FE7-F6C9AA19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2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95EA5-9EFE-4673-979B-D07896E0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6A9A0B-96ED-46E7-81E7-3D8A5352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508C-350C-488A-BE50-3AD3A692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19EEC-C53F-48C4-B5E7-115056E4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F2B26-661E-4746-9C3C-B99B5C83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948661-51F9-4D4F-A750-85BC5B0D3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1C7A2-7BE1-4D02-AB3D-F9F88EAFC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B58F4-E101-4175-BC51-F5D38B03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6F13E-9CCE-4371-A134-7A157574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FF26C-163C-48CF-ABF4-FFD7F5C6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7A92D-EA29-4965-A8C9-51791EE2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0337D-2038-40F3-B9B6-4FDCA1F9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1A4A5-14FE-47CC-922B-C3541C8D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F7C5F-D588-40EA-B3A5-6033E13F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6D7A7-F5BE-4A98-8E10-560982A3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8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9CCE6-1BBA-4EC5-8D4E-8B55FD77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7DB09-7E06-4B5F-AB97-CF534AED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4DC4A-EB7B-4977-821A-95D38CFE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54045-34B7-42D8-AB8F-EB50D803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8E748-90D8-4801-85F1-4131094A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D1C49-CD78-4423-A24F-E72D3DAB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A596B-EEC8-46AD-B642-AD68B4AF5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78A6A-CF07-4076-B481-CE927A3C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E4666-73C9-413F-838F-9DF397FD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B8017-9B15-471C-BEA5-CEB0E511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7D153-0CAC-48B6-8A5D-13217DE3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F09B5-AF49-4896-BFE8-F8610F8A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1D47F-0E98-4056-AC2F-43E25B39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4932E-E6D2-49D4-AD00-2DAABEF23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56EC7-3D23-4ABB-A620-8BF60E225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E7B8F9-D703-49A2-8EDC-C943C7CDE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742A8F-4AE6-4C9A-B5BF-CBD8D659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BDDA48-FC6A-4EDC-B8C2-5F128C52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9DC4B9-3A8D-4FF7-BF17-BAA0715C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1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61887-B6E5-438B-ACA7-A06A0E2F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EE217E-DFD1-460F-BF0D-DFCAE293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CDECBE-B682-4BF2-B28C-0FF6A600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112023-14BC-4032-A06F-FEFB4C6B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0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907EA8-47E5-4B21-8859-4D486A2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0B50B9-D1D8-4367-801A-DD0A16E5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63652-6654-4297-BF29-164382D4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47A09-E5FE-48D5-AA1A-4164A21A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991F1-B0FF-400A-8A71-5AE6508B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6B18E5-EEB6-48A6-92FA-AD8FF587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24DD5-C82A-4B72-BC0E-59CC7FF8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99066-FDAF-405C-86E2-3CA4325F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649AD-CDBC-4D46-A8CA-477AF24F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5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8B92B-CD30-4799-8A42-AB103DAF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61FF9B-D2A5-4CF1-BD67-E2A34F1DB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33185-4C13-4935-ADFC-E193DD31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E6F9A-A0A4-41BC-AFA0-069BA132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AAA6D-4C75-40A2-821F-0B105B70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3D858-B7C3-434E-A3DC-3BF8D75A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9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E40408-B315-4E37-959D-E442BB38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6FAE8-3369-4557-B045-20D7DEB1A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FA0E3-B2B0-4C92-BE64-AA41FA6E9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4FB28-30F9-48B8-8CA3-1B2EA4F02AA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BB1E5-080D-4969-A676-F881CB21A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4C96-076E-4214-86D1-D48C5715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5CC5-4182-4D60-9384-087D398B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2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md.com/Resources/hc/OpenCLZone/programming/pages/portingcudatoopencl.aspx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将 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CUDA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代码移植到 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</a:t>
            </a:r>
          </a:p>
        </p:txBody>
      </p:sp>
      <p:sp>
        <p:nvSpPr>
          <p:cNvPr id="2001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12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将核函数提交队列（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enqueue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(C++)</a:t>
            </a:r>
            <a:endParaRPr lang="en-US" sz="3600" spc="-1" dirty="0">
              <a:latin typeface="Arial"/>
            </a:endParaRPr>
          </a:p>
        </p:txBody>
      </p:sp>
      <p:sp>
        <p:nvSpPr>
          <p:cNvPr id="2072" name="CustomShape 2"/>
          <p:cNvSpPr/>
          <p:nvPr/>
        </p:nvSpPr>
        <p:spPr>
          <a:xfrm>
            <a:off x="1981200" y="1535040"/>
            <a:ext cx="4039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spcBef>
                <a:spcPts val="479"/>
              </a:spcBef>
            </a:pPr>
            <a:r>
              <a:rPr lang="en-US" sz="2400" b="1" spc="-1">
                <a:solidFill>
                  <a:srgbClr val="000000"/>
                </a:solidFill>
                <a:latin typeface="Trebuchet MS"/>
              </a:rPr>
              <a:t>CUDA C</a:t>
            </a:r>
            <a:endParaRPr lang="en-US" sz="2400" spc="-1">
              <a:latin typeface="Arial"/>
            </a:endParaRPr>
          </a:p>
        </p:txBody>
      </p:sp>
      <p:sp>
        <p:nvSpPr>
          <p:cNvPr id="2073" name="CustomShape 3"/>
          <p:cNvSpPr/>
          <p:nvPr/>
        </p:nvSpPr>
        <p:spPr>
          <a:xfrm>
            <a:off x="1631640" y="2174760"/>
            <a:ext cx="453564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4F81BD"/>
                </a:solidFill>
                <a:latin typeface="Courier New Bold"/>
              </a:rPr>
              <a:t>dim3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threads_per_block(30,20);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4F81BD"/>
                </a:solidFill>
                <a:latin typeface="Courier New Bold"/>
              </a:rPr>
              <a:t>dim3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num_blocks(10,10);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kernel</a:t>
            </a:r>
            <a:r>
              <a:rPr lang="en-US" sz="2000" b="1" spc="-1">
                <a:solidFill>
                  <a:srgbClr val="4F81BD"/>
                </a:solidFill>
                <a:latin typeface="Courier New Bold"/>
              </a:rPr>
              <a:t>&lt;&lt;&lt;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num_blocks,       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threads_per_block</a:t>
            </a:r>
            <a:r>
              <a:rPr lang="en-US" sz="2000" b="1" spc="-1">
                <a:solidFill>
                  <a:srgbClr val="4F81BD"/>
                </a:solidFill>
                <a:latin typeface="Courier New Bold"/>
              </a:rPr>
              <a:t>&gt;&gt;&gt;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(…);</a:t>
            </a:r>
            <a:endParaRPr lang="en-US" sz="2000" spc="-1">
              <a:latin typeface="Arial"/>
            </a:endParaRPr>
          </a:p>
        </p:txBody>
      </p:sp>
      <p:sp>
        <p:nvSpPr>
          <p:cNvPr id="2074" name="CustomShape 4"/>
          <p:cNvSpPr/>
          <p:nvPr/>
        </p:nvSpPr>
        <p:spPr>
          <a:xfrm>
            <a:off x="6169080" y="1535040"/>
            <a:ext cx="4041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spcBef>
                <a:spcPts val="479"/>
              </a:spcBef>
            </a:pPr>
            <a:r>
              <a:rPr lang="en-US" sz="2400" b="1" spc="-1">
                <a:solidFill>
                  <a:srgbClr val="000000"/>
                </a:solidFill>
                <a:latin typeface="Trebuchet MS"/>
              </a:rPr>
              <a:t>OpenCL C++</a:t>
            </a:r>
            <a:endParaRPr lang="en-US" sz="2400" spc="-1">
              <a:latin typeface="Arial"/>
            </a:endParaRPr>
          </a:p>
        </p:txBody>
      </p:sp>
      <p:sp>
        <p:nvSpPr>
          <p:cNvPr id="2075" name="CustomShape 5"/>
          <p:cNvSpPr/>
          <p:nvPr/>
        </p:nvSpPr>
        <p:spPr>
          <a:xfrm>
            <a:off x="5952000" y="2174760"/>
            <a:ext cx="464220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const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cl::NDRange</a:t>
            </a:r>
            <a:br/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       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global(300, 200);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const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cl::NDRange</a:t>
            </a:r>
            <a:br/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       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local(30, 20);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kernel(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EnqueueArgs(global, local),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…);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索引工作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Indexing work</a:t>
            </a:r>
            <a:endParaRPr lang="en-US" sz="3200" spc="-1" dirty="0">
              <a:latin typeface="Arial"/>
            </a:endParaRPr>
          </a:p>
        </p:txBody>
      </p:sp>
      <p:sp>
        <p:nvSpPr>
          <p:cNvPr id="2077" name="CustomShape 2"/>
          <p:cNvSpPr/>
          <p:nvPr/>
        </p:nvSpPr>
        <p:spPr>
          <a:xfrm>
            <a:off x="1981200" y="1535040"/>
            <a:ext cx="4039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spcBef>
                <a:spcPts val="479"/>
              </a:spcBef>
            </a:pPr>
            <a:r>
              <a:rPr lang="en-US" sz="2400" b="1" spc="-1">
                <a:solidFill>
                  <a:srgbClr val="9BBB59"/>
                </a:solidFill>
                <a:latin typeface="Trebuchet MS"/>
              </a:rPr>
              <a:t>CUDA</a:t>
            </a:r>
            <a:endParaRPr lang="en-US" sz="2400" spc="-1">
              <a:latin typeface="Arial"/>
            </a:endParaRPr>
          </a:p>
        </p:txBody>
      </p:sp>
      <p:sp>
        <p:nvSpPr>
          <p:cNvPr id="2078" name="CustomShape 3"/>
          <p:cNvSpPr/>
          <p:nvPr/>
        </p:nvSpPr>
        <p:spPr>
          <a:xfrm>
            <a:off x="1703640" y="2174760"/>
            <a:ext cx="475164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gridDim</a:t>
            </a:r>
            <a:endParaRPr lang="en-US" sz="2400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blockIdx</a:t>
            </a:r>
            <a:endParaRPr lang="en-US" sz="2400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blockDim</a:t>
            </a:r>
            <a:endParaRPr lang="en-US" sz="2400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gridDim * blockDim</a:t>
            </a:r>
            <a:endParaRPr lang="en-US" sz="2400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threadIdx</a:t>
            </a:r>
            <a:endParaRPr lang="en-US" sz="2400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blockIdx * blockdim + threadIdx</a:t>
            </a:r>
            <a:endParaRPr lang="en-US" sz="2400" spc="-1">
              <a:latin typeface="Arial"/>
            </a:endParaRPr>
          </a:p>
        </p:txBody>
      </p:sp>
      <p:sp>
        <p:nvSpPr>
          <p:cNvPr id="2079" name="CustomShape 4"/>
          <p:cNvSpPr/>
          <p:nvPr/>
        </p:nvSpPr>
        <p:spPr>
          <a:xfrm>
            <a:off x="6169080" y="1535040"/>
            <a:ext cx="4041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spcBef>
                <a:spcPts val="479"/>
              </a:spcBef>
            </a:pPr>
            <a:r>
              <a:rPr lang="en-US" sz="2400" b="1" spc="-1">
                <a:solidFill>
                  <a:srgbClr val="9BBB59"/>
                </a:solidFill>
                <a:latin typeface="Trebuchet MS"/>
              </a:rPr>
              <a:t>OpenCL</a:t>
            </a:r>
            <a:endParaRPr lang="en-US" sz="2400" spc="-1">
              <a:latin typeface="Arial"/>
            </a:endParaRPr>
          </a:p>
        </p:txBody>
      </p:sp>
      <p:sp>
        <p:nvSpPr>
          <p:cNvPr id="2080" name="CustomShape 5"/>
          <p:cNvSpPr/>
          <p:nvPr/>
        </p:nvSpPr>
        <p:spPr>
          <a:xfrm>
            <a:off x="6312000" y="2133000"/>
            <a:ext cx="374364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get_num_groups()</a:t>
            </a:r>
            <a:endParaRPr lang="en-US" sz="2400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get_group_id()</a:t>
            </a:r>
            <a:endParaRPr lang="en-US" sz="2400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get_local_size()</a:t>
            </a:r>
            <a:endParaRPr lang="en-US" sz="2400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get_global_size()</a:t>
            </a:r>
            <a:endParaRPr lang="en-US" sz="2400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get_local_id()</a:t>
            </a:r>
            <a:endParaRPr lang="en-US" sz="2400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get_global_id()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核函数中的差异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Differences in kernels</a:t>
            </a:r>
            <a:endParaRPr lang="en-US" sz="3200" spc="-1" dirty="0">
              <a:latin typeface="Arial"/>
            </a:endParaRPr>
          </a:p>
        </p:txBody>
      </p:sp>
      <p:sp>
        <p:nvSpPr>
          <p:cNvPr id="2082" name="CustomShape 2"/>
          <p:cNvSpPr/>
          <p:nvPr/>
        </p:nvSpPr>
        <p:spPr>
          <a:xfrm>
            <a:off x="1981200" y="1600200"/>
            <a:ext cx="822888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从哪里找到核函数？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- 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输入一个字符串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(const char *)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，或者读取一个文件来加载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CUDA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）中的一个函数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标记一个核函数（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Denoting a kernel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- __kernel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CUDA - __global__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什么时候编译核函数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?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运行的时候（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runtime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CUDA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宿主代码编译的时候（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with compilation of host code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宿主代码</a:t>
            </a:r>
            <a:endParaRPr lang="en-US" sz="4400" spc="-1" dirty="0">
              <a:latin typeface="Arial"/>
            </a:endParaRPr>
          </a:p>
        </p:txBody>
      </p:sp>
      <p:sp>
        <p:nvSpPr>
          <p:cNvPr id="2084" name="CustomShape 2"/>
          <p:cNvSpPr/>
          <p:nvPr/>
        </p:nvSpPr>
        <p:spPr>
          <a:xfrm>
            <a:off x="1981200" y="1600200"/>
            <a:ext cx="822888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默认情况下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CUDA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自动初始化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GPU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如果你需要其他更复杂的事情，比如多个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GPU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设备之类的，需要自己手动调整</a:t>
            </a:r>
            <a:endParaRPr lang="en-US" sz="2800" spc="-1" dirty="0">
              <a:solidFill>
                <a:srgbClr val="000000"/>
              </a:solidFill>
              <a:latin typeface="Trebuchet MS"/>
            </a:endParaRPr>
          </a:p>
          <a:p>
            <a:pPr marL="457920" lvl="1">
              <a:spcBef>
                <a:spcPts val="561"/>
              </a:spcBef>
              <a:buClr>
                <a:srgbClr val="000000"/>
              </a:buClr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总是要求清晰的设备初始化（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explicit device initialization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不仅能够运行在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NVIDIA® GPU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上，还能运行在很多其他设备上，所以你必须指定使用哪个设备</a:t>
            </a:r>
            <a:endParaRPr lang="en-US" sz="2800" spc="-1" dirty="0">
              <a:latin typeface="Arial"/>
            </a:endParaRPr>
          </a:p>
        </p:txBody>
      </p:sp>
      <p:sp>
        <p:nvSpPr>
          <p:cNvPr id="2085" name="CustomShape 3"/>
          <p:cNvSpPr/>
          <p:nvPr/>
        </p:nvSpPr>
        <p:spPr>
          <a:xfrm>
            <a:off x="1631640" y="6453360"/>
            <a:ext cx="4860720" cy="51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线程同步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Thread Synchronization</a:t>
            </a:r>
            <a:endParaRPr lang="en-US" sz="3200" spc="-1" dirty="0">
              <a:latin typeface="Arial"/>
            </a:endParaRPr>
          </a:p>
        </p:txBody>
      </p:sp>
      <p:graphicFrame>
        <p:nvGraphicFramePr>
          <p:cNvPr id="2087" name="Table 2"/>
          <p:cNvGraphicFramePr/>
          <p:nvPr/>
        </p:nvGraphicFramePr>
        <p:xfrm>
          <a:off x="1631640" y="1600200"/>
          <a:ext cx="8928720" cy="4529160"/>
        </p:xfrm>
        <a:graphic>
          <a:graphicData uri="http://schemas.openxmlformats.org/drawingml/2006/table">
            <a:tbl>
              <a:tblPr/>
              <a:tblGrid>
                <a:gridCol w="41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9BBB59"/>
                          </a:solidFill>
                          <a:latin typeface="Trebuchet MS"/>
                        </a:rPr>
                        <a:t>CUDA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9BBB59"/>
                          </a:solidFill>
                          <a:latin typeface="Trebuchet MS"/>
                        </a:rPr>
                        <a:t>OpenCL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__syncthreads()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barrier()</a:t>
                      </a:r>
                      <a:endParaRPr lang="en-US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__threadfenceblock()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mem_fence(</a:t>
                      </a:r>
                      <a:endParaRPr lang="en-US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    CLK_GLOBAL_MEM_FENCE |             </a:t>
                      </a:r>
                      <a:endParaRPr lang="en-US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    CLK_LOCAL_MEM_FENCE)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No equivalent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read_mem_fence()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No equivalent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write_mem_fence()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__threadfence()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Finish one kernel and start another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从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CUDA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到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的翻译</a:t>
            </a:r>
            <a:endParaRPr lang="en-US" sz="4400" spc="-1" dirty="0">
              <a:latin typeface="Arial"/>
            </a:endParaRPr>
          </a:p>
        </p:txBody>
      </p:sp>
      <p:graphicFrame>
        <p:nvGraphicFramePr>
          <p:cNvPr id="2089" name="Table 2"/>
          <p:cNvGraphicFramePr/>
          <p:nvPr/>
        </p:nvGraphicFramePr>
        <p:xfrm>
          <a:off x="1981200" y="1600200"/>
          <a:ext cx="8229600" cy="40784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CUDA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OpenCL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GPU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Device (CPU, GPU etc)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Multiprocessor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Compute Unit, or CU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Scalar or CUDA 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Processing Element, or PE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Global or Device Memory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Global Memory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Shared Memory (per block)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Local Memory (per workgroup)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Local Memory (registers)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Private Memory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Thread Block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Work-group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Thread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Work-item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Warp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No equivalent term (yet)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Grid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NDRange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更多相关信息</a:t>
            </a:r>
            <a:endParaRPr lang="en-US" sz="4400" spc="-1" dirty="0">
              <a:latin typeface="Arial"/>
            </a:endParaRPr>
          </a:p>
        </p:txBody>
      </p:sp>
      <p:sp>
        <p:nvSpPr>
          <p:cNvPr id="2091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u="sng" spc="-1">
                <a:solidFill>
                  <a:srgbClr val="0000FF"/>
                </a:solidFill>
                <a:latin typeface="Trebuchet MS"/>
                <a:hlinkClick r:id="rId2"/>
              </a:rPr>
              <a:t>http://developer.amd.com/Resources/hc/OpenCLZone/programming/pages/portingcudatoopencl.aspx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CustomShape 1"/>
          <p:cNvSpPr/>
          <p:nvPr/>
        </p:nvSpPr>
        <p:spPr>
          <a:xfrm>
            <a:off x="1559640" y="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13: Porting CUDA to OpenCL</a:t>
            </a:r>
            <a:endParaRPr lang="en-US" sz="3600" spc="-1" dirty="0">
              <a:latin typeface="Arial"/>
            </a:endParaRPr>
          </a:p>
        </p:txBody>
      </p:sp>
      <p:sp>
        <p:nvSpPr>
          <p:cNvPr id="2093" name="CustomShape 2"/>
          <p:cNvSpPr/>
          <p:nvPr/>
        </p:nvSpPr>
        <p:spPr>
          <a:xfrm>
            <a:off x="1703640" y="1127520"/>
            <a:ext cx="8784360" cy="55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CUDA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或者串行的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语言程序移植到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上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测试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CUDA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核函数，判断哪些部分需要修改调整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修改成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中的等价表达方式（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equivalents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测试宿主代码，将命令移植成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中的等价表达方式（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equivalents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和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CUDA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的程序应该由完全相同的输出结果，检查验证一下吧！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从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CUDA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到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</a:t>
            </a:r>
            <a:endParaRPr lang="en-US" sz="4400" spc="-1" dirty="0">
              <a:latin typeface="Arial"/>
            </a:endParaRPr>
          </a:p>
        </p:txBody>
      </p:sp>
      <p:sp>
        <p:nvSpPr>
          <p:cNvPr id="2003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如果你已经有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CUDA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代码，恭喜你已经啃过硬骨头了！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也就是说你已经研究过如何分割问题，以便在多核设备上高效率运行。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从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CUDA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的切换，主要就是修改宿主代码语法（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code syntax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另外还要在核函数代码（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）中的索引和命名转换（这些也很好修改）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CustomShape 1"/>
          <p:cNvSpPr/>
          <p:nvPr/>
        </p:nvSpPr>
        <p:spPr>
          <a:xfrm>
            <a:off x="1981200" y="-27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内存层次结构术语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Memory Hierarchy Terminology</a:t>
            </a:r>
            <a:endParaRPr lang="en-US" sz="2400" spc="-1" dirty="0">
              <a:latin typeface="Arial"/>
            </a:endParaRPr>
          </a:p>
        </p:txBody>
      </p:sp>
      <p:grpSp>
        <p:nvGrpSpPr>
          <p:cNvPr id="2005" name="Group 2"/>
          <p:cNvGrpSpPr/>
          <p:nvPr/>
        </p:nvGrpSpPr>
        <p:grpSpPr>
          <a:xfrm>
            <a:off x="4223640" y="1576800"/>
            <a:ext cx="3964680" cy="4525200"/>
            <a:chOff x="2699640" y="1576800"/>
            <a:chExt cx="3964680" cy="4525200"/>
          </a:xfrm>
        </p:grpSpPr>
        <p:sp>
          <p:nvSpPr>
            <p:cNvPr id="2006" name="CustomShape 3"/>
            <p:cNvSpPr/>
            <p:nvPr/>
          </p:nvSpPr>
          <p:spPr>
            <a:xfrm>
              <a:off x="4186800" y="1576800"/>
              <a:ext cx="990720" cy="1130760"/>
            </a:xfrm>
            <a:prstGeom prst="trapezoid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CustomShape 4"/>
            <p:cNvSpPr/>
            <p:nvPr/>
          </p:nvSpPr>
          <p:spPr>
            <a:xfrm>
              <a:off x="3691080" y="2708280"/>
              <a:ext cx="1981800" cy="1130760"/>
            </a:xfrm>
            <a:prstGeom prst="trapezoid">
              <a:avLst>
                <a:gd name="adj" fmla="val 438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CustomShape 5"/>
            <p:cNvSpPr/>
            <p:nvPr/>
          </p:nvSpPr>
          <p:spPr>
            <a:xfrm>
              <a:off x="3195360" y="3839760"/>
              <a:ext cx="2973240" cy="1130760"/>
            </a:xfrm>
            <a:prstGeom prst="trapezoid">
              <a:avLst>
                <a:gd name="adj" fmla="val 438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CustomShape 6"/>
            <p:cNvSpPr/>
            <p:nvPr/>
          </p:nvSpPr>
          <p:spPr>
            <a:xfrm>
              <a:off x="2699640" y="4971240"/>
              <a:ext cx="3964680" cy="1130760"/>
            </a:xfrm>
            <a:prstGeom prst="trapezoid">
              <a:avLst>
                <a:gd name="adj" fmla="val 438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0" name="Group 7"/>
          <p:cNvGrpSpPr/>
          <p:nvPr/>
        </p:nvGrpSpPr>
        <p:grpSpPr>
          <a:xfrm>
            <a:off x="1524000" y="0"/>
            <a:ext cx="36000" cy="36000"/>
            <a:chOff x="0" y="0"/>
            <a:chExt cx="36000" cy="36000"/>
          </a:xfrm>
        </p:grpSpPr>
      </p:grpSp>
      <p:sp>
        <p:nvSpPr>
          <p:cNvPr id="2011" name="CustomShape 8"/>
          <p:cNvSpPr/>
          <p:nvPr/>
        </p:nvSpPr>
        <p:spPr>
          <a:xfrm>
            <a:off x="2063640" y="1114920"/>
            <a:ext cx="1007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Trebuchet MS"/>
                <a:ea typeface="DejaVu Sans"/>
              </a:rPr>
              <a:t>CUDA</a:t>
            </a:r>
            <a:endParaRPr lang="en-US" sz="2400" spc="-1">
              <a:latin typeface="Arial"/>
            </a:endParaRPr>
          </a:p>
        </p:txBody>
      </p:sp>
      <p:sp>
        <p:nvSpPr>
          <p:cNvPr id="2012" name="CustomShape 9"/>
          <p:cNvSpPr/>
          <p:nvPr/>
        </p:nvSpPr>
        <p:spPr>
          <a:xfrm>
            <a:off x="8760360" y="1114920"/>
            <a:ext cx="1295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Trebuchet MS"/>
                <a:ea typeface="DejaVu Sans"/>
              </a:rPr>
              <a:t>OpenCL</a:t>
            </a:r>
            <a:endParaRPr lang="en-US" sz="2400" spc="-1">
              <a:latin typeface="Arial"/>
            </a:endParaRPr>
          </a:p>
        </p:txBody>
      </p:sp>
      <p:sp>
        <p:nvSpPr>
          <p:cNvPr id="2013" name="CustomShape 10"/>
          <p:cNvSpPr/>
          <p:nvPr/>
        </p:nvSpPr>
        <p:spPr>
          <a:xfrm>
            <a:off x="6744000" y="1921320"/>
            <a:ext cx="3167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b="1" spc="-1" dirty="0">
                <a:solidFill>
                  <a:srgbClr val="F79646"/>
                </a:solidFill>
                <a:latin typeface="Trebuchet MS"/>
                <a:ea typeface="DejaVu Sans"/>
              </a:rPr>
              <a:t>私有 </a:t>
            </a:r>
            <a:r>
              <a:rPr lang="en-US" b="1" spc="-1" dirty="0">
                <a:solidFill>
                  <a:srgbClr val="F79646"/>
                </a:solidFill>
                <a:latin typeface="Trebuchet MS"/>
                <a:ea typeface="DejaVu Sans"/>
              </a:rPr>
              <a:t>Private</a:t>
            </a:r>
            <a:r>
              <a:rPr lang="en-US" spc="-1" dirty="0">
                <a:solidFill>
                  <a:srgbClr val="F79646"/>
                </a:solidFill>
                <a:latin typeface="Trebuchet MS"/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–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工作项（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work-item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）内</a:t>
            </a:r>
            <a:endParaRPr lang="en-US" spc="-1" dirty="0">
              <a:latin typeface="Arial"/>
            </a:endParaRPr>
          </a:p>
        </p:txBody>
      </p:sp>
      <p:sp>
        <p:nvSpPr>
          <p:cNvPr id="2014" name="CustomShape 11"/>
          <p:cNvSpPr/>
          <p:nvPr/>
        </p:nvSpPr>
        <p:spPr>
          <a:xfrm>
            <a:off x="2855640" y="1921320"/>
            <a:ext cx="27072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b="1" spc="-1" dirty="0">
                <a:solidFill>
                  <a:srgbClr val="F79646"/>
                </a:solidFill>
                <a:latin typeface="Trebuchet MS"/>
                <a:ea typeface="DejaVu Sans"/>
              </a:rPr>
              <a:t>局部 </a:t>
            </a:r>
            <a:r>
              <a:rPr lang="en-US" altLang="zh-CN" b="1" spc="-1" dirty="0">
                <a:solidFill>
                  <a:srgbClr val="F79646"/>
                </a:solidFill>
                <a:latin typeface="Trebuchet MS"/>
                <a:ea typeface="DejaVu Sans"/>
              </a:rPr>
              <a:t>L</a:t>
            </a:r>
            <a:r>
              <a:rPr lang="en-US" b="1" spc="-1" dirty="0">
                <a:solidFill>
                  <a:srgbClr val="F79646"/>
                </a:solidFill>
                <a:latin typeface="Trebuchet MS"/>
                <a:ea typeface="DejaVu Sans"/>
              </a:rPr>
              <a:t>ocal</a:t>
            </a:r>
            <a:r>
              <a:rPr lang="en-US" spc="-1" dirty="0">
                <a:solidFill>
                  <a:srgbClr val="F79646"/>
                </a:solidFill>
                <a:latin typeface="Trebuchet MS"/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–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一个线程（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thread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）内</a:t>
            </a:r>
            <a:endParaRPr lang="en-US" spc="-1" dirty="0">
              <a:latin typeface="Arial"/>
            </a:endParaRPr>
          </a:p>
        </p:txBody>
      </p:sp>
      <p:sp>
        <p:nvSpPr>
          <p:cNvPr id="2015" name="CustomShape 12"/>
          <p:cNvSpPr/>
          <p:nvPr/>
        </p:nvSpPr>
        <p:spPr>
          <a:xfrm>
            <a:off x="7194360" y="2925000"/>
            <a:ext cx="313128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b="1" spc="-1" dirty="0">
                <a:solidFill>
                  <a:srgbClr val="8064A2"/>
                </a:solidFill>
                <a:latin typeface="Trebuchet MS"/>
                <a:ea typeface="DejaVu Sans"/>
              </a:rPr>
              <a:t>局部 </a:t>
            </a:r>
            <a:r>
              <a:rPr lang="en-US" b="1" spc="-1" dirty="0">
                <a:solidFill>
                  <a:srgbClr val="8064A2"/>
                </a:solidFill>
                <a:latin typeface="Trebuchet MS"/>
                <a:ea typeface="DejaVu Sans"/>
              </a:rPr>
              <a:t>Local</a:t>
            </a:r>
            <a:r>
              <a:rPr lang="en-US" spc="-1" dirty="0">
                <a:solidFill>
                  <a:srgbClr val="8064A2"/>
                </a:solidFill>
                <a:latin typeface="Trebuchet MS"/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–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一个工作组（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work-group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）内的工作项（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work-item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）之间共享</a:t>
            </a:r>
            <a:endParaRPr lang="en-US" spc="-1" dirty="0">
              <a:latin typeface="Arial"/>
            </a:endParaRPr>
          </a:p>
        </p:txBody>
      </p:sp>
      <p:sp>
        <p:nvSpPr>
          <p:cNvPr id="2016" name="CustomShape 13"/>
          <p:cNvSpPr/>
          <p:nvPr/>
        </p:nvSpPr>
        <p:spPr>
          <a:xfrm>
            <a:off x="2135640" y="2925000"/>
            <a:ext cx="28076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zh-CN" altLang="en-US" b="1" spc="-1" dirty="0">
                <a:solidFill>
                  <a:srgbClr val="8064A2"/>
                </a:solidFill>
                <a:latin typeface="Trebuchet MS"/>
                <a:ea typeface="DejaVu Sans"/>
              </a:rPr>
              <a:t>共享 </a:t>
            </a:r>
            <a:r>
              <a:rPr lang="en-US" b="1" spc="-1" dirty="0">
                <a:solidFill>
                  <a:srgbClr val="8064A2"/>
                </a:solidFill>
                <a:latin typeface="Trebuchet MS"/>
                <a:ea typeface="DejaVu Sans"/>
              </a:rPr>
              <a:t>Shared</a:t>
            </a:r>
            <a:r>
              <a:rPr lang="en-US" spc="-1" dirty="0">
                <a:solidFill>
                  <a:srgbClr val="8064A2"/>
                </a:solidFill>
                <a:latin typeface="Trebuchet MS"/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–</a:t>
            </a:r>
            <a:r>
              <a:rPr lang="zh-CN" altLang="en-US" dirty="0"/>
              <a:t>在线程块（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</a:rPr>
              <a:t>thread block</a:t>
            </a:r>
            <a:r>
              <a:rPr lang="zh-CN" altLang="en-US" dirty="0"/>
              <a:t>）中的线程（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</a:rPr>
              <a:t>thread</a:t>
            </a:r>
            <a:r>
              <a:rPr lang="zh-CN" altLang="en-US" dirty="0"/>
              <a:t>）之间共享</a:t>
            </a:r>
          </a:p>
        </p:txBody>
      </p:sp>
      <p:sp>
        <p:nvSpPr>
          <p:cNvPr id="2017" name="CustomShape 14"/>
          <p:cNvSpPr/>
          <p:nvPr/>
        </p:nvSpPr>
        <p:spPr>
          <a:xfrm>
            <a:off x="1782480" y="4082760"/>
            <a:ext cx="257760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恒定 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Constant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–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用于恒定内存的缓存</a:t>
            </a:r>
            <a:endParaRPr lang="en-US" spc="-1" dirty="0">
              <a:latin typeface="Arial"/>
            </a:endParaRPr>
          </a:p>
        </p:txBody>
      </p:sp>
      <p:sp>
        <p:nvSpPr>
          <p:cNvPr id="2018" name="CustomShape 15"/>
          <p:cNvSpPr/>
          <p:nvPr/>
        </p:nvSpPr>
        <p:spPr>
          <a:xfrm>
            <a:off x="7896360" y="4082760"/>
            <a:ext cx="257760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恒定 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Constant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–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用于恒定内存的缓存</a:t>
            </a:r>
            <a:endParaRPr lang="en-US" spc="-1" dirty="0">
              <a:latin typeface="Arial"/>
            </a:endParaRPr>
          </a:p>
        </p:txBody>
      </p:sp>
      <p:sp>
        <p:nvSpPr>
          <p:cNvPr id="2019" name="CustomShape 16"/>
          <p:cNvSpPr/>
          <p:nvPr/>
        </p:nvSpPr>
        <p:spPr>
          <a:xfrm>
            <a:off x="1782480" y="5157360"/>
            <a:ext cx="28004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zh-CN" altLang="en-US" b="1" spc="-1" dirty="0">
                <a:solidFill>
                  <a:srgbClr val="C0504D"/>
                </a:solidFill>
                <a:latin typeface="Trebuchet MS"/>
                <a:ea typeface="DejaVu Sans"/>
              </a:rPr>
              <a:t>设备 </a:t>
            </a:r>
            <a:r>
              <a:rPr lang="en-US" b="1" spc="-1" dirty="0">
                <a:solidFill>
                  <a:srgbClr val="C0504D"/>
                </a:solidFill>
                <a:latin typeface="Trebuchet MS"/>
                <a:ea typeface="DejaVu Sans"/>
              </a:rPr>
              <a:t>Device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–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所有线程块（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</a:rPr>
              <a:t>thread blocks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）之间共享</a:t>
            </a:r>
            <a:endParaRPr lang="en-US" spc="-1" dirty="0">
              <a:latin typeface="Arial"/>
            </a:endParaRPr>
          </a:p>
        </p:txBody>
      </p:sp>
      <p:sp>
        <p:nvSpPr>
          <p:cNvPr id="2020" name="CustomShape 17"/>
          <p:cNvSpPr/>
          <p:nvPr/>
        </p:nvSpPr>
        <p:spPr>
          <a:xfrm>
            <a:off x="8184360" y="5123880"/>
            <a:ext cx="2447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b="1" spc="-1" dirty="0">
                <a:solidFill>
                  <a:srgbClr val="C0504D"/>
                </a:solidFill>
                <a:latin typeface="Trebuchet MS"/>
                <a:ea typeface="DejaVu Sans"/>
              </a:rPr>
              <a:t>全局 </a:t>
            </a:r>
            <a:r>
              <a:rPr lang="en-US" b="1" spc="-1" dirty="0">
                <a:solidFill>
                  <a:srgbClr val="C0504D"/>
                </a:solidFill>
                <a:latin typeface="Trebuchet MS"/>
                <a:ea typeface="DejaVu Sans"/>
              </a:rPr>
              <a:t>Global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–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所有工作组之间共享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分配和复制内存</a:t>
            </a:r>
            <a:endParaRPr lang="en-US" sz="4400" spc="-1" dirty="0">
              <a:latin typeface="Arial"/>
            </a:endParaRPr>
          </a:p>
        </p:txBody>
      </p:sp>
      <p:graphicFrame>
        <p:nvGraphicFramePr>
          <p:cNvPr id="2022" name="Table 2"/>
          <p:cNvGraphicFramePr/>
          <p:nvPr/>
        </p:nvGraphicFramePr>
        <p:xfrm>
          <a:off x="1631640" y="1815840"/>
          <a:ext cx="8928720" cy="384048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CUDA 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OpenCL 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分配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Allocate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C0504D"/>
                          </a:solidFill>
                          <a:latin typeface="Courier New Bold"/>
                        </a:rPr>
                        <a:t>float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* d_x;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4F81BD"/>
                          </a:solidFill>
                          <a:latin typeface="Courier New Bold"/>
                        </a:rPr>
                        <a:t>cudaMalloc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(&amp;d_x, </a:t>
                      </a:r>
                      <a:r>
                        <a:rPr lang="en-US" sz="1400" b="1" strike="noStrike" spc="-1">
                          <a:solidFill>
                            <a:srgbClr val="17375E"/>
                          </a:solidFill>
                          <a:latin typeface="Courier New Bold"/>
                        </a:rPr>
                        <a:t>sizeof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(float)*size);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8064A2"/>
                          </a:solidFill>
                          <a:latin typeface="Courier New Bold"/>
                        </a:rPr>
                        <a:t>cl_mem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d_x =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</a:t>
                      </a:r>
                      <a:r>
                        <a:rPr lang="en-US" sz="1400" b="1" strike="noStrike" spc="-1">
                          <a:solidFill>
                            <a:srgbClr val="17375E"/>
                          </a:solidFill>
                          <a:latin typeface="Courier New Bold"/>
                        </a:rPr>
                        <a:t>clCreateBuffer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(context,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9BBB59"/>
                          </a:solidFill>
                          <a:latin typeface="Courier New Bold"/>
                        </a:rPr>
                        <a:t>     </a:t>
                      </a:r>
                      <a:r>
                        <a:rPr lang="en-US" sz="1400" b="1" strike="noStrike" spc="-1">
                          <a:solidFill>
                            <a:srgbClr val="8064A2"/>
                          </a:solidFill>
                          <a:latin typeface="Courier New Bold"/>
                        </a:rPr>
                        <a:t>CL_MEM_READ_WRITE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17375E"/>
                          </a:solidFill>
                          <a:latin typeface="Courier New Bold"/>
                        </a:rPr>
                        <a:t>     sizeof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</a:t>
                      </a:r>
                      <a:r>
                        <a:rPr lang="en-US" sz="1400" b="1" strike="noStrike" spc="-1">
                          <a:solidFill>
                            <a:srgbClr val="C0504D"/>
                          </a:solidFill>
                          <a:latin typeface="Courier New Bold"/>
                        </a:rPr>
                        <a:t>float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)*size,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 NULL, NULL);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从宿主复制到设备</a:t>
                      </a:r>
                      <a:endParaRPr lang="en-US" altLang="zh-CN" sz="1800" b="0" strike="noStrike" spc="-1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Host to Device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4F81BD"/>
                          </a:solidFill>
                          <a:latin typeface="Courier New Bold"/>
                        </a:rPr>
                        <a:t>cudaMemcpy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(d_x, h_x,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</a:t>
                      </a:r>
                      <a:r>
                        <a:rPr lang="en-US" sz="1400" b="1" strike="noStrike" spc="-1">
                          <a:solidFill>
                            <a:srgbClr val="17375E"/>
                          </a:solidFill>
                          <a:latin typeface="Courier New Bold"/>
                        </a:rPr>
                        <a:t>sizeof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(float)*size,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</a:t>
                      </a:r>
                      <a:r>
                        <a:rPr lang="en-US" sz="1400" b="1" strike="noStrike" spc="-1">
                          <a:solidFill>
                            <a:srgbClr val="4F81BD"/>
                          </a:solidFill>
                          <a:latin typeface="Courier New Bold"/>
                        </a:rPr>
                        <a:t>cudaMemcpyHostToDevice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17375E"/>
                          </a:solidFill>
                          <a:latin typeface="Courier New Bold"/>
                        </a:rPr>
                        <a:t>clEnqueueWriteBuffer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(queue, d_x,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  </a:t>
                      </a:r>
                      <a:r>
                        <a:rPr lang="en-US" sz="1400" b="1" strike="noStrike" spc="-1">
                          <a:solidFill>
                            <a:srgbClr val="8064A2"/>
                          </a:solidFill>
                          <a:latin typeface="Courier New Bold"/>
                        </a:rPr>
                        <a:t>CL_TRUE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, 0, 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17375E"/>
                          </a:solidFill>
                          <a:latin typeface="Courier New Bold"/>
                        </a:rPr>
                        <a:t>      sizeof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</a:t>
                      </a:r>
                      <a:r>
                        <a:rPr lang="en-US" sz="1400" b="1" strike="noStrike" spc="-1">
                          <a:solidFill>
                            <a:srgbClr val="C0504D"/>
                          </a:solidFill>
                          <a:latin typeface="Courier New Bold"/>
                        </a:rPr>
                        <a:t>float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)*size,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  h_x, 0, NULL, NULL);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从设备复制到宿主</a:t>
                      </a:r>
                      <a:endParaRPr lang="en-US" altLang="zh-CN" sz="1800" b="0" strike="noStrike" spc="-1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Device to Host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4F81BD"/>
                          </a:solidFill>
                          <a:latin typeface="Courier New Bold"/>
                        </a:rPr>
                        <a:t>cudaMemcpy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(h_x, d_x,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</a:t>
                      </a:r>
                      <a:r>
                        <a:rPr lang="en-US" sz="1400" b="1" strike="noStrike" spc="-1">
                          <a:solidFill>
                            <a:srgbClr val="17375E"/>
                          </a:solidFill>
                          <a:latin typeface="Courier New Bold"/>
                        </a:rPr>
                        <a:t>sizeof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(float)*size,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</a:t>
                      </a:r>
                      <a:r>
                        <a:rPr lang="en-US" sz="1400" b="1" strike="noStrike" spc="-1">
                          <a:solidFill>
                            <a:srgbClr val="4F81BD"/>
                          </a:solidFill>
                          <a:latin typeface="Courier New Bold"/>
                        </a:rPr>
                        <a:t>cudaMemcpyDeviceToHost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17375E"/>
                          </a:solidFill>
                          <a:latin typeface="Courier New Bold"/>
                        </a:rPr>
                        <a:t>clEnqueueReadBuffer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(queue,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latin typeface="Courier New Bold"/>
                        </a:rPr>
                        <a:t>d_x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,</a:t>
                      </a:r>
                      <a:endParaRPr lang="en-US" sz="14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      </a:t>
                      </a:r>
                      <a:r>
                        <a:rPr lang="en-US" sz="1400" b="1" strike="noStrike" spc="-1" dirty="0">
                          <a:solidFill>
                            <a:srgbClr val="8064A2"/>
                          </a:solidFill>
                          <a:latin typeface="Courier New Bold"/>
                        </a:rPr>
                        <a:t>CL_TRUE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, 0, </a:t>
                      </a:r>
                      <a:endParaRPr lang="en-US" sz="14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17375E"/>
                          </a:solidFill>
                          <a:latin typeface="Courier New Bold"/>
                        </a:rPr>
                        <a:t>      </a:t>
                      </a:r>
                      <a:r>
                        <a:rPr lang="en-US" sz="1400" b="1" strike="noStrike" spc="-1" dirty="0" err="1">
                          <a:solidFill>
                            <a:srgbClr val="17375E"/>
                          </a:solidFill>
                          <a:latin typeface="Courier New Bold"/>
                        </a:rPr>
                        <a:t>sizeof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(</a:t>
                      </a:r>
                      <a:r>
                        <a:rPr lang="en-US" sz="1400" b="1" strike="noStrike" spc="-1" dirty="0">
                          <a:solidFill>
                            <a:srgbClr val="C0504D"/>
                          </a:solidFill>
                          <a:latin typeface="Courier New Bold"/>
                        </a:rPr>
                        <a:t>float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)*size,</a:t>
                      </a:r>
                      <a:endParaRPr lang="en-US" sz="14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     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latin typeface="Courier New Bold"/>
                        </a:rPr>
                        <a:t>h_x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, 0, NULL, NULL);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分配和复制内存</a:t>
            </a:r>
            <a:endParaRPr lang="en-US" altLang="zh-CN" sz="4400" spc="-1" dirty="0"/>
          </a:p>
        </p:txBody>
      </p:sp>
      <p:graphicFrame>
        <p:nvGraphicFramePr>
          <p:cNvPr id="2024" name="Table 2"/>
          <p:cNvGraphicFramePr/>
          <p:nvPr/>
        </p:nvGraphicFramePr>
        <p:xfrm>
          <a:off x="1631640" y="2159640"/>
          <a:ext cx="8928720" cy="316992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CUDA 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OpenCL C++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分配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Allocate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C0504D"/>
                          </a:solidFill>
                          <a:latin typeface="Courier New Bold"/>
                        </a:rPr>
                        <a:t>float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* d_x;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4F81BD"/>
                          </a:solidFill>
                          <a:latin typeface="Courier New Bold"/>
                        </a:rPr>
                        <a:t>cudaMalloc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(&amp;d_x,  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17375E"/>
                          </a:solidFill>
                          <a:latin typeface="Courier New Bold"/>
                        </a:rPr>
                        <a:t>    sizeof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(float)*size);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cl::Buffer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d_x(begin(h_x), end(h_x), true);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从宿主复制到设备</a:t>
                      </a:r>
                      <a:endParaRPr lang="en-US" altLang="zh-CN" sz="1800" b="0" strike="noStrike" spc="-1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Host to Device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4F81BD"/>
                          </a:solidFill>
                          <a:latin typeface="Courier New Bold"/>
                        </a:rPr>
                        <a:t>cudaMemcpy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(d_x, h_x,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</a:t>
                      </a:r>
                      <a:r>
                        <a:rPr lang="en-US" sz="1400" b="1" strike="noStrike" spc="-1">
                          <a:solidFill>
                            <a:srgbClr val="17375E"/>
                          </a:solidFill>
                          <a:latin typeface="Courier New Bold"/>
                        </a:rPr>
                        <a:t>sizeof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(float)*size,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</a:t>
                      </a:r>
                      <a:r>
                        <a:rPr lang="en-US" sz="1400" b="1" strike="noStrike" spc="-1">
                          <a:solidFill>
                            <a:srgbClr val="4F81BD"/>
                          </a:solidFill>
                          <a:latin typeface="Courier New Bold"/>
                        </a:rPr>
                        <a:t>cudaMemcpyHostToDevice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);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cl::copy(begin(h_x), end(h_x), 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     d_x);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从设备复制到宿主</a:t>
                      </a:r>
                      <a:endParaRPr lang="en-US" altLang="zh-CN" sz="1800" b="0" strike="noStrike" spc="-1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Device to Host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4F81BD"/>
                          </a:solidFill>
                          <a:latin typeface="Courier New Bold"/>
                        </a:rPr>
                        <a:t>cudaMemcpy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(h_x, d_x,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</a:t>
                      </a:r>
                      <a:r>
                        <a:rPr lang="en-US" sz="1400" b="1" strike="noStrike" spc="-1">
                          <a:solidFill>
                            <a:srgbClr val="17375E"/>
                          </a:solidFill>
                          <a:latin typeface="Courier New Bold"/>
                        </a:rPr>
                        <a:t>sizeof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(float)*size,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    </a:t>
                      </a:r>
                      <a:r>
                        <a:rPr lang="en-US" sz="1400" b="1" strike="noStrike" spc="-1">
                          <a:solidFill>
                            <a:srgbClr val="4F81BD"/>
                          </a:solidFill>
                          <a:latin typeface="Courier New Bold"/>
                        </a:rPr>
                        <a:t>cudaMemcpyDeviceToHost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Courier New Bold"/>
                        </a:rPr>
                        <a:t>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cl::copy(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latin typeface="Courier New Bold"/>
                        </a:rPr>
                        <a:t>d_x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, </a:t>
                      </a:r>
                      <a:endParaRPr lang="en-US" sz="14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         begin(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latin typeface="Courier New Bold"/>
                        </a:rPr>
                        <a:t>h_x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), end(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latin typeface="Courier New Bold"/>
                        </a:rPr>
                        <a:t>h_x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 Bold"/>
                        </a:rPr>
                        <a:t>));</a:t>
                      </a:r>
                      <a:endParaRPr lang="en-US" sz="14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声明动态本地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/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共享内存</a:t>
            </a:r>
            <a:endParaRPr lang="en-US" sz="36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Declaring dynamic local/shared memory</a:t>
            </a:r>
            <a:endParaRPr lang="en-US" sz="3600" spc="-1" dirty="0">
              <a:latin typeface="Arial"/>
            </a:endParaRPr>
          </a:p>
        </p:txBody>
      </p:sp>
      <p:sp>
        <p:nvSpPr>
          <p:cNvPr id="2026" name="CustomShape 2"/>
          <p:cNvSpPr/>
          <p:nvPr/>
        </p:nvSpPr>
        <p:spPr>
          <a:xfrm>
            <a:off x="1981200" y="1268640"/>
            <a:ext cx="4039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spcBef>
                <a:spcPts val="479"/>
              </a:spcBef>
            </a:pPr>
            <a:r>
              <a:rPr lang="en-US" sz="2400" b="1" spc="-1">
                <a:solidFill>
                  <a:srgbClr val="000000"/>
                </a:solidFill>
                <a:latin typeface="Trebuchet MS"/>
              </a:rPr>
              <a:t>CUDA C</a:t>
            </a:r>
            <a:endParaRPr lang="en-US" sz="2400" spc="-1">
              <a:latin typeface="Arial"/>
            </a:endParaRPr>
          </a:p>
        </p:txBody>
      </p:sp>
      <p:sp>
        <p:nvSpPr>
          <p:cNvPr id="2027" name="CustomShape 3"/>
          <p:cNvSpPr/>
          <p:nvPr/>
        </p:nvSpPr>
        <p:spPr>
          <a:xfrm>
            <a:off x="1631640" y="1989000"/>
            <a:ext cx="4389120" cy="45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480">
              <a:spcBef>
                <a:spcPts val="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在核函数源代码中将一个数组（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array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）定义为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extern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__shared__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array[];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457200" indent="-456480">
              <a:spcBef>
                <a:spcPts val="400"/>
              </a:spcBef>
              <a:buClr>
                <a:srgbClr val="000000"/>
              </a:buClr>
              <a:buFont typeface="Trebuchet MS"/>
              <a:buAutoNum type="arabicPeriod" startAt="2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执行核函数时，指定第三个参数作为共享内存的字节数（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size of bytes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func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&lt;&lt;&lt;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num_blocks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num_threads_per_block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shared_mem_size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&gt;&gt;&gt;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args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</p:txBody>
      </p:sp>
      <p:sp>
        <p:nvSpPr>
          <p:cNvPr id="2028" name="CustomShape 4"/>
          <p:cNvSpPr/>
          <p:nvPr/>
        </p:nvSpPr>
        <p:spPr>
          <a:xfrm>
            <a:off x="6169080" y="1268640"/>
            <a:ext cx="4041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spcBef>
                <a:spcPts val="479"/>
              </a:spcBef>
            </a:pPr>
            <a:r>
              <a:rPr lang="en-US" sz="2400" b="1" spc="-1">
                <a:solidFill>
                  <a:srgbClr val="000000"/>
                </a:solidFill>
                <a:latin typeface="Trebuchet MS"/>
              </a:rPr>
              <a:t>OpenCL C++</a:t>
            </a:r>
            <a:endParaRPr lang="en-US" sz="2400" spc="-1">
              <a:latin typeface="Arial"/>
            </a:endParaRPr>
          </a:p>
        </p:txBody>
      </p:sp>
      <p:sp>
        <p:nvSpPr>
          <p:cNvPr id="2029" name="CustomShape 5"/>
          <p:cNvSpPr/>
          <p:nvPr/>
        </p:nvSpPr>
        <p:spPr>
          <a:xfrm>
            <a:off x="6096000" y="1989000"/>
            <a:ext cx="4463640" cy="48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457200" indent="-456480">
              <a:spcBef>
                <a:spcPts val="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核函数接收一个局部数组作为参数（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argument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spc="-1" dirty="0">
                <a:solidFill>
                  <a:srgbClr val="9BBB59"/>
                </a:solidFill>
                <a:latin typeface="Trebuchet MS"/>
              </a:rPr>
              <a:t>    </a:t>
            </a:r>
            <a:r>
              <a:rPr lang="en-US" b="1" spc="-1" dirty="0">
                <a:solidFill>
                  <a:srgbClr val="8064A2"/>
                </a:solidFill>
                <a:latin typeface="Courier New Bold"/>
              </a:rPr>
              <a:t>__kernel </a:t>
            </a:r>
            <a:r>
              <a:rPr lang="en-US" b="1" spc="-1" dirty="0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func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       </a:t>
            </a:r>
            <a:r>
              <a:rPr lang="en-US" b="1" spc="-1" dirty="0">
                <a:solidFill>
                  <a:srgbClr val="8064A2"/>
                </a:solidFill>
                <a:latin typeface="Courier New Bold"/>
              </a:rPr>
              <a:t>__local</a:t>
            </a:r>
            <a:r>
              <a:rPr lang="en-US" b="1" spc="-1" dirty="0">
                <a:solidFill>
                  <a:srgbClr val="9BBB59"/>
                </a:solidFill>
                <a:latin typeface="Courier New Bold"/>
              </a:rPr>
              <a:t> </a:t>
            </a:r>
            <a:r>
              <a:rPr lang="en-US" b="1" spc="-1" dirty="0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*array)   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{}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endParaRPr lang="en-US" spc="-1" dirty="0">
              <a:latin typeface="Arial"/>
            </a:endParaRPr>
          </a:p>
          <a:p>
            <a:pPr marL="457200" indent="-456480">
              <a:spcBef>
                <a:spcPts val="400"/>
              </a:spcBef>
              <a:buClr>
                <a:srgbClr val="000000"/>
              </a:buClr>
              <a:buFont typeface="Trebuchet MS"/>
              <a:buAutoNum type="arabicPeriod" startAt="2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定义一个局部内存核函数（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local memory kernel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），参数为正确的规模（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kernel argument of the right size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000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cl::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LocalSpaceArg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localmem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=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 cl::Local(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shared_mem_size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endParaRPr lang="en-US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Trebuchet MS"/>
              <a:buAutoNum type="arabicPeriod" startAt="3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将参数（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argument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）传递给核函数调用（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kernel invocation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000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func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EnqueueArgs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(…),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localmem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声明动态本地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/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共享内存</a:t>
            </a:r>
            <a:endParaRPr lang="en-US" altLang="zh-CN" sz="36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Declaring dynamic local/shared memory</a:t>
            </a:r>
            <a:endParaRPr lang="en-US" altLang="zh-CN" sz="3600" spc="-1" dirty="0"/>
          </a:p>
        </p:txBody>
      </p:sp>
      <p:sp>
        <p:nvSpPr>
          <p:cNvPr id="2031" name="CustomShape 2"/>
          <p:cNvSpPr/>
          <p:nvPr/>
        </p:nvSpPr>
        <p:spPr>
          <a:xfrm>
            <a:off x="1981200" y="1268640"/>
            <a:ext cx="4039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spcBef>
                <a:spcPts val="479"/>
              </a:spcBef>
            </a:pPr>
            <a:r>
              <a:rPr lang="en-US" sz="2400" b="1" spc="-1">
                <a:solidFill>
                  <a:srgbClr val="000000"/>
                </a:solidFill>
                <a:latin typeface="Trebuchet MS"/>
              </a:rPr>
              <a:t>CUDA C</a:t>
            </a:r>
            <a:endParaRPr lang="en-US" sz="2400" spc="-1">
              <a:latin typeface="Arial"/>
            </a:endParaRPr>
          </a:p>
        </p:txBody>
      </p:sp>
      <p:sp>
        <p:nvSpPr>
          <p:cNvPr id="2032" name="CustomShape 3"/>
          <p:cNvSpPr/>
          <p:nvPr/>
        </p:nvSpPr>
        <p:spPr>
          <a:xfrm>
            <a:off x="1631640" y="1989000"/>
            <a:ext cx="4389120" cy="45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480">
              <a:spcBef>
                <a:spcPts val="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在核函数源代码中将一个数组（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array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）定义为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extern</a:t>
            </a:r>
            <a:endParaRPr lang="en-US" altLang="zh-CN" sz="2000" spc="-1" dirty="0"/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__shared__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array[];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457200" indent="-456480">
              <a:spcBef>
                <a:spcPts val="400"/>
              </a:spcBef>
              <a:buClr>
                <a:srgbClr val="000000"/>
              </a:buClr>
              <a:buFont typeface="Trebuchet MS"/>
              <a:buAutoNum type="arabicPeriod" startAt="2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执行核函数时，指定第三个参数作为共享内存的字节数（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size of bytes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2000" spc="-1" dirty="0"/>
          </a:p>
          <a:p>
            <a:pPr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func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&lt;&lt;&lt;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num_blocks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num_threads_per_block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shared_mem_size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&gt;&gt;&gt;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args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</p:txBody>
      </p:sp>
      <p:sp>
        <p:nvSpPr>
          <p:cNvPr id="2033" name="CustomShape 4"/>
          <p:cNvSpPr/>
          <p:nvPr/>
        </p:nvSpPr>
        <p:spPr>
          <a:xfrm>
            <a:off x="6169080" y="1268640"/>
            <a:ext cx="4041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spcBef>
                <a:spcPts val="479"/>
              </a:spcBef>
            </a:pPr>
            <a:r>
              <a:rPr lang="en-US" sz="2400" b="1" spc="-1">
                <a:solidFill>
                  <a:srgbClr val="000000"/>
                </a:solidFill>
                <a:latin typeface="Trebuchet MS"/>
              </a:rPr>
              <a:t>OpenCL C</a:t>
            </a:r>
            <a:endParaRPr lang="en-US" sz="2400" spc="-1">
              <a:latin typeface="Arial"/>
            </a:endParaRPr>
          </a:p>
        </p:txBody>
      </p:sp>
      <p:sp>
        <p:nvSpPr>
          <p:cNvPr id="2034" name="CustomShape 5"/>
          <p:cNvSpPr/>
          <p:nvPr/>
        </p:nvSpPr>
        <p:spPr>
          <a:xfrm>
            <a:off x="6096000" y="1989000"/>
            <a:ext cx="4463640" cy="45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480">
              <a:spcBef>
                <a:spcPts val="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核函数接收一个局部数组作为参数（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argument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2000" spc="-1" dirty="0"/>
          </a:p>
          <a:p>
            <a:pPr>
              <a:spcBef>
                <a:spcPts val="400"/>
              </a:spcBef>
            </a:pPr>
            <a:r>
              <a:rPr lang="en-US" sz="2000" spc="-1" dirty="0">
                <a:solidFill>
                  <a:srgbClr val="9BBB59"/>
                </a:solidFill>
                <a:latin typeface="Trebuchet MS"/>
              </a:rPr>
              <a:t>    </a:t>
            </a:r>
            <a:r>
              <a:rPr lang="en-US" b="1" spc="-1" dirty="0">
                <a:solidFill>
                  <a:srgbClr val="8064A2"/>
                </a:solidFill>
                <a:latin typeface="Courier New Bold"/>
              </a:rPr>
              <a:t>__kernel </a:t>
            </a:r>
            <a:r>
              <a:rPr lang="en-US" b="1" spc="-1" dirty="0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func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       </a:t>
            </a:r>
            <a:r>
              <a:rPr lang="en-US" b="1" spc="-1" dirty="0">
                <a:solidFill>
                  <a:srgbClr val="8064A2"/>
                </a:solidFill>
                <a:latin typeface="Courier New Bold"/>
              </a:rPr>
              <a:t>__local</a:t>
            </a:r>
            <a:r>
              <a:rPr lang="en-US" b="1" spc="-1" dirty="0">
                <a:solidFill>
                  <a:srgbClr val="9BBB59"/>
                </a:solidFill>
                <a:latin typeface="Courier New Bold"/>
              </a:rPr>
              <a:t> </a:t>
            </a:r>
            <a:r>
              <a:rPr lang="en-US" b="1" spc="-1" dirty="0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*array) {}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endParaRPr lang="en-US" spc="-1" dirty="0">
              <a:latin typeface="Arial"/>
            </a:endParaRPr>
          </a:p>
          <a:p>
            <a:pPr marL="457200" indent="-456480">
              <a:spcBef>
                <a:spcPts val="400"/>
              </a:spcBef>
              <a:buClr>
                <a:srgbClr val="000000"/>
              </a:buClr>
              <a:buFont typeface="Trebuchet MS"/>
              <a:buAutoNum type="arabicPeriod" startAt="2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设定核函数参数（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kernel argument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）来指定规模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spc="-1" dirty="0">
                <a:solidFill>
                  <a:srgbClr val="000000"/>
                </a:solidFill>
                <a:latin typeface="Letter Gothic Std"/>
              </a:rPr>
              <a:t>  </a:t>
            </a:r>
            <a:r>
              <a:rPr lang="en-US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(kernel, 0,          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17375E"/>
                </a:solidFill>
                <a:latin typeface="Courier New Bold"/>
              </a:rPr>
              <a:t>   </a:t>
            </a:r>
            <a:r>
              <a:rPr lang="en-US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b="1" spc="-1" dirty="0">
                <a:solidFill>
                  <a:srgbClr val="C0504D"/>
                </a:solidFill>
                <a:latin typeface="Courier New Bold"/>
              </a:rPr>
              <a:t>int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)*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num_elements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,                                    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NULL);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CustomShape 1"/>
          <p:cNvSpPr/>
          <p:nvPr/>
        </p:nvSpPr>
        <p:spPr>
          <a:xfrm>
            <a:off x="1111046" y="2374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拆分工作任务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/>
            <a:r>
              <a:rPr lang="en-US" altLang="zh-CN" spc="-1" dirty="0">
                <a:solidFill>
                  <a:srgbClr val="000000"/>
                </a:solidFill>
                <a:latin typeface="Trebuchet MS"/>
              </a:rPr>
              <a:t>Dividing up the work</a:t>
            </a:r>
            <a:endParaRPr lang="en-US" altLang="zh-CN" spc="-1" dirty="0"/>
          </a:p>
          <a:p>
            <a:pPr algn="ctr">
              <a:lnSpc>
                <a:spcPct val="100000"/>
              </a:lnSpc>
            </a:pPr>
            <a:endParaRPr lang="en-US" sz="4400" spc="-1" dirty="0">
              <a:latin typeface="Arial"/>
            </a:endParaRPr>
          </a:p>
        </p:txBody>
      </p:sp>
      <p:sp>
        <p:nvSpPr>
          <p:cNvPr id="2036" name="CustomShape 2"/>
          <p:cNvSpPr/>
          <p:nvPr/>
        </p:nvSpPr>
        <p:spPr>
          <a:xfrm>
            <a:off x="1703640" y="4077000"/>
            <a:ext cx="8784360" cy="26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将核函数提交队列（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enqueue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CUDA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指定线程块（</a:t>
            </a:r>
            <a:r>
              <a:rPr lang="en-US" altLang="zh-CN" sz="2800" spc="-1" dirty="0">
                <a:solidFill>
                  <a:srgbClr val="C0504D"/>
                </a:solidFill>
                <a:latin typeface="Trebuchet MS"/>
              </a:rPr>
              <a:t> thread blocks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）的数目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以及每个线程块中的线程数（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 threads per block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指定问题规模（</a:t>
            </a:r>
            <a:r>
              <a:rPr lang="en-US" altLang="zh-CN" sz="2800" spc="-1" dirty="0">
                <a:solidFill>
                  <a:srgbClr val="4F81BD"/>
                </a:solidFill>
                <a:latin typeface="Trebuchet MS"/>
              </a:rPr>
              <a:t> problem size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）以及每个工作组中的工作项个数（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 work-items per work-group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，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可选）</a:t>
            </a:r>
            <a:endParaRPr lang="en-US" sz="2800" spc="-1" dirty="0">
              <a:latin typeface="Arial"/>
            </a:endParaRPr>
          </a:p>
        </p:txBody>
      </p:sp>
      <p:sp>
        <p:nvSpPr>
          <p:cNvPr id="2037" name="CustomShape 3"/>
          <p:cNvSpPr/>
          <p:nvPr/>
        </p:nvSpPr>
        <p:spPr>
          <a:xfrm>
            <a:off x="3287640" y="1124640"/>
            <a:ext cx="4463640" cy="295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8" name="CustomShape 4"/>
          <p:cNvSpPr/>
          <p:nvPr/>
        </p:nvSpPr>
        <p:spPr>
          <a:xfrm>
            <a:off x="7185360" y="479520"/>
            <a:ext cx="1630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问题规模</a:t>
            </a:r>
            <a:endParaRPr lang="en-US" altLang="zh-CN" spc="-1" dirty="0">
              <a:solidFill>
                <a:srgbClr val="4F81BD"/>
              </a:solid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Problem size</a:t>
            </a:r>
            <a:endParaRPr lang="en-US" spc="-1" dirty="0">
              <a:latin typeface="Arial"/>
            </a:endParaRPr>
          </a:p>
        </p:txBody>
      </p:sp>
      <p:sp>
        <p:nvSpPr>
          <p:cNvPr id="2039" name="CustomShape 5"/>
          <p:cNvSpPr/>
          <p:nvPr/>
        </p:nvSpPr>
        <p:spPr>
          <a:xfrm flipH="1" flipV="1">
            <a:off x="4575360" y="2214720"/>
            <a:ext cx="4240080" cy="2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0" name="CustomShape 6"/>
          <p:cNvSpPr/>
          <p:nvPr/>
        </p:nvSpPr>
        <p:spPr>
          <a:xfrm>
            <a:off x="2690760" y="2176200"/>
            <a:ext cx="80460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1" name="CustomShape 7"/>
          <p:cNvSpPr/>
          <p:nvPr/>
        </p:nvSpPr>
        <p:spPr>
          <a:xfrm>
            <a:off x="2063640" y="1114920"/>
            <a:ext cx="1007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Trebuchet MS"/>
                <a:ea typeface="DejaVu Sans"/>
              </a:rPr>
              <a:t>CUDA</a:t>
            </a:r>
            <a:endParaRPr lang="en-US" sz="2400" spc="-1">
              <a:latin typeface="Arial"/>
            </a:endParaRPr>
          </a:p>
        </p:txBody>
      </p:sp>
      <p:sp>
        <p:nvSpPr>
          <p:cNvPr id="2042" name="CustomShape 8"/>
          <p:cNvSpPr/>
          <p:nvPr/>
        </p:nvSpPr>
        <p:spPr>
          <a:xfrm>
            <a:off x="8760360" y="1114920"/>
            <a:ext cx="1295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Trebuchet MS"/>
                <a:ea typeface="DejaVu Sans"/>
              </a:rPr>
              <a:t>OpenCL</a:t>
            </a:r>
            <a:endParaRPr lang="en-US" sz="2400" spc="-1">
              <a:latin typeface="Arial"/>
            </a:endParaRPr>
          </a:p>
        </p:txBody>
      </p:sp>
      <p:sp>
        <p:nvSpPr>
          <p:cNvPr id="2043" name="CustomShape 9"/>
          <p:cNvSpPr/>
          <p:nvPr/>
        </p:nvSpPr>
        <p:spPr>
          <a:xfrm>
            <a:off x="8768280" y="2071440"/>
            <a:ext cx="1359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工作项</a:t>
            </a:r>
            <a:endParaRPr lang="en-US" altLang="zh-CN" spc="-1" dirty="0">
              <a:solidFill>
                <a:srgbClr val="000000"/>
              </a:solid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Work-item</a:t>
            </a:r>
            <a:endParaRPr lang="en-US" spc="-1" dirty="0">
              <a:latin typeface="Arial"/>
            </a:endParaRPr>
          </a:p>
        </p:txBody>
      </p:sp>
      <p:sp>
        <p:nvSpPr>
          <p:cNvPr id="2044" name="CustomShape 10"/>
          <p:cNvSpPr/>
          <p:nvPr/>
        </p:nvSpPr>
        <p:spPr>
          <a:xfrm>
            <a:off x="1747920" y="2007000"/>
            <a:ext cx="977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线程</a:t>
            </a:r>
            <a:endParaRPr lang="en-US" altLang="zh-CN" spc="-1" dirty="0">
              <a:solidFill>
                <a:srgbClr val="000000"/>
              </a:solid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Thread</a:t>
            </a:r>
            <a:endParaRPr lang="en-US" spc="-1" dirty="0">
              <a:latin typeface="Arial"/>
            </a:endParaRPr>
          </a:p>
        </p:txBody>
      </p:sp>
      <p:sp>
        <p:nvSpPr>
          <p:cNvPr id="2045" name="CustomShape 11"/>
          <p:cNvSpPr/>
          <p:nvPr/>
        </p:nvSpPr>
        <p:spPr>
          <a:xfrm>
            <a:off x="1658280" y="2713320"/>
            <a:ext cx="1657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线程块</a:t>
            </a:r>
            <a:endParaRPr lang="en-US" altLang="zh-CN" spc="-1" dirty="0">
              <a:solidFill>
                <a:srgbClr val="000000"/>
              </a:solid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Thread block</a:t>
            </a:r>
            <a:endParaRPr lang="en-US" spc="-1" dirty="0">
              <a:latin typeface="Arial"/>
            </a:endParaRPr>
          </a:p>
        </p:txBody>
      </p:sp>
      <p:sp>
        <p:nvSpPr>
          <p:cNvPr id="2046" name="CustomShape 12"/>
          <p:cNvSpPr/>
          <p:nvPr/>
        </p:nvSpPr>
        <p:spPr>
          <a:xfrm>
            <a:off x="9098760" y="2775240"/>
            <a:ext cx="1505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工作组</a:t>
            </a:r>
            <a:endParaRPr lang="en-US" altLang="zh-CN" spc="-1" dirty="0">
              <a:solidFill>
                <a:srgbClr val="000000"/>
              </a:solid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Work-group</a:t>
            </a:r>
            <a:endParaRPr lang="en-US" spc="-1" dirty="0">
              <a:latin typeface="Arial"/>
            </a:endParaRPr>
          </a:p>
        </p:txBody>
      </p:sp>
      <p:sp>
        <p:nvSpPr>
          <p:cNvPr id="2047" name="Line 13"/>
          <p:cNvSpPr/>
          <p:nvPr/>
        </p:nvSpPr>
        <p:spPr>
          <a:xfrm>
            <a:off x="3215640" y="1124640"/>
            <a:ext cx="4574520" cy="360"/>
          </a:xfrm>
          <a:prstGeom prst="line">
            <a:avLst/>
          </a:prstGeom>
          <a:ln w="381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8" name="Line 14"/>
          <p:cNvSpPr/>
          <p:nvPr/>
        </p:nvSpPr>
        <p:spPr>
          <a:xfrm>
            <a:off x="3215640" y="1862640"/>
            <a:ext cx="4574520" cy="360"/>
          </a:xfrm>
          <a:prstGeom prst="line">
            <a:avLst/>
          </a:prstGeom>
          <a:ln w="381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9" name="Line 15"/>
          <p:cNvSpPr/>
          <p:nvPr/>
        </p:nvSpPr>
        <p:spPr>
          <a:xfrm>
            <a:off x="3215640" y="2600640"/>
            <a:ext cx="4574520" cy="360"/>
          </a:xfrm>
          <a:prstGeom prst="line">
            <a:avLst/>
          </a:prstGeom>
          <a:ln w="381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0" name="Line 16"/>
          <p:cNvSpPr/>
          <p:nvPr/>
        </p:nvSpPr>
        <p:spPr>
          <a:xfrm>
            <a:off x="3215640" y="3338640"/>
            <a:ext cx="4574520" cy="360"/>
          </a:xfrm>
          <a:prstGeom prst="line">
            <a:avLst/>
          </a:prstGeom>
          <a:ln w="381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1" name="Line 17"/>
          <p:cNvSpPr/>
          <p:nvPr/>
        </p:nvSpPr>
        <p:spPr>
          <a:xfrm>
            <a:off x="3215640" y="4077000"/>
            <a:ext cx="4574520" cy="360"/>
          </a:xfrm>
          <a:prstGeom prst="line">
            <a:avLst/>
          </a:prstGeom>
          <a:ln w="381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2" name="Line 18"/>
          <p:cNvSpPr/>
          <p:nvPr/>
        </p:nvSpPr>
        <p:spPr>
          <a:xfrm>
            <a:off x="3300960" y="1048680"/>
            <a:ext cx="360" cy="3119760"/>
          </a:xfrm>
          <a:prstGeom prst="line">
            <a:avLst/>
          </a:prstGeom>
          <a:ln w="381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3" name="Line 19"/>
          <p:cNvSpPr/>
          <p:nvPr/>
        </p:nvSpPr>
        <p:spPr>
          <a:xfrm>
            <a:off x="4784520" y="1048680"/>
            <a:ext cx="360" cy="3119760"/>
          </a:xfrm>
          <a:prstGeom prst="line">
            <a:avLst/>
          </a:prstGeom>
          <a:ln w="381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4" name="Line 20"/>
          <p:cNvSpPr/>
          <p:nvPr/>
        </p:nvSpPr>
        <p:spPr>
          <a:xfrm>
            <a:off x="6268440" y="1048680"/>
            <a:ext cx="360" cy="3119760"/>
          </a:xfrm>
          <a:prstGeom prst="line">
            <a:avLst/>
          </a:prstGeom>
          <a:ln w="381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5" name="Line 21"/>
          <p:cNvSpPr/>
          <p:nvPr/>
        </p:nvSpPr>
        <p:spPr>
          <a:xfrm>
            <a:off x="7752000" y="1048680"/>
            <a:ext cx="360" cy="3119760"/>
          </a:xfrm>
          <a:prstGeom prst="line">
            <a:avLst/>
          </a:prstGeom>
          <a:ln w="381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6" name="CustomShape 22"/>
          <p:cNvSpPr/>
          <p:nvPr/>
        </p:nvSpPr>
        <p:spPr>
          <a:xfrm>
            <a:off x="3008640" y="3063240"/>
            <a:ext cx="2078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7" name="CustomShape 23"/>
          <p:cNvSpPr/>
          <p:nvPr/>
        </p:nvSpPr>
        <p:spPr>
          <a:xfrm flipH="1">
            <a:off x="5879280" y="2959920"/>
            <a:ext cx="3286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8" name="Line 24"/>
          <p:cNvSpPr/>
          <p:nvPr/>
        </p:nvSpPr>
        <p:spPr>
          <a:xfrm>
            <a:off x="3496080" y="1916640"/>
            <a:ext cx="360" cy="596160"/>
          </a:xfrm>
          <a:prstGeom prst="line">
            <a:avLst/>
          </a:prstGeom>
          <a:ln w="7632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9" name="Line 25"/>
          <p:cNvSpPr/>
          <p:nvPr/>
        </p:nvSpPr>
        <p:spPr>
          <a:xfrm>
            <a:off x="3648360" y="1916640"/>
            <a:ext cx="360" cy="596160"/>
          </a:xfrm>
          <a:prstGeom prst="line">
            <a:avLst/>
          </a:prstGeom>
          <a:ln w="7632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0" name="Line 26"/>
          <p:cNvSpPr/>
          <p:nvPr/>
        </p:nvSpPr>
        <p:spPr>
          <a:xfrm>
            <a:off x="3800640" y="1916640"/>
            <a:ext cx="360" cy="596160"/>
          </a:xfrm>
          <a:prstGeom prst="line">
            <a:avLst/>
          </a:prstGeom>
          <a:ln w="7632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1" name="Line 27"/>
          <p:cNvSpPr/>
          <p:nvPr/>
        </p:nvSpPr>
        <p:spPr>
          <a:xfrm>
            <a:off x="3953280" y="1916640"/>
            <a:ext cx="360" cy="596160"/>
          </a:xfrm>
          <a:prstGeom prst="line">
            <a:avLst/>
          </a:prstGeom>
          <a:ln w="7632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2" name="Line 28"/>
          <p:cNvSpPr/>
          <p:nvPr/>
        </p:nvSpPr>
        <p:spPr>
          <a:xfrm>
            <a:off x="4105560" y="1916640"/>
            <a:ext cx="360" cy="596160"/>
          </a:xfrm>
          <a:prstGeom prst="line">
            <a:avLst/>
          </a:prstGeom>
          <a:ln w="7632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3" name="Line 29"/>
          <p:cNvSpPr/>
          <p:nvPr/>
        </p:nvSpPr>
        <p:spPr>
          <a:xfrm>
            <a:off x="4257840" y="1916640"/>
            <a:ext cx="360" cy="596160"/>
          </a:xfrm>
          <a:prstGeom prst="line">
            <a:avLst/>
          </a:prstGeom>
          <a:ln w="7632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4" name="Line 30"/>
          <p:cNvSpPr/>
          <p:nvPr/>
        </p:nvSpPr>
        <p:spPr>
          <a:xfrm>
            <a:off x="4410480" y="1916640"/>
            <a:ext cx="360" cy="596160"/>
          </a:xfrm>
          <a:prstGeom prst="line">
            <a:avLst/>
          </a:prstGeom>
          <a:ln w="7632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5" name="Line 31"/>
          <p:cNvSpPr/>
          <p:nvPr/>
        </p:nvSpPr>
        <p:spPr>
          <a:xfrm>
            <a:off x="4562760" y="1916640"/>
            <a:ext cx="360" cy="596160"/>
          </a:xfrm>
          <a:prstGeom prst="line">
            <a:avLst/>
          </a:prstGeom>
          <a:ln w="7632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将核函数提交队列（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enqueue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(C)</a:t>
            </a:r>
            <a:endParaRPr lang="en-US" sz="3600" spc="-1" dirty="0">
              <a:latin typeface="Arial"/>
            </a:endParaRPr>
          </a:p>
        </p:txBody>
      </p:sp>
      <p:sp>
        <p:nvSpPr>
          <p:cNvPr id="2067" name="CustomShape 2"/>
          <p:cNvSpPr/>
          <p:nvPr/>
        </p:nvSpPr>
        <p:spPr>
          <a:xfrm>
            <a:off x="1981200" y="1595880"/>
            <a:ext cx="4039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spcBef>
                <a:spcPts val="479"/>
              </a:spcBef>
            </a:pPr>
            <a:r>
              <a:rPr lang="en-US" sz="2400" b="1" spc="-1">
                <a:solidFill>
                  <a:srgbClr val="000000"/>
                </a:solidFill>
                <a:latin typeface="Trebuchet MS"/>
              </a:rPr>
              <a:t>CUDA C</a:t>
            </a:r>
            <a:endParaRPr lang="en-US" sz="2400" spc="-1">
              <a:latin typeface="Arial"/>
            </a:endParaRPr>
          </a:p>
        </p:txBody>
      </p:sp>
      <p:sp>
        <p:nvSpPr>
          <p:cNvPr id="2068" name="CustomShape 3"/>
          <p:cNvSpPr/>
          <p:nvPr/>
        </p:nvSpPr>
        <p:spPr>
          <a:xfrm>
            <a:off x="1631640" y="2430000"/>
            <a:ext cx="453564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4F81BD"/>
                </a:solidFill>
                <a:latin typeface="Courier New Bold"/>
              </a:rPr>
              <a:t>dim3</a:t>
            </a:r>
            <a:r>
              <a:rPr lang="en-US" b="1" spc="-1">
                <a:solidFill>
                  <a:srgbClr val="000000"/>
                </a:solidFill>
                <a:latin typeface="Courier New Bold"/>
              </a:rPr>
              <a:t> threads_per_block(30,20);</a:t>
            </a: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4F81BD"/>
                </a:solidFill>
                <a:latin typeface="Courier New Bold"/>
              </a:rPr>
              <a:t>dim3</a:t>
            </a:r>
            <a:r>
              <a:rPr lang="en-US" b="1" spc="-1">
                <a:solidFill>
                  <a:srgbClr val="000000"/>
                </a:solidFill>
                <a:latin typeface="Courier New Bold"/>
              </a:rPr>
              <a:t> num_blocks(10,10);</a:t>
            </a: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000000"/>
                </a:solidFill>
                <a:latin typeface="Courier New Bold"/>
              </a:rPr>
              <a:t>kernel</a:t>
            </a:r>
            <a:r>
              <a:rPr lang="en-US" b="1" spc="-1">
                <a:solidFill>
                  <a:srgbClr val="4F81BD"/>
                </a:solidFill>
                <a:latin typeface="Courier New Bold"/>
              </a:rPr>
              <a:t>&lt;&lt;&lt;</a:t>
            </a:r>
            <a:r>
              <a:rPr lang="en-US" b="1" spc="-1">
                <a:solidFill>
                  <a:srgbClr val="000000"/>
                </a:solidFill>
                <a:latin typeface="Courier New Bold"/>
              </a:rPr>
              <a:t>num_blocks,</a:t>
            </a: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000000"/>
                </a:solidFill>
                <a:latin typeface="Courier New Bold"/>
              </a:rPr>
              <a:t>            threads_per_block</a:t>
            </a:r>
            <a:r>
              <a:rPr lang="en-US" b="1" spc="-1">
                <a:solidFill>
                  <a:srgbClr val="4F81BD"/>
                </a:solidFill>
                <a:latin typeface="Courier New Bold"/>
              </a:rPr>
              <a:t>&gt;&gt;&gt;</a:t>
            </a:r>
            <a:r>
              <a:rPr lang="en-US" b="1" spc="-1">
                <a:solidFill>
                  <a:srgbClr val="000000"/>
                </a:solidFill>
                <a:latin typeface="Courier New Bold"/>
              </a:rPr>
              <a:t>();</a:t>
            </a:r>
            <a:endParaRPr lang="en-US" spc="-1">
              <a:latin typeface="Arial"/>
            </a:endParaRPr>
          </a:p>
        </p:txBody>
      </p:sp>
      <p:sp>
        <p:nvSpPr>
          <p:cNvPr id="2069" name="CustomShape 4"/>
          <p:cNvSpPr/>
          <p:nvPr/>
        </p:nvSpPr>
        <p:spPr>
          <a:xfrm>
            <a:off x="6169080" y="1595880"/>
            <a:ext cx="4041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spcBef>
                <a:spcPts val="479"/>
              </a:spcBef>
            </a:pPr>
            <a:r>
              <a:rPr lang="en-US" sz="2400" b="1" spc="-1">
                <a:solidFill>
                  <a:srgbClr val="000000"/>
                </a:solidFill>
                <a:latin typeface="Trebuchet MS"/>
              </a:rPr>
              <a:t>OpenCL C</a:t>
            </a:r>
            <a:endParaRPr lang="en-US" sz="2400" spc="-1">
              <a:latin typeface="Arial"/>
            </a:endParaRPr>
          </a:p>
        </p:txBody>
      </p:sp>
      <p:sp>
        <p:nvSpPr>
          <p:cNvPr id="2070" name="CustomShape 5"/>
          <p:cNvSpPr/>
          <p:nvPr/>
        </p:nvSpPr>
        <p:spPr>
          <a:xfrm>
            <a:off x="6169080" y="2430000"/>
            <a:ext cx="439092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17375E"/>
                </a:solidFill>
                <a:latin typeface="Courier New Bold"/>
              </a:rPr>
              <a:t>const</a:t>
            </a:r>
            <a:r>
              <a:rPr lang="en-US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b="1" spc="-1">
                <a:solidFill>
                  <a:srgbClr val="C0504D"/>
                </a:solidFill>
                <a:latin typeface="Courier New Bold"/>
              </a:rPr>
              <a:t>size_t </a:t>
            </a:r>
            <a:r>
              <a:rPr lang="en-US" b="1" spc="-1">
                <a:solidFill>
                  <a:srgbClr val="000000"/>
                </a:solidFill>
                <a:latin typeface="Courier New Bold"/>
              </a:rPr>
              <a:t>global[2] =</a:t>
            </a: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000000"/>
                </a:solidFill>
                <a:latin typeface="Courier New Bold"/>
              </a:rPr>
              <a:t>                  {300, 200};</a:t>
            </a: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17375E"/>
                </a:solidFill>
                <a:latin typeface="Courier New Bold"/>
              </a:rPr>
              <a:t>const </a:t>
            </a:r>
            <a:r>
              <a:rPr lang="en-US" b="1" spc="-1">
                <a:solidFill>
                  <a:srgbClr val="C0504D"/>
                </a:solidFill>
                <a:latin typeface="Courier New Bold"/>
              </a:rPr>
              <a:t>size_t </a:t>
            </a:r>
            <a:r>
              <a:rPr lang="en-US" b="1" spc="-1">
                <a:solidFill>
                  <a:srgbClr val="000000"/>
                </a:solidFill>
                <a:latin typeface="Courier New Bold"/>
              </a:rPr>
              <a:t>local[2] = </a:t>
            </a: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000000"/>
                </a:solidFill>
                <a:latin typeface="Courier New Bold"/>
              </a:rPr>
              <a:t>                  {30, 20};</a:t>
            </a: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4F81BD"/>
                </a:solidFill>
                <a:latin typeface="Courier New Bold"/>
              </a:rPr>
              <a:t>clEnqueueNDRangeKernel</a:t>
            </a:r>
            <a:r>
              <a:rPr lang="en-US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000000"/>
                </a:solidFill>
                <a:latin typeface="Courier New Bold"/>
              </a:rPr>
              <a:t>       queue, &amp;kernel,</a:t>
            </a: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000000"/>
                </a:solidFill>
                <a:latin typeface="Courier New Bold"/>
              </a:rPr>
              <a:t>       2, 0, &amp;global, &amp;local,</a:t>
            </a:r>
            <a:endParaRPr lang="en-US" spc="-1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>
                <a:solidFill>
                  <a:srgbClr val="000000"/>
                </a:solidFill>
                <a:latin typeface="Courier New Bold"/>
              </a:rPr>
              <a:t>       0, NULL, NULL);</a:t>
            </a:r>
            <a:endParaRPr lang="en-US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Microsoft Office PowerPoint</Application>
  <PresentationFormat>宽屏</PresentationFormat>
  <Paragraphs>252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Letter Gothic Std</vt:lpstr>
      <vt:lpstr>等线</vt:lpstr>
      <vt:lpstr>等线 Light</vt:lpstr>
      <vt:lpstr>Arial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2019-08-05T14:13:38Z</dcterms:created>
  <dcterms:modified xsi:type="dcterms:W3CDTF">2019-08-05T14:13:51Z</dcterms:modified>
</cp:coreProperties>
</file>