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455" r:id="rId2"/>
    <p:sldId id="456" r:id="rId3"/>
    <p:sldId id="457"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478" r:id="rId25"/>
    <p:sldId id="479" r:id="rId26"/>
    <p:sldId id="480" r:id="rId27"/>
    <p:sldId id="481" r:id="rId28"/>
    <p:sldId id="482" r:id="rId29"/>
    <p:sldId id="483" r:id="rId30"/>
    <p:sldId id="484" r:id="rId31"/>
    <p:sldId id="485" r:id="rId32"/>
    <p:sldId id="486" r:id="rId33"/>
    <p:sldId id="487" r:id="rId34"/>
    <p:sldId id="488" r:id="rId35"/>
    <p:sldId id="489" r:id="rId36"/>
    <p:sldId id="490" r:id="rId37"/>
    <p:sldId id="491" r:id="rId38"/>
    <p:sldId id="492" r:id="rId39"/>
    <p:sldId id="493" r:id="rId40"/>
    <p:sldId id="494" r:id="rId41"/>
    <p:sldId id="495" r:id="rId42"/>
    <p:sldId id="496" r:id="rId43"/>
    <p:sldId id="497" r:id="rId44"/>
    <p:sldId id="498" r:id="rId45"/>
    <p:sldId id="499" r:id="rId46"/>
    <p:sldId id="500" r:id="rId47"/>
    <p:sldId id="501" r:id="rId48"/>
    <p:sldId id="502" r:id="rId49"/>
    <p:sldId id="503" r:id="rId50"/>
    <p:sldId id="504" r:id="rId51"/>
    <p:sldId id="505" r:id="rId52"/>
    <p:sldId id="506" r:id="rId53"/>
    <p:sldId id="507" r:id="rId54"/>
    <p:sldId id="508" r:id="rId55"/>
    <p:sldId id="509" r:id="rId56"/>
    <p:sldId id="510" r:id="rId57"/>
    <p:sldId id="511" r:id="rId58"/>
    <p:sldId id="512" r:id="rId59"/>
    <p:sldId id="513" r:id="rId60"/>
    <p:sldId id="514" r:id="rId61"/>
    <p:sldId id="515" r:id="rId62"/>
    <p:sldId id="516" r:id="rId63"/>
    <p:sldId id="517" r:id="rId64"/>
    <p:sldId id="518" r:id="rId65"/>
    <p:sldId id="519" r:id="rId66"/>
    <p:sldId id="520" r:id="rId67"/>
    <p:sldId id="521" r:id="rId68"/>
    <p:sldId id="522" r:id="rId69"/>
    <p:sldId id="523" r:id="rId70"/>
    <p:sldId id="524" r:id="rId71"/>
    <p:sldId id="525" r:id="rId72"/>
    <p:sldId id="526" r:id="rId73"/>
    <p:sldId id="527" r:id="rId74"/>
    <p:sldId id="528" r:id="rId75"/>
    <p:sldId id="529" r:id="rId76"/>
    <p:sldId id="530"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snapToGrid="0">
      <p:cViewPr varScale="1">
        <p:scale>
          <a:sx n="65" d="100"/>
          <a:sy n="65" d="100"/>
        </p:scale>
        <p:origin x="54" y="37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A9A5D-B7F9-4F5A-B131-3B73369E8FEF}" type="datetimeFigureOut">
              <a:rPr lang="zh-CN" altLang="en-US" smtClean="0"/>
              <a:t>2019/8/5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11940-6D8B-44E5-8606-D7FFD3EF0740}" type="slidenum">
              <a:rPr lang="zh-CN" altLang="en-US" smtClean="0"/>
              <a:t>‹#›</a:t>
            </a:fld>
            <a:endParaRPr lang="zh-CN" altLang="en-US"/>
          </a:p>
        </p:txBody>
      </p:sp>
    </p:spTree>
    <p:extLst>
      <p:ext uri="{BB962C8B-B14F-4D97-AF65-F5344CB8AC3E}">
        <p14:creationId xmlns:p14="http://schemas.microsoft.com/office/powerpoint/2010/main" val="326111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6" name="PlaceHolder 1"/>
          <p:cNvSpPr>
            <a:spLocks noGrp="1" noRot="1" noChangeAspect="1"/>
          </p:cNvSpPr>
          <p:nvPr>
            <p:ph type="sldImg"/>
          </p:nvPr>
        </p:nvSpPr>
        <p:spPr>
          <a:xfrm>
            <a:off x="1143000" y="685800"/>
            <a:ext cx="4572000" cy="3429000"/>
          </a:xfrm>
          <a:prstGeom prst="rect">
            <a:avLst/>
          </a:prstGeom>
        </p:spPr>
      </p:sp>
      <p:sp>
        <p:nvSpPr>
          <p:cNvPr id="2457"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58"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256D16F-8747-4645-9AA0-A0060C6BCF50}" type="slidenum">
              <a:rPr lang="en-US" sz="1200" b="0" strike="noStrike" spc="-1">
                <a:solidFill>
                  <a:srgbClr val="000000"/>
                </a:solidFill>
                <a:latin typeface="+mn-lt"/>
                <a:ea typeface="+mn-ea"/>
              </a:rPr>
              <a:t>24</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 name="PlaceHolder 1"/>
          <p:cNvSpPr>
            <a:spLocks noGrp="1" noRot="1" noChangeAspect="1"/>
          </p:cNvSpPr>
          <p:nvPr>
            <p:ph type="sldImg"/>
          </p:nvPr>
        </p:nvSpPr>
        <p:spPr>
          <a:xfrm>
            <a:off x="1143000" y="685800"/>
            <a:ext cx="4572000" cy="3429000"/>
          </a:xfrm>
          <a:prstGeom prst="rect">
            <a:avLst/>
          </a:prstGeom>
        </p:spPr>
      </p:sp>
      <p:sp>
        <p:nvSpPr>
          <p:cNvPr id="2460" name="PlaceHolder 2"/>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pPr>
            <a:r>
              <a:rPr lang="en-US" sz="2000" b="0" strike="noStrike" spc="-1">
                <a:latin typeface="Arial"/>
              </a:rPr>
              <a:t>Also relevant for zero copy etc in presence of shared memory</a:t>
            </a:r>
          </a:p>
        </p:txBody>
      </p:sp>
      <p:sp>
        <p:nvSpPr>
          <p:cNvPr id="2461"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2A8E2F-5985-4793-8CE0-EEBCA5D43E57}" type="slidenum">
              <a:rPr lang="en-US" sz="1200" b="0" strike="noStrike" spc="-1">
                <a:solidFill>
                  <a:srgbClr val="000000"/>
                </a:solidFill>
                <a:latin typeface="+mn-lt"/>
                <a:ea typeface="+mn-ea"/>
              </a:rPr>
              <a:t>48</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 name="PlaceHolder 1"/>
          <p:cNvSpPr>
            <a:spLocks noGrp="1" noRot="1" noChangeAspect="1"/>
          </p:cNvSpPr>
          <p:nvPr>
            <p:ph type="sldImg"/>
          </p:nvPr>
        </p:nvSpPr>
        <p:spPr>
          <a:xfrm>
            <a:off x="1143000" y="685800"/>
            <a:ext cx="4572000" cy="3429000"/>
          </a:xfrm>
          <a:prstGeom prst="rect">
            <a:avLst/>
          </a:prstGeom>
        </p:spPr>
      </p:sp>
      <p:sp>
        <p:nvSpPr>
          <p:cNvPr id="2463"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64"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7EA18DA-CD4B-4F22-977F-3BB9F059BD07}" type="slidenum">
              <a:rPr lang="en-US" sz="1200" b="0" strike="noStrike" spc="-1">
                <a:solidFill>
                  <a:srgbClr val="000000"/>
                </a:solidFill>
                <a:latin typeface="+mn-lt"/>
                <a:ea typeface="+mn-ea"/>
              </a:rPr>
              <a:t>66</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922F2-AE1F-4557-BCB5-E92F1786E4A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E5A2C4-9035-4F00-9B65-4E15A1A8F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EF90193-5BBB-43ED-805B-31F4889C4C60}"/>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5" name="页脚占位符 4">
            <a:extLst>
              <a:ext uri="{FF2B5EF4-FFF2-40B4-BE49-F238E27FC236}">
                <a16:creationId xmlns:a16="http://schemas.microsoft.com/office/drawing/2014/main" id="{2084BF72-D3A7-49B9-8F2F-AB9BC1EE11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30C0BA-BD90-447C-8CA7-196C3A03E6F9}"/>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289087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D1A44-3235-446C-B587-8E87065A3AA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5BB036-A4C8-44D4-BC44-38133A7672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FE33FE-9956-45FD-914D-ACC5C9A6DE4A}"/>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5" name="页脚占位符 4">
            <a:extLst>
              <a:ext uri="{FF2B5EF4-FFF2-40B4-BE49-F238E27FC236}">
                <a16:creationId xmlns:a16="http://schemas.microsoft.com/office/drawing/2014/main" id="{896595A9-2687-4822-8451-ED504E9754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73B4AC-6844-43C4-9FF4-CD94FE4156F6}"/>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418815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8AFA88-07DB-4012-859E-DE3F5960E0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C647AD-2C7C-4894-8CCD-E39BCA714E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D17B99-4D1A-471E-80B5-CC9A8778F039}"/>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5" name="页脚占位符 4">
            <a:extLst>
              <a:ext uri="{FF2B5EF4-FFF2-40B4-BE49-F238E27FC236}">
                <a16:creationId xmlns:a16="http://schemas.microsoft.com/office/drawing/2014/main" id="{92DC2067-3CBC-4AFA-911E-7CC26CA64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59B442-F11B-4CAD-82DD-98184332A9CA}"/>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1974581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198"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en-US" sz="3200" b="0" strike="noStrike" spc="-1">
              <a:latin typeface="Arial"/>
            </a:endParaRPr>
          </a:p>
        </p:txBody>
      </p:sp>
      <p:sp>
        <p:nvSpPr>
          <p:cNvPr id="199"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24833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897A-C672-4180-98A5-01D9D3E938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2D4F6B-F0A8-4591-865D-223CFC9EC7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8249C7-3858-4CF7-A158-BD3CB1D49D5A}"/>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5" name="页脚占位符 4">
            <a:extLst>
              <a:ext uri="{FF2B5EF4-FFF2-40B4-BE49-F238E27FC236}">
                <a16:creationId xmlns:a16="http://schemas.microsoft.com/office/drawing/2014/main" id="{66E49EB5-5FBF-4D7F-A574-6A31525EA9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C8CC15-BB8B-403A-8585-963546EB97C8}"/>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354798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9539F-4F02-4FA8-9985-1029D7EECF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99074A-4FFB-4937-853B-98607C369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DE0E6C-8AC6-44C1-A531-5A0479FF245F}"/>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5" name="页脚占位符 4">
            <a:extLst>
              <a:ext uri="{FF2B5EF4-FFF2-40B4-BE49-F238E27FC236}">
                <a16:creationId xmlns:a16="http://schemas.microsoft.com/office/drawing/2014/main" id="{5E872631-C7B2-4408-A03A-439D3A765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DCCAF0-F5FE-4042-AC61-AB4849147E22}"/>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43971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D62A9-3AC3-42F0-B09C-CAD2AACF01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B9428D-314E-4178-8C5A-4B609929773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9917EC7-0329-4F56-B004-67C7213302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70BBDB4-7643-42AF-8EBD-F7C842335E06}"/>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6" name="页脚占位符 5">
            <a:extLst>
              <a:ext uri="{FF2B5EF4-FFF2-40B4-BE49-F238E27FC236}">
                <a16:creationId xmlns:a16="http://schemas.microsoft.com/office/drawing/2014/main" id="{F07F6455-D956-45A9-9698-A58F941A0D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DA29A8-203D-440E-80EA-F642D7F32A2A}"/>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397180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C315A-F905-4080-8270-C1C8486A99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672A0-FE3F-4A9B-B17A-D3A01F4AC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6E63F6B-2A48-47F6-9AF2-7488CB46D84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A03794C-7F81-4A58-AD3C-D17AE2580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2B05811-74C8-4430-AD4F-4F92B1AF66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B267671-FD27-460F-9871-A6E684B523CD}"/>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8" name="页脚占位符 7">
            <a:extLst>
              <a:ext uri="{FF2B5EF4-FFF2-40B4-BE49-F238E27FC236}">
                <a16:creationId xmlns:a16="http://schemas.microsoft.com/office/drawing/2014/main" id="{78A850E4-6118-4BE0-AD88-B15016C035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EAC70C-290A-4A78-AC72-BB146DCA6CC3}"/>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359046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F1ACA-BCB5-4CA2-8F9A-5DF8119A5B4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081844E-BA55-4771-913B-5F96705BB64F}"/>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4" name="页脚占位符 3">
            <a:extLst>
              <a:ext uri="{FF2B5EF4-FFF2-40B4-BE49-F238E27FC236}">
                <a16:creationId xmlns:a16="http://schemas.microsoft.com/office/drawing/2014/main" id="{E470D6D4-DA74-40E4-AA8C-40812C6A78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3BF2E7-D40D-46DE-86FF-BDB80DC91CA3}"/>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299697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B4D038-1184-4FC0-B388-42BC4014304D}"/>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3" name="页脚占位符 2">
            <a:extLst>
              <a:ext uri="{FF2B5EF4-FFF2-40B4-BE49-F238E27FC236}">
                <a16:creationId xmlns:a16="http://schemas.microsoft.com/office/drawing/2014/main" id="{F4A20E28-8938-438C-A45D-4F1A8CD71F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365F84-828B-4D8B-A8D6-71A2774C376E}"/>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112818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21DE7-D419-44DD-8C20-A08A684185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D42A5BB-78A4-455D-BF57-9905F9231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DE4E2C-46F3-41DE-91D8-EA106C06B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288CCE-B013-4D69-BF2A-3582DB8D1C9A}"/>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6" name="页脚占位符 5">
            <a:extLst>
              <a:ext uri="{FF2B5EF4-FFF2-40B4-BE49-F238E27FC236}">
                <a16:creationId xmlns:a16="http://schemas.microsoft.com/office/drawing/2014/main" id="{ADB7EB3E-93F6-47C6-848F-27E12792E2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3566D2-A26D-4530-B5C8-3731E2163129}"/>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377259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AF09-64D1-4121-BC53-6DA5A451AD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46E3D7-810A-4090-89D4-60C5F9B2A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09E034D-BA3C-436F-8AD0-D8D03507A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B46D4E-7997-4D3B-A7F2-1C5B5655D6AA}"/>
              </a:ext>
            </a:extLst>
          </p:cNvPr>
          <p:cNvSpPr>
            <a:spLocks noGrp="1"/>
          </p:cNvSpPr>
          <p:nvPr>
            <p:ph type="dt" sz="half" idx="10"/>
          </p:nvPr>
        </p:nvSpPr>
        <p:spPr/>
        <p:txBody>
          <a:bodyPr/>
          <a:lstStyle/>
          <a:p>
            <a:fld id="{FAB13CE8-284F-41C7-9D24-316108484DFD}" type="datetimeFigureOut">
              <a:rPr lang="zh-CN" altLang="en-US" smtClean="0"/>
              <a:t>2019/8/5</a:t>
            </a:fld>
            <a:endParaRPr lang="zh-CN" altLang="en-US"/>
          </a:p>
        </p:txBody>
      </p:sp>
      <p:sp>
        <p:nvSpPr>
          <p:cNvPr id="6" name="页脚占位符 5">
            <a:extLst>
              <a:ext uri="{FF2B5EF4-FFF2-40B4-BE49-F238E27FC236}">
                <a16:creationId xmlns:a16="http://schemas.microsoft.com/office/drawing/2014/main" id="{B6264F32-65AE-459B-BD1B-C1B642F4E2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980A83-B65C-4E22-8B6E-370D59DD1419}"/>
              </a:ext>
            </a:extLst>
          </p:cNvPr>
          <p:cNvSpPr>
            <a:spLocks noGrp="1"/>
          </p:cNvSpPr>
          <p:nvPr>
            <p:ph type="sldNum" sz="quarter" idx="12"/>
          </p:nvPr>
        </p:nvSpPr>
        <p:spPr/>
        <p:txBody>
          <a:body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144890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8B3CCF-0C14-4120-95F6-DE00E5CC0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2640E3-D298-4B98-9650-5BEEEC0F4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38094F-8EBA-4A31-8264-1CD484438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13CE8-284F-41C7-9D24-316108484DFD}" type="datetimeFigureOut">
              <a:rPr lang="zh-CN" altLang="en-US" smtClean="0"/>
              <a:t>2019/8/5</a:t>
            </a:fld>
            <a:endParaRPr lang="zh-CN" altLang="en-US"/>
          </a:p>
        </p:txBody>
      </p:sp>
      <p:sp>
        <p:nvSpPr>
          <p:cNvPr id="5" name="页脚占位符 4">
            <a:extLst>
              <a:ext uri="{FF2B5EF4-FFF2-40B4-BE49-F238E27FC236}">
                <a16:creationId xmlns:a16="http://schemas.microsoft.com/office/drawing/2014/main" id="{D92A0C94-05ED-4ABA-A2DA-F7164E431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80DFB5-C12A-4EEB-BBA1-E304A92E6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45A59-2BA1-44F8-BED0-CA8693FC1CF9}" type="slidenum">
              <a:rPr lang="zh-CN" altLang="en-US" smtClean="0"/>
              <a:t>‹#›</a:t>
            </a:fld>
            <a:endParaRPr lang="zh-CN" altLang="en-US"/>
          </a:p>
        </p:txBody>
      </p:sp>
    </p:spTree>
    <p:extLst>
      <p:ext uri="{BB962C8B-B14F-4D97-AF65-F5344CB8AC3E}">
        <p14:creationId xmlns:p14="http://schemas.microsoft.com/office/powerpoint/2010/main" val="360977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khronos.org/openc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www.khronos.org/registry/cl/" TargetMode="Externa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khronos.org/message_boards/forumdisplay.php?f=61" TargetMode="External"/><Relationship Id="rId2" Type="http://schemas.openxmlformats.org/officeDocument/2006/relationships/hyperlink" Target="http://www.iwocl.org/"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lMathLibraries/clBLAS" TargetMode="External"/><Relationship Id="rId2" Type="http://schemas.openxmlformats.org/officeDocument/2006/relationships/hyperlink" Target="https://github.com/Computing-Language-Utility/CLU" TargetMode="External"/><Relationship Id="rId1" Type="http://schemas.openxmlformats.org/officeDocument/2006/relationships/slideLayout" Target="../slideLayouts/slideLayout7.xml"/><Relationship Id="rId4" Type="http://schemas.openxmlformats.org/officeDocument/2006/relationships/hyperlink" Target="https://github.com/clMathLibraries/clFF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docs.python.org/2/library/index.html" TargetMode="External"/><Relationship Id="rId2" Type="http://schemas.openxmlformats.org/officeDocument/2006/relationships/hyperlink" Target="http://docs.python.org/2/tutorial/index.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4"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4000" b="1" cap="all" spc="-1" dirty="0">
                <a:solidFill>
                  <a:srgbClr val="000000"/>
                </a:solidFill>
                <a:latin typeface="Trebuchet MS"/>
              </a:rPr>
              <a:t>一些结论</a:t>
            </a:r>
            <a:endParaRPr lang="en-US" altLang="zh-CN" sz="4000" b="1" cap="all" spc="-1" dirty="0">
              <a:solidFill>
                <a:srgbClr val="000000"/>
              </a:solidFill>
              <a:latin typeface="Trebuchet MS"/>
            </a:endParaRPr>
          </a:p>
          <a:p>
            <a:pPr>
              <a:lnSpc>
                <a:spcPct val="100000"/>
              </a:lnSpc>
            </a:pPr>
            <a:r>
              <a:rPr lang="en-US" sz="4000" b="1" cap="all" spc="-1" dirty="0">
                <a:solidFill>
                  <a:srgbClr val="000000"/>
                </a:solidFill>
                <a:latin typeface="Trebuchet MS"/>
              </a:rPr>
              <a:t>Some Concluding remarks</a:t>
            </a:r>
            <a:endParaRPr lang="en-US" sz="4000"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OpenCL 1.2</a:t>
            </a:r>
            <a:endParaRPr lang="en-US" sz="4400" spc="-1">
              <a:latin typeface="Arial"/>
            </a:endParaRPr>
          </a:p>
        </p:txBody>
      </p:sp>
      <p:sp>
        <p:nvSpPr>
          <p:cNvPr id="2127"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a:solidFill>
                  <a:srgbClr val="000000"/>
                </a:solidFill>
                <a:latin typeface="Trebuchet MS"/>
              </a:rPr>
              <a:t>Released November 2011</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Major new features: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Custom devices and built-in kernels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Device partitioning</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Support separate compilation and linking of programs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Greater support for OpenCL libraries</a:t>
            </a:r>
            <a:endParaRPr lang="en-US" sz="2800"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OpenCL 2.0</a:t>
            </a:r>
            <a:endParaRPr lang="en-US" sz="4400" spc="-1">
              <a:latin typeface="Arial"/>
            </a:endParaRPr>
          </a:p>
        </p:txBody>
      </p:sp>
      <p:sp>
        <p:nvSpPr>
          <p:cNvPr id="2129"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Released in November 2013</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Major new features: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Shared virtual memory (SVM)</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Dynamic parallelism</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Pipes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Built-in reductions/broadcasts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Sub-groups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"generic" address space</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C11 atomics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More image support</a:t>
            </a:r>
            <a:endParaRPr lang="en-US" sz="2800"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4000" b="1" cap="all" spc="-1" dirty="0">
                <a:solidFill>
                  <a:srgbClr val="000000"/>
                </a:solidFill>
                <a:latin typeface="Trebuchet MS"/>
              </a:rPr>
              <a:t>核函数内的向量运算</a:t>
            </a:r>
            <a:endParaRPr lang="en-US" sz="4000" spc="-1" dirty="0">
              <a:latin typeface="Arial"/>
            </a:endParaRPr>
          </a:p>
        </p:txBody>
      </p:sp>
      <p:sp>
        <p:nvSpPr>
          <p:cNvPr id="2131"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zh-CN" altLang="en-US" sz="2000" spc="-1" dirty="0">
                <a:solidFill>
                  <a:srgbClr val="000000"/>
                </a:solidFill>
                <a:latin typeface="Trebuchet MS"/>
              </a:rPr>
              <a:t>附录</a:t>
            </a:r>
            <a:r>
              <a:rPr lang="en-US" sz="2000" spc="-1" dirty="0">
                <a:solidFill>
                  <a:srgbClr val="000000"/>
                </a:solidFill>
                <a:latin typeface="Trebuchet MS"/>
              </a:rPr>
              <a:t> A</a:t>
            </a:r>
            <a:endParaRPr lang="en-US" sz="2000"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Before we continue...</a:t>
            </a:r>
            <a:endParaRPr lang="en-US" sz="4400" spc="-1">
              <a:latin typeface="Arial"/>
            </a:endParaRPr>
          </a:p>
        </p:txBody>
      </p:sp>
      <p:sp>
        <p:nvSpPr>
          <p:cNvPr id="2133"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The OpenCL device compilers are good at auto-vectorising your code</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Adjacent work-items may be packed to produce vectorized code</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By using vector operations the compiler may not optimize as sucessfully</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So </a:t>
            </a:r>
            <a:r>
              <a:rPr lang="en-US" sz="3200" b="1" i="1" u="sng" spc="-1">
                <a:solidFill>
                  <a:srgbClr val="FF0000"/>
                </a:solidFill>
                <a:latin typeface="Trebuchet MS"/>
              </a:rPr>
              <a:t>think twice</a:t>
            </a:r>
            <a:r>
              <a:rPr lang="en-US" sz="3200" spc="-1">
                <a:solidFill>
                  <a:srgbClr val="FF0000"/>
                </a:solidFill>
                <a:latin typeface="Trebuchet MS"/>
              </a:rPr>
              <a:t> </a:t>
            </a:r>
            <a:r>
              <a:rPr lang="en-US" sz="3200" spc="-1">
                <a:solidFill>
                  <a:srgbClr val="000000"/>
                </a:solidFill>
                <a:latin typeface="Trebuchet MS"/>
              </a:rPr>
              <a:t>before you explicitly vectorize your OpenCL kernels, you might end up hurting performance!</a:t>
            </a:r>
            <a:endParaRPr lang="en-US" sz="3200"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4" name="CustomShape 1"/>
          <p:cNvSpPr/>
          <p:nvPr/>
        </p:nvSpPr>
        <p:spPr>
          <a:xfrm>
            <a:off x="1981200" y="-162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spc="-1">
                <a:solidFill>
                  <a:srgbClr val="000000"/>
                </a:solidFill>
                <a:latin typeface="Trebuchet MS"/>
              </a:rPr>
              <a:t>Vector operations</a:t>
            </a:r>
            <a:endParaRPr lang="en-US" sz="4400" spc="-1">
              <a:latin typeface="Arial"/>
            </a:endParaRPr>
          </a:p>
        </p:txBody>
      </p:sp>
      <p:sp>
        <p:nvSpPr>
          <p:cNvPr id="2135" name="CustomShape 2"/>
          <p:cNvSpPr/>
          <p:nvPr/>
        </p:nvSpPr>
        <p:spPr>
          <a:xfrm>
            <a:off x="1631640" y="836640"/>
            <a:ext cx="8928360" cy="44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Modern microprocessors include vector units:</a:t>
            </a:r>
            <a:endParaRPr lang="en-US" sz="3200" spc="-1">
              <a:latin typeface="Arial"/>
            </a:endParaRPr>
          </a:p>
          <a:p>
            <a:pPr marL="457200">
              <a:spcBef>
                <a:spcPts val="561"/>
              </a:spcBef>
            </a:pPr>
            <a:r>
              <a:rPr lang="en-US" sz="2800" spc="-1">
                <a:solidFill>
                  <a:srgbClr val="000000"/>
                </a:solidFill>
                <a:latin typeface="Trebuchet MS"/>
              </a:rPr>
              <a:t>Functional units that carry out operations on blocks of numbers</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For example, x86 CPUs have over the years introduced MMX, SSE, and AVX instruction sets …</a:t>
            </a:r>
            <a:endParaRPr lang="en-US" sz="3200" spc="-1">
              <a:latin typeface="Arial"/>
            </a:endParaRPr>
          </a:p>
          <a:p>
            <a:pPr marL="457200">
              <a:spcBef>
                <a:spcPts val="561"/>
              </a:spcBef>
            </a:pPr>
            <a:r>
              <a:rPr lang="en-US" sz="2800" spc="-1">
                <a:solidFill>
                  <a:srgbClr val="000000"/>
                </a:solidFill>
                <a:latin typeface="Trebuchet MS"/>
              </a:rPr>
              <a:t>characterized in part by their widths (e.g. SSE operates on 128 bits at a time, AVX 256 bits etc)</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To gain full performance from these processors it is important to exploit these vector units</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Compilers can sometimes automatically exploit vector units.</a:t>
            </a:r>
            <a:endParaRPr lang="en-US" sz="3200" spc="-1">
              <a:latin typeface="Arial"/>
            </a:endParaRPr>
          </a:p>
          <a:p>
            <a:pPr marL="457200">
              <a:spcBef>
                <a:spcPts val="561"/>
              </a:spcBef>
            </a:pPr>
            <a:r>
              <a:rPr lang="en-US" sz="2800" spc="-1">
                <a:solidFill>
                  <a:srgbClr val="000000"/>
                </a:solidFill>
                <a:latin typeface="Trebuchet MS"/>
              </a:rPr>
              <a:t>Experience over the years has shown, however, that you all too often have to code vector operations by hand.</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Example using 128 bit wide SSE:</a:t>
            </a:r>
            <a:endParaRPr lang="en-US" sz="3200" spc="-1">
              <a:latin typeface="Arial"/>
            </a:endParaRPr>
          </a:p>
          <a:p>
            <a:pPr>
              <a:spcBef>
                <a:spcPts val="641"/>
              </a:spcBef>
            </a:pPr>
            <a:endParaRPr lang="en-US" sz="3200" spc="-1">
              <a:latin typeface="Arial"/>
            </a:endParaRPr>
          </a:p>
        </p:txBody>
      </p:sp>
      <p:sp>
        <p:nvSpPr>
          <p:cNvPr id="2136" name="CustomShape 3"/>
          <p:cNvSpPr/>
          <p:nvPr/>
        </p:nvSpPr>
        <p:spPr>
          <a:xfrm>
            <a:off x="1606440" y="5315040"/>
            <a:ext cx="9060840" cy="133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pc="-1" dirty="0">
                <a:solidFill>
                  <a:srgbClr val="000000"/>
                </a:solidFill>
                <a:latin typeface="Courier New Bold"/>
                <a:ea typeface="DejaVu Sans"/>
              </a:rPr>
              <a:t>#include "</a:t>
            </a:r>
            <a:r>
              <a:rPr lang="en-US" sz="1400" b="1" spc="-1" dirty="0" err="1">
                <a:solidFill>
                  <a:srgbClr val="000000"/>
                </a:solidFill>
                <a:latin typeface="Courier New Bold"/>
                <a:ea typeface="DejaVu Sans"/>
              </a:rPr>
              <a:t>xmmintrin.h</a:t>
            </a:r>
            <a:r>
              <a:rPr lang="en-US" sz="1400" b="1" spc="-1" dirty="0">
                <a:solidFill>
                  <a:srgbClr val="000000"/>
                </a:solidFill>
                <a:latin typeface="Courier New Bold"/>
                <a:ea typeface="DejaVu Sans"/>
              </a:rPr>
              <a:t> "     // vector </a:t>
            </a:r>
            <a:r>
              <a:rPr lang="en-US" sz="1400" b="1" spc="-1" dirty="0" err="1">
                <a:solidFill>
                  <a:srgbClr val="000000"/>
                </a:solidFill>
                <a:latin typeface="Courier New Bold"/>
                <a:ea typeface="DejaVu Sans"/>
              </a:rPr>
              <a:t>intrinsics</a:t>
            </a:r>
            <a:r>
              <a:rPr lang="en-US" sz="1400" b="1" spc="-1" dirty="0">
                <a:solidFill>
                  <a:srgbClr val="000000"/>
                </a:solidFill>
                <a:latin typeface="Courier New Bold"/>
                <a:ea typeface="DejaVu Sans"/>
              </a:rPr>
              <a:t> from </a:t>
            </a:r>
            <a:r>
              <a:rPr lang="en-US" sz="1400" b="1" spc="-1" dirty="0" err="1">
                <a:solidFill>
                  <a:srgbClr val="000000"/>
                </a:solidFill>
                <a:latin typeface="Courier New Bold"/>
                <a:ea typeface="DejaVu Sans"/>
              </a:rPr>
              <a:t>gcc</a:t>
            </a:r>
            <a:r>
              <a:rPr lang="en-US" sz="1400" b="1" spc="-1" dirty="0">
                <a:solidFill>
                  <a:srgbClr val="000000"/>
                </a:solidFill>
                <a:latin typeface="Courier New Bold"/>
                <a:ea typeface="DejaVu Sans"/>
              </a:rPr>
              <a:t> for SSE (128 bit wide)</a:t>
            </a:r>
            <a:endParaRPr lang="en-US" sz="1400" spc="-1" dirty="0">
              <a:latin typeface="Arial"/>
            </a:endParaRPr>
          </a:p>
          <a:p>
            <a:pPr>
              <a:lnSpc>
                <a:spcPct val="100000"/>
              </a:lnSpc>
            </a:pPr>
            <a:endParaRPr lang="en-US" sz="1400" spc="-1" dirty="0">
              <a:latin typeface="Arial"/>
            </a:endParaRPr>
          </a:p>
          <a:p>
            <a:pPr>
              <a:lnSpc>
                <a:spcPct val="100000"/>
              </a:lnSpc>
            </a:pPr>
            <a:r>
              <a:rPr lang="en-US" sz="1400" b="1" spc="-1" dirty="0">
                <a:solidFill>
                  <a:srgbClr val="000000"/>
                </a:solidFill>
                <a:latin typeface="Courier New Bold"/>
                <a:ea typeface="DejaVu Sans"/>
              </a:rPr>
              <a:t>__m128 ramp = _</a:t>
            </a:r>
            <a:r>
              <a:rPr lang="en-US" sz="1400" b="1" spc="-1" dirty="0" err="1">
                <a:solidFill>
                  <a:srgbClr val="000000"/>
                </a:solidFill>
                <a:latin typeface="Courier New Bold"/>
                <a:ea typeface="DejaVu Sans"/>
              </a:rPr>
              <a:t>mm_setr_ps</a:t>
            </a:r>
            <a:r>
              <a:rPr lang="en-US" sz="1400" b="1" spc="-1" dirty="0">
                <a:solidFill>
                  <a:srgbClr val="000000"/>
                </a:solidFill>
                <a:latin typeface="Courier New Bold"/>
                <a:ea typeface="DejaVu Sans"/>
              </a:rPr>
              <a:t>(0.5, 1.5, 2.5, 3.5);   </a:t>
            </a:r>
            <a:r>
              <a:rPr lang="en-US" sz="1200" b="1" spc="-1" dirty="0">
                <a:solidFill>
                  <a:srgbClr val="000000"/>
                </a:solidFill>
                <a:latin typeface="Courier New Bold"/>
                <a:ea typeface="DejaVu Sans"/>
              </a:rPr>
              <a:t>// pack 4 floats into vector register</a:t>
            </a:r>
            <a:endParaRPr lang="en-US" sz="1200" spc="-1" dirty="0">
              <a:latin typeface="Arial"/>
            </a:endParaRPr>
          </a:p>
          <a:p>
            <a:pPr>
              <a:lnSpc>
                <a:spcPct val="100000"/>
              </a:lnSpc>
            </a:pPr>
            <a:r>
              <a:rPr lang="en-US" sz="1400" b="1" spc="-1" dirty="0">
                <a:solidFill>
                  <a:srgbClr val="000000"/>
                </a:solidFill>
                <a:latin typeface="Courier New Bold"/>
                <a:ea typeface="DejaVu Sans"/>
              </a:rPr>
              <a:t>__m128 v</a:t>
            </a:r>
            <a:r>
              <a:rPr lang="zh-CN" altLang="en-US" sz="1400" b="1" spc="-1" dirty="0">
                <a:solidFill>
                  <a:srgbClr val="000000"/>
                </a:solidFill>
                <a:latin typeface="Courier New Bold"/>
                <a:ea typeface="DejaVu Sans"/>
              </a:rPr>
              <a:t>步骤</a:t>
            </a:r>
            <a:r>
              <a:rPr lang="en-US" sz="1400" b="1" spc="-1" dirty="0">
                <a:solidFill>
                  <a:srgbClr val="000000"/>
                </a:solidFill>
                <a:latin typeface="Courier New Bold"/>
                <a:ea typeface="DejaVu Sans"/>
              </a:rPr>
              <a:t> = _mm_load1_ps(&amp;</a:t>
            </a:r>
            <a:r>
              <a:rPr lang="zh-CN" altLang="en-US" sz="1400" b="1" spc="-1" dirty="0">
                <a:solidFill>
                  <a:srgbClr val="000000"/>
                </a:solidFill>
                <a:latin typeface="Courier New Bold"/>
                <a:ea typeface="DejaVu Sans"/>
              </a:rPr>
              <a:t>步骤</a:t>
            </a:r>
            <a:r>
              <a:rPr lang="en-US" sz="1400" b="1" spc="-1" dirty="0">
                <a:solidFill>
                  <a:srgbClr val="000000"/>
                </a:solidFill>
                <a:latin typeface="Courier New Bold"/>
                <a:ea typeface="DejaVu Sans"/>
              </a:rPr>
              <a:t>);              </a:t>
            </a:r>
            <a:r>
              <a:rPr lang="en-US" sz="1200" b="1" spc="-1" dirty="0">
                <a:solidFill>
                  <a:srgbClr val="000000"/>
                </a:solidFill>
                <a:latin typeface="Courier New Bold"/>
                <a:ea typeface="DejaVu Sans"/>
              </a:rPr>
              <a:t>// pack </a:t>
            </a:r>
            <a:r>
              <a:rPr lang="zh-CN" altLang="en-US" sz="1200" b="1" spc="-1" dirty="0">
                <a:solidFill>
                  <a:srgbClr val="000000"/>
                </a:solidFill>
                <a:latin typeface="Courier New Bold"/>
                <a:ea typeface="DejaVu Sans"/>
              </a:rPr>
              <a:t>步骤</a:t>
            </a:r>
            <a:r>
              <a:rPr lang="en-US" sz="1200" b="1" spc="-1" dirty="0">
                <a:solidFill>
                  <a:srgbClr val="000000"/>
                </a:solidFill>
                <a:latin typeface="Courier New Bold"/>
                <a:ea typeface="DejaVu Sans"/>
              </a:rPr>
              <a:t> into a vector register</a:t>
            </a:r>
            <a:endParaRPr lang="en-US" sz="1200" spc="-1" dirty="0">
              <a:latin typeface="Arial"/>
            </a:endParaRPr>
          </a:p>
          <a:p>
            <a:pPr>
              <a:lnSpc>
                <a:spcPct val="100000"/>
              </a:lnSpc>
            </a:pPr>
            <a:r>
              <a:rPr lang="en-US" sz="1400" b="1" spc="-1" dirty="0">
                <a:solidFill>
                  <a:srgbClr val="000000"/>
                </a:solidFill>
                <a:latin typeface="Courier New Bold"/>
                <a:ea typeface="DejaVu Sans"/>
              </a:rPr>
              <a:t>__m128 </a:t>
            </a:r>
            <a:r>
              <a:rPr lang="en-US" sz="1400" b="1" spc="-1" dirty="0" err="1">
                <a:solidFill>
                  <a:srgbClr val="000000"/>
                </a:solidFill>
                <a:latin typeface="Courier New Bold"/>
                <a:ea typeface="DejaVu Sans"/>
              </a:rPr>
              <a:t>xvec</a:t>
            </a:r>
            <a:r>
              <a:rPr lang="en-US" sz="1400" b="1" spc="-1" dirty="0">
                <a:solidFill>
                  <a:srgbClr val="000000"/>
                </a:solidFill>
                <a:latin typeface="Courier New Bold"/>
                <a:ea typeface="DejaVu Sans"/>
              </a:rPr>
              <a:t>; = _</a:t>
            </a:r>
            <a:r>
              <a:rPr lang="en-US" sz="1400" b="1" spc="-1" dirty="0" err="1">
                <a:solidFill>
                  <a:srgbClr val="000000"/>
                </a:solidFill>
                <a:latin typeface="Courier New Bold"/>
                <a:ea typeface="DejaVu Sans"/>
              </a:rPr>
              <a:t>mm_mul_ps</a:t>
            </a:r>
            <a:r>
              <a:rPr lang="en-US" sz="1400" b="1" spc="-1" dirty="0">
                <a:solidFill>
                  <a:srgbClr val="000000"/>
                </a:solidFill>
                <a:latin typeface="Courier New Bold"/>
                <a:ea typeface="DejaVu Sans"/>
              </a:rPr>
              <a:t>(</a:t>
            </a:r>
            <a:r>
              <a:rPr lang="en-US" sz="1400" b="1" spc="-1" dirty="0" err="1">
                <a:solidFill>
                  <a:srgbClr val="000000"/>
                </a:solidFill>
                <a:latin typeface="Courier New Bold"/>
                <a:ea typeface="DejaVu Sans"/>
              </a:rPr>
              <a:t>ramp,v</a:t>
            </a:r>
            <a:r>
              <a:rPr lang="zh-CN" altLang="en-US" sz="1400" b="1" spc="-1" dirty="0">
                <a:solidFill>
                  <a:srgbClr val="000000"/>
                </a:solidFill>
                <a:latin typeface="Courier New Bold"/>
                <a:ea typeface="DejaVu Sans"/>
              </a:rPr>
              <a:t>步骤</a:t>
            </a:r>
            <a:r>
              <a:rPr lang="en-US" sz="1400" b="1" spc="-1" dirty="0">
                <a:solidFill>
                  <a:srgbClr val="000000"/>
                </a:solidFill>
                <a:latin typeface="Courier New Bold"/>
                <a:ea typeface="DejaVu Sans"/>
              </a:rPr>
              <a:t>);           </a:t>
            </a:r>
            <a:r>
              <a:rPr lang="en-US" sz="1200" b="1" spc="-1" dirty="0">
                <a:solidFill>
                  <a:srgbClr val="000000"/>
                </a:solidFill>
                <a:latin typeface="Courier New Bold"/>
                <a:ea typeface="DejaVu Sans"/>
              </a:rPr>
              <a:t>// multiple corresponding 32 bit</a:t>
            </a:r>
            <a:endParaRPr lang="en-US" sz="1200" spc="-1" dirty="0">
              <a:latin typeface="Arial"/>
            </a:endParaRPr>
          </a:p>
          <a:p>
            <a:pPr>
              <a:lnSpc>
                <a:spcPct val="100000"/>
              </a:lnSpc>
            </a:pPr>
            <a:r>
              <a:rPr lang="en-US" sz="1200" b="1" spc="-1" dirty="0">
                <a:solidFill>
                  <a:srgbClr val="000000"/>
                </a:solidFill>
                <a:latin typeface="Courier New Bold"/>
                <a:ea typeface="DejaVu Sans"/>
              </a:rPr>
              <a:t>                                                         //  floats and assign to </a:t>
            </a:r>
            <a:r>
              <a:rPr lang="en-US" sz="1200" b="1" spc="-1" dirty="0" err="1">
                <a:solidFill>
                  <a:srgbClr val="000000"/>
                </a:solidFill>
                <a:latin typeface="Courier New Bold"/>
                <a:ea typeface="DejaVu Sans"/>
              </a:rPr>
              <a:t>xvec</a:t>
            </a:r>
            <a:endParaRPr lang="en-US" sz="1200"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7" name="CustomShape 1"/>
          <p:cNvSpPr/>
          <p:nvPr/>
        </p:nvSpPr>
        <p:spPr>
          <a:xfrm>
            <a:off x="1981200" y="44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Vector intrinsics challenges</a:t>
            </a:r>
            <a:endParaRPr lang="en-US" sz="4400" spc="-1">
              <a:latin typeface="Arial"/>
            </a:endParaRPr>
          </a:p>
        </p:txBody>
      </p:sp>
      <p:sp>
        <p:nvSpPr>
          <p:cNvPr id="2138" name="CustomShape 2"/>
          <p:cNvSpPr/>
          <p:nvPr/>
        </p:nvSpPr>
        <p:spPr>
          <a:xfrm>
            <a:off x="1631640" y="1412640"/>
            <a:ext cx="88563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Requires an assembly code style of programming:</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Load into registers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Operate with register operands to produce values in another vector register</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Non portable</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Change vector instruction set (even from the same vendor) and code must be re-written. Compilers might treat them differently too</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Consequences: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Very few programmers are willing to code with intrinsics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Most programs only exploit vector instructions that the compiler can automatically generate – which can be hit or miss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Most programs grossly under exploit available performance.</a:t>
            </a:r>
            <a:endParaRPr lang="en-US" sz="2800" spc="-1">
              <a:latin typeface="Arial"/>
            </a:endParaRPr>
          </a:p>
          <a:p>
            <a:pPr>
              <a:spcBef>
                <a:spcPts val="641"/>
              </a:spcBef>
            </a:pPr>
            <a:endParaRPr lang="en-US" sz="2800" spc="-1">
              <a:latin typeface="Arial"/>
            </a:endParaRPr>
          </a:p>
        </p:txBody>
      </p:sp>
      <p:sp>
        <p:nvSpPr>
          <p:cNvPr id="2139" name="CustomShape 3"/>
          <p:cNvSpPr/>
          <p:nvPr/>
        </p:nvSpPr>
        <p:spPr>
          <a:xfrm>
            <a:off x="2927640" y="5805360"/>
            <a:ext cx="655200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pc="-1">
                <a:solidFill>
                  <a:srgbClr val="4F81BD"/>
                </a:solidFill>
                <a:latin typeface="Trebuchet MS"/>
                <a:ea typeface="DejaVu Sans"/>
              </a:rPr>
              <a:t>Solution: a  high level portable vector instruction set … which is precisely what OpenCL provides. </a:t>
            </a:r>
            <a:endParaRPr lang="en-US" sz="2000" spc="-1">
              <a:latin typeface="Arial"/>
            </a:endParaRPr>
          </a:p>
          <a:p>
            <a:pPr>
              <a:lnSpc>
                <a:spcPct val="100000"/>
              </a:lnSpc>
            </a:pPr>
            <a:endParaRPr lang="en-US" sz="2000"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Vector Types</a:t>
            </a:r>
            <a:endParaRPr lang="en-US" sz="4400" spc="-1">
              <a:latin typeface="Arial"/>
            </a:endParaRPr>
          </a:p>
        </p:txBody>
      </p:sp>
      <p:sp>
        <p:nvSpPr>
          <p:cNvPr id="2141"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The OpenCL C kernel programming language provides a set of vector instructions: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These are portable between different vector instruction sets</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These instructions support vector lengths of 2, 4, 8, and 16 … for example:</a:t>
            </a:r>
            <a:endParaRPr lang="en-US" sz="3200" spc="-1">
              <a:latin typeface="Arial"/>
            </a:endParaRPr>
          </a:p>
          <a:p>
            <a:pPr marL="743040" lvl="1" indent="-285120">
              <a:spcBef>
                <a:spcPts val="561"/>
              </a:spcBef>
              <a:buClr>
                <a:srgbClr val="000000"/>
              </a:buClr>
              <a:buFont typeface="Arial"/>
              <a:buChar char="–"/>
            </a:pPr>
            <a:r>
              <a:rPr lang="en-US" sz="2800" b="1" spc="-1">
                <a:solidFill>
                  <a:srgbClr val="000000"/>
                </a:solidFill>
                <a:latin typeface="Courier New Bold"/>
              </a:rPr>
              <a:t>char2, ushort4, int8, float16, double2</a:t>
            </a:r>
            <a:r>
              <a:rPr lang="en-US" sz="2800" spc="-1">
                <a:solidFill>
                  <a:srgbClr val="000000"/>
                </a:solidFill>
                <a:latin typeface="Trebuchet MS"/>
              </a:rPr>
              <a:t>, …</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Properties of these types include:</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Endian safe</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Aligned at vector length</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Vector operations (elementwise) and built-in functions</a:t>
            </a:r>
            <a:endParaRPr lang="en-US" sz="2800" spc="-1">
              <a:latin typeface="Arial"/>
            </a:endParaRPr>
          </a:p>
          <a:p>
            <a:pPr>
              <a:spcBef>
                <a:spcPts val="641"/>
              </a:spcBef>
            </a:pPr>
            <a:endParaRPr lang="en-US" sz="2800" spc="-1">
              <a:latin typeface="Arial"/>
            </a:endParaRPr>
          </a:p>
        </p:txBody>
      </p:sp>
      <p:sp>
        <p:nvSpPr>
          <p:cNvPr id="2142" name="CustomShape 3"/>
          <p:cNvSpPr/>
          <p:nvPr/>
        </p:nvSpPr>
        <p:spPr>
          <a:xfrm>
            <a:off x="5880000" y="6003000"/>
            <a:ext cx="438228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Remember, double (and hence vectors of double) are optional in OpenCL v1.1</a:t>
            </a:r>
            <a:endParaRPr lang="en-US"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3" name="CustomShape 1"/>
          <p:cNvSpPr/>
          <p:nvPr/>
        </p:nvSpPr>
        <p:spPr>
          <a:xfrm>
            <a:off x="1981200" y="-162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Vector Operations</a:t>
            </a:r>
            <a:endParaRPr lang="en-US" sz="4400" spc="-1">
              <a:latin typeface="Arial"/>
            </a:endParaRPr>
          </a:p>
        </p:txBody>
      </p:sp>
      <p:sp>
        <p:nvSpPr>
          <p:cNvPr id="2144" name="CustomShape 2"/>
          <p:cNvSpPr/>
          <p:nvPr/>
        </p:nvSpPr>
        <p:spPr>
          <a:xfrm>
            <a:off x="1981200" y="952200"/>
            <a:ext cx="3106080" cy="67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a:solidFill>
                  <a:srgbClr val="000000"/>
                </a:solidFill>
                <a:latin typeface="Trebuchet MS"/>
              </a:rPr>
              <a:t>Vector literal</a:t>
            </a:r>
            <a:endParaRPr lang="en-US" sz="3200" spc="-1">
              <a:latin typeface="Arial"/>
            </a:endParaRPr>
          </a:p>
        </p:txBody>
      </p:sp>
      <p:sp>
        <p:nvSpPr>
          <p:cNvPr id="2145" name="CustomShape 3"/>
          <p:cNvSpPr/>
          <p:nvPr/>
        </p:nvSpPr>
        <p:spPr>
          <a:xfrm>
            <a:off x="1991280" y="2925000"/>
            <a:ext cx="5040000" cy="67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a:solidFill>
                  <a:srgbClr val="000000"/>
                </a:solidFill>
                <a:latin typeface="Trebuchet MS"/>
                <a:ea typeface="DejaVu Sans"/>
              </a:rPr>
              <a:t>Vector components</a:t>
            </a:r>
            <a:endParaRPr lang="en-US" sz="3200" spc="-1">
              <a:latin typeface="Arial"/>
            </a:endParaRPr>
          </a:p>
        </p:txBody>
      </p:sp>
      <p:sp>
        <p:nvSpPr>
          <p:cNvPr id="2146" name="CustomShape 4"/>
          <p:cNvSpPr/>
          <p:nvPr/>
        </p:nvSpPr>
        <p:spPr>
          <a:xfrm>
            <a:off x="1981200" y="4912560"/>
            <a:ext cx="3106080" cy="67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en-US" sz="3200" spc="-1">
                <a:solidFill>
                  <a:srgbClr val="000000"/>
                </a:solidFill>
                <a:latin typeface="Trebuchet MS"/>
                <a:ea typeface="DejaVu Sans"/>
              </a:rPr>
              <a:t>Vector ops</a:t>
            </a:r>
            <a:endParaRPr lang="en-US" sz="3200" spc="-1">
              <a:latin typeface="Arial"/>
            </a:endParaRPr>
          </a:p>
        </p:txBody>
      </p:sp>
      <p:sp>
        <p:nvSpPr>
          <p:cNvPr id="2147" name="CustomShape 5"/>
          <p:cNvSpPr/>
          <p:nvPr/>
        </p:nvSpPr>
        <p:spPr>
          <a:xfrm>
            <a:off x="2306640" y="1686240"/>
            <a:ext cx="210420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1" spc="-1">
                <a:solidFill>
                  <a:srgbClr val="9BBB59"/>
                </a:solidFill>
                <a:latin typeface="Courier New Bold"/>
                <a:ea typeface="DejaVu Sans"/>
              </a:rPr>
              <a:t>int4</a:t>
            </a:r>
            <a:r>
              <a:rPr lang="en-US" sz="1400" b="1" spc="-1">
                <a:solidFill>
                  <a:srgbClr val="000000"/>
                </a:solidFill>
                <a:latin typeface="Courier New Bold"/>
                <a:ea typeface="DejaVu Sans"/>
              </a:rPr>
              <a:t> vi0 = (</a:t>
            </a:r>
            <a:r>
              <a:rPr lang="en-US" sz="1400" b="1" spc="-1">
                <a:solidFill>
                  <a:srgbClr val="9BBB59"/>
                </a:solidFill>
                <a:latin typeface="Courier New Bold"/>
                <a:ea typeface="DejaVu Sans"/>
              </a:rPr>
              <a:t>int4</a:t>
            </a:r>
            <a:r>
              <a:rPr lang="en-US" sz="1400" b="1" spc="-1">
                <a:solidFill>
                  <a:srgbClr val="000000"/>
                </a:solidFill>
                <a:latin typeface="Courier New Bold"/>
                <a:ea typeface="DejaVu Sans"/>
              </a:rPr>
              <a:t>) -7;</a:t>
            </a:r>
            <a:endParaRPr lang="en-US" sz="1400" spc="-1">
              <a:latin typeface="Arial"/>
            </a:endParaRPr>
          </a:p>
        </p:txBody>
      </p:sp>
      <p:sp>
        <p:nvSpPr>
          <p:cNvPr id="2148" name="CustomShape 6"/>
          <p:cNvSpPr/>
          <p:nvPr/>
        </p:nvSpPr>
        <p:spPr>
          <a:xfrm>
            <a:off x="2422560" y="2396880"/>
            <a:ext cx="295020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1" spc="-1">
                <a:solidFill>
                  <a:srgbClr val="9BBB59"/>
                </a:solidFill>
                <a:latin typeface="Courier New Bold"/>
                <a:ea typeface="DejaVu Sans"/>
              </a:rPr>
              <a:t>int4</a:t>
            </a:r>
            <a:r>
              <a:rPr lang="en-US" sz="1400" b="1" spc="-1">
                <a:solidFill>
                  <a:srgbClr val="000000"/>
                </a:solidFill>
                <a:latin typeface="Courier New Bold"/>
                <a:ea typeface="DejaVu Sans"/>
              </a:rPr>
              <a:t> vi1 = (</a:t>
            </a:r>
            <a:r>
              <a:rPr lang="en-US" sz="1400" b="1" spc="-1">
                <a:solidFill>
                  <a:srgbClr val="9BBB59"/>
                </a:solidFill>
                <a:latin typeface="Courier New Bold"/>
                <a:ea typeface="DejaVu Sans"/>
              </a:rPr>
              <a:t>int4</a:t>
            </a:r>
            <a:r>
              <a:rPr lang="en-US" sz="1400" b="1" spc="-1">
                <a:solidFill>
                  <a:srgbClr val="000000"/>
                </a:solidFill>
                <a:latin typeface="Courier New Bold"/>
                <a:ea typeface="DejaVu Sans"/>
              </a:rPr>
              <a:t>) (0, 1, 2, 3);</a:t>
            </a:r>
            <a:endParaRPr lang="en-US" sz="1400" spc="-1">
              <a:latin typeface="Arial"/>
            </a:endParaRPr>
          </a:p>
        </p:txBody>
      </p:sp>
      <p:sp>
        <p:nvSpPr>
          <p:cNvPr id="2149" name="CustomShape 7"/>
          <p:cNvSpPr/>
          <p:nvPr/>
        </p:nvSpPr>
        <p:spPr>
          <a:xfrm>
            <a:off x="2273520" y="3652920"/>
            <a:ext cx="163152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1" spc="-1">
                <a:solidFill>
                  <a:srgbClr val="000000"/>
                </a:solidFill>
                <a:latin typeface="Courier New Bold"/>
                <a:ea typeface="DejaVu Sans"/>
              </a:rPr>
              <a:t>vi0.lo = vi1.hi;</a:t>
            </a:r>
            <a:endParaRPr lang="en-US" sz="1400" spc="-1">
              <a:latin typeface="Arial"/>
            </a:endParaRPr>
          </a:p>
        </p:txBody>
      </p:sp>
      <p:sp>
        <p:nvSpPr>
          <p:cNvPr id="2150" name="CustomShape 8"/>
          <p:cNvSpPr/>
          <p:nvPr/>
        </p:nvSpPr>
        <p:spPr>
          <a:xfrm>
            <a:off x="2420040" y="4300920"/>
            <a:ext cx="403236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1" spc="-1">
                <a:solidFill>
                  <a:srgbClr val="9BBB59"/>
                </a:solidFill>
                <a:latin typeface="Courier New Bold"/>
                <a:ea typeface="DejaVu Sans"/>
              </a:rPr>
              <a:t>int8</a:t>
            </a:r>
            <a:r>
              <a:rPr lang="en-US" sz="1400" b="1" spc="-1">
                <a:solidFill>
                  <a:srgbClr val="000000"/>
                </a:solidFill>
                <a:latin typeface="Courier New Bold"/>
                <a:ea typeface="DejaVu Sans"/>
              </a:rPr>
              <a:t> v8 = (</a:t>
            </a:r>
            <a:r>
              <a:rPr lang="en-US" sz="1400" b="1" spc="-1">
                <a:solidFill>
                  <a:srgbClr val="9BBB59"/>
                </a:solidFill>
                <a:latin typeface="Courier New Bold"/>
                <a:ea typeface="DejaVu Sans"/>
              </a:rPr>
              <a:t>int8</a:t>
            </a:r>
            <a:r>
              <a:rPr lang="en-US" sz="1400" b="1" spc="-1">
                <a:solidFill>
                  <a:srgbClr val="000000"/>
                </a:solidFill>
                <a:latin typeface="Courier New Bold"/>
                <a:ea typeface="DejaVu Sans"/>
              </a:rPr>
              <a:t>) (vi0, vi1.s01, vi1.odd);</a:t>
            </a:r>
            <a:endParaRPr lang="en-US" sz="1400" spc="-1">
              <a:latin typeface="Arial"/>
            </a:endParaRPr>
          </a:p>
        </p:txBody>
      </p:sp>
      <p:sp>
        <p:nvSpPr>
          <p:cNvPr id="2151" name="CustomShape 9"/>
          <p:cNvSpPr/>
          <p:nvPr/>
        </p:nvSpPr>
        <p:spPr>
          <a:xfrm>
            <a:off x="2181720" y="5637240"/>
            <a:ext cx="127656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1" spc="-1">
                <a:solidFill>
                  <a:srgbClr val="000000"/>
                </a:solidFill>
                <a:latin typeface="Courier New Bold"/>
                <a:ea typeface="DejaVu Sans"/>
              </a:rPr>
              <a:t>vi0 += vi1;</a:t>
            </a:r>
            <a:endParaRPr lang="en-US" sz="1400" spc="-1">
              <a:latin typeface="Arial"/>
            </a:endParaRPr>
          </a:p>
        </p:txBody>
      </p:sp>
      <p:sp>
        <p:nvSpPr>
          <p:cNvPr id="2152" name="CustomShape 10"/>
          <p:cNvSpPr/>
          <p:nvPr/>
        </p:nvSpPr>
        <p:spPr>
          <a:xfrm>
            <a:off x="2213760" y="6217560"/>
            <a:ext cx="1643760" cy="30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1" spc="-1">
                <a:solidFill>
                  <a:srgbClr val="000000"/>
                </a:solidFill>
                <a:latin typeface="Courier New Bold"/>
                <a:ea typeface="DejaVu Sans"/>
              </a:rPr>
              <a:t>vi0 = </a:t>
            </a:r>
            <a:r>
              <a:rPr lang="en-US" sz="1400" b="1" spc="-1">
                <a:solidFill>
                  <a:srgbClr val="17375E"/>
                </a:solidFill>
                <a:latin typeface="Courier New Bold"/>
                <a:ea typeface="DejaVu Sans"/>
              </a:rPr>
              <a:t>abs</a:t>
            </a:r>
            <a:r>
              <a:rPr lang="en-US" sz="1400" b="1" spc="-1">
                <a:solidFill>
                  <a:srgbClr val="000000"/>
                </a:solidFill>
                <a:latin typeface="Courier New Bold"/>
                <a:ea typeface="DejaVu Sans"/>
              </a:rPr>
              <a:t>(vi0);</a:t>
            </a:r>
            <a:endParaRPr lang="en-US" sz="1400" spc="-1">
              <a:latin typeface="Arial"/>
            </a:endParaRPr>
          </a:p>
        </p:txBody>
      </p:sp>
      <p:graphicFrame>
        <p:nvGraphicFramePr>
          <p:cNvPr id="2153" name="Table 11"/>
          <p:cNvGraphicFramePr/>
          <p:nvPr/>
        </p:nvGraphicFramePr>
        <p:xfrm>
          <a:off x="5994120" y="1638000"/>
          <a:ext cx="1708920" cy="322200"/>
        </p:xfrm>
        <a:graphic>
          <a:graphicData uri="http://schemas.openxmlformats.org/drawingml/2006/table">
            <a:tbl>
              <a:tblPr/>
              <a:tblGrid>
                <a:gridCol w="426960">
                  <a:extLst>
                    <a:ext uri="{9D8B030D-6E8A-4147-A177-3AD203B41FA5}">
                      <a16:colId xmlns:a16="http://schemas.microsoft.com/office/drawing/2014/main" val="20000"/>
                    </a:ext>
                  </a:extLst>
                </a:gridCol>
                <a:gridCol w="426960">
                  <a:extLst>
                    <a:ext uri="{9D8B030D-6E8A-4147-A177-3AD203B41FA5}">
                      <a16:colId xmlns:a16="http://schemas.microsoft.com/office/drawing/2014/main" val="20001"/>
                    </a:ext>
                  </a:extLst>
                </a:gridCol>
                <a:gridCol w="428400">
                  <a:extLst>
                    <a:ext uri="{9D8B030D-6E8A-4147-A177-3AD203B41FA5}">
                      <a16:colId xmlns:a16="http://schemas.microsoft.com/office/drawing/2014/main" val="20002"/>
                    </a:ext>
                  </a:extLst>
                </a:gridCol>
                <a:gridCol w="426960">
                  <a:extLst>
                    <a:ext uri="{9D8B030D-6E8A-4147-A177-3AD203B41FA5}">
                      <a16:colId xmlns:a16="http://schemas.microsoft.com/office/drawing/2014/main" val="20003"/>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extLst>
                  <a:ext uri="{0D108BD9-81ED-4DB2-BD59-A6C34878D82A}">
                    <a16:rowId xmlns:a16="http://schemas.microsoft.com/office/drawing/2014/main" val="10000"/>
                  </a:ext>
                </a:extLst>
              </a:tr>
            </a:tbl>
          </a:graphicData>
        </a:graphic>
      </p:graphicFrame>
      <p:graphicFrame>
        <p:nvGraphicFramePr>
          <p:cNvPr id="2154" name="Table 12"/>
          <p:cNvGraphicFramePr/>
          <p:nvPr/>
        </p:nvGraphicFramePr>
        <p:xfrm>
          <a:off x="6456000" y="2375280"/>
          <a:ext cx="1708920" cy="322200"/>
        </p:xfrm>
        <a:graphic>
          <a:graphicData uri="http://schemas.openxmlformats.org/drawingml/2006/table">
            <a:tbl>
              <a:tblPr/>
              <a:tblGrid>
                <a:gridCol w="426960">
                  <a:extLst>
                    <a:ext uri="{9D8B030D-6E8A-4147-A177-3AD203B41FA5}">
                      <a16:colId xmlns:a16="http://schemas.microsoft.com/office/drawing/2014/main" val="20000"/>
                    </a:ext>
                  </a:extLst>
                </a:gridCol>
                <a:gridCol w="426960">
                  <a:extLst>
                    <a:ext uri="{9D8B030D-6E8A-4147-A177-3AD203B41FA5}">
                      <a16:colId xmlns:a16="http://schemas.microsoft.com/office/drawing/2014/main" val="20001"/>
                    </a:ext>
                  </a:extLst>
                </a:gridCol>
                <a:gridCol w="428400">
                  <a:extLst>
                    <a:ext uri="{9D8B030D-6E8A-4147-A177-3AD203B41FA5}">
                      <a16:colId xmlns:a16="http://schemas.microsoft.com/office/drawing/2014/main" val="20002"/>
                    </a:ext>
                  </a:extLst>
                </a:gridCol>
                <a:gridCol w="426960">
                  <a:extLst>
                    <a:ext uri="{9D8B030D-6E8A-4147-A177-3AD203B41FA5}">
                      <a16:colId xmlns:a16="http://schemas.microsoft.com/office/drawing/2014/main" val="20003"/>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0</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1</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2</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3</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extLst>
                  <a:ext uri="{0D108BD9-81ED-4DB2-BD59-A6C34878D82A}">
                    <a16:rowId xmlns:a16="http://schemas.microsoft.com/office/drawing/2014/main" val="10000"/>
                  </a:ext>
                </a:extLst>
              </a:tr>
            </a:tbl>
          </a:graphicData>
        </a:graphic>
      </p:graphicFrame>
      <p:graphicFrame>
        <p:nvGraphicFramePr>
          <p:cNvPr id="2155" name="Table 13"/>
          <p:cNvGraphicFramePr/>
          <p:nvPr/>
        </p:nvGraphicFramePr>
        <p:xfrm>
          <a:off x="6456000" y="3529440"/>
          <a:ext cx="1708920" cy="322200"/>
        </p:xfrm>
        <a:graphic>
          <a:graphicData uri="http://schemas.openxmlformats.org/drawingml/2006/table">
            <a:tbl>
              <a:tblPr/>
              <a:tblGrid>
                <a:gridCol w="426960">
                  <a:extLst>
                    <a:ext uri="{9D8B030D-6E8A-4147-A177-3AD203B41FA5}">
                      <a16:colId xmlns:a16="http://schemas.microsoft.com/office/drawing/2014/main" val="20000"/>
                    </a:ext>
                  </a:extLst>
                </a:gridCol>
                <a:gridCol w="426960">
                  <a:extLst>
                    <a:ext uri="{9D8B030D-6E8A-4147-A177-3AD203B41FA5}">
                      <a16:colId xmlns:a16="http://schemas.microsoft.com/office/drawing/2014/main" val="20001"/>
                    </a:ext>
                  </a:extLst>
                </a:gridCol>
                <a:gridCol w="428400">
                  <a:extLst>
                    <a:ext uri="{9D8B030D-6E8A-4147-A177-3AD203B41FA5}">
                      <a16:colId xmlns:a16="http://schemas.microsoft.com/office/drawing/2014/main" val="20002"/>
                    </a:ext>
                  </a:extLst>
                </a:gridCol>
                <a:gridCol w="426960">
                  <a:extLst>
                    <a:ext uri="{9D8B030D-6E8A-4147-A177-3AD203B41FA5}">
                      <a16:colId xmlns:a16="http://schemas.microsoft.com/office/drawing/2014/main" val="20003"/>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2</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3</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extLst>
                  <a:ext uri="{0D108BD9-81ED-4DB2-BD59-A6C34878D82A}">
                    <a16:rowId xmlns:a16="http://schemas.microsoft.com/office/drawing/2014/main" val="10000"/>
                  </a:ext>
                </a:extLst>
              </a:tr>
            </a:tbl>
          </a:graphicData>
        </a:graphic>
      </p:graphicFrame>
      <p:sp>
        <p:nvSpPr>
          <p:cNvPr id="2156" name="CustomShape 14"/>
          <p:cNvSpPr/>
          <p:nvPr/>
        </p:nvSpPr>
        <p:spPr>
          <a:xfrm flipH="1">
            <a:off x="6671280" y="2748960"/>
            <a:ext cx="791280" cy="7513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57" name="CustomShape 15"/>
          <p:cNvSpPr/>
          <p:nvPr/>
        </p:nvSpPr>
        <p:spPr>
          <a:xfrm flipH="1">
            <a:off x="7068000" y="2748960"/>
            <a:ext cx="791280" cy="7513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graphicFrame>
        <p:nvGraphicFramePr>
          <p:cNvPr id="2158" name="Table 16"/>
          <p:cNvGraphicFramePr/>
          <p:nvPr/>
        </p:nvGraphicFramePr>
        <p:xfrm>
          <a:off x="6881880" y="4291560"/>
          <a:ext cx="3461760" cy="322200"/>
        </p:xfrm>
        <a:graphic>
          <a:graphicData uri="http://schemas.openxmlformats.org/drawingml/2006/table">
            <a:tbl>
              <a:tblPr/>
              <a:tblGrid>
                <a:gridCol w="432360">
                  <a:extLst>
                    <a:ext uri="{9D8B030D-6E8A-4147-A177-3AD203B41FA5}">
                      <a16:colId xmlns:a16="http://schemas.microsoft.com/office/drawing/2014/main" val="20000"/>
                    </a:ext>
                  </a:extLst>
                </a:gridCol>
                <a:gridCol w="432360">
                  <a:extLst>
                    <a:ext uri="{9D8B030D-6E8A-4147-A177-3AD203B41FA5}">
                      <a16:colId xmlns:a16="http://schemas.microsoft.com/office/drawing/2014/main" val="20001"/>
                    </a:ext>
                  </a:extLst>
                </a:gridCol>
                <a:gridCol w="434160">
                  <a:extLst>
                    <a:ext uri="{9D8B030D-6E8A-4147-A177-3AD203B41FA5}">
                      <a16:colId xmlns:a16="http://schemas.microsoft.com/office/drawing/2014/main" val="20002"/>
                    </a:ext>
                  </a:extLst>
                </a:gridCol>
                <a:gridCol w="432360">
                  <a:extLst>
                    <a:ext uri="{9D8B030D-6E8A-4147-A177-3AD203B41FA5}">
                      <a16:colId xmlns:a16="http://schemas.microsoft.com/office/drawing/2014/main" val="20003"/>
                    </a:ext>
                  </a:extLst>
                </a:gridCol>
                <a:gridCol w="432360">
                  <a:extLst>
                    <a:ext uri="{9D8B030D-6E8A-4147-A177-3AD203B41FA5}">
                      <a16:colId xmlns:a16="http://schemas.microsoft.com/office/drawing/2014/main" val="20004"/>
                    </a:ext>
                  </a:extLst>
                </a:gridCol>
                <a:gridCol w="432360">
                  <a:extLst>
                    <a:ext uri="{9D8B030D-6E8A-4147-A177-3AD203B41FA5}">
                      <a16:colId xmlns:a16="http://schemas.microsoft.com/office/drawing/2014/main" val="20005"/>
                    </a:ext>
                  </a:extLst>
                </a:gridCol>
                <a:gridCol w="432360">
                  <a:extLst>
                    <a:ext uri="{9D8B030D-6E8A-4147-A177-3AD203B41FA5}">
                      <a16:colId xmlns:a16="http://schemas.microsoft.com/office/drawing/2014/main" val="20006"/>
                    </a:ext>
                  </a:extLst>
                </a:gridCol>
                <a:gridCol w="433800">
                  <a:extLst>
                    <a:ext uri="{9D8B030D-6E8A-4147-A177-3AD203B41FA5}">
                      <a16:colId xmlns:a16="http://schemas.microsoft.com/office/drawing/2014/main" val="20007"/>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2</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3</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endParaRPr lang="zh-CN"/>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endParaRPr lang="zh-CN"/>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endParaRPr lang="zh-CN"/>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endParaRPr lang="zh-CN"/>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extLst>
                  <a:ext uri="{0D108BD9-81ED-4DB2-BD59-A6C34878D82A}">
                    <a16:rowId xmlns:a16="http://schemas.microsoft.com/office/drawing/2014/main" val="10000"/>
                  </a:ext>
                </a:extLst>
              </a:tr>
            </a:tbl>
          </a:graphicData>
        </a:graphic>
      </p:graphicFrame>
      <p:sp>
        <p:nvSpPr>
          <p:cNvPr id="2159" name="CustomShape 17"/>
          <p:cNvSpPr/>
          <p:nvPr/>
        </p:nvSpPr>
        <p:spPr>
          <a:xfrm>
            <a:off x="7068720" y="1996920"/>
            <a:ext cx="538920" cy="15033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60" name="CustomShape 18"/>
          <p:cNvSpPr/>
          <p:nvPr/>
        </p:nvSpPr>
        <p:spPr>
          <a:xfrm>
            <a:off x="7443120" y="1996920"/>
            <a:ext cx="538920" cy="15033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61" name="CustomShape 19"/>
          <p:cNvSpPr/>
          <p:nvPr/>
        </p:nvSpPr>
        <p:spPr>
          <a:xfrm>
            <a:off x="6672000" y="3876840"/>
            <a:ext cx="395640" cy="3751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62" name="CustomShape 20"/>
          <p:cNvSpPr/>
          <p:nvPr/>
        </p:nvSpPr>
        <p:spPr>
          <a:xfrm>
            <a:off x="7140000" y="3876840"/>
            <a:ext cx="395640" cy="3751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63" name="CustomShape 21"/>
          <p:cNvSpPr/>
          <p:nvPr/>
        </p:nvSpPr>
        <p:spPr>
          <a:xfrm>
            <a:off x="7574880" y="3876840"/>
            <a:ext cx="395640" cy="3751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64" name="CustomShape 22"/>
          <p:cNvSpPr/>
          <p:nvPr/>
        </p:nvSpPr>
        <p:spPr>
          <a:xfrm>
            <a:off x="7949640" y="3876840"/>
            <a:ext cx="395640" cy="3751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65" name="CustomShape 23"/>
          <p:cNvSpPr/>
          <p:nvPr/>
        </p:nvSpPr>
        <p:spPr>
          <a:xfrm>
            <a:off x="6672000" y="2748960"/>
            <a:ext cx="2196000" cy="15033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graphicFrame>
        <p:nvGraphicFramePr>
          <p:cNvPr id="2166" name="Table 24"/>
          <p:cNvGraphicFramePr/>
          <p:nvPr/>
        </p:nvGraphicFramePr>
        <p:xfrm>
          <a:off x="8624640" y="4291560"/>
          <a:ext cx="855000" cy="322200"/>
        </p:xfrm>
        <a:graphic>
          <a:graphicData uri="http://schemas.openxmlformats.org/drawingml/2006/table">
            <a:tbl>
              <a:tblPr/>
              <a:tblGrid>
                <a:gridCol w="428400">
                  <a:extLst>
                    <a:ext uri="{9D8B030D-6E8A-4147-A177-3AD203B41FA5}">
                      <a16:colId xmlns:a16="http://schemas.microsoft.com/office/drawing/2014/main" val="20000"/>
                    </a:ext>
                  </a:extLst>
                </a:gridCol>
                <a:gridCol w="426960">
                  <a:extLst>
                    <a:ext uri="{9D8B030D-6E8A-4147-A177-3AD203B41FA5}">
                      <a16:colId xmlns:a16="http://schemas.microsoft.com/office/drawing/2014/main" val="20001"/>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0</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noFill/>
                  </a:tcPr>
                </a:tc>
                <a:tc>
                  <a:txBody>
                    <a:bodyPr/>
                    <a:lstStyle/>
                    <a:p>
                      <a:pPr marL="30240">
                        <a:lnSpc>
                          <a:spcPct val="100000"/>
                        </a:lnSpc>
                      </a:pPr>
                      <a:r>
                        <a:rPr lang="en-US" sz="1800" b="1" strike="noStrike" spc="-1">
                          <a:solidFill>
                            <a:srgbClr val="000000"/>
                          </a:solidFill>
                          <a:latin typeface="Trebuchet MS"/>
                          <a:ea typeface="ヒラギノ角ゴ ProN W3"/>
                        </a:rPr>
                        <a:t>1</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noFill/>
                  </a:tcPr>
                </a:tc>
                <a:extLst>
                  <a:ext uri="{0D108BD9-81ED-4DB2-BD59-A6C34878D82A}">
                    <a16:rowId xmlns:a16="http://schemas.microsoft.com/office/drawing/2014/main" val="10000"/>
                  </a:ext>
                </a:extLst>
              </a:tr>
            </a:tbl>
          </a:graphicData>
        </a:graphic>
      </p:graphicFrame>
      <p:sp>
        <p:nvSpPr>
          <p:cNvPr id="2167" name="CustomShape 25"/>
          <p:cNvSpPr/>
          <p:nvPr/>
        </p:nvSpPr>
        <p:spPr>
          <a:xfrm>
            <a:off x="7032000" y="2685600"/>
            <a:ext cx="2196000" cy="15667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graphicFrame>
        <p:nvGraphicFramePr>
          <p:cNvPr id="2168" name="Table 26"/>
          <p:cNvGraphicFramePr/>
          <p:nvPr/>
        </p:nvGraphicFramePr>
        <p:xfrm>
          <a:off x="9480360" y="4291560"/>
          <a:ext cx="855000" cy="322200"/>
        </p:xfrm>
        <a:graphic>
          <a:graphicData uri="http://schemas.openxmlformats.org/drawingml/2006/table">
            <a:tbl>
              <a:tblPr/>
              <a:tblGrid>
                <a:gridCol w="428400">
                  <a:extLst>
                    <a:ext uri="{9D8B030D-6E8A-4147-A177-3AD203B41FA5}">
                      <a16:colId xmlns:a16="http://schemas.microsoft.com/office/drawing/2014/main" val="20000"/>
                    </a:ext>
                  </a:extLst>
                </a:gridCol>
                <a:gridCol w="426960">
                  <a:extLst>
                    <a:ext uri="{9D8B030D-6E8A-4147-A177-3AD203B41FA5}">
                      <a16:colId xmlns:a16="http://schemas.microsoft.com/office/drawing/2014/main" val="20001"/>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1</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noFill/>
                  </a:tcPr>
                </a:tc>
                <a:tc>
                  <a:txBody>
                    <a:bodyPr/>
                    <a:lstStyle/>
                    <a:p>
                      <a:pPr marL="30240">
                        <a:lnSpc>
                          <a:spcPct val="100000"/>
                        </a:lnSpc>
                      </a:pPr>
                      <a:r>
                        <a:rPr lang="en-US" sz="1800" b="1" strike="noStrike" spc="-1">
                          <a:solidFill>
                            <a:srgbClr val="000000"/>
                          </a:solidFill>
                          <a:latin typeface="Trebuchet MS"/>
                          <a:ea typeface="ヒラギノ角ゴ ProN W3"/>
                        </a:rPr>
                        <a:t>3</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noFill/>
                  </a:tcPr>
                </a:tc>
                <a:extLst>
                  <a:ext uri="{0D108BD9-81ED-4DB2-BD59-A6C34878D82A}">
                    <a16:rowId xmlns:a16="http://schemas.microsoft.com/office/drawing/2014/main" val="10000"/>
                  </a:ext>
                </a:extLst>
              </a:tr>
            </a:tbl>
          </a:graphicData>
        </a:graphic>
      </p:graphicFrame>
      <p:sp>
        <p:nvSpPr>
          <p:cNvPr id="2169" name="CustomShape 27"/>
          <p:cNvSpPr/>
          <p:nvPr/>
        </p:nvSpPr>
        <p:spPr>
          <a:xfrm>
            <a:off x="7032000" y="2685600"/>
            <a:ext cx="2542320" cy="15667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70" name="CustomShape 28"/>
          <p:cNvSpPr/>
          <p:nvPr/>
        </p:nvSpPr>
        <p:spPr>
          <a:xfrm>
            <a:off x="7928400" y="2685600"/>
            <a:ext cx="2196000" cy="15667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graphicFrame>
        <p:nvGraphicFramePr>
          <p:cNvPr id="2171" name="Table 29"/>
          <p:cNvGraphicFramePr/>
          <p:nvPr/>
        </p:nvGraphicFramePr>
        <p:xfrm>
          <a:off x="6848760" y="4773960"/>
          <a:ext cx="1708920" cy="322200"/>
        </p:xfrm>
        <a:graphic>
          <a:graphicData uri="http://schemas.openxmlformats.org/drawingml/2006/table">
            <a:tbl>
              <a:tblPr/>
              <a:tblGrid>
                <a:gridCol w="426960">
                  <a:extLst>
                    <a:ext uri="{9D8B030D-6E8A-4147-A177-3AD203B41FA5}">
                      <a16:colId xmlns:a16="http://schemas.microsoft.com/office/drawing/2014/main" val="20000"/>
                    </a:ext>
                  </a:extLst>
                </a:gridCol>
                <a:gridCol w="426960">
                  <a:extLst>
                    <a:ext uri="{9D8B030D-6E8A-4147-A177-3AD203B41FA5}">
                      <a16:colId xmlns:a16="http://schemas.microsoft.com/office/drawing/2014/main" val="20001"/>
                    </a:ext>
                  </a:extLst>
                </a:gridCol>
                <a:gridCol w="428400">
                  <a:extLst>
                    <a:ext uri="{9D8B030D-6E8A-4147-A177-3AD203B41FA5}">
                      <a16:colId xmlns:a16="http://schemas.microsoft.com/office/drawing/2014/main" val="20002"/>
                    </a:ext>
                  </a:extLst>
                </a:gridCol>
                <a:gridCol w="426960">
                  <a:extLst>
                    <a:ext uri="{9D8B030D-6E8A-4147-A177-3AD203B41FA5}">
                      <a16:colId xmlns:a16="http://schemas.microsoft.com/office/drawing/2014/main" val="20003"/>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2</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3</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-7</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extLst>
                  <a:ext uri="{0D108BD9-81ED-4DB2-BD59-A6C34878D82A}">
                    <a16:rowId xmlns:a16="http://schemas.microsoft.com/office/drawing/2014/main" val="10000"/>
                  </a:ext>
                </a:extLst>
              </a:tr>
            </a:tbl>
          </a:graphicData>
        </a:graphic>
      </p:graphicFrame>
      <p:graphicFrame>
        <p:nvGraphicFramePr>
          <p:cNvPr id="2172" name="Table 30"/>
          <p:cNvGraphicFramePr/>
          <p:nvPr/>
        </p:nvGraphicFramePr>
        <p:xfrm>
          <a:off x="6848760" y="5194440"/>
          <a:ext cx="1708920" cy="322200"/>
        </p:xfrm>
        <a:graphic>
          <a:graphicData uri="http://schemas.openxmlformats.org/drawingml/2006/table">
            <a:tbl>
              <a:tblPr/>
              <a:tblGrid>
                <a:gridCol w="426960">
                  <a:extLst>
                    <a:ext uri="{9D8B030D-6E8A-4147-A177-3AD203B41FA5}">
                      <a16:colId xmlns:a16="http://schemas.microsoft.com/office/drawing/2014/main" val="20000"/>
                    </a:ext>
                  </a:extLst>
                </a:gridCol>
                <a:gridCol w="426960">
                  <a:extLst>
                    <a:ext uri="{9D8B030D-6E8A-4147-A177-3AD203B41FA5}">
                      <a16:colId xmlns:a16="http://schemas.microsoft.com/office/drawing/2014/main" val="20001"/>
                    </a:ext>
                  </a:extLst>
                </a:gridCol>
                <a:gridCol w="428400">
                  <a:extLst>
                    <a:ext uri="{9D8B030D-6E8A-4147-A177-3AD203B41FA5}">
                      <a16:colId xmlns:a16="http://schemas.microsoft.com/office/drawing/2014/main" val="20002"/>
                    </a:ext>
                  </a:extLst>
                </a:gridCol>
                <a:gridCol w="426960">
                  <a:extLst>
                    <a:ext uri="{9D8B030D-6E8A-4147-A177-3AD203B41FA5}">
                      <a16:colId xmlns:a16="http://schemas.microsoft.com/office/drawing/2014/main" val="20003"/>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0</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1</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2</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3</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extLst>
                  <a:ext uri="{0D108BD9-81ED-4DB2-BD59-A6C34878D82A}">
                    <a16:rowId xmlns:a16="http://schemas.microsoft.com/office/drawing/2014/main" val="10000"/>
                  </a:ext>
                </a:extLst>
              </a:tr>
            </a:tbl>
          </a:graphicData>
        </a:graphic>
      </p:graphicFrame>
      <p:graphicFrame>
        <p:nvGraphicFramePr>
          <p:cNvPr id="2173" name="Table 31"/>
          <p:cNvGraphicFramePr/>
          <p:nvPr/>
        </p:nvGraphicFramePr>
        <p:xfrm>
          <a:off x="6848760" y="5842440"/>
          <a:ext cx="1708920" cy="322200"/>
        </p:xfrm>
        <a:graphic>
          <a:graphicData uri="http://schemas.openxmlformats.org/drawingml/2006/table">
            <a:tbl>
              <a:tblPr/>
              <a:tblGrid>
                <a:gridCol w="426960">
                  <a:extLst>
                    <a:ext uri="{9D8B030D-6E8A-4147-A177-3AD203B41FA5}">
                      <a16:colId xmlns:a16="http://schemas.microsoft.com/office/drawing/2014/main" val="20000"/>
                    </a:ext>
                  </a:extLst>
                </a:gridCol>
                <a:gridCol w="426960">
                  <a:extLst>
                    <a:ext uri="{9D8B030D-6E8A-4147-A177-3AD203B41FA5}">
                      <a16:colId xmlns:a16="http://schemas.microsoft.com/office/drawing/2014/main" val="20001"/>
                    </a:ext>
                  </a:extLst>
                </a:gridCol>
                <a:gridCol w="428400">
                  <a:extLst>
                    <a:ext uri="{9D8B030D-6E8A-4147-A177-3AD203B41FA5}">
                      <a16:colId xmlns:a16="http://schemas.microsoft.com/office/drawing/2014/main" val="20002"/>
                    </a:ext>
                  </a:extLst>
                </a:gridCol>
                <a:gridCol w="426960">
                  <a:extLst>
                    <a:ext uri="{9D8B030D-6E8A-4147-A177-3AD203B41FA5}">
                      <a16:colId xmlns:a16="http://schemas.microsoft.com/office/drawing/2014/main" val="20003"/>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2</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4</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-5</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-4</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extLst>
                  <a:ext uri="{0D108BD9-81ED-4DB2-BD59-A6C34878D82A}">
                    <a16:rowId xmlns:a16="http://schemas.microsoft.com/office/drawing/2014/main" val="10000"/>
                  </a:ext>
                </a:extLst>
              </a:tr>
            </a:tbl>
          </a:graphicData>
        </a:graphic>
      </p:graphicFrame>
      <p:sp>
        <p:nvSpPr>
          <p:cNvPr id="2174" name="CustomShape 32"/>
          <p:cNvSpPr/>
          <p:nvPr/>
        </p:nvSpPr>
        <p:spPr>
          <a:xfrm>
            <a:off x="6168000" y="5383800"/>
            <a:ext cx="30132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spc="-1">
                <a:solidFill>
                  <a:srgbClr val="000000"/>
                </a:solidFill>
                <a:latin typeface="Trebuchet MS"/>
                <a:ea typeface="DejaVu Sans"/>
              </a:rPr>
              <a:t>+</a:t>
            </a:r>
            <a:endParaRPr lang="en-US" sz="2800" spc="-1">
              <a:latin typeface="Arial"/>
            </a:endParaRPr>
          </a:p>
        </p:txBody>
      </p:sp>
      <p:sp>
        <p:nvSpPr>
          <p:cNvPr id="2175" name="CustomShape 33"/>
          <p:cNvSpPr/>
          <p:nvPr/>
        </p:nvSpPr>
        <p:spPr>
          <a:xfrm>
            <a:off x="6992040" y="5531040"/>
            <a:ext cx="360" cy="3135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76" name="CustomShape 34"/>
          <p:cNvSpPr/>
          <p:nvPr/>
        </p:nvSpPr>
        <p:spPr>
          <a:xfrm>
            <a:off x="7442400" y="5531040"/>
            <a:ext cx="360" cy="3135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77" name="CustomShape 35"/>
          <p:cNvSpPr/>
          <p:nvPr/>
        </p:nvSpPr>
        <p:spPr>
          <a:xfrm>
            <a:off x="7833360" y="5531040"/>
            <a:ext cx="360" cy="3135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78" name="CustomShape 36"/>
          <p:cNvSpPr/>
          <p:nvPr/>
        </p:nvSpPr>
        <p:spPr>
          <a:xfrm>
            <a:off x="8278320" y="5531040"/>
            <a:ext cx="360" cy="3135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graphicFrame>
        <p:nvGraphicFramePr>
          <p:cNvPr id="2179" name="Table 37"/>
          <p:cNvGraphicFramePr/>
          <p:nvPr/>
        </p:nvGraphicFramePr>
        <p:xfrm>
          <a:off x="6834360" y="6453360"/>
          <a:ext cx="1708920" cy="322200"/>
        </p:xfrm>
        <a:graphic>
          <a:graphicData uri="http://schemas.openxmlformats.org/drawingml/2006/table">
            <a:tbl>
              <a:tblPr/>
              <a:tblGrid>
                <a:gridCol w="426960">
                  <a:extLst>
                    <a:ext uri="{9D8B030D-6E8A-4147-A177-3AD203B41FA5}">
                      <a16:colId xmlns:a16="http://schemas.microsoft.com/office/drawing/2014/main" val="20000"/>
                    </a:ext>
                  </a:extLst>
                </a:gridCol>
                <a:gridCol w="426960">
                  <a:extLst>
                    <a:ext uri="{9D8B030D-6E8A-4147-A177-3AD203B41FA5}">
                      <a16:colId xmlns:a16="http://schemas.microsoft.com/office/drawing/2014/main" val="20001"/>
                    </a:ext>
                  </a:extLst>
                </a:gridCol>
                <a:gridCol w="428400">
                  <a:extLst>
                    <a:ext uri="{9D8B030D-6E8A-4147-A177-3AD203B41FA5}">
                      <a16:colId xmlns:a16="http://schemas.microsoft.com/office/drawing/2014/main" val="20002"/>
                    </a:ext>
                  </a:extLst>
                </a:gridCol>
                <a:gridCol w="426960">
                  <a:extLst>
                    <a:ext uri="{9D8B030D-6E8A-4147-A177-3AD203B41FA5}">
                      <a16:colId xmlns:a16="http://schemas.microsoft.com/office/drawing/2014/main" val="20003"/>
                    </a:ext>
                  </a:extLst>
                </a:gridCol>
              </a:tblGrid>
              <a:tr h="357120">
                <a:tc>
                  <a:txBody>
                    <a:bodyPr/>
                    <a:lstStyle/>
                    <a:p>
                      <a:pPr marL="30240">
                        <a:lnSpc>
                          <a:spcPct val="100000"/>
                        </a:lnSpc>
                      </a:pPr>
                      <a:r>
                        <a:rPr lang="en-US" sz="1800" b="1" strike="noStrike" spc="-1">
                          <a:solidFill>
                            <a:srgbClr val="000000"/>
                          </a:solidFill>
                          <a:latin typeface="Trebuchet MS"/>
                          <a:ea typeface="ヒラギノ角ゴ ProN W3"/>
                        </a:rPr>
                        <a:t>2</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4</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5</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tc>
                  <a:txBody>
                    <a:bodyPr/>
                    <a:lstStyle/>
                    <a:p>
                      <a:pPr marL="30240">
                        <a:lnSpc>
                          <a:spcPct val="100000"/>
                        </a:lnSpc>
                      </a:pPr>
                      <a:r>
                        <a:rPr lang="en-US" sz="1800" b="1" strike="noStrike" spc="-1">
                          <a:solidFill>
                            <a:srgbClr val="000000"/>
                          </a:solidFill>
                          <a:latin typeface="Trebuchet MS"/>
                          <a:ea typeface="ヒラギノ角ゴ ProN W3"/>
                        </a:rPr>
                        <a:t>4</a:t>
                      </a:r>
                      <a:endParaRPr lang="en-US" sz="1800" b="0" strike="noStrike" spc="-1">
                        <a:latin typeface="Arial"/>
                      </a:endParaRPr>
                    </a:p>
                  </a:txBody>
                  <a:tcPr marL="21600" marR="21600">
                    <a:lnL w="12240">
                      <a:solidFill>
                        <a:srgbClr val="5F6F7F"/>
                      </a:solidFill>
                    </a:lnL>
                    <a:lnR w="12240">
                      <a:solidFill>
                        <a:srgbClr val="5F6F7F"/>
                      </a:solidFill>
                    </a:lnR>
                    <a:lnT w="12240">
                      <a:solidFill>
                        <a:srgbClr val="5F6F7F"/>
                      </a:solidFill>
                    </a:lnT>
                    <a:lnB w="12240">
                      <a:solidFill>
                        <a:srgbClr val="5F6F7F"/>
                      </a:solidFill>
                    </a:lnB>
                    <a:solidFill>
                      <a:srgbClr val="000000">
                        <a:alpha val="20000"/>
                      </a:srgbClr>
                    </a:solidFill>
                  </a:tcPr>
                </a:tc>
                <a:extLst>
                  <a:ext uri="{0D108BD9-81ED-4DB2-BD59-A6C34878D82A}">
                    <a16:rowId xmlns:a16="http://schemas.microsoft.com/office/drawing/2014/main" val="10000"/>
                  </a:ext>
                </a:extLst>
              </a:tr>
            </a:tbl>
          </a:graphicData>
        </a:graphic>
      </p:graphicFrame>
      <p:sp>
        <p:nvSpPr>
          <p:cNvPr id="2180" name="CustomShape 38"/>
          <p:cNvSpPr/>
          <p:nvPr/>
        </p:nvSpPr>
        <p:spPr>
          <a:xfrm>
            <a:off x="7042080" y="6165360"/>
            <a:ext cx="360" cy="3135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81" name="CustomShape 39"/>
          <p:cNvSpPr/>
          <p:nvPr/>
        </p:nvSpPr>
        <p:spPr>
          <a:xfrm>
            <a:off x="7492440" y="6165360"/>
            <a:ext cx="360" cy="3135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82" name="CustomShape 40"/>
          <p:cNvSpPr/>
          <p:nvPr/>
        </p:nvSpPr>
        <p:spPr>
          <a:xfrm>
            <a:off x="7883040" y="6165360"/>
            <a:ext cx="360" cy="3135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183" name="CustomShape 41"/>
          <p:cNvSpPr/>
          <p:nvPr/>
        </p:nvSpPr>
        <p:spPr>
          <a:xfrm>
            <a:off x="8328360" y="6165360"/>
            <a:ext cx="360" cy="3135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4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1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148"/>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156"/>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155"/>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159"/>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160"/>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157"/>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1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fill="hold" nodeType="clickEffect">
                                  <p:stCondLst>
                                    <p:cond delay="0"/>
                                  </p:stCondLst>
                                  <p:childTnLst>
                                    <p:set>
                                      <p:cBhvr>
                                        <p:cTn id="32" dur="1" fill="hold">
                                          <p:stCondLst>
                                            <p:cond delay="0"/>
                                          </p:stCondLst>
                                        </p:cTn>
                                        <p:tgtEl>
                                          <p:spTgt spid="2156"/>
                                        </p:tgtEl>
                                        <p:attrNameLst>
                                          <p:attrName>style.visibility</p:attrName>
                                        </p:attrNameLst>
                                      </p:cBhvr>
                                      <p:to>
                                        <p:strVal val="hidden"/>
                                      </p:to>
                                    </p:set>
                                  </p:childTnLst>
                                </p:cTn>
                              </p:par>
                              <p:par>
                                <p:cTn id="33" presetID="1" presetClass="exit" fill="hold" nodeType="withEffect">
                                  <p:stCondLst>
                                    <p:cond delay="0"/>
                                  </p:stCondLst>
                                  <p:childTnLst>
                                    <p:set>
                                      <p:cBhvr>
                                        <p:cTn id="34" dur="1" fill="hold">
                                          <p:stCondLst>
                                            <p:cond delay="0"/>
                                          </p:stCondLst>
                                        </p:cTn>
                                        <p:tgtEl>
                                          <p:spTgt spid="2159"/>
                                        </p:tgtEl>
                                        <p:attrNameLst>
                                          <p:attrName>style.visibility</p:attrName>
                                        </p:attrNameLst>
                                      </p:cBhvr>
                                      <p:to>
                                        <p:strVal val="hidden"/>
                                      </p:to>
                                    </p:set>
                                  </p:childTnLst>
                                </p:cTn>
                              </p:par>
                              <p:par>
                                <p:cTn id="35" presetID="1" presetClass="exit" fill="hold" nodeType="withEffect">
                                  <p:stCondLst>
                                    <p:cond delay="0"/>
                                  </p:stCondLst>
                                  <p:childTnLst>
                                    <p:set>
                                      <p:cBhvr>
                                        <p:cTn id="36" dur="1" fill="hold">
                                          <p:stCondLst>
                                            <p:cond delay="0"/>
                                          </p:stCondLst>
                                        </p:cTn>
                                        <p:tgtEl>
                                          <p:spTgt spid="2160"/>
                                        </p:tgtEl>
                                        <p:attrNameLst>
                                          <p:attrName>style.visibility</p:attrName>
                                        </p:attrNameLst>
                                      </p:cBhvr>
                                      <p:to>
                                        <p:strVal val="hidden"/>
                                      </p:to>
                                    </p:set>
                                  </p:childTnLst>
                                </p:cTn>
                              </p:par>
                              <p:par>
                                <p:cTn id="37" presetID="1" presetClass="exit" fill="hold" nodeType="withEffect">
                                  <p:stCondLst>
                                    <p:cond delay="0"/>
                                  </p:stCondLst>
                                  <p:childTnLst>
                                    <p:set>
                                      <p:cBhvr>
                                        <p:cTn id="38" dur="1" fill="hold">
                                          <p:stCondLst>
                                            <p:cond delay="0"/>
                                          </p:stCondLst>
                                        </p:cTn>
                                        <p:tgtEl>
                                          <p:spTgt spid="2157"/>
                                        </p:tgtEl>
                                        <p:attrNameLst>
                                          <p:attrName>style.visibility</p:attrName>
                                        </p:attrNameLst>
                                      </p:cBhvr>
                                      <p:to>
                                        <p:strVal val="hidden"/>
                                      </p:to>
                                    </p:set>
                                  </p:childTnLst>
                                </p:cTn>
                              </p:par>
                              <p:par>
                                <p:cTn id="39" presetID="1" presetClass="entr" fill="hold" nodeType="withEffect">
                                  <p:stCondLst>
                                    <p:cond delay="0"/>
                                  </p:stCondLst>
                                  <p:childTnLst>
                                    <p:set>
                                      <p:cBhvr>
                                        <p:cTn id="40" dur="1" fill="hold">
                                          <p:stCondLst>
                                            <p:cond delay="0"/>
                                          </p:stCondLst>
                                        </p:cTn>
                                        <p:tgtEl>
                                          <p:spTgt spid="21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fill="hold" nodeType="clickEffect">
                                  <p:stCondLst>
                                    <p:cond delay="0"/>
                                  </p:stCondLst>
                                  <p:childTnLst>
                                    <p:set>
                                      <p:cBhvr>
                                        <p:cTn id="44" dur="1" fill="hold">
                                          <p:stCondLst>
                                            <p:cond delay="0"/>
                                          </p:stCondLst>
                                        </p:cTn>
                                        <p:tgtEl>
                                          <p:spTgt spid="2161"/>
                                        </p:tgtEl>
                                        <p:attrNameLst>
                                          <p:attrName>style.visibility</p:attrName>
                                        </p:attrNameLst>
                                      </p:cBhvr>
                                      <p:to>
                                        <p:strVal val="visible"/>
                                      </p:to>
                                    </p:set>
                                  </p:childTnLst>
                                </p:cTn>
                              </p:par>
                              <p:par>
                                <p:cTn id="45" presetID="1" presetClass="entr" fill="hold" nodeType="withEffect">
                                  <p:stCondLst>
                                    <p:cond delay="0"/>
                                  </p:stCondLst>
                                  <p:childTnLst>
                                    <p:set>
                                      <p:cBhvr>
                                        <p:cTn id="46" dur="1" fill="hold">
                                          <p:stCondLst>
                                            <p:cond delay="0"/>
                                          </p:stCondLst>
                                        </p:cTn>
                                        <p:tgtEl>
                                          <p:spTgt spid="2164"/>
                                        </p:tgtEl>
                                        <p:attrNameLst>
                                          <p:attrName>style.visibility</p:attrName>
                                        </p:attrNameLst>
                                      </p:cBhvr>
                                      <p:to>
                                        <p:strVal val="visible"/>
                                      </p:to>
                                    </p:set>
                                  </p:childTnLst>
                                </p:cTn>
                              </p:par>
                              <p:par>
                                <p:cTn id="47" presetID="1" presetClass="entr" fill="hold" nodeType="withEffect">
                                  <p:stCondLst>
                                    <p:cond delay="0"/>
                                  </p:stCondLst>
                                  <p:childTnLst>
                                    <p:set>
                                      <p:cBhvr>
                                        <p:cTn id="48" dur="1" fill="hold">
                                          <p:stCondLst>
                                            <p:cond delay="0"/>
                                          </p:stCondLst>
                                        </p:cTn>
                                        <p:tgtEl>
                                          <p:spTgt spid="2163"/>
                                        </p:tgtEl>
                                        <p:attrNameLst>
                                          <p:attrName>style.visibility</p:attrName>
                                        </p:attrNameLst>
                                      </p:cBhvr>
                                      <p:to>
                                        <p:strVal val="visible"/>
                                      </p:to>
                                    </p:set>
                                  </p:childTnLst>
                                </p:cTn>
                              </p:par>
                              <p:par>
                                <p:cTn id="49" presetID="1" presetClass="entr" fill="hold" nodeType="withEffect">
                                  <p:stCondLst>
                                    <p:cond delay="0"/>
                                  </p:stCondLst>
                                  <p:childTnLst>
                                    <p:set>
                                      <p:cBhvr>
                                        <p:cTn id="50" dur="1" fill="hold">
                                          <p:stCondLst>
                                            <p:cond delay="0"/>
                                          </p:stCondLst>
                                        </p:cTn>
                                        <p:tgtEl>
                                          <p:spTgt spid="2162"/>
                                        </p:tgtEl>
                                        <p:attrNameLst>
                                          <p:attrName>style.visibility</p:attrName>
                                        </p:attrNameLst>
                                      </p:cBhvr>
                                      <p:to>
                                        <p:strVal val="visible"/>
                                      </p:to>
                                    </p:set>
                                  </p:childTnLst>
                                </p:cTn>
                              </p:par>
                              <p:par>
                                <p:cTn id="51" presetID="1" presetClass="entr" fill="hold" nodeType="withEffect">
                                  <p:stCondLst>
                                    <p:cond delay="0"/>
                                  </p:stCondLst>
                                  <p:childTnLst>
                                    <p:set>
                                      <p:cBhvr>
                                        <p:cTn id="52" dur="1" fill="hold">
                                          <p:stCondLst>
                                            <p:cond delay="0"/>
                                          </p:stCondLst>
                                        </p:cTn>
                                        <p:tgtEl>
                                          <p:spTgt spid="215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fill="hold" nodeType="clickEffect">
                                  <p:stCondLst>
                                    <p:cond delay="0"/>
                                  </p:stCondLst>
                                  <p:childTnLst>
                                    <p:set>
                                      <p:cBhvr>
                                        <p:cTn id="56" dur="1" fill="hold">
                                          <p:stCondLst>
                                            <p:cond delay="0"/>
                                          </p:stCondLst>
                                        </p:cTn>
                                        <p:tgtEl>
                                          <p:spTgt spid="2167"/>
                                        </p:tgtEl>
                                        <p:attrNameLst>
                                          <p:attrName>style.visibility</p:attrName>
                                        </p:attrNameLst>
                                      </p:cBhvr>
                                      <p:to>
                                        <p:strVal val="visible"/>
                                      </p:to>
                                    </p:set>
                                  </p:childTnLst>
                                </p:cTn>
                              </p:par>
                              <p:par>
                                <p:cTn id="57" presetID="1" presetClass="entr" fill="hold" nodeType="withEffect">
                                  <p:stCondLst>
                                    <p:cond delay="0"/>
                                  </p:stCondLst>
                                  <p:childTnLst>
                                    <p:set>
                                      <p:cBhvr>
                                        <p:cTn id="58" dur="1" fill="hold">
                                          <p:stCondLst>
                                            <p:cond delay="0"/>
                                          </p:stCondLst>
                                        </p:cTn>
                                        <p:tgtEl>
                                          <p:spTgt spid="2166"/>
                                        </p:tgtEl>
                                        <p:attrNameLst>
                                          <p:attrName>style.visibility</p:attrName>
                                        </p:attrNameLst>
                                      </p:cBhvr>
                                      <p:to>
                                        <p:strVal val="visible"/>
                                      </p:to>
                                    </p:set>
                                  </p:childTnLst>
                                </p:cTn>
                              </p:par>
                              <p:par>
                                <p:cTn id="59" presetID="1" presetClass="entr" fill="hold" nodeType="withEffect">
                                  <p:stCondLst>
                                    <p:cond delay="0"/>
                                  </p:stCondLst>
                                  <p:childTnLst>
                                    <p:set>
                                      <p:cBhvr>
                                        <p:cTn id="60" dur="1" fill="hold">
                                          <p:stCondLst>
                                            <p:cond delay="0"/>
                                          </p:stCondLst>
                                        </p:cTn>
                                        <p:tgtEl>
                                          <p:spTgt spid="2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fill="hold" nodeType="clickEffect">
                                  <p:stCondLst>
                                    <p:cond delay="0"/>
                                  </p:stCondLst>
                                  <p:childTnLst>
                                    <p:set>
                                      <p:cBhvr>
                                        <p:cTn id="64" dur="1" fill="hold">
                                          <p:stCondLst>
                                            <p:cond delay="0"/>
                                          </p:stCondLst>
                                        </p:cTn>
                                        <p:tgtEl>
                                          <p:spTgt spid="2169"/>
                                        </p:tgtEl>
                                        <p:attrNameLst>
                                          <p:attrName>style.visibility</p:attrName>
                                        </p:attrNameLst>
                                      </p:cBhvr>
                                      <p:to>
                                        <p:strVal val="visible"/>
                                      </p:to>
                                    </p:set>
                                  </p:childTnLst>
                                </p:cTn>
                              </p:par>
                              <p:par>
                                <p:cTn id="65" presetID="1" presetClass="entr" fill="hold" nodeType="withEffect">
                                  <p:stCondLst>
                                    <p:cond delay="0"/>
                                  </p:stCondLst>
                                  <p:childTnLst>
                                    <p:set>
                                      <p:cBhvr>
                                        <p:cTn id="66" dur="1" fill="hold">
                                          <p:stCondLst>
                                            <p:cond delay="0"/>
                                          </p:stCondLst>
                                        </p:cTn>
                                        <p:tgtEl>
                                          <p:spTgt spid="2170"/>
                                        </p:tgtEl>
                                        <p:attrNameLst>
                                          <p:attrName>style.visibility</p:attrName>
                                        </p:attrNameLst>
                                      </p:cBhvr>
                                      <p:to>
                                        <p:strVal val="visible"/>
                                      </p:to>
                                    </p:set>
                                  </p:childTnLst>
                                </p:cTn>
                              </p:par>
                              <p:par>
                                <p:cTn id="67" presetID="1" presetClass="entr" fill="hold" nodeType="withEffect">
                                  <p:stCondLst>
                                    <p:cond delay="0"/>
                                  </p:stCondLst>
                                  <p:childTnLst>
                                    <p:set>
                                      <p:cBhvr>
                                        <p:cTn id="68" dur="1" fill="hold">
                                          <p:stCondLst>
                                            <p:cond delay="0"/>
                                          </p:stCondLst>
                                        </p:cTn>
                                        <p:tgtEl>
                                          <p:spTgt spid="216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fill="hold" nodeType="clickEffect">
                                  <p:stCondLst>
                                    <p:cond delay="0"/>
                                  </p:stCondLst>
                                  <p:childTnLst>
                                    <p:set>
                                      <p:cBhvr>
                                        <p:cTn id="72" dur="1" fill="hold">
                                          <p:stCondLst>
                                            <p:cond delay="0"/>
                                          </p:stCondLst>
                                        </p:cTn>
                                        <p:tgtEl>
                                          <p:spTgt spid="21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fill="hold" nodeType="clickEffect">
                                  <p:stCondLst>
                                    <p:cond delay="0"/>
                                  </p:stCondLst>
                                  <p:childTnLst>
                                    <p:set>
                                      <p:cBhvr>
                                        <p:cTn id="76" dur="1" fill="hold">
                                          <p:stCondLst>
                                            <p:cond delay="0"/>
                                          </p:stCondLst>
                                        </p:cTn>
                                        <p:tgtEl>
                                          <p:spTgt spid="217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fill="hold" nodeType="clickEffect">
                                  <p:stCondLst>
                                    <p:cond delay="0"/>
                                  </p:stCondLst>
                                  <p:childTnLst>
                                    <p:set>
                                      <p:cBhvr>
                                        <p:cTn id="80" dur="1" fill="hold">
                                          <p:stCondLst>
                                            <p:cond delay="0"/>
                                          </p:stCondLst>
                                        </p:cTn>
                                        <p:tgtEl>
                                          <p:spTgt spid="217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fill="hold" nodeType="clickEffect">
                                  <p:stCondLst>
                                    <p:cond delay="0"/>
                                  </p:stCondLst>
                                  <p:childTnLst>
                                    <p:set>
                                      <p:cBhvr>
                                        <p:cTn id="84" dur="1" fill="hold">
                                          <p:stCondLst>
                                            <p:cond delay="0"/>
                                          </p:stCondLst>
                                        </p:cTn>
                                        <p:tgtEl>
                                          <p:spTgt spid="2174"/>
                                        </p:tgtEl>
                                        <p:attrNameLst>
                                          <p:attrName>style.visibility</p:attrName>
                                        </p:attrNameLst>
                                      </p:cBhvr>
                                      <p:to>
                                        <p:strVal val="visible"/>
                                      </p:to>
                                    </p:set>
                                  </p:childTnLst>
                                </p:cTn>
                              </p:par>
                              <p:par>
                                <p:cTn id="85" presetID="10" presetClass="entr" fill="hold" nodeType="withEffect">
                                  <p:stCondLst>
                                    <p:cond delay="900"/>
                                  </p:stCondLst>
                                  <p:childTnLst>
                                    <p:set>
                                      <p:cBhvr>
                                        <p:cTn id="86" dur="1" fill="hold">
                                          <p:stCondLst>
                                            <p:cond delay="0"/>
                                          </p:stCondLst>
                                        </p:cTn>
                                        <p:tgtEl>
                                          <p:spTgt spid="2173"/>
                                        </p:tgtEl>
                                        <p:attrNameLst>
                                          <p:attrName>style.visibility</p:attrName>
                                        </p:attrNameLst>
                                      </p:cBhvr>
                                      <p:to>
                                        <p:strVal val="visible"/>
                                      </p:to>
                                    </p:set>
                                    <p:animEffect transition="in" filter="fade">
                                      <p:cBhvr additive="repl">
                                        <p:cTn id="87" dur="500"/>
                                        <p:tgtEl>
                                          <p:spTgt spid="2173"/>
                                        </p:tgtEl>
                                      </p:cBhvr>
                                    </p:animEffect>
                                  </p:childTnLst>
                                </p:cTn>
                              </p:par>
                              <p:par>
                                <p:cTn id="88" presetID="10" presetClass="entr" fill="hold" nodeType="withEffect">
                                  <p:stCondLst>
                                    <p:cond delay="200"/>
                                  </p:stCondLst>
                                  <p:childTnLst>
                                    <p:set>
                                      <p:cBhvr>
                                        <p:cTn id="89" dur="1" fill="hold">
                                          <p:stCondLst>
                                            <p:cond delay="0"/>
                                          </p:stCondLst>
                                        </p:cTn>
                                        <p:tgtEl>
                                          <p:spTgt spid="2175"/>
                                        </p:tgtEl>
                                        <p:attrNameLst>
                                          <p:attrName>style.visibility</p:attrName>
                                        </p:attrNameLst>
                                      </p:cBhvr>
                                      <p:to>
                                        <p:strVal val="visible"/>
                                      </p:to>
                                    </p:set>
                                    <p:animEffect transition="in" filter="fade">
                                      <p:cBhvr additive="repl">
                                        <p:cTn id="90" dur="500"/>
                                        <p:tgtEl>
                                          <p:spTgt spid="2175"/>
                                        </p:tgtEl>
                                      </p:cBhvr>
                                    </p:animEffect>
                                  </p:childTnLst>
                                </p:cTn>
                              </p:par>
                              <p:par>
                                <p:cTn id="91" presetID="10" presetClass="entr" fill="hold" nodeType="withEffect">
                                  <p:stCondLst>
                                    <p:cond delay="200"/>
                                  </p:stCondLst>
                                  <p:childTnLst>
                                    <p:set>
                                      <p:cBhvr>
                                        <p:cTn id="92" dur="1" fill="hold">
                                          <p:stCondLst>
                                            <p:cond delay="0"/>
                                          </p:stCondLst>
                                        </p:cTn>
                                        <p:tgtEl>
                                          <p:spTgt spid="2176"/>
                                        </p:tgtEl>
                                        <p:attrNameLst>
                                          <p:attrName>style.visibility</p:attrName>
                                        </p:attrNameLst>
                                      </p:cBhvr>
                                      <p:to>
                                        <p:strVal val="visible"/>
                                      </p:to>
                                    </p:set>
                                    <p:animEffect transition="in" filter="fade">
                                      <p:cBhvr additive="repl">
                                        <p:cTn id="93" dur="500"/>
                                        <p:tgtEl>
                                          <p:spTgt spid="2176"/>
                                        </p:tgtEl>
                                      </p:cBhvr>
                                    </p:animEffect>
                                  </p:childTnLst>
                                </p:cTn>
                              </p:par>
                              <p:par>
                                <p:cTn id="94" presetID="10" presetClass="entr" fill="hold" nodeType="withEffect">
                                  <p:stCondLst>
                                    <p:cond delay="200"/>
                                  </p:stCondLst>
                                  <p:childTnLst>
                                    <p:set>
                                      <p:cBhvr>
                                        <p:cTn id="95" dur="1" fill="hold">
                                          <p:stCondLst>
                                            <p:cond delay="0"/>
                                          </p:stCondLst>
                                        </p:cTn>
                                        <p:tgtEl>
                                          <p:spTgt spid="2177"/>
                                        </p:tgtEl>
                                        <p:attrNameLst>
                                          <p:attrName>style.visibility</p:attrName>
                                        </p:attrNameLst>
                                      </p:cBhvr>
                                      <p:to>
                                        <p:strVal val="visible"/>
                                      </p:to>
                                    </p:set>
                                    <p:animEffect transition="in" filter="fade">
                                      <p:cBhvr additive="repl">
                                        <p:cTn id="96" dur="500"/>
                                        <p:tgtEl>
                                          <p:spTgt spid="2177"/>
                                        </p:tgtEl>
                                      </p:cBhvr>
                                    </p:animEffect>
                                  </p:childTnLst>
                                </p:cTn>
                              </p:par>
                              <p:par>
                                <p:cTn id="97" presetID="10" presetClass="entr" fill="hold" nodeType="withEffect">
                                  <p:stCondLst>
                                    <p:cond delay="200"/>
                                  </p:stCondLst>
                                  <p:childTnLst>
                                    <p:set>
                                      <p:cBhvr>
                                        <p:cTn id="98" dur="1" fill="hold">
                                          <p:stCondLst>
                                            <p:cond delay="0"/>
                                          </p:stCondLst>
                                        </p:cTn>
                                        <p:tgtEl>
                                          <p:spTgt spid="2178"/>
                                        </p:tgtEl>
                                        <p:attrNameLst>
                                          <p:attrName>style.visibility</p:attrName>
                                        </p:attrNameLst>
                                      </p:cBhvr>
                                      <p:to>
                                        <p:strVal val="visible"/>
                                      </p:to>
                                    </p:set>
                                    <p:animEffect transition="in" filter="fade">
                                      <p:cBhvr additive="repl">
                                        <p:cTn id="99" dur="500"/>
                                        <p:tgtEl>
                                          <p:spTgt spid="217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fill="hold" nodeType="clickEffect">
                                  <p:stCondLst>
                                    <p:cond delay="200"/>
                                  </p:stCondLst>
                                  <p:childTnLst>
                                    <p:set>
                                      <p:cBhvr>
                                        <p:cTn id="103" dur="1" fill="hold">
                                          <p:stCondLst>
                                            <p:cond delay="0"/>
                                          </p:stCondLst>
                                        </p:cTn>
                                        <p:tgtEl>
                                          <p:spTgt spid="2180"/>
                                        </p:tgtEl>
                                        <p:attrNameLst>
                                          <p:attrName>style.visibility</p:attrName>
                                        </p:attrNameLst>
                                      </p:cBhvr>
                                      <p:to>
                                        <p:strVal val="visible"/>
                                      </p:to>
                                    </p:set>
                                    <p:animEffect transition="in" filter="fade">
                                      <p:cBhvr additive="repl">
                                        <p:cTn id="104" dur="500"/>
                                        <p:tgtEl>
                                          <p:spTgt spid="2180"/>
                                        </p:tgtEl>
                                      </p:cBhvr>
                                    </p:animEffect>
                                  </p:childTnLst>
                                </p:cTn>
                              </p:par>
                              <p:par>
                                <p:cTn id="105" presetID="10" presetClass="entr" fill="hold" nodeType="withEffect">
                                  <p:stCondLst>
                                    <p:cond delay="200"/>
                                  </p:stCondLst>
                                  <p:childTnLst>
                                    <p:set>
                                      <p:cBhvr>
                                        <p:cTn id="106" dur="1" fill="hold">
                                          <p:stCondLst>
                                            <p:cond delay="0"/>
                                          </p:stCondLst>
                                        </p:cTn>
                                        <p:tgtEl>
                                          <p:spTgt spid="2181"/>
                                        </p:tgtEl>
                                        <p:attrNameLst>
                                          <p:attrName>style.visibility</p:attrName>
                                        </p:attrNameLst>
                                      </p:cBhvr>
                                      <p:to>
                                        <p:strVal val="visible"/>
                                      </p:to>
                                    </p:set>
                                    <p:animEffect transition="in" filter="fade">
                                      <p:cBhvr additive="repl">
                                        <p:cTn id="107" dur="500"/>
                                        <p:tgtEl>
                                          <p:spTgt spid="2181"/>
                                        </p:tgtEl>
                                      </p:cBhvr>
                                    </p:animEffect>
                                  </p:childTnLst>
                                </p:cTn>
                              </p:par>
                              <p:par>
                                <p:cTn id="108" presetID="10" presetClass="entr" fill="hold" nodeType="withEffect">
                                  <p:stCondLst>
                                    <p:cond delay="200"/>
                                  </p:stCondLst>
                                  <p:childTnLst>
                                    <p:set>
                                      <p:cBhvr>
                                        <p:cTn id="109" dur="1" fill="hold">
                                          <p:stCondLst>
                                            <p:cond delay="0"/>
                                          </p:stCondLst>
                                        </p:cTn>
                                        <p:tgtEl>
                                          <p:spTgt spid="2182"/>
                                        </p:tgtEl>
                                        <p:attrNameLst>
                                          <p:attrName>style.visibility</p:attrName>
                                        </p:attrNameLst>
                                      </p:cBhvr>
                                      <p:to>
                                        <p:strVal val="visible"/>
                                      </p:to>
                                    </p:set>
                                    <p:animEffect transition="in" filter="fade">
                                      <p:cBhvr additive="repl">
                                        <p:cTn id="110" dur="500"/>
                                        <p:tgtEl>
                                          <p:spTgt spid="2182"/>
                                        </p:tgtEl>
                                      </p:cBhvr>
                                    </p:animEffect>
                                  </p:childTnLst>
                                </p:cTn>
                              </p:par>
                              <p:par>
                                <p:cTn id="111" presetID="10" presetClass="entr" fill="hold" nodeType="withEffect">
                                  <p:stCondLst>
                                    <p:cond delay="200"/>
                                  </p:stCondLst>
                                  <p:childTnLst>
                                    <p:set>
                                      <p:cBhvr>
                                        <p:cTn id="112" dur="1" fill="hold">
                                          <p:stCondLst>
                                            <p:cond delay="0"/>
                                          </p:stCondLst>
                                        </p:cTn>
                                        <p:tgtEl>
                                          <p:spTgt spid="2183"/>
                                        </p:tgtEl>
                                        <p:attrNameLst>
                                          <p:attrName>style.visibility</p:attrName>
                                        </p:attrNameLst>
                                      </p:cBhvr>
                                      <p:to>
                                        <p:strVal val="visible"/>
                                      </p:to>
                                    </p:set>
                                    <p:animEffect transition="in" filter="fade">
                                      <p:cBhvr additive="repl">
                                        <p:cTn id="113" dur="500"/>
                                        <p:tgtEl>
                                          <p:spTgt spid="2183"/>
                                        </p:tgtEl>
                                      </p:cBhvr>
                                    </p:animEffect>
                                  </p:childTnLst>
                                </p:cTn>
                              </p:par>
                              <p:par>
                                <p:cTn id="114" presetID="10" presetClass="entr" fill="hold" nodeType="withEffect">
                                  <p:stCondLst>
                                    <p:cond delay="900"/>
                                  </p:stCondLst>
                                  <p:childTnLst>
                                    <p:set>
                                      <p:cBhvr>
                                        <p:cTn id="115" dur="1" fill="hold">
                                          <p:stCondLst>
                                            <p:cond delay="0"/>
                                          </p:stCondLst>
                                        </p:cTn>
                                        <p:tgtEl>
                                          <p:spTgt spid="2179"/>
                                        </p:tgtEl>
                                        <p:attrNameLst>
                                          <p:attrName>style.visibility</p:attrName>
                                        </p:attrNameLst>
                                      </p:cBhvr>
                                      <p:to>
                                        <p:strVal val="visible"/>
                                      </p:to>
                                    </p:set>
                                    <p:animEffect transition="in" filter="fade">
                                      <p:cBhvr additive="repl">
                                        <p:cTn id="116" dur="500"/>
                                        <p:tgtEl>
                                          <p:spTgt spid="2179"/>
                                        </p:tgtEl>
                                      </p:cBhvr>
                                    </p:animEffect>
                                  </p:childTnLst>
                                </p:cTn>
                              </p:par>
                              <p:par>
                                <p:cTn id="117" presetID="1" presetClass="entr" fill="hold" nodeType="withEffect">
                                  <p:stCondLst>
                                    <p:cond delay="0"/>
                                  </p:stCondLst>
                                  <p:childTnLst>
                                    <p:set>
                                      <p:cBhvr>
                                        <p:cTn id="118" dur="1" fill="hold">
                                          <p:stCondLst>
                                            <p:cond delay="0"/>
                                          </p:stCondLst>
                                        </p:cTn>
                                        <p:tgtEl>
                                          <p:spTgt spid="2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4" name="CustomShape 1"/>
          <p:cNvSpPr/>
          <p:nvPr/>
        </p:nvSpPr>
        <p:spPr>
          <a:xfrm>
            <a:off x="1981200" y="-99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Using vector operations</a:t>
            </a:r>
            <a:endParaRPr lang="en-US" sz="4400" spc="-1">
              <a:latin typeface="Arial"/>
            </a:endParaRPr>
          </a:p>
        </p:txBody>
      </p:sp>
      <p:sp>
        <p:nvSpPr>
          <p:cNvPr id="2185" name="CustomShape 2"/>
          <p:cNvSpPr/>
          <p:nvPr/>
        </p:nvSpPr>
        <p:spPr>
          <a:xfrm>
            <a:off x="1631640" y="1196640"/>
            <a:ext cx="8856360" cy="547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343080" indent="-342360">
              <a:spcBef>
                <a:spcPts val="641"/>
              </a:spcBef>
              <a:buClr>
                <a:srgbClr val="000000"/>
              </a:buClr>
              <a:buFont typeface="Arial"/>
              <a:buChar char="•"/>
            </a:pPr>
            <a:r>
              <a:rPr lang="en-US" sz="3200" spc="-1" dirty="0">
                <a:solidFill>
                  <a:srgbClr val="000000"/>
                </a:solidFill>
                <a:latin typeface="Trebuchet MS"/>
              </a:rPr>
              <a:t>You can convert a scalar loop into a vector loop using the following </a:t>
            </a:r>
            <a:r>
              <a:rPr lang="zh-CN" altLang="en-US" sz="3200" spc="-1" dirty="0">
                <a:solidFill>
                  <a:srgbClr val="000000"/>
                </a:solidFill>
                <a:latin typeface="Trebuchet MS"/>
              </a:rPr>
              <a:t>步骤</a:t>
            </a:r>
            <a:r>
              <a:rPr lang="en-US" sz="3200" spc="-1" dirty="0">
                <a:solidFill>
                  <a:srgbClr val="000000"/>
                </a:solidFill>
                <a:latin typeface="Trebuchet MS"/>
              </a:rPr>
              <a:t>s:</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Based on the width of your vector instruction set and your problem, choose the number of values you can pack into a vector register (the width):  </a:t>
            </a:r>
            <a:endParaRPr lang="en-US" sz="2800" spc="-1" dirty="0">
              <a:latin typeface="Arial"/>
            </a:endParaRPr>
          </a:p>
          <a:p>
            <a:pPr marL="1143000" lvl="2" indent="-227880">
              <a:spcBef>
                <a:spcPts val="479"/>
              </a:spcBef>
              <a:buClr>
                <a:srgbClr val="000000"/>
              </a:buClr>
              <a:buFont typeface="Arial"/>
              <a:buChar char="•"/>
            </a:pPr>
            <a:r>
              <a:rPr lang="en-US" sz="2400" spc="-1" dirty="0">
                <a:solidFill>
                  <a:srgbClr val="000000"/>
                </a:solidFill>
                <a:latin typeface="Trebuchet MS"/>
              </a:rPr>
              <a:t>E.g. for a 128 bit wide SSE instruction set and float data (32 bit), you can pack four values (128 bits =4*32 bits) into a vector register</a:t>
            </a:r>
            <a:endParaRPr lang="en-US" sz="24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Unroll the loop to match your width (in our example, 4)</a:t>
            </a:r>
            <a:endParaRPr lang="en-US" sz="28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Set up the loop preamble and postscript. For example, if the number of loop iterations doesn’t evenly divide the width, you’ll need to cover the extra iterations in a loop postscript or pad your vectors in a preamble</a:t>
            </a:r>
            <a:endParaRPr lang="en-US" sz="28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Replace instructions in the body of the loop with their vector instruction counter parts</a:t>
            </a:r>
            <a:endParaRPr lang="en-US" sz="2800" spc="-1" dirty="0">
              <a:latin typeface="Arial"/>
            </a:endParaRPr>
          </a:p>
          <a:p>
            <a:pPr>
              <a:spcBef>
                <a:spcPts val="641"/>
              </a:spcBef>
            </a:pPr>
            <a:endParaRPr lang="en-US" sz="2800"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6" name="CustomShape 1"/>
          <p:cNvSpPr/>
          <p:nvPr/>
        </p:nvSpPr>
        <p:spPr>
          <a:xfrm>
            <a:off x="1981200" y="-171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Vector instructions example</a:t>
            </a:r>
            <a:endParaRPr lang="en-US" sz="4400" spc="-1">
              <a:latin typeface="Arial"/>
            </a:endParaRPr>
          </a:p>
        </p:txBody>
      </p:sp>
      <p:sp>
        <p:nvSpPr>
          <p:cNvPr id="2187" name="CustomShape 2"/>
          <p:cNvSpPr/>
          <p:nvPr/>
        </p:nvSpPr>
        <p:spPr>
          <a:xfrm>
            <a:off x="1703640" y="908640"/>
            <a:ext cx="8784360" cy="576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Scalar loop:</a:t>
            </a:r>
            <a:endParaRPr lang="en-US" sz="3200" spc="-1">
              <a:latin typeface="Arial"/>
            </a:endParaRPr>
          </a:p>
          <a:p>
            <a:pPr marL="457200">
              <a:spcBef>
                <a:spcPts val="561"/>
              </a:spcBef>
            </a:pPr>
            <a:r>
              <a:rPr lang="en-US" sz="2800" b="1" spc="-1">
                <a:solidFill>
                  <a:srgbClr val="4F81BD"/>
                </a:solidFill>
                <a:latin typeface="Courier New Bold"/>
              </a:rPr>
              <a:t>for</a:t>
            </a:r>
            <a:r>
              <a:rPr lang="en-US" sz="2800" b="1" spc="-1">
                <a:solidFill>
                  <a:srgbClr val="000000"/>
                </a:solidFill>
                <a:latin typeface="Courier New Bold"/>
              </a:rPr>
              <a:t> (i = 0; i &lt; 34; i++) x[i] = y[i] * y[i];</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Width for a 128-bit SSE is 128/32=4</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Unroll the loop, then add postscript and premable as needed:</a:t>
            </a:r>
            <a:endParaRPr lang="en-US" sz="3200" spc="-1">
              <a:latin typeface="Arial"/>
            </a:endParaRPr>
          </a:p>
          <a:p>
            <a:pPr marL="457200">
              <a:spcBef>
                <a:spcPts val="459"/>
              </a:spcBef>
            </a:pPr>
            <a:r>
              <a:rPr lang="en-US" sz="2300" b="1" spc="-1">
                <a:solidFill>
                  <a:srgbClr val="000000"/>
                </a:solidFill>
                <a:latin typeface="Courier New Bold"/>
              </a:rPr>
              <a:t>NLP = 34+2; x[34]=x[35]=y[34]=y[35]=0.0f // preamble to zero pad</a:t>
            </a:r>
            <a:endParaRPr lang="en-US" sz="2300" spc="-1">
              <a:latin typeface="Arial"/>
            </a:endParaRPr>
          </a:p>
          <a:p>
            <a:pPr marL="457200">
              <a:spcBef>
                <a:spcPts val="459"/>
              </a:spcBef>
            </a:pPr>
            <a:r>
              <a:rPr lang="en-US" sz="2300" b="1" spc="-1">
                <a:solidFill>
                  <a:srgbClr val="4F81BD"/>
                </a:solidFill>
                <a:latin typeface="Courier New Bold"/>
              </a:rPr>
              <a:t>for</a:t>
            </a:r>
            <a:r>
              <a:rPr lang="en-US" sz="2300" b="1" spc="-1">
                <a:solidFill>
                  <a:srgbClr val="000000"/>
                </a:solidFill>
                <a:latin typeface="Courier New Bold"/>
              </a:rPr>
              <a:t> (i = 0; i &lt; NLP; i = i + 4) {</a:t>
            </a:r>
            <a:endParaRPr lang="en-US" sz="2300" spc="-1">
              <a:latin typeface="Arial"/>
            </a:endParaRPr>
          </a:p>
          <a:p>
            <a:pPr marL="457200">
              <a:spcBef>
                <a:spcPts val="459"/>
              </a:spcBef>
            </a:pPr>
            <a:r>
              <a:rPr lang="en-US" sz="2300" b="1" spc="-1">
                <a:solidFill>
                  <a:srgbClr val="000000"/>
                </a:solidFill>
                <a:latin typeface="Courier New Bold"/>
              </a:rPr>
              <a:t>  x[i] = y[i] * y[i];  x[i+1] = y[i+1] * y[i*1];</a:t>
            </a:r>
            <a:endParaRPr lang="en-US" sz="2300" spc="-1">
              <a:latin typeface="Arial"/>
            </a:endParaRPr>
          </a:p>
          <a:p>
            <a:pPr marL="457200">
              <a:spcBef>
                <a:spcPts val="459"/>
              </a:spcBef>
            </a:pPr>
            <a:r>
              <a:rPr lang="en-US" sz="2300" b="1" spc="-1">
                <a:solidFill>
                  <a:srgbClr val="000000"/>
                </a:solidFill>
                <a:latin typeface="Courier New Bold"/>
              </a:rPr>
              <a:t>  x[i+2] = y[i+2] * y[i*2];  x[i+3] = y[i+3] * y[i*3];</a:t>
            </a:r>
            <a:endParaRPr lang="en-US" sz="2300" spc="-1">
              <a:latin typeface="Arial"/>
            </a:endParaRPr>
          </a:p>
          <a:p>
            <a:pPr marL="457200">
              <a:spcBef>
                <a:spcPts val="459"/>
              </a:spcBef>
            </a:pPr>
            <a:r>
              <a:rPr lang="en-US" sz="2300" b="1" spc="-1">
                <a:solidFill>
                  <a:srgbClr val="000000"/>
                </a:solidFill>
                <a:latin typeface="Courier New Bold"/>
              </a:rPr>
              <a:t>}</a:t>
            </a:r>
            <a:endParaRPr lang="en-US" sz="23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Replace unrolled loop with associated vector instructions:</a:t>
            </a:r>
            <a:endParaRPr lang="en-US" sz="3200" spc="-1">
              <a:latin typeface="Arial"/>
            </a:endParaRPr>
          </a:p>
          <a:p>
            <a:pPr>
              <a:spcBef>
                <a:spcPts val="641"/>
              </a:spcBef>
            </a:pPr>
            <a:endParaRPr lang="en-US" sz="3200" spc="-1">
              <a:latin typeface="Arial"/>
            </a:endParaRPr>
          </a:p>
          <a:p>
            <a:pPr>
              <a:spcBef>
                <a:spcPts val="519"/>
              </a:spcBef>
            </a:pPr>
            <a:r>
              <a:rPr lang="en-US" sz="2600" b="1" spc="-1">
                <a:solidFill>
                  <a:srgbClr val="9BBB59"/>
                </a:solidFill>
                <a:latin typeface="Courier New Bold"/>
              </a:rPr>
              <a:t>float4 </a:t>
            </a:r>
            <a:r>
              <a:rPr lang="en-US" sz="2600" b="1" spc="-1">
                <a:solidFill>
                  <a:srgbClr val="000000"/>
                </a:solidFill>
                <a:latin typeface="Courier New Bold"/>
              </a:rPr>
              <a:t>x4[DIM], y4[DIM];</a:t>
            </a:r>
            <a:endParaRPr lang="en-US" sz="2600" spc="-1">
              <a:latin typeface="Arial"/>
            </a:endParaRPr>
          </a:p>
          <a:p>
            <a:pPr>
              <a:spcBef>
                <a:spcPts val="459"/>
              </a:spcBef>
            </a:pPr>
            <a:r>
              <a:rPr lang="en-US" sz="2300" b="1" spc="-1">
                <a:solidFill>
                  <a:srgbClr val="000000"/>
                </a:solidFill>
                <a:latin typeface="Courier New Bold"/>
              </a:rPr>
              <a:t>// DIM set to hold 34 values extended to multiple of 4 (36)</a:t>
            </a:r>
            <a:endParaRPr lang="en-US" sz="2300" spc="-1">
              <a:latin typeface="Arial"/>
            </a:endParaRPr>
          </a:p>
          <a:p>
            <a:pPr>
              <a:spcBef>
                <a:spcPts val="519"/>
              </a:spcBef>
            </a:pPr>
            <a:r>
              <a:rPr lang="en-US" sz="2600" b="1" spc="-1">
                <a:solidFill>
                  <a:srgbClr val="9BBB59"/>
                </a:solidFill>
                <a:latin typeface="Courier New Bold"/>
              </a:rPr>
              <a:t>float4</a:t>
            </a:r>
            <a:r>
              <a:rPr lang="en-US" sz="2600" b="1" spc="-1">
                <a:solidFill>
                  <a:srgbClr val="000000"/>
                </a:solidFill>
                <a:latin typeface="Courier New Bold"/>
              </a:rPr>
              <a:t> zero = {0.0f, 0.0f, 0.0f, 0.0f};</a:t>
            </a:r>
            <a:endParaRPr lang="en-US" sz="2600" spc="-1">
              <a:latin typeface="Arial"/>
            </a:endParaRPr>
          </a:p>
          <a:p>
            <a:pPr>
              <a:spcBef>
                <a:spcPts val="519"/>
              </a:spcBef>
            </a:pPr>
            <a:r>
              <a:rPr lang="en-US" sz="2600" b="1" spc="-1">
                <a:solidFill>
                  <a:srgbClr val="000000"/>
                </a:solidFill>
                <a:latin typeface="Courier New Bold"/>
              </a:rPr>
              <a:t>NLP = 34 % 4 + 1; // 9 values (as 34 isn’t a multiple of 4)</a:t>
            </a:r>
            <a:endParaRPr lang="en-US" sz="2600" spc="-1">
              <a:latin typeface="Arial"/>
            </a:endParaRPr>
          </a:p>
          <a:p>
            <a:pPr>
              <a:spcBef>
                <a:spcPts val="519"/>
              </a:spcBef>
            </a:pPr>
            <a:r>
              <a:rPr lang="en-US" sz="2600" b="1" spc="-1">
                <a:solidFill>
                  <a:srgbClr val="000000"/>
                </a:solidFill>
                <a:latin typeface="Courier New Bold"/>
              </a:rPr>
              <a:t>x4[NLP-1] = 0.0f; y4[NLP-1] = 0.0f; // zero pad arrays</a:t>
            </a:r>
            <a:endParaRPr lang="en-US" sz="2600" spc="-1">
              <a:latin typeface="Arial"/>
            </a:endParaRPr>
          </a:p>
          <a:p>
            <a:pPr>
              <a:spcBef>
                <a:spcPts val="519"/>
              </a:spcBef>
            </a:pPr>
            <a:endParaRPr lang="en-US" sz="2600" spc="-1">
              <a:latin typeface="Arial"/>
            </a:endParaRPr>
          </a:p>
          <a:p>
            <a:pPr>
              <a:spcBef>
                <a:spcPts val="519"/>
              </a:spcBef>
            </a:pPr>
            <a:r>
              <a:rPr lang="en-US" sz="2600" b="1" spc="-1">
                <a:solidFill>
                  <a:srgbClr val="C0504D"/>
                </a:solidFill>
                <a:latin typeface="Courier New Bold"/>
              </a:rPr>
              <a:t>for</a:t>
            </a:r>
            <a:r>
              <a:rPr lang="en-US" sz="2600" b="1" spc="-1">
                <a:solidFill>
                  <a:srgbClr val="000000"/>
                </a:solidFill>
                <a:latin typeface="Courier New Bold"/>
              </a:rPr>
              <a:t> (i = 0; i &lt; NLP; i++)</a:t>
            </a:r>
            <a:endParaRPr lang="en-US" sz="2600" spc="-1">
              <a:latin typeface="Arial"/>
            </a:endParaRPr>
          </a:p>
          <a:p>
            <a:pPr>
              <a:spcBef>
                <a:spcPts val="519"/>
              </a:spcBef>
            </a:pPr>
            <a:r>
              <a:rPr lang="en-US" sz="2600" b="1" spc="-1">
                <a:solidFill>
                  <a:srgbClr val="000000"/>
                </a:solidFill>
                <a:latin typeface="Courier New Bold"/>
              </a:rPr>
              <a:t> x4[i] = y4[i] * y4[i]; // actual vector operations</a:t>
            </a:r>
            <a:endParaRPr lang="en-US" sz="2600"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Conclusion</a:t>
            </a:r>
            <a:endParaRPr lang="en-US" sz="4400" spc="-1">
              <a:latin typeface="Arial"/>
            </a:endParaRPr>
          </a:p>
        </p:txBody>
      </p:sp>
      <p:sp>
        <p:nvSpPr>
          <p:cNvPr id="2096" name="CustomShape 2"/>
          <p:cNvSpPr/>
          <p:nvPr/>
        </p:nvSpPr>
        <p:spPr>
          <a:xfrm>
            <a:off x="1703640" y="1340640"/>
            <a:ext cx="8784360" cy="544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lnSpc>
                <a:spcPct val="110000"/>
              </a:lnSpc>
              <a:spcBef>
                <a:spcPts val="641"/>
              </a:spcBef>
              <a:buClr>
                <a:srgbClr val="000000"/>
              </a:buClr>
              <a:buFont typeface="Arial"/>
              <a:buChar char="•"/>
            </a:pPr>
            <a:r>
              <a:rPr lang="en-US" sz="3200" spc="-1">
                <a:solidFill>
                  <a:srgbClr val="000000"/>
                </a:solidFill>
                <a:latin typeface="Trebuchet MS"/>
              </a:rPr>
              <a:t>OpenCL has widespread industrial support</a:t>
            </a:r>
            <a:endParaRPr lang="en-US" sz="3200" spc="-1">
              <a:latin typeface="Arial"/>
            </a:endParaRPr>
          </a:p>
          <a:p>
            <a:pPr>
              <a:lnSpc>
                <a:spcPct val="110000"/>
              </a:lnSpc>
              <a:spcBef>
                <a:spcPts val="641"/>
              </a:spcBef>
            </a:pPr>
            <a:endParaRPr lang="en-US" sz="3200" spc="-1">
              <a:latin typeface="Arial"/>
            </a:endParaRPr>
          </a:p>
          <a:p>
            <a:pPr marL="343080" indent="-342360">
              <a:lnSpc>
                <a:spcPct val="110000"/>
              </a:lnSpc>
              <a:spcBef>
                <a:spcPts val="641"/>
              </a:spcBef>
              <a:buClr>
                <a:srgbClr val="000000"/>
              </a:buClr>
              <a:buFont typeface="Arial"/>
              <a:buChar char="•"/>
            </a:pPr>
            <a:r>
              <a:rPr lang="en-US" sz="3200" spc="-1">
                <a:solidFill>
                  <a:srgbClr val="000000"/>
                </a:solidFill>
                <a:latin typeface="Trebuchet MS"/>
              </a:rPr>
              <a:t>OpenCL defines a platform-API/framework for heterogeneous computing, not just GPGPU or CPU-offload programming</a:t>
            </a:r>
            <a:endParaRPr lang="en-US" sz="3200" spc="-1">
              <a:latin typeface="Arial"/>
            </a:endParaRPr>
          </a:p>
          <a:p>
            <a:pPr>
              <a:lnSpc>
                <a:spcPct val="110000"/>
              </a:lnSpc>
              <a:spcBef>
                <a:spcPts val="641"/>
              </a:spcBef>
            </a:pPr>
            <a:endParaRPr lang="en-US" sz="3200" spc="-1">
              <a:latin typeface="Arial"/>
            </a:endParaRPr>
          </a:p>
          <a:p>
            <a:pPr marL="343080" indent="-342360">
              <a:lnSpc>
                <a:spcPct val="110000"/>
              </a:lnSpc>
              <a:spcBef>
                <a:spcPts val="641"/>
              </a:spcBef>
              <a:buClr>
                <a:srgbClr val="000000"/>
              </a:buClr>
              <a:buFont typeface="Arial"/>
              <a:buChar char="•"/>
            </a:pPr>
            <a:r>
              <a:rPr lang="en-US" sz="3200" spc="-1">
                <a:solidFill>
                  <a:srgbClr val="000000"/>
                </a:solidFill>
                <a:latin typeface="Trebuchet MS"/>
              </a:rPr>
              <a:t>OpenCL has the potential to deliver portably performant code; but it has to be used correctly</a:t>
            </a:r>
            <a:endParaRPr lang="en-US" sz="3200" spc="-1">
              <a:latin typeface="Arial"/>
            </a:endParaRPr>
          </a:p>
          <a:p>
            <a:pPr>
              <a:lnSpc>
                <a:spcPct val="110000"/>
              </a:lnSpc>
              <a:spcBef>
                <a:spcPts val="641"/>
              </a:spcBef>
            </a:pPr>
            <a:endParaRPr lang="en-US" sz="3200" spc="-1">
              <a:latin typeface="Arial"/>
            </a:endParaRPr>
          </a:p>
          <a:p>
            <a:pPr marL="343080" indent="-342360">
              <a:lnSpc>
                <a:spcPct val="110000"/>
              </a:lnSpc>
              <a:spcBef>
                <a:spcPts val="641"/>
              </a:spcBef>
              <a:buClr>
                <a:srgbClr val="000000"/>
              </a:buClr>
              <a:buFont typeface="Arial"/>
              <a:buChar char="•"/>
            </a:pPr>
            <a:r>
              <a:rPr lang="en-US" sz="3200" spc="-1">
                <a:solidFill>
                  <a:srgbClr val="000000"/>
                </a:solidFill>
                <a:latin typeface="Trebuchet MS"/>
              </a:rPr>
              <a:t>The latest C++ and Python APIs make developing OpenCL programs much simpler than before</a:t>
            </a:r>
            <a:endParaRPr lang="en-US" sz="3200" spc="-1">
              <a:latin typeface="Arial"/>
            </a:endParaRPr>
          </a:p>
          <a:p>
            <a:pPr>
              <a:lnSpc>
                <a:spcPct val="110000"/>
              </a:lnSpc>
              <a:spcBef>
                <a:spcPts val="641"/>
              </a:spcBef>
            </a:pPr>
            <a:endParaRPr lang="en-US" sz="3200" spc="-1">
              <a:latin typeface="Arial"/>
            </a:endParaRPr>
          </a:p>
          <a:p>
            <a:pPr marL="343080" indent="-342360">
              <a:lnSpc>
                <a:spcPct val="110000"/>
              </a:lnSpc>
              <a:spcBef>
                <a:spcPts val="641"/>
              </a:spcBef>
              <a:buClr>
                <a:srgbClr val="000000"/>
              </a:buClr>
              <a:buFont typeface="Arial"/>
              <a:buChar char="•"/>
            </a:pPr>
            <a:r>
              <a:rPr lang="en-US" sz="3200" spc="-1">
                <a:solidFill>
                  <a:srgbClr val="000000"/>
                </a:solidFill>
                <a:latin typeface="Trebuchet MS"/>
              </a:rPr>
              <a:t>The future is clear:</a:t>
            </a:r>
            <a:endParaRPr lang="en-US" sz="3200" spc="-1">
              <a:latin typeface="Arial"/>
            </a:endParaRPr>
          </a:p>
          <a:p>
            <a:pPr marL="743040" lvl="1" indent="-285120">
              <a:lnSpc>
                <a:spcPct val="110000"/>
              </a:lnSpc>
              <a:spcBef>
                <a:spcPts val="680"/>
              </a:spcBef>
              <a:buClr>
                <a:srgbClr val="000000"/>
              </a:buClr>
              <a:buFont typeface="Arial"/>
              <a:buChar char="–"/>
            </a:pPr>
            <a:r>
              <a:rPr lang="en-US" sz="2800" spc="-1">
                <a:solidFill>
                  <a:srgbClr val="000000"/>
                </a:solidFill>
                <a:latin typeface="Trebuchet MS"/>
              </a:rPr>
              <a:t>OpenCL is the </a:t>
            </a:r>
            <a:r>
              <a:rPr lang="en-US" sz="3400" spc="-1">
                <a:solidFill>
                  <a:srgbClr val="C0504D"/>
                </a:solidFill>
                <a:latin typeface="Trebuchet MS"/>
              </a:rPr>
              <a:t>only </a:t>
            </a:r>
            <a:r>
              <a:rPr lang="en-US" sz="2800" spc="-1">
                <a:solidFill>
                  <a:srgbClr val="000000"/>
                </a:solidFill>
                <a:latin typeface="Trebuchet MS"/>
              </a:rPr>
              <a:t>parallel programming standard that enables mixing task parallel and data parallel code in a single program while load balancing across </a:t>
            </a:r>
            <a:r>
              <a:rPr lang="en-US" sz="3400" spc="-1">
                <a:solidFill>
                  <a:srgbClr val="403152"/>
                </a:solidFill>
                <a:latin typeface="Trebuchet MS"/>
              </a:rPr>
              <a:t>ALL </a:t>
            </a:r>
            <a:r>
              <a:rPr lang="en-US" sz="2800" spc="-1">
                <a:solidFill>
                  <a:srgbClr val="000000"/>
                </a:solidFill>
                <a:latin typeface="Trebuchet MS"/>
              </a:rPr>
              <a:t>of the platform’s available resources.</a:t>
            </a:r>
            <a:endParaRPr lang="en-US" sz="2800" spc="-1">
              <a:latin typeface="Arial"/>
            </a:endParaRPr>
          </a:p>
          <a:p>
            <a:pPr>
              <a:lnSpc>
                <a:spcPct val="110000"/>
              </a:lnSpc>
              <a:spcBef>
                <a:spcPts val="641"/>
              </a:spcBef>
            </a:pPr>
            <a:endParaRPr lang="en-US" sz="2800"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8" name="CustomShape 1"/>
          <p:cNvSpPr/>
          <p:nvPr/>
        </p:nvSpPr>
        <p:spPr>
          <a:xfrm>
            <a:off x="1559640" y="119520"/>
            <a:ext cx="91076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600" spc="-1" dirty="0">
                <a:solidFill>
                  <a:srgbClr val="000000"/>
                </a:solidFill>
                <a:latin typeface="Trebuchet MS"/>
              </a:rPr>
              <a:t>练习</a:t>
            </a:r>
            <a:r>
              <a:rPr lang="en-US" sz="3600" spc="-1" dirty="0">
                <a:solidFill>
                  <a:srgbClr val="000000"/>
                </a:solidFill>
                <a:latin typeface="Trebuchet MS"/>
              </a:rPr>
              <a:t> A: The vectorized Pi program</a:t>
            </a:r>
            <a:endParaRPr lang="en-US" sz="3600" spc="-1" dirty="0">
              <a:latin typeface="Arial"/>
            </a:endParaRPr>
          </a:p>
        </p:txBody>
      </p:sp>
      <p:sp>
        <p:nvSpPr>
          <p:cNvPr id="2189" name="CustomShape 2"/>
          <p:cNvSpPr/>
          <p:nvPr/>
        </p:nvSpPr>
        <p:spPr>
          <a:xfrm>
            <a:off x="1703640" y="1199520"/>
            <a:ext cx="8784360" cy="554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lnSpc>
                <a:spcPct val="110000"/>
              </a:lnSpc>
              <a:spcBef>
                <a:spcPts val="641"/>
              </a:spcBef>
              <a:buClr>
                <a:srgbClr val="C0504D"/>
              </a:buClr>
              <a:buFont typeface="Arial"/>
              <a:buChar char="•"/>
            </a:pPr>
            <a:r>
              <a:rPr lang="zh-CN" altLang="en-US" sz="3200" spc="-1" dirty="0">
                <a:solidFill>
                  <a:srgbClr val="C0504D"/>
                </a:solidFill>
                <a:latin typeface="Trebuchet MS"/>
              </a:rPr>
              <a:t>目标：</a:t>
            </a:r>
            <a:endParaRPr lang="en-US" sz="3200" spc="-1" dirty="0">
              <a:latin typeface="Arial"/>
            </a:endParaRPr>
          </a:p>
          <a:p>
            <a:pPr marL="743040" lvl="1" indent="-285120">
              <a:lnSpc>
                <a:spcPct val="110000"/>
              </a:lnSpc>
              <a:spcBef>
                <a:spcPts val="561"/>
              </a:spcBef>
              <a:buClr>
                <a:srgbClr val="000000"/>
              </a:buClr>
              <a:buFont typeface="Arial"/>
              <a:buChar char="–"/>
            </a:pPr>
            <a:r>
              <a:rPr lang="en-US" sz="2800" spc="-1" dirty="0">
                <a:solidFill>
                  <a:srgbClr val="000000"/>
                </a:solidFill>
                <a:latin typeface="Trebuchet MS"/>
              </a:rPr>
              <a:t>To understand the vector instructions in the kernel programming language</a:t>
            </a:r>
            <a:endParaRPr lang="en-US" sz="2800" spc="-1" dirty="0">
              <a:latin typeface="Arial"/>
            </a:endParaRPr>
          </a:p>
          <a:p>
            <a:pPr marL="343080" indent="-342360">
              <a:lnSpc>
                <a:spcPct val="110000"/>
              </a:lnSpc>
              <a:spcBef>
                <a:spcPts val="641"/>
              </a:spcBef>
              <a:buClr>
                <a:srgbClr val="C0504D"/>
              </a:buClr>
              <a:buFont typeface="Arial"/>
              <a:buChar char="•"/>
            </a:pPr>
            <a:r>
              <a:rPr lang="zh-CN" altLang="en-US" sz="3200" spc="-1" dirty="0">
                <a:solidFill>
                  <a:srgbClr val="C0504D"/>
                </a:solidFill>
                <a:latin typeface="Trebuchet MS"/>
              </a:rPr>
              <a:t>流程：</a:t>
            </a:r>
            <a:endParaRPr lang="en-US" sz="3200" spc="-1" dirty="0">
              <a:latin typeface="Arial"/>
            </a:endParaRPr>
          </a:p>
          <a:p>
            <a:pPr marL="743040" lvl="1" indent="-285120">
              <a:lnSpc>
                <a:spcPct val="110000"/>
              </a:lnSpc>
              <a:spcBef>
                <a:spcPts val="561"/>
              </a:spcBef>
              <a:buClr>
                <a:srgbClr val="000000"/>
              </a:buClr>
              <a:buFont typeface="Arial"/>
              <a:buChar char="–"/>
            </a:pPr>
            <a:r>
              <a:rPr lang="en-US" sz="2800" spc="-1" dirty="0">
                <a:solidFill>
                  <a:srgbClr val="000000"/>
                </a:solidFill>
                <a:latin typeface="Trebuchet MS"/>
              </a:rPr>
              <a:t>Start with your best Pi program</a:t>
            </a:r>
            <a:endParaRPr lang="en-US" sz="2800" spc="-1" dirty="0">
              <a:latin typeface="Arial"/>
            </a:endParaRPr>
          </a:p>
          <a:p>
            <a:pPr marL="743040" lvl="1" indent="-285120">
              <a:lnSpc>
                <a:spcPct val="110000"/>
              </a:lnSpc>
              <a:spcBef>
                <a:spcPts val="561"/>
              </a:spcBef>
              <a:buClr>
                <a:srgbClr val="000000"/>
              </a:buClr>
              <a:buFont typeface="Arial"/>
              <a:buChar char="–"/>
            </a:pPr>
            <a:r>
              <a:rPr lang="en-US" sz="2800" spc="-1" dirty="0">
                <a:solidFill>
                  <a:srgbClr val="000000"/>
                </a:solidFill>
                <a:latin typeface="Trebuchet MS"/>
              </a:rPr>
              <a:t>Unroll the loops 4 times.  Verify that the program still works</a:t>
            </a:r>
            <a:endParaRPr lang="en-US" sz="2800" spc="-1" dirty="0">
              <a:latin typeface="Arial"/>
            </a:endParaRPr>
          </a:p>
          <a:p>
            <a:pPr marL="743040" lvl="1" indent="-285120">
              <a:lnSpc>
                <a:spcPct val="110000"/>
              </a:lnSpc>
              <a:spcBef>
                <a:spcPts val="561"/>
              </a:spcBef>
              <a:buClr>
                <a:srgbClr val="000000"/>
              </a:buClr>
              <a:buFont typeface="Arial"/>
              <a:buChar char="–"/>
            </a:pPr>
            <a:r>
              <a:rPr lang="en-US" sz="2800" spc="-1" dirty="0">
                <a:solidFill>
                  <a:srgbClr val="000000"/>
                </a:solidFill>
                <a:latin typeface="Trebuchet MS"/>
              </a:rPr>
              <a:t>Use vector instructions in the body of the loop </a:t>
            </a:r>
            <a:endParaRPr lang="en-US" sz="2800" spc="-1" dirty="0">
              <a:latin typeface="Arial"/>
            </a:endParaRPr>
          </a:p>
          <a:p>
            <a:pPr marL="343080" indent="-342360">
              <a:lnSpc>
                <a:spcPct val="110000"/>
              </a:lnSpc>
              <a:spcBef>
                <a:spcPts val="641"/>
              </a:spcBef>
              <a:buClr>
                <a:srgbClr val="C0504D"/>
              </a:buClr>
              <a:buFont typeface="Arial"/>
              <a:buChar char="•"/>
            </a:pPr>
            <a:r>
              <a:rPr lang="zh-CN" altLang="en-US" sz="3200" spc="-1" dirty="0">
                <a:solidFill>
                  <a:srgbClr val="C0504D"/>
                </a:solidFill>
                <a:latin typeface="Trebuchet MS"/>
              </a:rPr>
              <a:t>预期输出</a:t>
            </a:r>
            <a:r>
              <a:rPr lang="en-US" sz="3200" spc="-1" dirty="0">
                <a:solidFill>
                  <a:srgbClr val="C0504D"/>
                </a:solidFill>
                <a:latin typeface="Trebuchet MS"/>
              </a:rPr>
              <a:t>:</a:t>
            </a:r>
            <a:endParaRPr lang="en-US" sz="3200" spc="-1" dirty="0">
              <a:latin typeface="Arial"/>
            </a:endParaRPr>
          </a:p>
          <a:p>
            <a:pPr marL="743040" lvl="1" indent="-285120">
              <a:lnSpc>
                <a:spcPct val="110000"/>
              </a:lnSpc>
              <a:spcBef>
                <a:spcPts val="561"/>
              </a:spcBef>
              <a:buClr>
                <a:srgbClr val="000000"/>
              </a:buClr>
              <a:buFont typeface="Arial"/>
              <a:buChar char="–"/>
            </a:pPr>
            <a:r>
              <a:rPr lang="en-US" sz="2800" spc="-1" dirty="0">
                <a:solidFill>
                  <a:srgbClr val="000000"/>
                </a:solidFill>
                <a:latin typeface="Trebuchet MS"/>
              </a:rPr>
              <a:t>Output result plus an estimate of the error in the result</a:t>
            </a:r>
            <a:endParaRPr lang="en-US" sz="2800" spc="-1" dirty="0">
              <a:latin typeface="Arial"/>
            </a:endParaRPr>
          </a:p>
          <a:p>
            <a:pPr marL="743040" lvl="1" indent="-285120">
              <a:lnSpc>
                <a:spcPct val="110000"/>
              </a:lnSpc>
              <a:spcBef>
                <a:spcPts val="561"/>
              </a:spcBef>
              <a:buClr>
                <a:srgbClr val="000000"/>
              </a:buClr>
              <a:buFont typeface="Arial"/>
              <a:buChar char="–"/>
            </a:pPr>
            <a:r>
              <a:rPr lang="en-US" sz="2800" spc="-1" dirty="0">
                <a:solidFill>
                  <a:srgbClr val="000000"/>
                </a:solidFill>
                <a:latin typeface="Trebuchet MS"/>
              </a:rPr>
              <a:t>Report the runtime and compare vectorized and scalar versions  of the program</a:t>
            </a:r>
            <a:endParaRPr lang="en-US" sz="2800" spc="-1" dirty="0">
              <a:latin typeface="Arial"/>
            </a:endParaRPr>
          </a:p>
          <a:p>
            <a:pPr marL="743040" lvl="1" indent="-285120">
              <a:lnSpc>
                <a:spcPct val="110000"/>
              </a:lnSpc>
              <a:spcBef>
                <a:spcPts val="561"/>
              </a:spcBef>
              <a:buClr>
                <a:srgbClr val="000000"/>
              </a:buClr>
              <a:buFont typeface="Arial"/>
              <a:buChar char="–"/>
            </a:pPr>
            <a:r>
              <a:rPr lang="en-US" sz="2800" spc="-1" dirty="0">
                <a:solidFill>
                  <a:srgbClr val="000000"/>
                </a:solidFill>
                <a:latin typeface="Trebuchet MS"/>
              </a:rPr>
              <a:t>You could try running this on the CPU as well as the GPU…</a:t>
            </a:r>
            <a:endParaRPr lang="en-US" sz="2800"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0"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4000" b="1" cap="all" spc="-1" dirty="0">
                <a:solidFill>
                  <a:srgbClr val="000000"/>
                </a:solidFill>
                <a:latin typeface="Trebuchet MS"/>
              </a:rPr>
              <a:t>OpenCL </a:t>
            </a:r>
            <a:r>
              <a:rPr lang="zh-CN" altLang="en-US" sz="4000" b="1" cap="all" spc="-1" dirty="0">
                <a:solidFill>
                  <a:srgbClr val="000000"/>
                </a:solidFill>
                <a:latin typeface="Trebuchet MS"/>
              </a:rPr>
              <a:t>事件模型（</a:t>
            </a:r>
            <a:r>
              <a:rPr lang="en-US" altLang="zh-CN" sz="4000" b="1" cap="all" spc="-1" dirty="0">
                <a:solidFill>
                  <a:srgbClr val="000000"/>
                </a:solidFill>
                <a:latin typeface="Trebuchet MS"/>
              </a:rPr>
              <a:t>Event Model</a:t>
            </a:r>
            <a:r>
              <a:rPr lang="zh-CN" altLang="en-US" sz="4000" b="1" cap="all" spc="-1" dirty="0">
                <a:solidFill>
                  <a:srgbClr val="000000"/>
                </a:solidFill>
                <a:latin typeface="Trebuchet MS"/>
              </a:rPr>
              <a:t>）</a:t>
            </a:r>
            <a:endParaRPr lang="en-US" sz="4000" spc="-1" dirty="0">
              <a:latin typeface="Arial"/>
            </a:endParaRPr>
          </a:p>
        </p:txBody>
      </p:sp>
      <p:sp>
        <p:nvSpPr>
          <p:cNvPr id="2191"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zh-CN" altLang="en-US" sz="2000" spc="-1" dirty="0">
                <a:solidFill>
                  <a:srgbClr val="000000"/>
                </a:solidFill>
                <a:latin typeface="Trebuchet MS"/>
              </a:rPr>
              <a:t>附录</a:t>
            </a:r>
            <a:r>
              <a:rPr lang="en-US" sz="2000" spc="-1" dirty="0">
                <a:solidFill>
                  <a:srgbClr val="000000"/>
                </a:solidFill>
                <a:latin typeface="Trebuchet MS"/>
              </a:rPr>
              <a:t> B</a:t>
            </a:r>
            <a:endParaRPr lang="en-US" sz="2000"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 name="CustomShape 1"/>
          <p:cNvSpPr/>
          <p:nvPr/>
        </p:nvSpPr>
        <p:spPr>
          <a:xfrm>
            <a:off x="1981200" y="-90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OpenCL Events</a:t>
            </a:r>
            <a:endParaRPr lang="en-US" sz="4400" spc="-1">
              <a:latin typeface="Arial"/>
            </a:endParaRPr>
          </a:p>
        </p:txBody>
      </p:sp>
      <p:sp>
        <p:nvSpPr>
          <p:cNvPr id="2193" name="CustomShape 2"/>
          <p:cNvSpPr/>
          <p:nvPr/>
        </p:nvSpPr>
        <p:spPr>
          <a:xfrm>
            <a:off x="1703640" y="980640"/>
            <a:ext cx="8784360" cy="427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lnSpc>
                <a:spcPct val="110000"/>
              </a:lnSpc>
              <a:spcBef>
                <a:spcPts val="641"/>
              </a:spcBef>
              <a:buClr>
                <a:srgbClr val="000000"/>
              </a:buClr>
              <a:buFont typeface="Arial"/>
              <a:buChar char="•"/>
            </a:pPr>
            <a:r>
              <a:rPr lang="en-US" sz="3200" spc="-1">
                <a:solidFill>
                  <a:srgbClr val="000000"/>
                </a:solidFill>
                <a:latin typeface="Trebuchet MS"/>
              </a:rPr>
              <a:t>An event is an object that communicates the status of commands in OpenCL … legal values for an event:</a:t>
            </a:r>
            <a:endParaRPr lang="en-US" sz="3200" spc="-1">
              <a:latin typeface="Arial"/>
            </a:endParaRPr>
          </a:p>
          <a:p>
            <a:pPr marL="743040" lvl="1" indent="-285120">
              <a:lnSpc>
                <a:spcPct val="110000"/>
              </a:lnSpc>
              <a:spcBef>
                <a:spcPts val="561"/>
              </a:spcBef>
              <a:buClr>
                <a:srgbClr val="9BBB59"/>
              </a:buClr>
              <a:buFont typeface="Arial"/>
              <a:buChar char="–"/>
            </a:pPr>
            <a:r>
              <a:rPr lang="en-US" sz="2800" spc="-1">
                <a:solidFill>
                  <a:srgbClr val="9BBB59"/>
                </a:solidFill>
                <a:latin typeface="Trebuchet MS"/>
              </a:rPr>
              <a:t>CL_QUEUED</a:t>
            </a:r>
            <a:r>
              <a:rPr lang="en-US" sz="2800" spc="-1">
                <a:solidFill>
                  <a:srgbClr val="000000"/>
                </a:solidFill>
                <a:latin typeface="Trebuchet MS"/>
              </a:rPr>
              <a:t>:      command has been enqueued. </a:t>
            </a:r>
            <a:endParaRPr lang="en-US" sz="2800" spc="-1">
              <a:latin typeface="Arial"/>
            </a:endParaRPr>
          </a:p>
          <a:p>
            <a:pPr marL="743040" lvl="1" indent="-285120">
              <a:lnSpc>
                <a:spcPct val="110000"/>
              </a:lnSpc>
              <a:spcBef>
                <a:spcPts val="561"/>
              </a:spcBef>
              <a:buClr>
                <a:srgbClr val="9BBB59"/>
              </a:buClr>
              <a:buFont typeface="Arial"/>
              <a:buChar char="–"/>
            </a:pPr>
            <a:r>
              <a:rPr lang="en-US" sz="2800" spc="-1">
                <a:solidFill>
                  <a:srgbClr val="9BBB59"/>
                </a:solidFill>
                <a:latin typeface="Trebuchet MS"/>
              </a:rPr>
              <a:t>CL_SUBMITTED</a:t>
            </a:r>
            <a:r>
              <a:rPr lang="en-US" sz="2800" spc="-1">
                <a:solidFill>
                  <a:srgbClr val="000000"/>
                </a:solidFill>
                <a:latin typeface="Trebuchet MS"/>
              </a:rPr>
              <a:t>:  command has been submitted to the </a:t>
            </a:r>
            <a:br/>
            <a:r>
              <a:rPr lang="en-US" sz="2800" spc="-1">
                <a:solidFill>
                  <a:srgbClr val="000000"/>
                </a:solidFill>
                <a:latin typeface="Trebuchet MS"/>
              </a:rPr>
              <a:t>                         compute device</a:t>
            </a:r>
            <a:endParaRPr lang="en-US" sz="2800" spc="-1">
              <a:latin typeface="Arial"/>
            </a:endParaRPr>
          </a:p>
          <a:p>
            <a:pPr marL="743040" lvl="1" indent="-285120">
              <a:lnSpc>
                <a:spcPct val="110000"/>
              </a:lnSpc>
              <a:spcBef>
                <a:spcPts val="561"/>
              </a:spcBef>
              <a:buClr>
                <a:srgbClr val="9BBB59"/>
              </a:buClr>
              <a:buFont typeface="Arial"/>
              <a:buChar char="–"/>
            </a:pPr>
            <a:r>
              <a:rPr lang="en-US" sz="2800" spc="-1">
                <a:solidFill>
                  <a:srgbClr val="9BBB59"/>
                </a:solidFill>
                <a:latin typeface="Trebuchet MS"/>
              </a:rPr>
              <a:t>CL_RUNNING</a:t>
            </a:r>
            <a:r>
              <a:rPr lang="en-US" sz="2800" spc="-1">
                <a:solidFill>
                  <a:srgbClr val="000000"/>
                </a:solidFill>
                <a:latin typeface="Trebuchet MS"/>
              </a:rPr>
              <a:t>:    compute device is executing the command</a:t>
            </a:r>
            <a:endParaRPr lang="en-US" sz="2800" spc="-1">
              <a:latin typeface="Arial"/>
            </a:endParaRPr>
          </a:p>
          <a:p>
            <a:pPr marL="743040" lvl="1" indent="-285120">
              <a:lnSpc>
                <a:spcPct val="110000"/>
              </a:lnSpc>
              <a:spcBef>
                <a:spcPts val="561"/>
              </a:spcBef>
              <a:buClr>
                <a:srgbClr val="9BBB59"/>
              </a:buClr>
              <a:buFont typeface="Arial"/>
              <a:buChar char="–"/>
            </a:pPr>
            <a:r>
              <a:rPr lang="en-US" sz="2800" spc="-1">
                <a:solidFill>
                  <a:srgbClr val="9BBB59"/>
                </a:solidFill>
                <a:latin typeface="Trebuchet MS"/>
              </a:rPr>
              <a:t>CL_COMPLETE</a:t>
            </a:r>
            <a:r>
              <a:rPr lang="en-US" sz="2800" spc="-1">
                <a:solidFill>
                  <a:srgbClr val="000000"/>
                </a:solidFill>
                <a:latin typeface="Trebuchet MS"/>
              </a:rPr>
              <a:t>:  command has completed</a:t>
            </a:r>
            <a:endParaRPr lang="en-US" sz="2800" spc="-1">
              <a:latin typeface="Arial"/>
            </a:endParaRPr>
          </a:p>
          <a:p>
            <a:pPr marL="743040" lvl="1" indent="-285120">
              <a:lnSpc>
                <a:spcPct val="110000"/>
              </a:lnSpc>
              <a:spcBef>
                <a:spcPts val="561"/>
              </a:spcBef>
              <a:buClr>
                <a:srgbClr val="9BBB59"/>
              </a:buClr>
              <a:buFont typeface="Arial"/>
              <a:buChar char="–"/>
            </a:pPr>
            <a:r>
              <a:rPr lang="en-US" sz="2800" spc="-1">
                <a:solidFill>
                  <a:srgbClr val="9BBB59"/>
                </a:solidFill>
                <a:latin typeface="Trebuchet MS"/>
              </a:rPr>
              <a:t>ERROR_CODE</a:t>
            </a:r>
            <a:r>
              <a:rPr lang="en-US" sz="2800" spc="-1">
                <a:solidFill>
                  <a:srgbClr val="000000"/>
                </a:solidFill>
                <a:latin typeface="Trebuchet MS"/>
              </a:rPr>
              <a:t>:   a negative value indicates an error condition </a:t>
            </a:r>
            <a:br/>
            <a:r>
              <a:rPr lang="en-US" sz="2800" spc="-1">
                <a:solidFill>
                  <a:srgbClr val="000000"/>
                </a:solidFill>
                <a:latin typeface="Trebuchet MS"/>
              </a:rPr>
              <a:t>                        occurred. </a:t>
            </a:r>
            <a:endParaRPr lang="en-US" sz="2800" spc="-1">
              <a:latin typeface="Arial"/>
            </a:endParaRPr>
          </a:p>
          <a:p>
            <a:pPr marL="343080" indent="-342360">
              <a:lnSpc>
                <a:spcPct val="110000"/>
              </a:lnSpc>
              <a:spcBef>
                <a:spcPts val="641"/>
              </a:spcBef>
              <a:buClr>
                <a:srgbClr val="000000"/>
              </a:buClr>
              <a:buFont typeface="Arial"/>
              <a:buChar char="•"/>
            </a:pPr>
            <a:r>
              <a:rPr lang="en-US" sz="3200" spc="-1">
                <a:solidFill>
                  <a:srgbClr val="000000"/>
                </a:solidFill>
                <a:latin typeface="Trebuchet MS"/>
              </a:rPr>
              <a:t>Can query the value of an event from the host … for example to track the progress of a command.</a:t>
            </a:r>
            <a:endParaRPr lang="en-US" sz="3200" spc="-1">
              <a:latin typeface="Arial"/>
            </a:endParaRPr>
          </a:p>
          <a:p>
            <a:pPr>
              <a:lnSpc>
                <a:spcPct val="110000"/>
              </a:lnSpc>
              <a:spcBef>
                <a:spcPts val="641"/>
              </a:spcBef>
            </a:pPr>
            <a:endParaRPr lang="en-US" sz="3200" spc="-1">
              <a:latin typeface="Arial"/>
            </a:endParaRPr>
          </a:p>
        </p:txBody>
      </p:sp>
      <p:sp>
        <p:nvSpPr>
          <p:cNvPr id="2194" name="CustomShape 3"/>
          <p:cNvSpPr/>
          <p:nvPr/>
        </p:nvSpPr>
        <p:spPr>
          <a:xfrm>
            <a:off x="1631640" y="5715360"/>
            <a:ext cx="597600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pc="-1">
                <a:solidFill>
                  <a:srgbClr val="000000"/>
                </a:solidFill>
                <a:latin typeface="Courier New Bold"/>
                <a:ea typeface="DejaVu Sans"/>
              </a:rPr>
              <a:t>cl_int clGetEventInfo (</a:t>
            </a:r>
            <a:endParaRPr lang="en-US" sz="1400" spc="-1">
              <a:latin typeface="Arial"/>
            </a:endParaRPr>
          </a:p>
          <a:p>
            <a:pPr>
              <a:lnSpc>
                <a:spcPct val="100000"/>
              </a:lnSpc>
            </a:pPr>
            <a:r>
              <a:rPr lang="en-US" sz="1400" b="1" spc="-1">
                <a:solidFill>
                  <a:srgbClr val="000000"/>
                </a:solidFill>
                <a:latin typeface="Courier New Bold"/>
                <a:ea typeface="DejaVu Sans"/>
              </a:rPr>
              <a:t>          cl_event event,    cl_event_info param_name,</a:t>
            </a:r>
            <a:endParaRPr lang="en-US" sz="1400" spc="-1">
              <a:latin typeface="Arial"/>
            </a:endParaRPr>
          </a:p>
          <a:p>
            <a:pPr>
              <a:lnSpc>
                <a:spcPct val="100000"/>
              </a:lnSpc>
            </a:pPr>
            <a:r>
              <a:rPr lang="en-US" sz="1400" b="1" spc="-1">
                <a:solidFill>
                  <a:srgbClr val="000000"/>
                </a:solidFill>
                <a:latin typeface="Courier New Bold"/>
                <a:ea typeface="DejaVu Sans"/>
              </a:rPr>
              <a:t>          size_t param_value_size, void *param_value,</a:t>
            </a:r>
            <a:endParaRPr lang="en-US" sz="1400" spc="-1">
              <a:latin typeface="Arial"/>
            </a:endParaRPr>
          </a:p>
          <a:p>
            <a:pPr>
              <a:lnSpc>
                <a:spcPct val="100000"/>
              </a:lnSpc>
            </a:pPr>
            <a:r>
              <a:rPr lang="en-US" sz="1400" b="1" spc="-1">
                <a:solidFill>
                  <a:srgbClr val="000000"/>
                </a:solidFill>
                <a:latin typeface="Courier New Bold"/>
                <a:ea typeface="DejaVu Sans"/>
              </a:rPr>
              <a:t>          size_t *param_value_size_ret)</a:t>
            </a:r>
            <a:endParaRPr lang="en-US" sz="1400" spc="-1">
              <a:latin typeface="Arial"/>
            </a:endParaRPr>
          </a:p>
        </p:txBody>
      </p:sp>
      <p:sp>
        <p:nvSpPr>
          <p:cNvPr id="2195" name="CustomShape 4"/>
          <p:cNvSpPr/>
          <p:nvPr/>
        </p:nvSpPr>
        <p:spPr>
          <a:xfrm>
            <a:off x="6139560" y="4851720"/>
            <a:ext cx="4831560" cy="1156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a:solidFill>
                  <a:srgbClr val="4F81BD"/>
                </a:solidFill>
                <a:latin typeface="Trebuchet MS"/>
                <a:ea typeface="DejaVu Sans"/>
              </a:rPr>
              <a:t>Examples:</a:t>
            </a:r>
            <a:endParaRPr lang="en-US" spc="-1">
              <a:latin typeface="Arial"/>
            </a:endParaRPr>
          </a:p>
          <a:p>
            <a:pPr marL="285840" indent="-285120">
              <a:buClr>
                <a:srgbClr val="4F81BD"/>
              </a:buClr>
              <a:buFont typeface="Arial"/>
              <a:buChar char="•"/>
            </a:pPr>
            <a:r>
              <a:rPr lang="en-US" spc="-1">
                <a:solidFill>
                  <a:srgbClr val="4F81BD"/>
                </a:solidFill>
                <a:latin typeface="Trebuchet MS"/>
                <a:ea typeface="DejaVu Sans"/>
              </a:rPr>
              <a:t>CL_EVENT_CONTEXT</a:t>
            </a:r>
            <a:endParaRPr lang="en-US" spc="-1">
              <a:latin typeface="Arial"/>
            </a:endParaRPr>
          </a:p>
          <a:p>
            <a:pPr marL="285840" indent="-285120">
              <a:buClr>
                <a:srgbClr val="4F81BD"/>
              </a:buClr>
              <a:buFont typeface="Arial"/>
              <a:buChar char="•"/>
            </a:pPr>
            <a:r>
              <a:rPr lang="en-US" sz="1600" spc="-1">
                <a:solidFill>
                  <a:srgbClr val="4F81BD"/>
                </a:solidFill>
                <a:latin typeface="Trebuchet MS"/>
                <a:ea typeface="DejaVu Sans"/>
              </a:rPr>
              <a:t>CL_EVENT_COMMAND_EXECUTION_STATUS</a:t>
            </a:r>
            <a:endParaRPr lang="en-US" sz="1600" spc="-1">
              <a:latin typeface="Arial"/>
            </a:endParaRPr>
          </a:p>
          <a:p>
            <a:pPr marL="285840" indent="-285120">
              <a:buClr>
                <a:srgbClr val="4F81BD"/>
              </a:buClr>
              <a:buFont typeface="Arial"/>
              <a:buChar char="•"/>
            </a:pPr>
            <a:r>
              <a:rPr lang="en-US" spc="-1">
                <a:solidFill>
                  <a:srgbClr val="4F81BD"/>
                </a:solidFill>
                <a:latin typeface="Trebuchet MS"/>
                <a:ea typeface="DejaVu Sans"/>
              </a:rPr>
              <a:t>CL_EVENT_COMMAND_TYPE</a:t>
            </a:r>
            <a:endParaRPr lang="en-US" spc="-1">
              <a:latin typeface="Arial"/>
            </a:endParaRPr>
          </a:p>
        </p:txBody>
      </p:sp>
      <p:sp>
        <p:nvSpPr>
          <p:cNvPr id="2196" name="CustomShape 5"/>
          <p:cNvSpPr/>
          <p:nvPr/>
        </p:nvSpPr>
        <p:spPr>
          <a:xfrm flipH="1">
            <a:off x="5879280" y="5364360"/>
            <a:ext cx="503280" cy="5839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7"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spc="-1">
                <a:solidFill>
                  <a:srgbClr val="000000"/>
                </a:solidFill>
                <a:latin typeface="Trebuchet MS"/>
              </a:rPr>
              <a:t>Generating and consuming events</a:t>
            </a:r>
            <a:endParaRPr lang="en-US" sz="4400" spc="-1">
              <a:latin typeface="Arial"/>
            </a:endParaRPr>
          </a:p>
        </p:txBody>
      </p:sp>
      <p:sp>
        <p:nvSpPr>
          <p:cNvPr id="2198" name="CustomShape 2"/>
          <p:cNvSpPr/>
          <p:nvPr/>
        </p:nvSpPr>
        <p:spPr>
          <a:xfrm>
            <a:off x="1703640" y="1412640"/>
            <a:ext cx="8784360" cy="74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Consider the command to enqueue a kernel.  The last three arguments optionally expose events (NULL otherwise).</a:t>
            </a:r>
            <a:endParaRPr lang="en-US" sz="3200" spc="-1">
              <a:latin typeface="Arial"/>
            </a:endParaRPr>
          </a:p>
          <a:p>
            <a:pPr>
              <a:spcBef>
                <a:spcPts val="641"/>
              </a:spcBef>
            </a:pPr>
            <a:endParaRPr lang="en-US" sz="3200" spc="-1">
              <a:latin typeface="Arial"/>
            </a:endParaRPr>
          </a:p>
        </p:txBody>
      </p:sp>
      <p:sp>
        <p:nvSpPr>
          <p:cNvPr id="2199" name="CustomShape 3"/>
          <p:cNvSpPr/>
          <p:nvPr/>
        </p:nvSpPr>
        <p:spPr>
          <a:xfrm>
            <a:off x="1991640" y="2709000"/>
            <a:ext cx="5400000" cy="27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pc="-1">
                <a:solidFill>
                  <a:srgbClr val="8064A2"/>
                </a:solidFill>
                <a:latin typeface="Courier New Bold"/>
                <a:ea typeface="DejaVu Sans"/>
              </a:rPr>
              <a:t>cl_int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9BBB59"/>
                </a:solidFill>
                <a:latin typeface="Courier New Bold"/>
                <a:ea typeface="DejaVu Sans"/>
              </a:rPr>
              <a:t>     </a:t>
            </a:r>
            <a:r>
              <a:rPr lang="en-US" sz="1600" b="1" spc="-1">
                <a:solidFill>
                  <a:srgbClr val="8064A2"/>
                </a:solidFill>
                <a:latin typeface="Courier New Bold"/>
                <a:ea typeface="DejaVu Sans"/>
              </a:rPr>
              <a:t>cl_command_queue </a:t>
            </a:r>
            <a:r>
              <a:rPr lang="en-US" sz="1600" b="1" spc="-1">
                <a:solidFill>
                  <a:srgbClr val="000000"/>
                </a:solidFill>
                <a:latin typeface="Courier New Bold"/>
                <a:ea typeface="DejaVu Sans"/>
              </a:rPr>
              <a:t>command_queue,     </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cl_kernel </a:t>
            </a:r>
            <a:r>
              <a:rPr lang="en-US" sz="1600" b="1" spc="-1">
                <a:solidFill>
                  <a:srgbClr val="000000"/>
                </a:solidFill>
                <a:latin typeface="Courier New Bold"/>
                <a:ea typeface="DejaVu Sans"/>
              </a:rPr>
              <a:t>kernel,</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cl_uint </a:t>
            </a:r>
            <a:r>
              <a:rPr lang="en-US" sz="1600" b="1" spc="-1">
                <a:solidFill>
                  <a:srgbClr val="000000"/>
                </a:solidFill>
                <a:latin typeface="Courier New Bold"/>
                <a:ea typeface="DejaVu Sans"/>
              </a:rPr>
              <a:t>work_dim,</a:t>
            </a:r>
            <a:endParaRPr lang="en-US" sz="1600" spc="-1">
              <a:latin typeface="Arial"/>
            </a:endParaRPr>
          </a:p>
          <a:p>
            <a:pPr>
              <a:lnSpc>
                <a:spcPct val="100000"/>
              </a:lnSpc>
            </a:pPr>
            <a:r>
              <a:rPr lang="en-US" sz="1600" b="1" spc="-1">
                <a:solidFill>
                  <a:srgbClr val="C0504D"/>
                </a:solidFill>
                <a:latin typeface="Courier New Bold"/>
                <a:ea typeface="DejaVu Sans"/>
              </a:rPr>
              <a:t>     const size_t </a:t>
            </a:r>
            <a:r>
              <a:rPr lang="en-US" sz="1600" b="1" spc="-1">
                <a:solidFill>
                  <a:srgbClr val="000000"/>
                </a:solidFill>
                <a:latin typeface="Courier New Bold"/>
                <a:ea typeface="DejaVu Sans"/>
              </a:rPr>
              <a:t>*global_work_offset,     </a:t>
            </a:r>
            <a:endParaRPr lang="en-US" sz="1600" spc="-1">
              <a:latin typeface="Arial"/>
            </a:endParaRPr>
          </a:p>
          <a:p>
            <a:pPr>
              <a:lnSpc>
                <a:spcPct val="100000"/>
              </a:lnSpc>
            </a:pPr>
            <a:r>
              <a:rPr lang="en-US" sz="1600" b="1" spc="-1">
                <a:solidFill>
                  <a:srgbClr val="C0504D"/>
                </a:solidFill>
                <a:latin typeface="Courier New Bold"/>
                <a:ea typeface="DejaVu Sans"/>
              </a:rPr>
              <a:t>     const size_t </a:t>
            </a:r>
            <a:r>
              <a:rPr lang="en-US" sz="1600" b="1" spc="-1">
                <a:solidFill>
                  <a:srgbClr val="000000"/>
                </a:solidFill>
                <a:latin typeface="Courier New Bold"/>
                <a:ea typeface="DejaVu Sans"/>
              </a:rPr>
              <a:t>*global_work_size,</a:t>
            </a:r>
            <a:endParaRPr lang="en-US" sz="1600" spc="-1">
              <a:latin typeface="Arial"/>
            </a:endParaRPr>
          </a:p>
          <a:p>
            <a:pPr>
              <a:lnSpc>
                <a:spcPct val="100000"/>
              </a:lnSpc>
            </a:pPr>
            <a:r>
              <a:rPr lang="en-US" sz="1600" b="1" spc="-1">
                <a:solidFill>
                  <a:srgbClr val="C0504D"/>
                </a:solidFill>
                <a:latin typeface="Courier New Bold"/>
                <a:ea typeface="DejaVu Sans"/>
              </a:rPr>
              <a:t>     const size_t</a:t>
            </a:r>
            <a:r>
              <a:rPr lang="en-US" sz="1600" b="1" spc="-1">
                <a:solidFill>
                  <a:srgbClr val="000000"/>
                </a:solidFill>
                <a:latin typeface="Courier New Bold"/>
                <a:ea typeface="DejaVu Sans"/>
              </a:rPr>
              <a:t> *local_work_size,</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cl_uint </a:t>
            </a:r>
            <a:r>
              <a:rPr lang="en-US" sz="1600" b="1" spc="-1">
                <a:solidFill>
                  <a:srgbClr val="000000"/>
                </a:solidFill>
                <a:latin typeface="Courier New Bold"/>
                <a:ea typeface="DejaVu Sans"/>
              </a:rPr>
              <a:t>num_events_in_wait_list,</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C0504D"/>
                </a:solidFill>
                <a:latin typeface="Courier New Bold"/>
                <a:ea typeface="DejaVu Sans"/>
              </a:rPr>
              <a:t>const </a:t>
            </a:r>
            <a:r>
              <a:rPr lang="en-US" sz="1600" b="1" spc="-1">
                <a:solidFill>
                  <a:srgbClr val="8064A2"/>
                </a:solidFill>
                <a:latin typeface="Courier New Bold"/>
                <a:ea typeface="DejaVu Sans"/>
              </a:rPr>
              <a:t>cl_event </a:t>
            </a:r>
            <a:r>
              <a:rPr lang="en-US" sz="1600" b="1" spc="-1">
                <a:solidFill>
                  <a:srgbClr val="000000"/>
                </a:solidFill>
                <a:latin typeface="Courier New Bold"/>
                <a:ea typeface="DejaVu Sans"/>
              </a:rPr>
              <a:t>*event_wait_list,</a:t>
            </a:r>
            <a:endParaRPr lang="en-US" sz="1600" spc="-1">
              <a:latin typeface="Arial"/>
            </a:endParaRPr>
          </a:p>
          <a:p>
            <a:pPr>
              <a:lnSpc>
                <a:spcPct val="100000"/>
              </a:lnSpc>
            </a:pPr>
            <a:r>
              <a:rPr lang="en-US" sz="1600" b="1" spc="-1">
                <a:solidFill>
                  <a:srgbClr val="000000"/>
                </a:solidFill>
                <a:latin typeface="Courier New Bold"/>
                <a:ea typeface="DejaVu Sans"/>
              </a:rPr>
              <a:t>     </a:t>
            </a:r>
            <a:r>
              <a:rPr lang="en-US" sz="1600" b="1" spc="-1">
                <a:solidFill>
                  <a:srgbClr val="8064A2"/>
                </a:solidFill>
                <a:latin typeface="Courier New Bold"/>
                <a:ea typeface="DejaVu Sans"/>
              </a:rPr>
              <a:t>cl_event </a:t>
            </a:r>
            <a:r>
              <a:rPr lang="en-US" sz="1600" b="1" spc="-1">
                <a:solidFill>
                  <a:srgbClr val="000000"/>
                </a:solidFill>
                <a:latin typeface="Courier New Bold"/>
                <a:ea typeface="DejaVu Sans"/>
              </a:rPr>
              <a:t>*event)</a:t>
            </a:r>
            <a:endParaRPr lang="en-US" sz="1600" spc="-1">
              <a:latin typeface="Arial"/>
            </a:endParaRPr>
          </a:p>
          <a:p>
            <a:pPr>
              <a:lnSpc>
                <a:spcPct val="100000"/>
              </a:lnSpc>
            </a:pPr>
            <a:endParaRPr lang="en-US" sz="1600" spc="-1">
              <a:latin typeface="Arial"/>
            </a:endParaRPr>
          </a:p>
        </p:txBody>
      </p:sp>
      <p:sp>
        <p:nvSpPr>
          <p:cNvPr id="2200" name="CustomShape 4"/>
          <p:cNvSpPr/>
          <p:nvPr/>
        </p:nvSpPr>
        <p:spPr>
          <a:xfrm>
            <a:off x="1991640" y="5983200"/>
            <a:ext cx="352764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Pointer to an </a:t>
            </a:r>
            <a:r>
              <a:rPr lang="en-US" spc="-1">
                <a:solidFill>
                  <a:srgbClr val="9BBB59"/>
                </a:solidFill>
                <a:latin typeface="Trebuchet MS"/>
                <a:ea typeface="DejaVu Sans"/>
              </a:rPr>
              <a:t>event object </a:t>
            </a:r>
            <a:r>
              <a:rPr lang="en-US" spc="-1">
                <a:solidFill>
                  <a:srgbClr val="4F81BD"/>
                </a:solidFill>
                <a:latin typeface="Trebuchet MS"/>
                <a:ea typeface="DejaVu Sans"/>
              </a:rPr>
              <a:t>generated by this command</a:t>
            </a:r>
            <a:endParaRPr lang="en-US" spc="-1">
              <a:latin typeface="Arial"/>
            </a:endParaRPr>
          </a:p>
        </p:txBody>
      </p:sp>
      <p:sp>
        <p:nvSpPr>
          <p:cNvPr id="2201" name="CustomShape 5"/>
          <p:cNvSpPr/>
          <p:nvPr/>
        </p:nvSpPr>
        <p:spPr>
          <a:xfrm flipV="1">
            <a:off x="3755640" y="5228640"/>
            <a:ext cx="395280" cy="7534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02" name="CustomShape 6"/>
          <p:cNvSpPr/>
          <p:nvPr/>
        </p:nvSpPr>
        <p:spPr>
          <a:xfrm>
            <a:off x="6384000" y="5229360"/>
            <a:ext cx="352764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9BBB59"/>
                </a:solidFill>
                <a:latin typeface="Trebuchet MS"/>
                <a:ea typeface="DejaVu Sans"/>
              </a:rPr>
              <a:t>Array of pointers to the events being waited upon </a:t>
            </a:r>
            <a:r>
              <a:rPr lang="en-US" spc="-1">
                <a:solidFill>
                  <a:srgbClr val="4F81BD"/>
                </a:solidFill>
                <a:latin typeface="Trebuchet MS"/>
                <a:ea typeface="DejaVu Sans"/>
              </a:rPr>
              <a:t>… Command queue and events must share a context.</a:t>
            </a:r>
            <a:endParaRPr lang="en-US" spc="-1">
              <a:latin typeface="Arial"/>
            </a:endParaRPr>
          </a:p>
        </p:txBody>
      </p:sp>
      <p:sp>
        <p:nvSpPr>
          <p:cNvPr id="2203" name="CustomShape 7"/>
          <p:cNvSpPr/>
          <p:nvPr/>
        </p:nvSpPr>
        <p:spPr>
          <a:xfrm flipH="1" flipV="1">
            <a:off x="6671280" y="4868280"/>
            <a:ext cx="1810080" cy="37080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04" name="CustomShape 8"/>
          <p:cNvSpPr/>
          <p:nvPr/>
        </p:nvSpPr>
        <p:spPr>
          <a:xfrm>
            <a:off x="6834000" y="2923560"/>
            <a:ext cx="35276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9BBB59"/>
                </a:solidFill>
                <a:latin typeface="Trebuchet MS"/>
                <a:ea typeface="DejaVu Sans"/>
              </a:rPr>
              <a:t>Number of events </a:t>
            </a:r>
            <a:r>
              <a:rPr lang="en-US" spc="-1">
                <a:solidFill>
                  <a:srgbClr val="4F81BD"/>
                </a:solidFill>
                <a:latin typeface="Trebuchet MS"/>
                <a:ea typeface="DejaVu Sans"/>
              </a:rPr>
              <a:t>this command is waiting to complete </a:t>
            </a:r>
            <a:r>
              <a:rPr lang="en-US" spc="-1">
                <a:solidFill>
                  <a:srgbClr val="C0504D"/>
                </a:solidFill>
                <a:latin typeface="Trebuchet MS"/>
                <a:ea typeface="DejaVu Sans"/>
              </a:rPr>
              <a:t>before</a:t>
            </a:r>
            <a:r>
              <a:rPr lang="en-US" spc="-1">
                <a:solidFill>
                  <a:srgbClr val="4F81BD"/>
                </a:solidFill>
                <a:latin typeface="Trebuchet MS"/>
                <a:ea typeface="DejaVu Sans"/>
              </a:rPr>
              <a:t> executing</a:t>
            </a:r>
            <a:endParaRPr lang="en-US" spc="-1">
              <a:latin typeface="Arial"/>
            </a:endParaRPr>
          </a:p>
        </p:txBody>
      </p:sp>
      <p:sp>
        <p:nvSpPr>
          <p:cNvPr id="2205" name="CustomShape 9"/>
          <p:cNvSpPr/>
          <p:nvPr/>
        </p:nvSpPr>
        <p:spPr>
          <a:xfrm flipH="1">
            <a:off x="6527280" y="3717000"/>
            <a:ext cx="1943640" cy="791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6" name="CustomShape 1"/>
          <p:cNvSpPr/>
          <p:nvPr/>
        </p:nvSpPr>
        <p:spPr>
          <a:xfrm>
            <a:off x="1981200" y="-27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Event: basic event usage</a:t>
            </a:r>
            <a:endParaRPr lang="en-US" sz="4400" spc="-1">
              <a:latin typeface="Arial"/>
            </a:endParaRPr>
          </a:p>
        </p:txBody>
      </p:sp>
      <p:sp>
        <p:nvSpPr>
          <p:cNvPr id="2207" name="CustomShape 2"/>
          <p:cNvSpPr/>
          <p:nvPr/>
        </p:nvSpPr>
        <p:spPr>
          <a:xfrm>
            <a:off x="1703640" y="1240200"/>
            <a:ext cx="8784360" cy="154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Events can be used to </a:t>
            </a:r>
            <a:r>
              <a:rPr lang="en-US" sz="3200" spc="-1">
                <a:solidFill>
                  <a:srgbClr val="4F81BD"/>
                </a:solidFill>
                <a:latin typeface="Trebuchet MS"/>
              </a:rPr>
              <a:t>impose order constraints</a:t>
            </a:r>
            <a:r>
              <a:rPr lang="en-US" sz="3200" spc="-1">
                <a:solidFill>
                  <a:srgbClr val="000000"/>
                </a:solidFill>
                <a:latin typeface="Trebuchet MS"/>
              </a:rPr>
              <a:t> on kernel execution.</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Very useful with </a:t>
            </a:r>
            <a:r>
              <a:rPr lang="en-US" sz="3200" spc="-1">
                <a:solidFill>
                  <a:srgbClr val="C0504D"/>
                </a:solidFill>
                <a:latin typeface="Trebuchet MS"/>
              </a:rPr>
              <a:t>out-of-order queues</a:t>
            </a:r>
            <a:r>
              <a:rPr lang="en-US" sz="3200" spc="-1">
                <a:solidFill>
                  <a:srgbClr val="000000"/>
                </a:solidFill>
                <a:latin typeface="Trebuchet MS"/>
              </a:rPr>
              <a:t>.</a:t>
            </a:r>
            <a:endParaRPr lang="en-US" sz="3200" spc="-1">
              <a:latin typeface="Arial"/>
            </a:endParaRPr>
          </a:p>
        </p:txBody>
      </p:sp>
      <p:sp>
        <p:nvSpPr>
          <p:cNvPr id="2208" name="CustomShape 3"/>
          <p:cNvSpPr/>
          <p:nvPr/>
        </p:nvSpPr>
        <p:spPr>
          <a:xfrm>
            <a:off x="1703640" y="3189240"/>
            <a:ext cx="7200000" cy="25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pc="-1">
                <a:solidFill>
                  <a:srgbClr val="8064A2"/>
                </a:solidFill>
                <a:latin typeface="Courier New Bold"/>
                <a:ea typeface="DejaVu Sans"/>
              </a:rPr>
              <a:t>cl_event</a:t>
            </a:r>
            <a:r>
              <a:rPr lang="en-US" sz="1600" b="1" spc="-1">
                <a:solidFill>
                  <a:srgbClr val="000000"/>
                </a:solidFill>
                <a:latin typeface="Courier New Bold"/>
                <a:ea typeface="DejaVu Sans"/>
              </a:rPr>
              <a:t>    k_events[2];</a:t>
            </a:r>
            <a:endParaRPr lang="en-US" sz="1600" spc="-1">
              <a:latin typeface="Arial"/>
            </a:endParaRPr>
          </a:p>
          <a:p>
            <a:pPr>
              <a:lnSpc>
                <a:spcPct val="100000"/>
              </a:lnSpc>
            </a:pP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000000"/>
                </a:solidFill>
                <a:latin typeface="Courier New Bold"/>
                <a:ea typeface="DejaVu Sans"/>
              </a:rPr>
              <a:t>err =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(commands, kernel1, 1, </a:t>
            </a:r>
            <a:endParaRPr lang="en-US" sz="1600" spc="-1">
              <a:latin typeface="Arial"/>
            </a:endParaRPr>
          </a:p>
          <a:p>
            <a:pPr>
              <a:lnSpc>
                <a:spcPct val="100000"/>
              </a:lnSpc>
            </a:pPr>
            <a:r>
              <a:rPr lang="en-US" sz="1600" b="1" spc="-1">
                <a:solidFill>
                  <a:srgbClr val="000000"/>
                </a:solidFill>
                <a:latin typeface="Courier New Bold"/>
                <a:ea typeface="DejaVu Sans"/>
              </a:rPr>
              <a:t> NULL, &amp;global, &amp;local, 0, NULL, &amp;k_events[0]);</a:t>
            </a:r>
            <a:endParaRPr lang="en-US" sz="1600" spc="-1">
              <a:latin typeface="Arial"/>
            </a:endParaRPr>
          </a:p>
          <a:p>
            <a:pPr>
              <a:lnSpc>
                <a:spcPct val="100000"/>
              </a:lnSpc>
            </a:pP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000000"/>
                </a:solidFill>
                <a:latin typeface="Courier New Bold"/>
                <a:ea typeface="DejaVu Sans"/>
              </a:rPr>
              <a:t>err =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(commands, kernel2, 1, </a:t>
            </a:r>
            <a:endParaRPr lang="en-US" sz="1600" spc="-1">
              <a:latin typeface="Arial"/>
            </a:endParaRPr>
          </a:p>
          <a:p>
            <a:pPr>
              <a:lnSpc>
                <a:spcPct val="100000"/>
              </a:lnSpc>
            </a:pPr>
            <a:r>
              <a:rPr lang="en-US" sz="1600" b="1" spc="-1">
                <a:solidFill>
                  <a:srgbClr val="000000"/>
                </a:solidFill>
                <a:latin typeface="Courier New Bold"/>
                <a:ea typeface="DejaVu Sans"/>
              </a:rPr>
              <a:t> NULL, &amp;global, &amp;local, 0, NULL, &amp;k_events[1]);</a:t>
            </a:r>
            <a:endParaRPr lang="en-US" sz="1600" spc="-1">
              <a:latin typeface="Arial"/>
            </a:endParaRPr>
          </a:p>
          <a:p>
            <a:pPr>
              <a:lnSpc>
                <a:spcPct val="100000"/>
              </a:lnSpc>
            </a:pPr>
            <a:r>
              <a:rPr lang="en-US" sz="1600" b="1" spc="-1">
                <a:solidFill>
                  <a:srgbClr val="000000"/>
                </a:solidFill>
                <a:latin typeface="Courier New Bold"/>
                <a:ea typeface="DejaVu Sans"/>
              </a:rPr>
              <a:t> </a:t>
            </a:r>
            <a:endParaRPr lang="en-US" sz="1600" spc="-1">
              <a:latin typeface="Arial"/>
            </a:endParaRPr>
          </a:p>
          <a:p>
            <a:pPr>
              <a:lnSpc>
                <a:spcPct val="100000"/>
              </a:lnSpc>
            </a:pPr>
            <a:r>
              <a:rPr lang="en-US" sz="1600" b="1" spc="-1">
                <a:solidFill>
                  <a:srgbClr val="000000"/>
                </a:solidFill>
                <a:latin typeface="Courier New Bold"/>
                <a:ea typeface="DejaVu Sans"/>
              </a:rPr>
              <a:t>err = </a:t>
            </a:r>
            <a:r>
              <a:rPr lang="en-US" sz="1600" b="1" spc="-1">
                <a:solidFill>
                  <a:srgbClr val="17375E"/>
                </a:solidFill>
                <a:latin typeface="Courier New Bold"/>
                <a:ea typeface="DejaVu Sans"/>
              </a:rPr>
              <a:t>clEnqueueNDRangeKernel</a:t>
            </a:r>
            <a:r>
              <a:rPr lang="en-US" sz="1600" b="1" spc="-1">
                <a:solidFill>
                  <a:srgbClr val="000000"/>
                </a:solidFill>
                <a:latin typeface="Courier New Bold"/>
                <a:ea typeface="DejaVu Sans"/>
              </a:rPr>
              <a:t>(commands, kernel3, 1,</a:t>
            </a:r>
            <a:endParaRPr lang="en-US" sz="1600" spc="-1">
              <a:latin typeface="Arial"/>
            </a:endParaRPr>
          </a:p>
          <a:p>
            <a:pPr>
              <a:lnSpc>
                <a:spcPct val="100000"/>
              </a:lnSpc>
            </a:pPr>
            <a:r>
              <a:rPr lang="en-US" sz="1600" b="1" spc="-1">
                <a:solidFill>
                  <a:srgbClr val="000000"/>
                </a:solidFill>
                <a:latin typeface="Courier New Bold"/>
                <a:ea typeface="DejaVu Sans"/>
              </a:rPr>
              <a:t> NULL, &amp;global, &amp;local, 2, k_events, NULL);</a:t>
            </a:r>
            <a:endParaRPr lang="en-US" sz="1600" spc="-1">
              <a:latin typeface="Arial"/>
            </a:endParaRPr>
          </a:p>
        </p:txBody>
      </p:sp>
      <p:sp>
        <p:nvSpPr>
          <p:cNvPr id="2209" name="CustomShape 4"/>
          <p:cNvSpPr/>
          <p:nvPr/>
        </p:nvSpPr>
        <p:spPr>
          <a:xfrm>
            <a:off x="8589000" y="4038480"/>
            <a:ext cx="20156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Enqueue two kernels that expose events</a:t>
            </a:r>
            <a:endParaRPr lang="en-US" spc="-1">
              <a:latin typeface="Arial"/>
            </a:endParaRPr>
          </a:p>
        </p:txBody>
      </p:sp>
      <p:sp>
        <p:nvSpPr>
          <p:cNvPr id="2210" name="CustomShape 5"/>
          <p:cNvSpPr/>
          <p:nvPr/>
        </p:nvSpPr>
        <p:spPr>
          <a:xfrm flipH="1" flipV="1">
            <a:off x="7895640" y="4076280"/>
            <a:ext cx="691920" cy="422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11" name="CustomShape 6"/>
          <p:cNvSpPr/>
          <p:nvPr/>
        </p:nvSpPr>
        <p:spPr>
          <a:xfrm flipH="1">
            <a:off x="7967640" y="4500000"/>
            <a:ext cx="619920" cy="152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12" name="CustomShape 7"/>
          <p:cNvSpPr/>
          <p:nvPr/>
        </p:nvSpPr>
        <p:spPr>
          <a:xfrm>
            <a:off x="7255920" y="5870160"/>
            <a:ext cx="21218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Wait to execute until two previous events complete</a:t>
            </a:r>
            <a:endParaRPr lang="en-US" spc="-1">
              <a:latin typeface="Arial"/>
            </a:endParaRPr>
          </a:p>
        </p:txBody>
      </p:sp>
      <p:sp>
        <p:nvSpPr>
          <p:cNvPr id="2213" name="CustomShape 8"/>
          <p:cNvSpPr/>
          <p:nvPr/>
        </p:nvSpPr>
        <p:spPr>
          <a:xfrm flipH="1" flipV="1">
            <a:off x="5879280" y="5732640"/>
            <a:ext cx="1375200" cy="5979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4" name="CustomShape 1"/>
          <p:cNvSpPr/>
          <p:nvPr/>
        </p:nvSpPr>
        <p:spPr>
          <a:xfrm>
            <a:off x="1631640" y="-90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600" spc="-1">
                <a:solidFill>
                  <a:srgbClr val="000000"/>
                </a:solidFill>
                <a:latin typeface="Trebuchet MS"/>
              </a:rPr>
              <a:t>OpenCL synchronization: queues &amp; events</a:t>
            </a:r>
            <a:endParaRPr lang="en-US" sz="3600" spc="-1">
              <a:latin typeface="Arial"/>
            </a:endParaRPr>
          </a:p>
        </p:txBody>
      </p:sp>
      <p:sp>
        <p:nvSpPr>
          <p:cNvPr id="2215" name="CustomShape 2"/>
          <p:cNvSpPr/>
          <p:nvPr/>
        </p:nvSpPr>
        <p:spPr>
          <a:xfrm>
            <a:off x="1631640" y="908640"/>
            <a:ext cx="892836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Events connect command invocations. Can be used to synchronize executions inside out-of-order queues or between queues</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Example: 2 queues with 2 devices</a:t>
            </a:r>
            <a:endParaRPr lang="en-US" sz="3200" spc="-1">
              <a:latin typeface="Arial"/>
            </a:endParaRPr>
          </a:p>
        </p:txBody>
      </p:sp>
      <p:sp>
        <p:nvSpPr>
          <p:cNvPr id="2216" name="CustomShape 3"/>
          <p:cNvSpPr/>
          <p:nvPr/>
        </p:nvSpPr>
        <p:spPr>
          <a:xfrm>
            <a:off x="1775640" y="573336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GPU</a:t>
            </a:r>
            <a:endParaRPr lang="en-US" spc="-1">
              <a:latin typeface="Arial"/>
            </a:endParaRPr>
          </a:p>
        </p:txBody>
      </p:sp>
      <p:sp>
        <p:nvSpPr>
          <p:cNvPr id="2217" name="CustomShape 4"/>
          <p:cNvSpPr/>
          <p:nvPr/>
        </p:nvSpPr>
        <p:spPr>
          <a:xfrm>
            <a:off x="1775640" y="397944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CPU</a:t>
            </a:r>
            <a:endParaRPr lang="en-US" spc="-1">
              <a:latin typeface="Arial"/>
            </a:endParaRPr>
          </a:p>
        </p:txBody>
      </p:sp>
      <p:sp>
        <p:nvSpPr>
          <p:cNvPr id="2218" name="CustomShape 5"/>
          <p:cNvSpPr/>
          <p:nvPr/>
        </p:nvSpPr>
        <p:spPr>
          <a:xfrm>
            <a:off x="6600000" y="573336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GPU</a:t>
            </a:r>
            <a:endParaRPr lang="en-US" spc="-1">
              <a:latin typeface="Arial"/>
            </a:endParaRPr>
          </a:p>
        </p:txBody>
      </p:sp>
      <p:sp>
        <p:nvSpPr>
          <p:cNvPr id="2219" name="CustomShape 6"/>
          <p:cNvSpPr/>
          <p:nvPr/>
        </p:nvSpPr>
        <p:spPr>
          <a:xfrm>
            <a:off x="6600000" y="3979440"/>
            <a:ext cx="3671640" cy="719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pc="-1">
                <a:solidFill>
                  <a:srgbClr val="FFFFFF"/>
                </a:solidFill>
                <a:latin typeface="Trebuchet MS"/>
                <a:ea typeface="DejaVu Sans"/>
              </a:rPr>
              <a:t>CPU</a:t>
            </a:r>
            <a:endParaRPr lang="en-US" spc="-1">
              <a:latin typeface="Arial"/>
            </a:endParaRPr>
          </a:p>
        </p:txBody>
      </p:sp>
      <p:sp>
        <p:nvSpPr>
          <p:cNvPr id="2220" name="CustomShape 7"/>
          <p:cNvSpPr/>
          <p:nvPr/>
        </p:nvSpPr>
        <p:spPr>
          <a:xfrm>
            <a:off x="1703640" y="6516000"/>
            <a:ext cx="791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000000"/>
                </a:solidFill>
                <a:latin typeface="Trebuchet MS"/>
                <a:ea typeface="DejaVu Sans"/>
              </a:rPr>
              <a:t>Time</a:t>
            </a:r>
            <a:endParaRPr lang="en-US" spc="-1">
              <a:latin typeface="Arial"/>
            </a:endParaRPr>
          </a:p>
        </p:txBody>
      </p:sp>
      <p:sp>
        <p:nvSpPr>
          <p:cNvPr id="2221" name="CustomShape 8"/>
          <p:cNvSpPr/>
          <p:nvPr/>
        </p:nvSpPr>
        <p:spPr>
          <a:xfrm>
            <a:off x="2495640" y="6700680"/>
            <a:ext cx="935280" cy="360"/>
          </a:xfrm>
          <a:custGeom>
            <a:avLst/>
            <a:gdLst/>
            <a:ahLst/>
            <a:cxnLst/>
            <a:rect l="l" t="t" r="r" b="b"/>
            <a:pathLst>
              <a:path w="21600" h="21600">
                <a:moveTo>
                  <a:pt x="0" y="0"/>
                </a:moveTo>
                <a:lnTo>
                  <a:pt x="21600" y="21600"/>
                </a:lnTo>
              </a:path>
            </a:pathLst>
          </a:custGeom>
          <a:noFill/>
          <a:ln w="3816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22" name="CustomShape 9"/>
          <p:cNvSpPr/>
          <p:nvPr/>
        </p:nvSpPr>
        <p:spPr>
          <a:xfrm>
            <a:off x="6603600" y="6516720"/>
            <a:ext cx="791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000000"/>
                </a:solidFill>
                <a:latin typeface="Trebuchet MS"/>
                <a:ea typeface="DejaVu Sans"/>
              </a:rPr>
              <a:t>Time</a:t>
            </a:r>
            <a:endParaRPr lang="en-US" spc="-1">
              <a:latin typeface="Arial"/>
            </a:endParaRPr>
          </a:p>
        </p:txBody>
      </p:sp>
      <p:sp>
        <p:nvSpPr>
          <p:cNvPr id="2223" name="CustomShape 10"/>
          <p:cNvSpPr/>
          <p:nvPr/>
        </p:nvSpPr>
        <p:spPr>
          <a:xfrm>
            <a:off x="7395600" y="6701400"/>
            <a:ext cx="935280" cy="360"/>
          </a:xfrm>
          <a:custGeom>
            <a:avLst/>
            <a:gdLst/>
            <a:ahLst/>
            <a:cxnLst/>
            <a:rect l="l" t="t" r="r" b="b"/>
            <a:pathLst>
              <a:path w="21600" h="21600">
                <a:moveTo>
                  <a:pt x="0" y="0"/>
                </a:moveTo>
                <a:lnTo>
                  <a:pt x="21600" y="21600"/>
                </a:lnTo>
              </a:path>
            </a:pathLst>
          </a:custGeom>
          <a:noFill/>
          <a:ln w="3816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2224" name="CustomShape 11"/>
          <p:cNvSpPr/>
          <p:nvPr/>
        </p:nvSpPr>
        <p:spPr>
          <a:xfrm>
            <a:off x="2520840" y="5877360"/>
            <a:ext cx="1151280" cy="431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1</a:t>
            </a:r>
            <a:endParaRPr lang="en-US" spc="-1">
              <a:latin typeface="Arial"/>
            </a:endParaRPr>
          </a:p>
        </p:txBody>
      </p:sp>
      <p:sp>
        <p:nvSpPr>
          <p:cNvPr id="2225" name="CustomShape 12"/>
          <p:cNvSpPr/>
          <p:nvPr/>
        </p:nvSpPr>
        <p:spPr>
          <a:xfrm>
            <a:off x="2863920" y="4123440"/>
            <a:ext cx="1151280" cy="431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2</a:t>
            </a:r>
            <a:endParaRPr lang="en-US" spc="-1">
              <a:latin typeface="Arial"/>
            </a:endParaRPr>
          </a:p>
        </p:txBody>
      </p:sp>
      <p:sp>
        <p:nvSpPr>
          <p:cNvPr id="2226" name="CustomShape 13"/>
          <p:cNvSpPr/>
          <p:nvPr/>
        </p:nvSpPr>
        <p:spPr>
          <a:xfrm>
            <a:off x="1775640" y="519048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27" name="CustomShape 14"/>
          <p:cNvSpPr/>
          <p:nvPr/>
        </p:nvSpPr>
        <p:spPr>
          <a:xfrm>
            <a:off x="1775640" y="342900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28" name="CustomShape 15"/>
          <p:cNvSpPr/>
          <p:nvPr/>
        </p:nvSpPr>
        <p:spPr>
          <a:xfrm>
            <a:off x="6603600" y="522936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29" name="CustomShape 16"/>
          <p:cNvSpPr/>
          <p:nvPr/>
        </p:nvSpPr>
        <p:spPr>
          <a:xfrm>
            <a:off x="6603600" y="3467520"/>
            <a:ext cx="3671640" cy="431280"/>
          </a:xfrm>
          <a:prstGeom prst="rightArrow">
            <a:avLst>
              <a:gd name="adj1" fmla="val 5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30" name="CustomShape 17"/>
          <p:cNvSpPr/>
          <p:nvPr/>
        </p:nvSpPr>
        <p:spPr>
          <a:xfrm>
            <a:off x="1810200" y="5173920"/>
            <a:ext cx="442080" cy="431280"/>
          </a:xfrm>
          <a:prstGeom prst="heptagon">
            <a:avLst>
              <a:gd name="hf" fmla="val 102572"/>
              <a:gd name="vf" fmla="val 10521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31" name="CustomShape 18"/>
          <p:cNvSpPr/>
          <p:nvPr/>
        </p:nvSpPr>
        <p:spPr>
          <a:xfrm>
            <a:off x="2279640" y="3429000"/>
            <a:ext cx="442080" cy="431280"/>
          </a:xfrm>
          <a:prstGeom prst="heptagon">
            <a:avLst>
              <a:gd name="hf" fmla="val 102572"/>
              <a:gd name="vf" fmla="val 10521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32" name="CustomShape 19"/>
          <p:cNvSpPr/>
          <p:nvPr/>
        </p:nvSpPr>
        <p:spPr>
          <a:xfrm rot="16200000">
            <a:off x="138252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pc="-1">
                <a:solidFill>
                  <a:srgbClr val="000000"/>
                </a:solidFill>
                <a:latin typeface="Trebuchet MS"/>
                <a:ea typeface="DejaVu Sans"/>
              </a:rPr>
              <a:t>Enqueue Kernel 1</a:t>
            </a:r>
            <a:endParaRPr lang="en-US" sz="1200" spc="-1">
              <a:latin typeface="Arial"/>
            </a:endParaRPr>
          </a:p>
        </p:txBody>
      </p:sp>
      <p:sp>
        <p:nvSpPr>
          <p:cNvPr id="2233" name="CustomShape 20"/>
          <p:cNvSpPr/>
          <p:nvPr/>
        </p:nvSpPr>
        <p:spPr>
          <a:xfrm rot="16200000">
            <a:off x="184512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pc="-1">
                <a:solidFill>
                  <a:srgbClr val="000000"/>
                </a:solidFill>
                <a:latin typeface="Trebuchet MS"/>
                <a:ea typeface="DejaVu Sans"/>
              </a:rPr>
              <a:t>Enqueue Kernel 2</a:t>
            </a:r>
            <a:endParaRPr lang="en-US" sz="1200" spc="-1">
              <a:latin typeface="Arial"/>
            </a:endParaRPr>
          </a:p>
        </p:txBody>
      </p:sp>
      <p:sp>
        <p:nvSpPr>
          <p:cNvPr id="2234" name="CustomShape 21"/>
          <p:cNvSpPr/>
          <p:nvPr/>
        </p:nvSpPr>
        <p:spPr>
          <a:xfrm>
            <a:off x="3096840" y="1989000"/>
            <a:ext cx="23504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pc="-1">
                <a:solidFill>
                  <a:srgbClr val="4F81BD"/>
                </a:solidFill>
                <a:latin typeface="Trebuchet MS"/>
                <a:ea typeface="DejaVu Sans"/>
              </a:rPr>
              <a:t>Kernel 2 starts before the results from Kernel 1 are ready</a:t>
            </a:r>
            <a:endParaRPr lang="en-US" spc="-1">
              <a:latin typeface="Arial"/>
            </a:endParaRPr>
          </a:p>
        </p:txBody>
      </p:sp>
      <p:sp>
        <p:nvSpPr>
          <p:cNvPr id="2235" name="CustomShape 22"/>
          <p:cNvSpPr/>
          <p:nvPr/>
        </p:nvSpPr>
        <p:spPr>
          <a:xfrm>
            <a:off x="7308480" y="5877360"/>
            <a:ext cx="1151280" cy="431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1</a:t>
            </a:r>
            <a:endParaRPr lang="en-US" spc="-1">
              <a:latin typeface="Arial"/>
            </a:endParaRPr>
          </a:p>
        </p:txBody>
      </p:sp>
      <p:sp>
        <p:nvSpPr>
          <p:cNvPr id="2236" name="CustomShape 23"/>
          <p:cNvSpPr/>
          <p:nvPr/>
        </p:nvSpPr>
        <p:spPr>
          <a:xfrm>
            <a:off x="8757840" y="4079520"/>
            <a:ext cx="1151280" cy="431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pc="-1">
                <a:solidFill>
                  <a:srgbClr val="FFFFFF"/>
                </a:solidFill>
                <a:latin typeface="Trebuchet MS"/>
                <a:ea typeface="DejaVu Sans"/>
              </a:rPr>
              <a:t>Kernel 2</a:t>
            </a:r>
            <a:endParaRPr lang="en-US" spc="-1">
              <a:latin typeface="Arial"/>
            </a:endParaRPr>
          </a:p>
        </p:txBody>
      </p:sp>
      <p:sp>
        <p:nvSpPr>
          <p:cNvPr id="2237" name="CustomShape 24"/>
          <p:cNvSpPr/>
          <p:nvPr/>
        </p:nvSpPr>
        <p:spPr>
          <a:xfrm>
            <a:off x="6598200" y="5173920"/>
            <a:ext cx="442080" cy="431280"/>
          </a:xfrm>
          <a:prstGeom prst="heptagon">
            <a:avLst>
              <a:gd name="hf" fmla="val 102572"/>
              <a:gd name="vf" fmla="val 10521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38" name="CustomShape 25"/>
          <p:cNvSpPr/>
          <p:nvPr/>
        </p:nvSpPr>
        <p:spPr>
          <a:xfrm>
            <a:off x="7067280" y="3429000"/>
            <a:ext cx="442080" cy="431280"/>
          </a:xfrm>
          <a:prstGeom prst="heptagon">
            <a:avLst>
              <a:gd name="hf" fmla="val 102572"/>
              <a:gd name="vf" fmla="val 10521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39" name="CustomShape 26"/>
          <p:cNvSpPr/>
          <p:nvPr/>
        </p:nvSpPr>
        <p:spPr>
          <a:xfrm rot="16200000">
            <a:off x="616980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pc="-1">
                <a:solidFill>
                  <a:srgbClr val="000000"/>
                </a:solidFill>
                <a:latin typeface="Trebuchet MS"/>
                <a:ea typeface="DejaVu Sans"/>
              </a:rPr>
              <a:t>Enqueue Kernel 1</a:t>
            </a:r>
            <a:endParaRPr lang="en-US" sz="1200" spc="-1">
              <a:latin typeface="Arial"/>
            </a:endParaRPr>
          </a:p>
        </p:txBody>
      </p:sp>
      <p:sp>
        <p:nvSpPr>
          <p:cNvPr id="2240" name="CustomShape 27"/>
          <p:cNvSpPr/>
          <p:nvPr/>
        </p:nvSpPr>
        <p:spPr>
          <a:xfrm rot="16200000">
            <a:off x="6633120" y="2285280"/>
            <a:ext cx="14781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pc="-1">
                <a:solidFill>
                  <a:srgbClr val="000000"/>
                </a:solidFill>
                <a:latin typeface="Trebuchet MS"/>
                <a:ea typeface="DejaVu Sans"/>
              </a:rPr>
              <a:t>Enqueue Kernel 2</a:t>
            </a:r>
            <a:endParaRPr lang="en-US" sz="1200" spc="-1">
              <a:latin typeface="Arial"/>
            </a:endParaRPr>
          </a:p>
        </p:txBody>
      </p:sp>
      <p:sp>
        <p:nvSpPr>
          <p:cNvPr id="2241" name="CustomShape 28"/>
          <p:cNvSpPr/>
          <p:nvPr/>
        </p:nvSpPr>
        <p:spPr>
          <a:xfrm>
            <a:off x="7884480" y="1989000"/>
            <a:ext cx="23504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pc="-1">
                <a:solidFill>
                  <a:srgbClr val="4F81BD"/>
                </a:solidFill>
                <a:latin typeface="Trebuchet MS"/>
                <a:ea typeface="DejaVu Sans"/>
              </a:rPr>
              <a:t>Kernel 2 waits for an event from Kernel 1 and does not start until the results are ready</a:t>
            </a:r>
            <a:endParaRPr lang="en-US" spc="-1">
              <a:latin typeface="Arial"/>
            </a:endParaRPr>
          </a:p>
        </p:txBody>
      </p:sp>
      <p:sp>
        <p:nvSpPr>
          <p:cNvPr id="2242" name="CustomShape 29"/>
          <p:cNvSpPr/>
          <p:nvPr/>
        </p:nvSpPr>
        <p:spPr>
          <a:xfrm flipV="1">
            <a:off x="8460480" y="3682800"/>
            <a:ext cx="360" cy="2408760"/>
          </a:xfrm>
          <a:custGeom>
            <a:avLst/>
            <a:gdLst/>
            <a:ahLst/>
            <a:cxnLst/>
            <a:rect l="l" t="t" r="r" b="b"/>
            <a:pathLst>
              <a:path w="21600" h="21600">
                <a:moveTo>
                  <a:pt x="0" y="0"/>
                </a:moveTo>
                <a:lnTo>
                  <a:pt x="21600" y="21600"/>
                </a:lnTo>
              </a:path>
            </a:pathLst>
          </a:custGeom>
          <a:noFill/>
          <a:ln w="57240">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2243" name="CustomShape 30"/>
          <p:cNvSpPr/>
          <p:nvPr/>
        </p:nvSpPr>
        <p:spPr>
          <a:xfrm>
            <a:off x="8460480" y="3683520"/>
            <a:ext cx="296640" cy="610920"/>
          </a:xfrm>
          <a:custGeom>
            <a:avLst/>
            <a:gdLst/>
            <a:ahLst/>
            <a:cxnLst/>
            <a:rect l="l" t="t" r="r" b="b"/>
            <a:pathLst>
              <a:path w="21600" h="21600">
                <a:moveTo>
                  <a:pt x="0" y="0"/>
                </a:moveTo>
                <a:lnTo>
                  <a:pt x="21600" y="21600"/>
                </a:lnTo>
              </a:path>
            </a:pathLst>
          </a:custGeom>
          <a:noFill/>
          <a:ln w="57240">
            <a:solidFill>
              <a:schemeClr val="accent3"/>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32"/>
                                        </p:tgtEl>
                                        <p:attrNameLst>
                                          <p:attrName>style.visibility</p:attrName>
                                        </p:attrNameLst>
                                      </p:cBhvr>
                                      <p:to>
                                        <p:strVal val="visible"/>
                                      </p:to>
                                    </p:set>
                                  </p:childTnLst>
                                </p:cTn>
                              </p:par>
                              <p:par>
                                <p:cTn id="7" presetID="1" presetClass="entr" fill="hold" nodeType="withEffect">
                                  <p:stCondLst>
                                    <p:cond delay="700"/>
                                  </p:stCondLst>
                                  <p:childTnLst>
                                    <p:set>
                                      <p:cBhvr>
                                        <p:cTn id="8" dur="1" fill="hold">
                                          <p:stCondLst>
                                            <p:cond delay="0"/>
                                          </p:stCondLst>
                                        </p:cTn>
                                        <p:tgtEl>
                                          <p:spTgt spid="2233"/>
                                        </p:tgtEl>
                                        <p:attrNameLst>
                                          <p:attrName>style.visibility</p:attrName>
                                        </p:attrNameLst>
                                      </p:cBhvr>
                                      <p:to>
                                        <p:strVal val="visible"/>
                                      </p:to>
                                    </p:set>
                                  </p:childTnLst>
                                </p:cTn>
                              </p:par>
                              <p:par>
                                <p:cTn id="9" presetID="10" presetClass="entr" fill="hold" nodeType="withEffect">
                                  <p:stCondLst>
                                    <p:cond delay="800"/>
                                  </p:stCondLst>
                                  <p:childTnLst>
                                    <p:set>
                                      <p:cBhvr>
                                        <p:cTn id="10" dur="1" fill="hold">
                                          <p:stCondLst>
                                            <p:cond delay="0"/>
                                          </p:stCondLst>
                                        </p:cTn>
                                        <p:tgtEl>
                                          <p:spTgt spid="2231"/>
                                        </p:tgtEl>
                                        <p:attrNameLst>
                                          <p:attrName>style.visibility</p:attrName>
                                        </p:attrNameLst>
                                      </p:cBhvr>
                                      <p:to>
                                        <p:strVal val="visible"/>
                                      </p:to>
                                    </p:set>
                                    <p:animEffect transition="in" filter="fade">
                                      <p:cBhvr additive="repl">
                                        <p:cTn id="11" dur="500"/>
                                        <p:tgtEl>
                                          <p:spTgt spid="2231"/>
                                        </p:tgtEl>
                                      </p:cBhvr>
                                    </p:animEffect>
                                  </p:childTnLst>
                                </p:cTn>
                              </p:par>
                              <p:par>
                                <p:cTn id="12" presetID="22" presetClass="entr" presetSubtype="8" fill="hold" nodeType="withEffect">
                                  <p:stCondLst>
                                    <p:cond delay="1400"/>
                                  </p:stCondLst>
                                  <p:childTnLst>
                                    <p:set>
                                      <p:cBhvr>
                                        <p:cTn id="13" dur="1" fill="hold">
                                          <p:stCondLst>
                                            <p:cond delay="0"/>
                                          </p:stCondLst>
                                        </p:cTn>
                                        <p:tgtEl>
                                          <p:spTgt spid="2225"/>
                                        </p:tgtEl>
                                        <p:attrNameLst>
                                          <p:attrName>style.visibility</p:attrName>
                                        </p:attrNameLst>
                                      </p:cBhvr>
                                      <p:to>
                                        <p:strVal val="visible"/>
                                      </p:to>
                                    </p:set>
                                    <p:animEffect transition="in" filter="wipe(left)">
                                      <p:cBhvr additive="repl">
                                        <p:cTn id="14" dur="1000"/>
                                        <p:tgtEl>
                                          <p:spTgt spid="2225"/>
                                        </p:tgtEl>
                                      </p:cBhvr>
                                    </p:animEffect>
                                  </p:childTnLst>
                                </p:cTn>
                              </p:par>
                              <p:par>
                                <p:cTn id="15" presetID="10" presetClass="entr" fill="hold" nodeType="withEffect">
                                  <p:stCondLst>
                                    <p:cond delay="200"/>
                                  </p:stCondLst>
                                  <p:childTnLst>
                                    <p:set>
                                      <p:cBhvr>
                                        <p:cTn id="16" dur="1" fill="hold">
                                          <p:stCondLst>
                                            <p:cond delay="0"/>
                                          </p:stCondLst>
                                        </p:cTn>
                                        <p:tgtEl>
                                          <p:spTgt spid="2230"/>
                                        </p:tgtEl>
                                        <p:attrNameLst>
                                          <p:attrName>style.visibility</p:attrName>
                                        </p:attrNameLst>
                                      </p:cBhvr>
                                      <p:to>
                                        <p:strVal val="visible"/>
                                      </p:to>
                                    </p:set>
                                    <p:animEffect transition="in" filter="fade">
                                      <p:cBhvr additive="repl">
                                        <p:cTn id="17" dur="500"/>
                                        <p:tgtEl>
                                          <p:spTgt spid="2230"/>
                                        </p:tgtEl>
                                      </p:cBhvr>
                                    </p:animEffect>
                                  </p:childTnLst>
                                </p:cTn>
                              </p:par>
                              <p:par>
                                <p:cTn id="18" presetID="22" presetClass="entr" presetSubtype="8" fill="hold" nodeType="withEffect">
                                  <p:stCondLst>
                                    <p:cond delay="900"/>
                                  </p:stCondLst>
                                  <p:childTnLst>
                                    <p:set>
                                      <p:cBhvr>
                                        <p:cTn id="19" dur="1" fill="hold">
                                          <p:stCondLst>
                                            <p:cond delay="0"/>
                                          </p:stCondLst>
                                        </p:cTn>
                                        <p:tgtEl>
                                          <p:spTgt spid="2224"/>
                                        </p:tgtEl>
                                        <p:attrNameLst>
                                          <p:attrName>style.visibility</p:attrName>
                                        </p:attrNameLst>
                                      </p:cBhvr>
                                      <p:to>
                                        <p:strVal val="visible"/>
                                      </p:to>
                                    </p:set>
                                    <p:animEffect transition="in" filter="wipe(left)">
                                      <p:cBhvr additive="repl">
                                        <p:cTn id="20" dur="1000"/>
                                        <p:tgtEl>
                                          <p:spTgt spid="22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22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2239"/>
                                        </p:tgtEl>
                                        <p:attrNameLst>
                                          <p:attrName>style.visibility</p:attrName>
                                        </p:attrNameLst>
                                      </p:cBhvr>
                                      <p:to>
                                        <p:strVal val="visible"/>
                                      </p:to>
                                    </p:set>
                                  </p:childTnLst>
                                </p:cTn>
                              </p:par>
                              <p:par>
                                <p:cTn id="29" presetID="1" presetClass="entr" fill="hold" nodeType="withEffect">
                                  <p:stCondLst>
                                    <p:cond delay="700"/>
                                  </p:stCondLst>
                                  <p:childTnLst>
                                    <p:set>
                                      <p:cBhvr>
                                        <p:cTn id="30" dur="1" fill="hold">
                                          <p:stCondLst>
                                            <p:cond delay="0"/>
                                          </p:stCondLst>
                                        </p:cTn>
                                        <p:tgtEl>
                                          <p:spTgt spid="2240"/>
                                        </p:tgtEl>
                                        <p:attrNameLst>
                                          <p:attrName>style.visibility</p:attrName>
                                        </p:attrNameLst>
                                      </p:cBhvr>
                                      <p:to>
                                        <p:strVal val="visible"/>
                                      </p:to>
                                    </p:set>
                                  </p:childTnLst>
                                </p:cTn>
                              </p:par>
                              <p:par>
                                <p:cTn id="31" presetID="10" presetClass="entr" fill="hold" nodeType="withEffect">
                                  <p:stCondLst>
                                    <p:cond delay="800"/>
                                  </p:stCondLst>
                                  <p:childTnLst>
                                    <p:set>
                                      <p:cBhvr>
                                        <p:cTn id="32" dur="1" fill="hold">
                                          <p:stCondLst>
                                            <p:cond delay="0"/>
                                          </p:stCondLst>
                                        </p:cTn>
                                        <p:tgtEl>
                                          <p:spTgt spid="2238"/>
                                        </p:tgtEl>
                                        <p:attrNameLst>
                                          <p:attrName>style.visibility</p:attrName>
                                        </p:attrNameLst>
                                      </p:cBhvr>
                                      <p:to>
                                        <p:strVal val="visible"/>
                                      </p:to>
                                    </p:set>
                                    <p:animEffect transition="in" filter="fade">
                                      <p:cBhvr additive="repl">
                                        <p:cTn id="33" dur="500"/>
                                        <p:tgtEl>
                                          <p:spTgt spid="2238"/>
                                        </p:tgtEl>
                                      </p:cBhvr>
                                    </p:animEffect>
                                  </p:childTnLst>
                                </p:cTn>
                              </p:par>
                              <p:par>
                                <p:cTn id="34" presetID="22" presetClass="entr" presetSubtype="8" fill="hold" nodeType="withEffect">
                                  <p:stCondLst>
                                    <p:cond delay="2000"/>
                                  </p:stCondLst>
                                  <p:childTnLst>
                                    <p:set>
                                      <p:cBhvr>
                                        <p:cTn id="35" dur="1" fill="hold">
                                          <p:stCondLst>
                                            <p:cond delay="0"/>
                                          </p:stCondLst>
                                        </p:cTn>
                                        <p:tgtEl>
                                          <p:spTgt spid="2236"/>
                                        </p:tgtEl>
                                        <p:attrNameLst>
                                          <p:attrName>style.visibility</p:attrName>
                                        </p:attrNameLst>
                                      </p:cBhvr>
                                      <p:to>
                                        <p:strVal val="visible"/>
                                      </p:to>
                                    </p:set>
                                    <p:animEffect transition="in" filter="wipe(left)">
                                      <p:cBhvr additive="repl">
                                        <p:cTn id="36" dur="1000"/>
                                        <p:tgtEl>
                                          <p:spTgt spid="2236"/>
                                        </p:tgtEl>
                                      </p:cBhvr>
                                    </p:animEffect>
                                  </p:childTnLst>
                                </p:cTn>
                              </p:par>
                              <p:par>
                                <p:cTn id="37" presetID="10" presetClass="entr" fill="hold" nodeType="withEffect">
                                  <p:stCondLst>
                                    <p:cond delay="200"/>
                                  </p:stCondLst>
                                  <p:childTnLst>
                                    <p:set>
                                      <p:cBhvr>
                                        <p:cTn id="38" dur="1" fill="hold">
                                          <p:stCondLst>
                                            <p:cond delay="0"/>
                                          </p:stCondLst>
                                        </p:cTn>
                                        <p:tgtEl>
                                          <p:spTgt spid="2237"/>
                                        </p:tgtEl>
                                        <p:attrNameLst>
                                          <p:attrName>style.visibility</p:attrName>
                                        </p:attrNameLst>
                                      </p:cBhvr>
                                      <p:to>
                                        <p:strVal val="visible"/>
                                      </p:to>
                                    </p:set>
                                    <p:animEffect transition="in" filter="fade">
                                      <p:cBhvr additive="repl">
                                        <p:cTn id="39" dur="500"/>
                                        <p:tgtEl>
                                          <p:spTgt spid="2237"/>
                                        </p:tgtEl>
                                      </p:cBhvr>
                                    </p:animEffect>
                                  </p:childTnLst>
                                </p:cTn>
                              </p:par>
                              <p:par>
                                <p:cTn id="40" presetID="22" presetClass="entr" presetSubtype="8" fill="hold" nodeType="withEffect">
                                  <p:stCondLst>
                                    <p:cond delay="900"/>
                                  </p:stCondLst>
                                  <p:childTnLst>
                                    <p:set>
                                      <p:cBhvr>
                                        <p:cTn id="41" dur="1" fill="hold">
                                          <p:stCondLst>
                                            <p:cond delay="0"/>
                                          </p:stCondLst>
                                        </p:cTn>
                                        <p:tgtEl>
                                          <p:spTgt spid="2235"/>
                                        </p:tgtEl>
                                        <p:attrNameLst>
                                          <p:attrName>style.visibility</p:attrName>
                                        </p:attrNameLst>
                                      </p:cBhvr>
                                      <p:to>
                                        <p:strVal val="visible"/>
                                      </p:to>
                                    </p:set>
                                    <p:animEffect transition="in" filter="wipe(left)">
                                      <p:cBhvr additive="repl">
                                        <p:cTn id="42" dur="1000"/>
                                        <p:tgtEl>
                                          <p:spTgt spid="2235"/>
                                        </p:tgtEl>
                                      </p:cBhvr>
                                    </p:animEffect>
                                  </p:childTnLst>
                                </p:cTn>
                              </p:par>
                              <p:par>
                                <p:cTn id="43" presetID="1" presetClass="entr" fill="hold" nodeType="withEffect">
                                  <p:stCondLst>
                                    <p:cond delay="1900"/>
                                  </p:stCondLst>
                                  <p:childTnLst>
                                    <p:set>
                                      <p:cBhvr>
                                        <p:cTn id="44" dur="1" fill="hold">
                                          <p:stCondLst>
                                            <p:cond delay="0"/>
                                          </p:stCondLst>
                                        </p:cTn>
                                        <p:tgtEl>
                                          <p:spTgt spid="2243"/>
                                        </p:tgtEl>
                                        <p:attrNameLst>
                                          <p:attrName>style.visibility</p:attrName>
                                        </p:attrNameLst>
                                      </p:cBhvr>
                                      <p:to>
                                        <p:strVal val="visible"/>
                                      </p:to>
                                    </p:set>
                                  </p:childTnLst>
                                </p:cTn>
                              </p:par>
                              <p:par>
                                <p:cTn id="45" presetID="1" presetClass="entr" fill="hold" nodeType="withEffect">
                                  <p:stCondLst>
                                    <p:cond delay="1900"/>
                                  </p:stCondLst>
                                  <p:childTnLst>
                                    <p:set>
                                      <p:cBhvr>
                                        <p:cTn id="46" dur="1" fill="hold">
                                          <p:stCondLst>
                                            <p:cond delay="0"/>
                                          </p:stCondLst>
                                        </p:cTn>
                                        <p:tgtEl>
                                          <p:spTgt spid="22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p:cTn id="50" dur="1" fill="hold">
                                          <p:stCondLst>
                                            <p:cond delay="0"/>
                                          </p:stCondLst>
                                        </p:cTn>
                                        <p:tgtEl>
                                          <p:spTgt spid="2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4" name="CustomShape 1"/>
          <p:cNvSpPr/>
          <p:nvPr/>
        </p:nvSpPr>
        <p:spPr>
          <a:xfrm>
            <a:off x="1981200" y="-171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spc="-1">
                <a:solidFill>
                  <a:srgbClr val="000000"/>
                </a:solidFill>
                <a:latin typeface="Trebuchet MS"/>
              </a:rPr>
              <a:t>Why Events? Won’t a barrier do?</a:t>
            </a:r>
            <a:endParaRPr lang="en-US" sz="4400" spc="-1">
              <a:latin typeface="Arial"/>
            </a:endParaRPr>
          </a:p>
        </p:txBody>
      </p:sp>
      <p:sp>
        <p:nvSpPr>
          <p:cNvPr id="2245" name="CustomShape 2"/>
          <p:cNvSpPr/>
          <p:nvPr/>
        </p:nvSpPr>
        <p:spPr>
          <a:xfrm>
            <a:off x="1487640" y="908640"/>
            <a:ext cx="5965200" cy="576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561"/>
              </a:spcBef>
              <a:buClr>
                <a:srgbClr val="000000"/>
              </a:buClr>
              <a:buFont typeface="Arial"/>
              <a:buChar char="•"/>
            </a:pPr>
            <a:r>
              <a:rPr lang="en-US" sz="2800" spc="-1">
                <a:solidFill>
                  <a:srgbClr val="000000"/>
                </a:solidFill>
                <a:latin typeface="Trebuchet MS"/>
              </a:rPr>
              <a:t>A barrier defines a synchronization point … commands following a barrier wait to execute until all prior enqueued commands complete</a:t>
            </a:r>
            <a:endParaRPr lang="en-US" sz="2800" spc="-1">
              <a:latin typeface="Arial"/>
            </a:endParaRPr>
          </a:p>
          <a:p>
            <a:pPr marL="457200">
              <a:spcBef>
                <a:spcPts val="380"/>
              </a:spcBef>
            </a:pPr>
            <a:r>
              <a:rPr lang="en-US" sz="1900" b="1" spc="-1">
                <a:solidFill>
                  <a:srgbClr val="9BBB59"/>
                </a:solidFill>
                <a:latin typeface="Courier New Bold"/>
              </a:rPr>
              <a:t>cl_int</a:t>
            </a:r>
            <a:r>
              <a:rPr lang="en-US" sz="1900" b="1" spc="-1">
                <a:solidFill>
                  <a:srgbClr val="000000"/>
                </a:solidFill>
                <a:latin typeface="Courier New Bold"/>
              </a:rPr>
              <a:t> </a:t>
            </a:r>
            <a:r>
              <a:rPr lang="en-US" sz="1900" b="1" spc="-1">
                <a:solidFill>
                  <a:srgbClr val="17375E"/>
                </a:solidFill>
                <a:latin typeface="Courier New Bold"/>
              </a:rPr>
              <a:t>clEnqueueBarrier</a:t>
            </a:r>
            <a:r>
              <a:rPr lang="en-US" sz="1900" b="1" spc="-1">
                <a:solidFill>
                  <a:srgbClr val="000000"/>
                </a:solidFill>
                <a:latin typeface="Courier New Bold"/>
              </a:rPr>
              <a:t>(</a:t>
            </a:r>
            <a:r>
              <a:rPr lang="en-US" sz="1900" b="1" spc="-1">
                <a:solidFill>
                  <a:srgbClr val="9BBB59"/>
                </a:solidFill>
                <a:latin typeface="Courier New Bold"/>
              </a:rPr>
              <a:t>cl_command_queue</a:t>
            </a:r>
            <a:r>
              <a:rPr lang="en-US" sz="1900" b="1" spc="-1">
                <a:solidFill>
                  <a:srgbClr val="000000"/>
                </a:solidFill>
                <a:latin typeface="Courier New Bold"/>
              </a:rPr>
              <a:t> queue)</a:t>
            </a:r>
            <a:endParaRPr lang="en-US" sz="1900" spc="-1">
              <a:latin typeface="Arial"/>
            </a:endParaRPr>
          </a:p>
          <a:p>
            <a:pPr marL="514440" indent="-456480">
              <a:spcBef>
                <a:spcPts val="561"/>
              </a:spcBef>
              <a:buClr>
                <a:srgbClr val="000000"/>
              </a:buClr>
              <a:buFont typeface="Arial"/>
              <a:buChar char="•"/>
            </a:pPr>
            <a:r>
              <a:rPr lang="en-US" sz="2800" spc="-1">
                <a:solidFill>
                  <a:srgbClr val="000000"/>
                </a:solidFill>
                <a:latin typeface="Trebuchet MS"/>
              </a:rPr>
              <a:t>Events provide </a:t>
            </a:r>
            <a:r>
              <a:rPr lang="en-US" sz="2800" spc="-1">
                <a:solidFill>
                  <a:srgbClr val="4F81BD"/>
                </a:solidFill>
                <a:latin typeface="Trebuchet MS"/>
              </a:rPr>
              <a:t>fine grained control </a:t>
            </a:r>
            <a:r>
              <a:rPr lang="en-US" sz="2800" spc="-1">
                <a:solidFill>
                  <a:srgbClr val="000000"/>
                </a:solidFill>
                <a:latin typeface="Trebuchet MS"/>
              </a:rPr>
              <a:t>… this can really matter with an out-of-order queue.</a:t>
            </a:r>
            <a:endParaRPr lang="en-US" sz="2800" spc="-1">
              <a:latin typeface="Arial"/>
            </a:endParaRPr>
          </a:p>
          <a:p>
            <a:pPr marL="514440" indent="-456480">
              <a:spcBef>
                <a:spcPts val="561"/>
              </a:spcBef>
              <a:buClr>
                <a:srgbClr val="000000"/>
              </a:buClr>
              <a:buFont typeface="Arial"/>
              <a:buChar char="•"/>
            </a:pPr>
            <a:r>
              <a:rPr lang="en-US" sz="2800" spc="-1">
                <a:solidFill>
                  <a:srgbClr val="000000"/>
                </a:solidFill>
                <a:latin typeface="Trebuchet MS"/>
              </a:rPr>
              <a:t>Events work between commands in the </a:t>
            </a:r>
            <a:r>
              <a:rPr lang="en-US" sz="2800" spc="-1">
                <a:solidFill>
                  <a:srgbClr val="4F81BD"/>
                </a:solidFill>
                <a:latin typeface="Trebuchet MS"/>
              </a:rPr>
              <a:t>different queues </a:t>
            </a:r>
            <a:r>
              <a:rPr lang="en-US" sz="2800" spc="-1">
                <a:solidFill>
                  <a:srgbClr val="000000"/>
                </a:solidFill>
                <a:latin typeface="Trebuchet MS"/>
              </a:rPr>
              <a:t>… as long as they </a:t>
            </a:r>
            <a:r>
              <a:rPr lang="en-US" sz="2800" spc="-1">
                <a:solidFill>
                  <a:srgbClr val="C0504D"/>
                </a:solidFill>
                <a:latin typeface="Trebuchet MS"/>
              </a:rPr>
              <a:t>share a context</a:t>
            </a:r>
            <a:endParaRPr lang="en-US" sz="2800" spc="-1">
              <a:latin typeface="Arial"/>
            </a:endParaRPr>
          </a:p>
          <a:p>
            <a:pPr marL="514440" indent="-456480">
              <a:spcBef>
                <a:spcPts val="561"/>
              </a:spcBef>
              <a:buClr>
                <a:srgbClr val="000000"/>
              </a:buClr>
              <a:buFont typeface="Arial"/>
              <a:buChar char="•"/>
            </a:pPr>
            <a:r>
              <a:rPr lang="en-US" sz="2800" spc="-1">
                <a:solidFill>
                  <a:srgbClr val="000000"/>
                </a:solidFill>
                <a:latin typeface="Trebuchet MS"/>
              </a:rPr>
              <a:t>Events convey more information than a barrier … provide info on state of a command, not just whether it’s complete or not.</a:t>
            </a:r>
            <a:endParaRPr lang="en-US" sz="2800" spc="-1">
              <a:latin typeface="Arial"/>
            </a:endParaRPr>
          </a:p>
        </p:txBody>
      </p:sp>
      <p:grpSp>
        <p:nvGrpSpPr>
          <p:cNvPr id="2246" name="Group 3"/>
          <p:cNvGrpSpPr/>
          <p:nvPr/>
        </p:nvGrpSpPr>
        <p:grpSpPr>
          <a:xfrm>
            <a:off x="7423680" y="2853000"/>
            <a:ext cx="3208320" cy="3956400"/>
            <a:chOff x="5899680" y="2853000"/>
            <a:chExt cx="3208320" cy="3956400"/>
          </a:xfrm>
        </p:grpSpPr>
        <p:sp>
          <p:nvSpPr>
            <p:cNvPr id="2247" name="CustomShape 4"/>
            <p:cNvSpPr/>
            <p:nvPr/>
          </p:nvSpPr>
          <p:spPr>
            <a:xfrm>
              <a:off x="5899680" y="2853000"/>
              <a:ext cx="3208320" cy="3593160"/>
            </a:xfrm>
            <a:prstGeom prst="roundRect">
              <a:avLst>
                <a:gd name="adj" fmla="val 4954"/>
              </a:avLst>
            </a:prstGeom>
            <a:solidFill>
              <a:srgbClr val="20538D">
                <a:alpha val="29000"/>
              </a:srgbClr>
            </a:solidFill>
            <a:ln w="6480">
              <a:solidFill>
                <a:srgbClr val="000000"/>
              </a:solidFill>
              <a:miter/>
            </a:ln>
          </p:spPr>
          <p:style>
            <a:lnRef idx="0">
              <a:scrgbClr r="0" g="0" b="0"/>
            </a:lnRef>
            <a:fillRef idx="0">
              <a:scrgbClr r="0" g="0" b="0"/>
            </a:fillRef>
            <a:effectRef idx="0">
              <a:scrgbClr r="0" g="0" b="0"/>
            </a:effectRef>
            <a:fontRef idx="minor"/>
          </p:style>
        </p:sp>
        <p:pic>
          <p:nvPicPr>
            <p:cNvPr id="2248" name="Picture 5"/>
            <p:cNvPicPr/>
            <p:nvPr/>
          </p:nvPicPr>
          <p:blipFill>
            <a:blip r:embed="rId2"/>
            <a:stretch/>
          </p:blipFill>
          <p:spPr>
            <a:xfrm>
              <a:off x="6032520" y="4232160"/>
              <a:ext cx="1425240" cy="2577240"/>
            </a:xfrm>
            <a:prstGeom prst="rect">
              <a:avLst/>
            </a:prstGeom>
            <a:ln w="25560">
              <a:noFill/>
            </a:ln>
          </p:spPr>
        </p:pic>
        <p:pic>
          <p:nvPicPr>
            <p:cNvPr id="2249" name="Picture 6"/>
            <p:cNvPicPr/>
            <p:nvPr/>
          </p:nvPicPr>
          <p:blipFill>
            <a:blip r:embed="rId2"/>
            <a:stretch/>
          </p:blipFill>
          <p:spPr>
            <a:xfrm>
              <a:off x="7669080" y="4232160"/>
              <a:ext cx="1425240" cy="2577240"/>
            </a:xfrm>
            <a:prstGeom prst="rect">
              <a:avLst/>
            </a:prstGeom>
            <a:ln w="25560">
              <a:noFill/>
            </a:ln>
          </p:spPr>
        </p:pic>
        <p:sp>
          <p:nvSpPr>
            <p:cNvPr id="2250" name="CustomShape 5"/>
            <p:cNvSpPr/>
            <p:nvPr/>
          </p:nvSpPr>
          <p:spPr>
            <a:xfrm>
              <a:off x="6348960" y="4624920"/>
              <a:ext cx="647640" cy="25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en-US" sz="1600" b="1" spc="-1">
                  <a:solidFill>
                    <a:srgbClr val="003434"/>
                  </a:solidFill>
                  <a:latin typeface="Arial Narrow"/>
                  <a:ea typeface="ヒラギノ角ゴ ProN W3"/>
                </a:rPr>
                <a:t>Queue</a:t>
              </a:r>
              <a:endParaRPr lang="en-US" sz="1600" spc="-1">
                <a:latin typeface="Arial"/>
              </a:endParaRPr>
            </a:p>
          </p:txBody>
        </p:sp>
        <p:sp>
          <p:nvSpPr>
            <p:cNvPr id="2251" name="CustomShape 6"/>
            <p:cNvSpPr/>
            <p:nvPr/>
          </p:nvSpPr>
          <p:spPr>
            <a:xfrm>
              <a:off x="7985520" y="4624920"/>
              <a:ext cx="647640" cy="25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en-US" sz="1600" b="1" spc="-1">
                  <a:solidFill>
                    <a:srgbClr val="003434"/>
                  </a:solidFill>
                  <a:latin typeface="Arial Narrow"/>
                  <a:ea typeface="ヒラギノ角ゴ ProN W3"/>
                </a:rPr>
                <a:t>Queue</a:t>
              </a:r>
              <a:endParaRPr lang="en-US" sz="1600" spc="-1">
                <a:latin typeface="Arial"/>
              </a:endParaRPr>
            </a:p>
          </p:txBody>
        </p:sp>
        <p:sp>
          <p:nvSpPr>
            <p:cNvPr id="2252" name="CustomShape 7"/>
            <p:cNvSpPr/>
            <p:nvPr/>
          </p:nvSpPr>
          <p:spPr>
            <a:xfrm>
              <a:off x="7057440" y="6093000"/>
              <a:ext cx="896400" cy="3258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en-US" b="1" spc="-1">
                  <a:solidFill>
                    <a:srgbClr val="000000"/>
                  </a:solidFill>
                  <a:latin typeface="Arial Narrow"/>
                  <a:ea typeface="ヒラギノ角ゴ ProN W3"/>
                </a:rPr>
                <a:t>Context</a:t>
              </a:r>
              <a:endParaRPr lang="en-US" spc="-1">
                <a:latin typeface="Arial"/>
              </a:endParaRPr>
            </a:p>
          </p:txBody>
        </p:sp>
        <p:sp>
          <p:nvSpPr>
            <p:cNvPr id="2253" name="CustomShape 8"/>
            <p:cNvSpPr/>
            <p:nvPr/>
          </p:nvSpPr>
          <p:spPr>
            <a:xfrm>
              <a:off x="6204240" y="3190320"/>
              <a:ext cx="991080" cy="947160"/>
            </a:xfrm>
            <a:prstGeom prst="roundRect">
              <a:avLst>
                <a:gd name="adj" fmla="val 16667"/>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a:gradFill>
            <a:ln w="76320">
              <a:solidFill>
                <a:srgbClr val="000000"/>
              </a:solidFill>
              <a:round/>
              <a:headEnd type="oval" w="med" len="med"/>
            </a:ln>
          </p:spPr>
          <p:style>
            <a:lnRef idx="0">
              <a:scrgbClr r="0" g="0" b="0"/>
            </a:lnRef>
            <a:fillRef idx="0">
              <a:scrgbClr r="0" g="0" b="0"/>
            </a:fillRef>
            <a:effectRef idx="0">
              <a:scrgbClr r="0" g="0" b="0"/>
            </a:effectRef>
            <a:fontRef idx="minor"/>
          </p:style>
          <p:txBody>
            <a:bodyPr lIns="39240" tIns="19440" rIns="39240" bIns="19440"/>
            <a:lstStyle/>
            <a:p>
              <a:pPr algn="ctr">
                <a:lnSpc>
                  <a:spcPct val="99000"/>
                </a:lnSpc>
              </a:pPr>
              <a:r>
                <a:rPr lang="en-US" sz="1500" b="1" spc="-1">
                  <a:solidFill>
                    <a:srgbClr val="000000"/>
                  </a:solidFill>
                  <a:latin typeface="Arial Black"/>
                  <a:ea typeface="ヒラギノ角ゴ ProN W3"/>
                </a:rPr>
                <a:t> </a:t>
              </a:r>
              <a:endParaRPr lang="en-US" sz="1500" spc="-1">
                <a:latin typeface="Arial"/>
              </a:endParaRPr>
            </a:p>
            <a:p>
              <a:pPr algn="ctr">
                <a:lnSpc>
                  <a:spcPct val="99000"/>
                </a:lnSpc>
              </a:pPr>
              <a:r>
                <a:rPr lang="en-US" sz="1500" b="1" spc="-1">
                  <a:solidFill>
                    <a:srgbClr val="000000"/>
                  </a:solidFill>
                  <a:latin typeface="Arial Black"/>
                  <a:ea typeface="ヒラギノ角ゴ ProN W3"/>
                </a:rPr>
                <a:t>GPU</a:t>
              </a:r>
              <a:endParaRPr lang="en-US" sz="1500" spc="-1">
                <a:latin typeface="Arial"/>
              </a:endParaRPr>
            </a:p>
          </p:txBody>
        </p:sp>
        <p:sp>
          <p:nvSpPr>
            <p:cNvPr id="2254" name="CustomShape 9"/>
            <p:cNvSpPr/>
            <p:nvPr/>
          </p:nvSpPr>
          <p:spPr>
            <a:xfrm>
              <a:off x="7832880" y="3190320"/>
              <a:ext cx="991080" cy="947160"/>
            </a:xfrm>
            <a:prstGeom prst="roundRect">
              <a:avLst>
                <a:gd name="adj" fmla="val 16667"/>
              </a:avLst>
            </a:prstGeom>
            <a:gradFill rotWithShape="0">
              <a:gsLst>
                <a:gs pos="0">
                  <a:srgbClr val="FFFFFF"/>
                </a:gs>
                <a:gs pos="7001">
                  <a:srgbClr val="E6E6E6"/>
                </a:gs>
                <a:gs pos="32001">
                  <a:srgbClr val="7D8496"/>
                </a:gs>
                <a:gs pos="47000">
                  <a:srgbClr val="E6E6E6"/>
                </a:gs>
                <a:gs pos="85001">
                  <a:srgbClr val="7D8496"/>
                </a:gs>
                <a:gs pos="100000">
                  <a:srgbClr val="E6E6E6"/>
                </a:gs>
              </a:gsLst>
              <a:lin ang="2700000"/>
            </a:gradFill>
            <a:ln w="76320">
              <a:solidFill>
                <a:srgbClr val="000000"/>
              </a:solidFill>
              <a:round/>
              <a:headEnd type="oval" w="med" len="med"/>
            </a:ln>
          </p:spPr>
          <p:style>
            <a:lnRef idx="0">
              <a:scrgbClr r="0" g="0" b="0"/>
            </a:lnRef>
            <a:fillRef idx="0">
              <a:scrgbClr r="0" g="0" b="0"/>
            </a:fillRef>
            <a:effectRef idx="0">
              <a:scrgbClr r="0" g="0" b="0"/>
            </a:effectRef>
            <a:fontRef idx="minor"/>
          </p:style>
          <p:txBody>
            <a:bodyPr lIns="39240" tIns="19440" rIns="39240" bIns="19440"/>
            <a:lstStyle/>
            <a:p>
              <a:pPr algn="ctr">
                <a:lnSpc>
                  <a:spcPct val="99000"/>
                </a:lnSpc>
              </a:pPr>
              <a:r>
                <a:rPr lang="en-US" sz="1500" b="1" spc="-1">
                  <a:solidFill>
                    <a:srgbClr val="000000"/>
                  </a:solidFill>
                  <a:latin typeface="Arial Black"/>
                  <a:ea typeface="ヒラギノ角ゴ ProN W3"/>
                </a:rPr>
                <a:t> </a:t>
              </a:r>
              <a:endParaRPr lang="en-US" sz="1500" spc="-1">
                <a:latin typeface="Arial"/>
              </a:endParaRPr>
            </a:p>
            <a:p>
              <a:pPr algn="ctr">
                <a:lnSpc>
                  <a:spcPct val="99000"/>
                </a:lnSpc>
              </a:pPr>
              <a:r>
                <a:rPr lang="en-US" sz="1500" b="1" spc="-1">
                  <a:solidFill>
                    <a:srgbClr val="000000"/>
                  </a:solidFill>
                  <a:latin typeface="Arial Black"/>
                  <a:ea typeface="ヒラギノ角ゴ ProN W3"/>
                </a:rPr>
                <a:t>CPU</a:t>
              </a:r>
              <a:endParaRPr lang="en-US" sz="1500" spc="-1">
                <a:latin typeface="Arial"/>
              </a:endParaRPr>
            </a:p>
          </p:txBody>
        </p:sp>
      </p:grpSp>
      <p:sp>
        <p:nvSpPr>
          <p:cNvPr id="2255" name="CustomShape 10"/>
          <p:cNvSpPr/>
          <p:nvPr/>
        </p:nvSpPr>
        <p:spPr>
          <a:xfrm>
            <a:off x="7918680" y="5301360"/>
            <a:ext cx="552960" cy="130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256" name="CustomShape 11"/>
          <p:cNvSpPr/>
          <p:nvPr/>
        </p:nvSpPr>
        <p:spPr>
          <a:xfrm>
            <a:off x="9556680" y="5612040"/>
            <a:ext cx="552960" cy="1306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257" name="CustomShape 12"/>
          <p:cNvSpPr/>
          <p:nvPr/>
        </p:nvSpPr>
        <p:spPr>
          <a:xfrm>
            <a:off x="8472360" y="5366880"/>
            <a:ext cx="1083960" cy="309960"/>
          </a:xfrm>
          <a:custGeom>
            <a:avLst/>
            <a:gdLst/>
            <a:ahLst/>
            <a:cxnLst/>
            <a:rect l="l" t="t" r="r" b="b"/>
            <a:pathLst>
              <a:path w="21600" h="21600">
                <a:moveTo>
                  <a:pt x="0" y="0"/>
                </a:moveTo>
                <a:lnTo>
                  <a:pt x="21600" y="21600"/>
                </a:lnTo>
              </a:path>
            </a:pathLst>
          </a:custGeom>
          <a:noFill/>
          <a:ln w="2844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58" name="CustomShape 13"/>
          <p:cNvSpPr/>
          <p:nvPr/>
        </p:nvSpPr>
        <p:spPr>
          <a:xfrm>
            <a:off x="8581440" y="4996080"/>
            <a:ext cx="896400" cy="3258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6360" algn="ctr">
              <a:lnSpc>
                <a:spcPct val="99000"/>
              </a:lnSpc>
            </a:pPr>
            <a:r>
              <a:rPr lang="en-US" b="1" spc="-1">
                <a:solidFill>
                  <a:srgbClr val="000000"/>
                </a:solidFill>
                <a:latin typeface="Arial Narrow"/>
                <a:ea typeface="ヒラギノ角ゴ ProN W3"/>
              </a:rPr>
              <a:t>Event</a:t>
            </a:r>
            <a:endParaRPr lang="en-US"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9" name="CustomShape 1"/>
          <p:cNvSpPr/>
          <p:nvPr/>
        </p:nvSpPr>
        <p:spPr>
          <a:xfrm>
            <a:off x="2012520" y="98316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60" name="CustomShape 2"/>
          <p:cNvSpPr/>
          <p:nvPr/>
        </p:nvSpPr>
        <p:spPr>
          <a:xfrm>
            <a:off x="1524000" y="-31536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pc="-1">
                <a:solidFill>
                  <a:srgbClr val="000000"/>
                </a:solidFill>
                <a:latin typeface="Trebuchet MS"/>
              </a:rPr>
              <a:t>Barriers between queues: clEnqueueBarrier doesn’t work</a:t>
            </a:r>
            <a:endParaRPr lang="en-US" sz="2400" spc="-1">
              <a:latin typeface="Arial"/>
            </a:endParaRPr>
          </a:p>
        </p:txBody>
      </p:sp>
      <p:sp>
        <p:nvSpPr>
          <p:cNvPr id="2261" name="CustomShape 3"/>
          <p:cNvSpPr/>
          <p:nvPr/>
        </p:nvSpPr>
        <p:spPr>
          <a:xfrm>
            <a:off x="6600000" y="87444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62" name="CustomShape 4"/>
          <p:cNvSpPr/>
          <p:nvPr/>
        </p:nvSpPr>
        <p:spPr>
          <a:xfrm>
            <a:off x="744708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63" name="CustomShape 5"/>
          <p:cNvSpPr/>
          <p:nvPr/>
        </p:nvSpPr>
        <p:spPr>
          <a:xfrm>
            <a:off x="7393800" y="4060440"/>
            <a:ext cx="208584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
        <p:nvSpPr>
          <p:cNvPr id="2264" name="CustomShape 6"/>
          <p:cNvSpPr/>
          <p:nvPr/>
        </p:nvSpPr>
        <p:spPr>
          <a:xfrm>
            <a:off x="2588160" y="570600"/>
            <a:ext cx="2515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a:solidFill>
                  <a:srgbClr val="000000"/>
                </a:solidFill>
                <a:latin typeface="Trebuchet MS"/>
                <a:ea typeface="DejaVu Sans"/>
              </a:rPr>
              <a:t>1</a:t>
            </a:r>
            <a:r>
              <a:rPr lang="en-US" spc="-1" baseline="30000">
                <a:solidFill>
                  <a:srgbClr val="000000"/>
                </a:solidFill>
                <a:latin typeface="Trebuchet MS"/>
                <a:ea typeface="DejaVu Sans"/>
              </a:rPr>
              <a:t>st</a:t>
            </a:r>
            <a:r>
              <a:rPr lang="en-US" spc="-1">
                <a:solidFill>
                  <a:srgbClr val="000000"/>
                </a:solidFill>
                <a:latin typeface="Trebuchet MS"/>
                <a:ea typeface="DejaVu Sans"/>
              </a:rPr>
              <a:t> Command Queue</a:t>
            </a:r>
            <a:endParaRPr lang="en-US" spc="-1">
              <a:latin typeface="Arial"/>
            </a:endParaRPr>
          </a:p>
        </p:txBody>
      </p:sp>
      <p:sp>
        <p:nvSpPr>
          <p:cNvPr id="2265" name="CustomShape 7"/>
          <p:cNvSpPr/>
          <p:nvPr/>
        </p:nvSpPr>
        <p:spPr>
          <a:xfrm>
            <a:off x="7174560" y="505080"/>
            <a:ext cx="2562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a:solidFill>
                  <a:srgbClr val="000000"/>
                </a:solidFill>
                <a:latin typeface="Trebuchet MS"/>
                <a:ea typeface="DejaVu Sans"/>
              </a:rPr>
              <a:t>2</a:t>
            </a:r>
            <a:r>
              <a:rPr lang="en-US" spc="-1" baseline="30000">
                <a:solidFill>
                  <a:srgbClr val="000000"/>
                </a:solidFill>
                <a:latin typeface="Trebuchet MS"/>
                <a:ea typeface="DejaVu Sans"/>
              </a:rPr>
              <a:t>nd</a:t>
            </a:r>
            <a:r>
              <a:rPr lang="en-US" spc="-1">
                <a:solidFill>
                  <a:srgbClr val="000000"/>
                </a:solidFill>
                <a:latin typeface="Trebuchet MS"/>
                <a:ea typeface="DejaVu Sans"/>
              </a:rPr>
              <a:t> Command Queue</a:t>
            </a:r>
            <a:endParaRPr lang="en-US" spc="-1">
              <a:latin typeface="Arial"/>
            </a:endParaRPr>
          </a:p>
        </p:txBody>
      </p:sp>
      <p:sp>
        <p:nvSpPr>
          <p:cNvPr id="2266" name="CustomShape 8"/>
          <p:cNvSpPr/>
          <p:nvPr/>
        </p:nvSpPr>
        <p:spPr>
          <a:xfrm>
            <a:off x="2165160" y="3154680"/>
            <a:ext cx="7362000" cy="719280"/>
          </a:xfrm>
          <a:prstGeom prst="ellipse">
            <a:avLst/>
          </a:prstGeom>
          <a:solidFill>
            <a:schemeClr val="accent2">
              <a:lumMod val="40000"/>
              <a:lumOff val="60000"/>
            </a:schemeClr>
          </a:solidFill>
          <a:ln w="38160">
            <a:solidFill>
              <a:srgbClr val="002060"/>
            </a:solidFill>
            <a:round/>
          </a:ln>
        </p:spPr>
        <p:style>
          <a:lnRef idx="2">
            <a:schemeClr val="accent1">
              <a:shade val="50000"/>
            </a:schemeClr>
          </a:lnRef>
          <a:fillRef idx="1">
            <a:schemeClr val="accent1"/>
          </a:fillRef>
          <a:effectRef idx="0">
            <a:schemeClr val="accent1"/>
          </a:effectRef>
          <a:fontRef idx="minor"/>
        </p:style>
      </p:sp>
      <p:sp>
        <p:nvSpPr>
          <p:cNvPr id="2267" name="CustomShape 9"/>
          <p:cNvSpPr/>
          <p:nvPr/>
        </p:nvSpPr>
        <p:spPr>
          <a:xfrm>
            <a:off x="2984160" y="3337560"/>
            <a:ext cx="2047320" cy="2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clEnqueueBarrier()</a:t>
            </a:r>
            <a:endParaRPr lang="en-US" sz="1200" spc="-1">
              <a:latin typeface="Arial"/>
            </a:endParaRPr>
          </a:p>
        </p:txBody>
      </p:sp>
      <p:sp>
        <p:nvSpPr>
          <p:cNvPr id="2268" name="CustomShape 10"/>
          <p:cNvSpPr/>
          <p:nvPr/>
        </p:nvSpPr>
        <p:spPr>
          <a:xfrm>
            <a:off x="7270320" y="3337560"/>
            <a:ext cx="1849320" cy="2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clEnqueueBarrier()</a:t>
            </a:r>
            <a:endParaRPr lang="en-US" sz="1200" spc="-1">
              <a:latin typeface="Arial"/>
            </a:endParaRPr>
          </a:p>
        </p:txBody>
      </p:sp>
      <p:sp>
        <p:nvSpPr>
          <p:cNvPr id="2269" name="Line 11"/>
          <p:cNvSpPr/>
          <p:nvPr/>
        </p:nvSpPr>
        <p:spPr>
          <a:xfrm flipV="1">
            <a:off x="5355840" y="2480040"/>
            <a:ext cx="923760" cy="1965960"/>
          </a:xfrm>
          <a:prstGeom prst="line">
            <a:avLst/>
          </a:prstGeom>
          <a:ln w="82440">
            <a:solidFill>
              <a:srgbClr val="FF0000"/>
            </a:solidFill>
            <a:round/>
          </a:ln>
        </p:spPr>
        <p:style>
          <a:lnRef idx="1">
            <a:schemeClr val="accent1"/>
          </a:lnRef>
          <a:fillRef idx="0">
            <a:schemeClr val="accent1"/>
          </a:fillRef>
          <a:effectRef idx="0">
            <a:schemeClr val="accent1"/>
          </a:effectRef>
          <a:fontRef idx="minor"/>
        </p:style>
      </p:sp>
      <p:sp>
        <p:nvSpPr>
          <p:cNvPr id="2270" name="Line 12"/>
          <p:cNvSpPr/>
          <p:nvPr/>
        </p:nvSpPr>
        <p:spPr>
          <a:xfrm flipH="1" flipV="1">
            <a:off x="5346120" y="2444040"/>
            <a:ext cx="981360" cy="2036520"/>
          </a:xfrm>
          <a:prstGeom prst="line">
            <a:avLst/>
          </a:prstGeom>
          <a:ln w="82440">
            <a:solidFill>
              <a:srgbClr val="FF0000"/>
            </a:solidFill>
            <a:round/>
          </a:ln>
        </p:spPr>
        <p:style>
          <a:lnRef idx="1">
            <a:schemeClr val="accent1"/>
          </a:lnRef>
          <a:fillRef idx="0">
            <a:schemeClr val="accent1"/>
          </a:fillRef>
          <a:effectRef idx="0">
            <a:schemeClr val="accent1"/>
          </a:effectRef>
          <a:fontRef idx="minor"/>
        </p:style>
      </p:sp>
      <p:sp>
        <p:nvSpPr>
          <p:cNvPr id="2271" name="CustomShape 13"/>
          <p:cNvSpPr/>
          <p:nvPr/>
        </p:nvSpPr>
        <p:spPr>
          <a:xfrm>
            <a:off x="289380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72" name="CustomShape 14"/>
          <p:cNvSpPr/>
          <p:nvPr/>
        </p:nvSpPr>
        <p:spPr>
          <a:xfrm>
            <a:off x="2840160" y="4060440"/>
            <a:ext cx="20307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 name="CustomShape 1"/>
          <p:cNvSpPr/>
          <p:nvPr/>
        </p:nvSpPr>
        <p:spPr>
          <a:xfrm>
            <a:off x="2017920" y="98316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74" name="CustomShape 2"/>
          <p:cNvSpPr/>
          <p:nvPr/>
        </p:nvSpPr>
        <p:spPr>
          <a:xfrm>
            <a:off x="1524000" y="-31536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pc="-1">
                <a:solidFill>
                  <a:srgbClr val="000000"/>
                </a:solidFill>
                <a:latin typeface="Trebuchet MS"/>
              </a:rPr>
              <a:t>Barriers between queues: this works!</a:t>
            </a:r>
            <a:endParaRPr lang="en-US" sz="2400" spc="-1">
              <a:latin typeface="Arial"/>
            </a:endParaRPr>
          </a:p>
        </p:txBody>
      </p:sp>
      <p:sp>
        <p:nvSpPr>
          <p:cNvPr id="2275" name="CustomShape 3"/>
          <p:cNvSpPr/>
          <p:nvPr/>
        </p:nvSpPr>
        <p:spPr>
          <a:xfrm>
            <a:off x="6605400" y="874440"/>
            <a:ext cx="3666240" cy="5839920"/>
          </a:xfrm>
          <a:prstGeom prst="downArrow">
            <a:avLst>
              <a:gd name="adj1" fmla="val 50000"/>
              <a:gd name="adj2" fmla="val 50000"/>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2276" name="CustomShape 4"/>
          <p:cNvSpPr/>
          <p:nvPr/>
        </p:nvSpPr>
        <p:spPr>
          <a:xfrm>
            <a:off x="746364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77" name="CustomShape 5"/>
          <p:cNvSpPr/>
          <p:nvPr/>
        </p:nvSpPr>
        <p:spPr>
          <a:xfrm>
            <a:off x="7438080" y="4060440"/>
            <a:ext cx="2113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
        <p:nvSpPr>
          <p:cNvPr id="2278" name="CustomShape 6"/>
          <p:cNvSpPr/>
          <p:nvPr/>
        </p:nvSpPr>
        <p:spPr>
          <a:xfrm>
            <a:off x="2588160" y="570600"/>
            <a:ext cx="2515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a:solidFill>
                  <a:srgbClr val="000000"/>
                </a:solidFill>
                <a:latin typeface="Trebuchet MS"/>
                <a:ea typeface="DejaVu Sans"/>
              </a:rPr>
              <a:t>1</a:t>
            </a:r>
            <a:r>
              <a:rPr lang="en-US" spc="-1" baseline="30000">
                <a:solidFill>
                  <a:srgbClr val="000000"/>
                </a:solidFill>
                <a:latin typeface="Trebuchet MS"/>
                <a:ea typeface="DejaVu Sans"/>
              </a:rPr>
              <a:t>st</a:t>
            </a:r>
            <a:r>
              <a:rPr lang="en-US" spc="-1">
                <a:solidFill>
                  <a:srgbClr val="000000"/>
                </a:solidFill>
                <a:latin typeface="Trebuchet MS"/>
                <a:ea typeface="DejaVu Sans"/>
              </a:rPr>
              <a:t> Command Queue</a:t>
            </a:r>
            <a:endParaRPr lang="en-US" spc="-1">
              <a:latin typeface="Arial"/>
            </a:endParaRPr>
          </a:p>
        </p:txBody>
      </p:sp>
      <p:sp>
        <p:nvSpPr>
          <p:cNvPr id="2279" name="CustomShape 7"/>
          <p:cNvSpPr/>
          <p:nvPr/>
        </p:nvSpPr>
        <p:spPr>
          <a:xfrm>
            <a:off x="7174560" y="505080"/>
            <a:ext cx="25628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a:solidFill>
                  <a:srgbClr val="000000"/>
                </a:solidFill>
                <a:latin typeface="Trebuchet MS"/>
                <a:ea typeface="DejaVu Sans"/>
              </a:rPr>
              <a:t>2</a:t>
            </a:r>
            <a:r>
              <a:rPr lang="en-US" spc="-1" baseline="30000">
                <a:solidFill>
                  <a:srgbClr val="000000"/>
                </a:solidFill>
                <a:latin typeface="Trebuchet MS"/>
                <a:ea typeface="DejaVu Sans"/>
              </a:rPr>
              <a:t>nd</a:t>
            </a:r>
            <a:r>
              <a:rPr lang="en-US" spc="-1">
                <a:solidFill>
                  <a:srgbClr val="000000"/>
                </a:solidFill>
                <a:latin typeface="Trebuchet MS"/>
                <a:ea typeface="DejaVu Sans"/>
              </a:rPr>
              <a:t> Command Queue</a:t>
            </a:r>
            <a:endParaRPr lang="en-US" spc="-1">
              <a:latin typeface="Arial"/>
            </a:endParaRPr>
          </a:p>
        </p:txBody>
      </p:sp>
      <p:sp>
        <p:nvSpPr>
          <p:cNvPr id="2280" name="CustomShape 8"/>
          <p:cNvSpPr/>
          <p:nvPr/>
        </p:nvSpPr>
        <p:spPr>
          <a:xfrm>
            <a:off x="2165160" y="2955240"/>
            <a:ext cx="7674480" cy="1104480"/>
          </a:xfrm>
          <a:prstGeom prst="ellipse">
            <a:avLst/>
          </a:prstGeom>
          <a:solidFill>
            <a:schemeClr val="accent2">
              <a:lumMod val="40000"/>
              <a:lumOff val="60000"/>
            </a:schemeClr>
          </a:solidFill>
          <a:ln w="38160">
            <a:solidFill>
              <a:srgbClr val="002060"/>
            </a:solidFill>
            <a:round/>
          </a:ln>
        </p:spPr>
        <p:style>
          <a:lnRef idx="2">
            <a:schemeClr val="accent1">
              <a:shade val="50000"/>
            </a:schemeClr>
          </a:lnRef>
          <a:fillRef idx="1">
            <a:schemeClr val="accent1"/>
          </a:fillRef>
          <a:effectRef idx="0">
            <a:schemeClr val="accent1"/>
          </a:effectRef>
          <a:fontRef idx="minor"/>
        </p:style>
      </p:sp>
      <p:sp>
        <p:nvSpPr>
          <p:cNvPr id="2281" name="CustomShape 9"/>
          <p:cNvSpPr/>
          <p:nvPr/>
        </p:nvSpPr>
        <p:spPr>
          <a:xfrm>
            <a:off x="2711640" y="3239640"/>
            <a:ext cx="2832840" cy="4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clEnqueueBarrier()</a:t>
            </a:r>
            <a:endParaRPr lang="en-US" sz="1200" spc="-1">
              <a:latin typeface="Arial"/>
            </a:endParaRPr>
          </a:p>
          <a:p>
            <a:pPr>
              <a:lnSpc>
                <a:spcPct val="99000"/>
              </a:lnSpc>
            </a:pPr>
            <a:r>
              <a:rPr lang="en-US" sz="1200" spc="-1">
                <a:solidFill>
                  <a:srgbClr val="000000"/>
                </a:solidFill>
                <a:latin typeface="Courier New Bold"/>
                <a:ea typeface="DejaVu Sans"/>
              </a:rPr>
              <a:t>clEnqueueWaitForEvent(event)</a:t>
            </a:r>
            <a:endParaRPr lang="en-US" sz="1200" spc="-1">
              <a:latin typeface="Arial"/>
            </a:endParaRPr>
          </a:p>
        </p:txBody>
      </p:sp>
      <p:sp>
        <p:nvSpPr>
          <p:cNvPr id="2282" name="CustomShape 10"/>
          <p:cNvSpPr/>
          <p:nvPr/>
        </p:nvSpPr>
        <p:spPr>
          <a:xfrm>
            <a:off x="7273560" y="3337560"/>
            <a:ext cx="2303640" cy="27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200" spc="-1">
                <a:solidFill>
                  <a:srgbClr val="000000"/>
                </a:solidFill>
                <a:latin typeface="Courier New Bold"/>
                <a:ea typeface="DejaVu Sans"/>
              </a:rPr>
              <a:t>clEnqueueMarker(event)</a:t>
            </a:r>
            <a:endParaRPr lang="en-US" sz="1200" spc="-1">
              <a:latin typeface="Arial"/>
            </a:endParaRPr>
          </a:p>
        </p:txBody>
      </p:sp>
      <p:sp>
        <p:nvSpPr>
          <p:cNvPr id="2283" name="CustomShape 11"/>
          <p:cNvSpPr/>
          <p:nvPr/>
        </p:nvSpPr>
        <p:spPr>
          <a:xfrm>
            <a:off x="2908200" y="1325880"/>
            <a:ext cx="20325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p:txBody>
      </p:sp>
      <p:sp>
        <p:nvSpPr>
          <p:cNvPr id="2284" name="CustomShape 12"/>
          <p:cNvSpPr/>
          <p:nvPr/>
        </p:nvSpPr>
        <p:spPr>
          <a:xfrm>
            <a:off x="2854920" y="4060440"/>
            <a:ext cx="2016360" cy="144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clEnqueueReadBuffer()</a:t>
            </a:r>
            <a:endParaRPr lang="en-US" sz="1000" spc="-1">
              <a:latin typeface="Arial"/>
            </a:endParaRPr>
          </a:p>
          <a:p>
            <a:pPr>
              <a:lnSpc>
                <a:spcPct val="99000"/>
              </a:lnSpc>
            </a:pPr>
            <a:r>
              <a:rPr lang="en-US" sz="1000" spc="-1">
                <a:solidFill>
                  <a:srgbClr val="000000"/>
                </a:solidFill>
                <a:latin typeface="Courier New Bold"/>
                <a:ea typeface="DejaVu Sans"/>
              </a:rPr>
              <a:t>clEnqueueWriteBuffer()</a:t>
            </a:r>
            <a:endParaRPr lang="en-US" sz="1000" spc="-1">
              <a:latin typeface="Arial"/>
            </a:endParaRPr>
          </a:p>
          <a:p>
            <a:pPr>
              <a:lnSpc>
                <a:spcPct val="99000"/>
              </a:lnSpc>
            </a:pPr>
            <a:r>
              <a:rPr lang="en-US" sz="1000" spc="-1">
                <a:solidFill>
                  <a:srgbClr val="000000"/>
                </a:solidFill>
                <a:latin typeface="Courier New Bold"/>
                <a:ea typeface="DejaVu Sans"/>
              </a:rPr>
              <a:t>clEnqueueNDRangeKernel()</a:t>
            </a:r>
            <a:endParaRPr lang="en-US" sz="1000" spc="-1">
              <a:latin typeface="Arial"/>
            </a:endParaRPr>
          </a:p>
          <a:p>
            <a:pPr>
              <a:lnSpc>
                <a:spcPct val="99000"/>
              </a:lnSpc>
            </a:pPr>
            <a:r>
              <a:rPr lang="en-US" sz="1000" spc="-1">
                <a:solidFill>
                  <a:srgbClr val="000000"/>
                </a:solidFill>
                <a:latin typeface="Courier New Bold"/>
                <a:ea typeface="DejaVu Sans"/>
              </a:rPr>
              <a:t>clEnqueueReadBuffer() clEnqueueNDRangeKernel()</a:t>
            </a:r>
            <a:endParaRPr lang="en-US" sz="1000" spc="-1">
              <a:latin typeface="Arial"/>
            </a:endParaRPr>
          </a:p>
        </p:txBody>
      </p:sp>
      <p:sp>
        <p:nvSpPr>
          <p:cNvPr id="2285" name="CustomShape 13"/>
          <p:cNvSpPr/>
          <p:nvPr/>
        </p:nvSpPr>
        <p:spPr>
          <a:xfrm flipV="1">
            <a:off x="5232000" y="3336840"/>
            <a:ext cx="3887640" cy="456480"/>
          </a:xfrm>
          <a:prstGeom prst="bentConnector3">
            <a:avLst>
              <a:gd name="adj1" fmla="val 50000"/>
            </a:avLst>
          </a:prstGeom>
          <a:noFill/>
          <a:ln w="38160">
            <a:solidFill>
              <a:schemeClr val="accent2"/>
            </a:solidFill>
            <a:round/>
            <a:headEnd type="oval" w="med" len="med"/>
            <a:tailEnd type="oval"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6" name="CustomShape 1"/>
          <p:cNvSpPr/>
          <p:nvPr/>
        </p:nvSpPr>
        <p:spPr>
          <a:xfrm>
            <a:off x="1631640" y="44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pc="-1">
                <a:solidFill>
                  <a:srgbClr val="000000"/>
                </a:solidFill>
                <a:latin typeface="Trebuchet MS"/>
              </a:rPr>
              <a:t>Host generated events influencing execution of commands: User events</a:t>
            </a:r>
            <a:endParaRPr lang="en-US" sz="3200" spc="-1">
              <a:latin typeface="Arial"/>
            </a:endParaRPr>
          </a:p>
        </p:txBody>
      </p:sp>
      <p:sp>
        <p:nvSpPr>
          <p:cNvPr id="2287" name="CustomShape 2"/>
          <p:cNvSpPr/>
          <p:nvPr/>
        </p:nvSpPr>
        <p:spPr>
          <a:xfrm>
            <a:off x="1631640" y="1268640"/>
            <a:ext cx="8856360" cy="547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“user code” running on a host thread can generate event objects</a:t>
            </a:r>
            <a:endParaRPr lang="en-US" sz="3200" spc="-1">
              <a:latin typeface="Arial"/>
            </a:endParaRPr>
          </a:p>
          <a:p>
            <a:pPr marL="457200">
              <a:spcBef>
                <a:spcPts val="439"/>
              </a:spcBef>
            </a:pPr>
            <a:r>
              <a:rPr lang="en-US" sz="2200" b="1" spc="-1">
                <a:solidFill>
                  <a:srgbClr val="9BBB59"/>
                </a:solidFill>
                <a:latin typeface="Courier New Bold"/>
              </a:rPr>
              <a:t>cl_event</a:t>
            </a:r>
            <a:r>
              <a:rPr lang="en-US" sz="2200" b="1" spc="-1">
                <a:solidFill>
                  <a:srgbClr val="000000"/>
                </a:solidFill>
                <a:latin typeface="Courier New Bold"/>
              </a:rPr>
              <a:t> </a:t>
            </a:r>
            <a:r>
              <a:rPr lang="en-US" sz="2200" b="1" spc="-1">
                <a:solidFill>
                  <a:srgbClr val="17375E"/>
                </a:solidFill>
                <a:latin typeface="Courier New Bold"/>
              </a:rPr>
              <a:t>clCreateUserEvent</a:t>
            </a:r>
            <a:r>
              <a:rPr lang="en-US" sz="2200" b="1" spc="-1">
                <a:solidFill>
                  <a:srgbClr val="000000"/>
                </a:solidFill>
                <a:latin typeface="Courier New Bold"/>
              </a:rPr>
              <a:t>(</a:t>
            </a:r>
            <a:r>
              <a:rPr lang="en-US" sz="2200" b="1" spc="-1">
                <a:solidFill>
                  <a:srgbClr val="9BBB59"/>
                </a:solidFill>
                <a:latin typeface="Courier New Bold"/>
              </a:rPr>
              <a:t>cl_context</a:t>
            </a:r>
            <a:r>
              <a:rPr lang="en-US" sz="2200" b="1" spc="-1">
                <a:solidFill>
                  <a:srgbClr val="000000"/>
                </a:solidFill>
                <a:latin typeface="Courier New Bold"/>
              </a:rPr>
              <a:t> context, </a:t>
            </a:r>
            <a:r>
              <a:rPr lang="en-US" sz="2200" b="1" spc="-1">
                <a:solidFill>
                  <a:srgbClr val="9BBB59"/>
                </a:solidFill>
                <a:latin typeface="Courier New Bold"/>
              </a:rPr>
              <a:t>cl_int</a:t>
            </a:r>
            <a:r>
              <a:rPr lang="en-US" sz="2200" b="1" spc="-1">
                <a:solidFill>
                  <a:srgbClr val="000000"/>
                </a:solidFill>
                <a:latin typeface="Courier New Bold"/>
              </a:rPr>
              <a:t> *errcode_ret)</a:t>
            </a:r>
            <a:endParaRPr lang="en-US" sz="2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Created with value CL_SUBMITTED.</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It’s just another event to enqueued commands.</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Can set the event to one of the legal event values</a:t>
            </a:r>
            <a:endParaRPr lang="en-US" sz="3200" spc="-1">
              <a:latin typeface="Arial"/>
            </a:endParaRPr>
          </a:p>
          <a:p>
            <a:pPr marL="457200">
              <a:spcBef>
                <a:spcPts val="439"/>
              </a:spcBef>
            </a:pPr>
            <a:r>
              <a:rPr lang="en-US" sz="2200" b="1" spc="-1">
                <a:solidFill>
                  <a:srgbClr val="9BBB59"/>
                </a:solidFill>
                <a:latin typeface="Courier New Bold"/>
              </a:rPr>
              <a:t>cl_int</a:t>
            </a:r>
            <a:r>
              <a:rPr lang="en-US" sz="2200" b="1" spc="-1">
                <a:solidFill>
                  <a:srgbClr val="000000"/>
                </a:solidFill>
                <a:latin typeface="Courier New Bold"/>
              </a:rPr>
              <a:t> </a:t>
            </a:r>
            <a:r>
              <a:rPr lang="en-US" sz="2200" b="1" spc="-1">
                <a:solidFill>
                  <a:srgbClr val="17375E"/>
                </a:solidFill>
                <a:latin typeface="Courier New Bold"/>
              </a:rPr>
              <a:t>clSetUserEventStatus</a:t>
            </a:r>
            <a:r>
              <a:rPr lang="en-US" sz="2200" b="1" spc="-1">
                <a:solidFill>
                  <a:srgbClr val="000000"/>
                </a:solidFill>
                <a:latin typeface="Courier New Bold"/>
              </a:rPr>
              <a:t>(</a:t>
            </a:r>
            <a:r>
              <a:rPr lang="en-US" sz="2200" b="1" spc="-1">
                <a:solidFill>
                  <a:srgbClr val="9BBB59"/>
                </a:solidFill>
                <a:latin typeface="Courier New Bold"/>
              </a:rPr>
              <a:t>cl_event</a:t>
            </a:r>
            <a:r>
              <a:rPr lang="en-US" sz="2200" b="1" spc="-1">
                <a:solidFill>
                  <a:srgbClr val="000000"/>
                </a:solidFill>
                <a:latin typeface="Courier New Bold"/>
              </a:rPr>
              <a:t> event, </a:t>
            </a:r>
            <a:r>
              <a:rPr lang="en-US" sz="2200" b="1" spc="-1">
                <a:solidFill>
                  <a:srgbClr val="9BBB59"/>
                </a:solidFill>
                <a:latin typeface="Courier New Bold"/>
              </a:rPr>
              <a:t>cl_int</a:t>
            </a:r>
            <a:r>
              <a:rPr lang="en-US" sz="2200" b="1" spc="-1">
                <a:solidFill>
                  <a:srgbClr val="000000"/>
                </a:solidFill>
                <a:latin typeface="Courier New Bold"/>
              </a:rPr>
              <a:t> execution_status)</a:t>
            </a:r>
            <a:endParaRPr lang="en-US" sz="2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Example use case: Queue up block of commands that wait on user input to finalize state of memory objects before proceeding.</a:t>
            </a:r>
            <a:endParaRPr lang="en-US" sz="3200"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Other important related trends</a:t>
            </a:r>
            <a:endParaRPr lang="en-US" sz="4400" spc="-1">
              <a:latin typeface="Arial"/>
            </a:endParaRPr>
          </a:p>
        </p:txBody>
      </p:sp>
      <p:sp>
        <p:nvSpPr>
          <p:cNvPr id="2098" name="CustomShape 2"/>
          <p:cNvSpPr/>
          <p:nvPr/>
        </p:nvSpPr>
        <p:spPr>
          <a:xfrm>
            <a:off x="1631640" y="1411560"/>
            <a:ext cx="885636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OpenCL’s Standard Portable Intermediate Representation (SPIR)</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Based on LLVM’s IR</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Makes interchangeable front- and back-ends straightforward</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Now libraries of OpenCL kernels can be distributed in "binary" form, protecting software developer IP</a:t>
            </a:r>
            <a:endParaRPr lang="en-US" sz="2800" spc="-1">
              <a:latin typeface="Arial"/>
            </a:endParaRPr>
          </a:p>
          <a:p>
            <a:pPr>
              <a:spcBef>
                <a:spcPts val="641"/>
              </a:spcBef>
            </a:pP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OpenCL 2.0 adds support for:</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Shared virtual memory to share addresses between the host and the devices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Dynamic (nested) parallelism, enabling kernels to directly enqueue other kernels on the same device without host intervention</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A formal memory model based on C11</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A generic address space to enable easier mixing and matching between host/global/local/private</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Pipes as memory objects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Sub-groups to expose warp/wavefront-like hardware features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Lots of other improvements!</a:t>
            </a:r>
            <a:endParaRPr lang="en-US" sz="2800" spc="-1">
              <a:latin typeface="Arial"/>
            </a:endParaRPr>
          </a:p>
          <a:p>
            <a:pPr>
              <a:spcBef>
                <a:spcPts val="641"/>
              </a:spcBef>
            </a:pP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For the latest news on SPIR and new OpenCL versions see:</a:t>
            </a:r>
            <a:endParaRPr lang="en-US" sz="3200" spc="-1">
              <a:latin typeface="Arial"/>
            </a:endParaRPr>
          </a:p>
          <a:p>
            <a:pPr marL="743040" lvl="1" indent="-285120">
              <a:spcBef>
                <a:spcPts val="561"/>
              </a:spcBef>
              <a:buClr>
                <a:srgbClr val="000000"/>
              </a:buClr>
              <a:buFont typeface="Arial"/>
              <a:buChar char="–"/>
            </a:pPr>
            <a:r>
              <a:rPr lang="en-US" sz="2800" u="sng" spc="-1">
                <a:solidFill>
                  <a:srgbClr val="0000FF"/>
                </a:solidFill>
                <a:latin typeface="Trebuchet MS"/>
                <a:hlinkClick r:id="rId2"/>
              </a:rPr>
              <a:t>http://www.khronos.org/opencl/</a:t>
            </a:r>
            <a:r>
              <a:rPr lang="en-US" sz="2800" spc="-1">
                <a:solidFill>
                  <a:srgbClr val="000000"/>
                </a:solidFill>
                <a:latin typeface="Trebuchet MS"/>
              </a:rPr>
              <a:t> </a:t>
            </a:r>
            <a:endParaRPr lang="en-US" sz="2800" spc="-1">
              <a:latin typeface="Arial"/>
            </a:endParaRPr>
          </a:p>
        </p:txBody>
      </p:sp>
      <p:sp>
        <p:nvSpPr>
          <p:cNvPr id="2099" name="CustomShape 3"/>
          <p:cNvSpPr/>
          <p:nvPr/>
        </p:nvSpPr>
        <p:spPr>
          <a:xfrm>
            <a:off x="5808000" y="6597360"/>
            <a:ext cx="4860720" cy="25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gn="r">
              <a:spcBef>
                <a:spcPts val="241"/>
              </a:spcBef>
            </a:pPr>
            <a:r>
              <a:rPr lang="zh-CN" altLang="en-US" sz="1200" spc="-1" dirty="0">
                <a:solidFill>
                  <a:srgbClr val="000000"/>
                </a:solidFill>
                <a:latin typeface="Trebuchet MS"/>
                <a:ea typeface="DejaVu Sans"/>
              </a:rPr>
              <a:t>第三方名称是其公司所有财产</a:t>
            </a:r>
            <a:endParaRPr lang="en-US" sz="1200" spc="-1" dirty="0">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8" name="CustomShape 1"/>
          <p:cNvSpPr/>
          <p:nvPr/>
        </p:nvSpPr>
        <p:spPr>
          <a:xfrm>
            <a:off x="1631640" y="116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spc="-1">
                <a:solidFill>
                  <a:srgbClr val="000000"/>
                </a:solidFill>
                <a:latin typeface="Trebuchet MS"/>
              </a:rPr>
              <a:t>Command generated events influencing execution of host code</a:t>
            </a:r>
            <a:endParaRPr lang="en-US" sz="3600" spc="-1">
              <a:latin typeface="Arial"/>
            </a:endParaRPr>
          </a:p>
        </p:txBody>
      </p:sp>
      <p:sp>
        <p:nvSpPr>
          <p:cNvPr id="2289" name="CustomShape 2"/>
          <p:cNvSpPr/>
          <p:nvPr/>
        </p:nvSpPr>
        <p:spPr>
          <a:xfrm>
            <a:off x="1631640" y="1600200"/>
            <a:ext cx="8928360" cy="514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en-US" sz="3200" spc="-1">
                <a:solidFill>
                  <a:srgbClr val="000000"/>
                </a:solidFill>
                <a:latin typeface="Trebuchet MS"/>
              </a:rPr>
              <a:t>A thread running on the host can pause waiting on a list of events to complete. This can be done with the function:</a:t>
            </a:r>
            <a:endParaRPr lang="en-US" sz="3200" spc="-1">
              <a:latin typeface="Arial"/>
            </a:endParaRPr>
          </a:p>
          <a:p>
            <a:pPr marL="457200">
              <a:spcBef>
                <a:spcPts val="561"/>
              </a:spcBef>
            </a:pPr>
            <a:r>
              <a:rPr lang="en-US" sz="2800" b="1" spc="-1">
                <a:solidFill>
                  <a:srgbClr val="8064A2"/>
                </a:solidFill>
                <a:latin typeface="Courier New Bold"/>
              </a:rPr>
              <a:t>cl_int </a:t>
            </a:r>
            <a:r>
              <a:rPr lang="en-US" sz="2800" b="1" spc="-1">
                <a:solidFill>
                  <a:srgbClr val="17375E"/>
                </a:solidFill>
                <a:latin typeface="Courier New Bold"/>
              </a:rPr>
              <a:t>clWaitForEvents</a:t>
            </a:r>
            <a:r>
              <a:rPr lang="en-US" sz="2800" b="1" spc="-1">
                <a:solidFill>
                  <a:srgbClr val="000000"/>
                </a:solidFill>
                <a:latin typeface="Courier New Bold"/>
              </a:rPr>
              <a:t>(</a:t>
            </a:r>
            <a:endParaRPr lang="en-US" sz="2800" spc="-1">
              <a:latin typeface="Arial"/>
            </a:endParaRPr>
          </a:p>
          <a:p>
            <a:pPr marL="457200">
              <a:spcBef>
                <a:spcPts val="561"/>
              </a:spcBef>
            </a:pPr>
            <a:r>
              <a:rPr lang="en-US" sz="2800" b="1" spc="-1">
                <a:solidFill>
                  <a:srgbClr val="000000"/>
                </a:solidFill>
                <a:latin typeface="Courier New Bold"/>
              </a:rPr>
              <a:t>	</a:t>
            </a:r>
            <a:r>
              <a:rPr lang="en-US" sz="2800" b="1" spc="-1">
                <a:solidFill>
                  <a:srgbClr val="8064A2"/>
                </a:solidFill>
                <a:latin typeface="Courier New Bold"/>
              </a:rPr>
              <a:t>cl_uint </a:t>
            </a:r>
            <a:r>
              <a:rPr lang="en-US" sz="2800" b="1" spc="-1">
                <a:solidFill>
                  <a:srgbClr val="000000"/>
                </a:solidFill>
                <a:latin typeface="Courier New Bold"/>
              </a:rPr>
              <a:t>num_events,</a:t>
            </a:r>
            <a:endParaRPr lang="en-US" sz="2800" spc="-1">
              <a:latin typeface="Arial"/>
            </a:endParaRPr>
          </a:p>
          <a:p>
            <a:pPr marL="457200">
              <a:spcBef>
                <a:spcPts val="561"/>
              </a:spcBef>
            </a:pPr>
            <a:r>
              <a:rPr lang="en-US" sz="2800" b="1" spc="-1">
                <a:solidFill>
                  <a:srgbClr val="000000"/>
                </a:solidFill>
                <a:latin typeface="Courier New Bold"/>
              </a:rPr>
              <a:t>	</a:t>
            </a:r>
            <a:r>
              <a:rPr lang="en-US" sz="2800" b="1" spc="-1">
                <a:solidFill>
                  <a:srgbClr val="C0504D"/>
                </a:solidFill>
                <a:latin typeface="Courier New Bold"/>
              </a:rPr>
              <a:t>const</a:t>
            </a:r>
            <a:r>
              <a:rPr lang="en-US" sz="2800" b="1" spc="-1">
                <a:solidFill>
                  <a:srgbClr val="000000"/>
                </a:solidFill>
                <a:latin typeface="Courier New Bold"/>
              </a:rPr>
              <a:t> </a:t>
            </a:r>
            <a:r>
              <a:rPr lang="en-US" sz="2800" b="1" spc="-1">
                <a:solidFill>
                  <a:srgbClr val="8064A2"/>
                </a:solidFill>
                <a:latin typeface="Courier New Bold"/>
              </a:rPr>
              <a:t>cl_event </a:t>
            </a:r>
            <a:r>
              <a:rPr lang="en-US" sz="2800" b="1" spc="-1">
                <a:solidFill>
                  <a:srgbClr val="000000"/>
                </a:solidFill>
                <a:latin typeface="Courier New Bold"/>
              </a:rPr>
              <a:t>*event_list)</a:t>
            </a:r>
            <a:endParaRPr lang="en-US" sz="2800" spc="-1">
              <a:latin typeface="Arial"/>
            </a:endParaRPr>
          </a:p>
          <a:p>
            <a:pPr marL="457200">
              <a:spcBef>
                <a:spcPts val="641"/>
              </a:spcBef>
            </a:pP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Example use case: Host code waiting for an event to complete before extracting information from the event.</a:t>
            </a:r>
            <a:endParaRPr lang="en-US" sz="3200" spc="-1">
              <a:latin typeface="Arial"/>
            </a:endParaRPr>
          </a:p>
        </p:txBody>
      </p:sp>
      <p:sp>
        <p:nvSpPr>
          <p:cNvPr id="2290" name="CustomShape 3"/>
          <p:cNvSpPr/>
          <p:nvPr/>
        </p:nvSpPr>
        <p:spPr>
          <a:xfrm>
            <a:off x="7104000" y="3357000"/>
            <a:ext cx="36716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pc="-1">
                <a:solidFill>
                  <a:srgbClr val="4F81BD"/>
                </a:solidFill>
                <a:latin typeface="Trebuchet MS"/>
                <a:ea typeface="DejaVu Sans"/>
              </a:rPr>
              <a:t>Number of events to wait on</a:t>
            </a:r>
            <a:endParaRPr lang="en-US" sz="2000" spc="-1">
              <a:latin typeface="Arial"/>
            </a:endParaRPr>
          </a:p>
        </p:txBody>
      </p:sp>
      <p:sp>
        <p:nvSpPr>
          <p:cNvPr id="2291" name="CustomShape 4"/>
          <p:cNvSpPr/>
          <p:nvPr/>
        </p:nvSpPr>
        <p:spPr>
          <a:xfrm flipH="1">
            <a:off x="6527280" y="3557160"/>
            <a:ext cx="575280" cy="871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292" name="CustomShape 5"/>
          <p:cNvSpPr/>
          <p:nvPr/>
        </p:nvSpPr>
        <p:spPr>
          <a:xfrm>
            <a:off x="7680000" y="4305240"/>
            <a:ext cx="269208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pc="-1">
                <a:solidFill>
                  <a:srgbClr val="4F81BD"/>
                </a:solidFill>
                <a:latin typeface="Trebuchet MS"/>
                <a:ea typeface="DejaVu Sans"/>
              </a:rPr>
              <a:t>An array of pointers to event object</a:t>
            </a:r>
            <a:endParaRPr lang="en-US" sz="2000" spc="-1">
              <a:latin typeface="Arial"/>
            </a:endParaRPr>
          </a:p>
        </p:txBody>
      </p:sp>
      <p:sp>
        <p:nvSpPr>
          <p:cNvPr id="2293" name="CustomShape 6"/>
          <p:cNvSpPr/>
          <p:nvPr/>
        </p:nvSpPr>
        <p:spPr>
          <a:xfrm flipH="1" flipV="1">
            <a:off x="6886560" y="4455000"/>
            <a:ext cx="792360" cy="2026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Profiling with Events</a:t>
            </a:r>
            <a:endParaRPr lang="en-US" sz="4400" spc="-1">
              <a:latin typeface="Arial"/>
            </a:endParaRPr>
          </a:p>
        </p:txBody>
      </p:sp>
      <p:sp>
        <p:nvSpPr>
          <p:cNvPr id="2295" name="CustomShape 2"/>
          <p:cNvSpPr/>
          <p:nvPr/>
        </p:nvSpPr>
        <p:spPr>
          <a:xfrm>
            <a:off x="1703640" y="1600200"/>
            <a:ext cx="878436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OpenCL is a performance oriented language … Hence performance analysis is an essential part of OpenCL programming.</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The OpenCL specification defines a portable way to collect profiling data. </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Can be used with most commands placed on the command queue … includes: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Commands to read, write, map or copy memory objects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Commands to enqueue kernels, tasks, and native kernels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Commands to Acquire or Release OpenGL objects</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Profiling works by turning an event into an opaque object to hold timing data.  </a:t>
            </a: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6" name="CustomShape 1"/>
          <p:cNvSpPr/>
          <p:nvPr/>
        </p:nvSpPr>
        <p:spPr>
          <a:xfrm>
            <a:off x="1981200" y="44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Using the Profiling interface</a:t>
            </a:r>
            <a:endParaRPr lang="en-US" sz="4400" spc="-1">
              <a:latin typeface="Arial"/>
            </a:endParaRPr>
          </a:p>
        </p:txBody>
      </p:sp>
      <p:sp>
        <p:nvSpPr>
          <p:cNvPr id="2297" name="CustomShape 2"/>
          <p:cNvSpPr/>
          <p:nvPr/>
        </p:nvSpPr>
        <p:spPr>
          <a:xfrm>
            <a:off x="1703640" y="1168200"/>
            <a:ext cx="8784360" cy="139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Profiling is enabled when a queue is created with the CL_QUEUE_PROFILING_ENABLE  flag  set.   </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When profiling is enabled, the following function is used to extract the timing data</a:t>
            </a:r>
            <a:endParaRPr lang="en-US" sz="3200" spc="-1">
              <a:latin typeface="Arial"/>
            </a:endParaRPr>
          </a:p>
        </p:txBody>
      </p:sp>
      <p:sp>
        <p:nvSpPr>
          <p:cNvPr id="2298" name="CustomShape 3"/>
          <p:cNvSpPr/>
          <p:nvPr/>
        </p:nvSpPr>
        <p:spPr>
          <a:xfrm>
            <a:off x="3143640" y="3290040"/>
            <a:ext cx="5688000" cy="191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pc="-1">
                <a:solidFill>
                  <a:srgbClr val="8064A2"/>
                </a:solidFill>
                <a:latin typeface="Courier New Bold"/>
                <a:ea typeface="DejaVu Sans"/>
              </a:rPr>
              <a:t>cl_int </a:t>
            </a:r>
            <a:r>
              <a:rPr lang="en-US" sz="2000" b="1" spc="-1">
                <a:solidFill>
                  <a:srgbClr val="17375E"/>
                </a:solidFill>
                <a:latin typeface="Courier New Bold"/>
                <a:ea typeface="DejaVu Sans"/>
              </a:rPr>
              <a:t>clGetEventProfilingInfo</a:t>
            </a:r>
            <a:r>
              <a:rPr lang="en-US" sz="2000" b="1" spc="-1">
                <a:solidFill>
                  <a:srgbClr val="000000"/>
                </a:solidFill>
                <a:latin typeface="Courier New Bold"/>
                <a:ea typeface="DejaVu Sans"/>
              </a:rPr>
              <a:t>(</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8064A2"/>
                </a:solidFill>
                <a:latin typeface="Courier New Bold"/>
                <a:ea typeface="DejaVu Sans"/>
              </a:rPr>
              <a:t>cl_event </a:t>
            </a:r>
            <a:r>
              <a:rPr lang="en-US" sz="2000" b="1" spc="-1">
                <a:solidFill>
                  <a:srgbClr val="000000"/>
                </a:solidFill>
                <a:latin typeface="Courier New Bold"/>
                <a:ea typeface="DejaVu Sans"/>
              </a:rPr>
              <a:t>event,</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8064A2"/>
                </a:solidFill>
                <a:latin typeface="Courier New Bold"/>
                <a:ea typeface="DejaVu Sans"/>
              </a:rPr>
              <a:t>cl_profiling_info </a:t>
            </a:r>
            <a:r>
              <a:rPr lang="en-US" sz="2000" b="1" spc="-1">
                <a:solidFill>
                  <a:srgbClr val="000000"/>
                </a:solidFill>
                <a:latin typeface="Courier New Bold"/>
                <a:ea typeface="DejaVu Sans"/>
              </a:rPr>
              <a:t>param_name,</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C0504D"/>
                </a:solidFill>
                <a:latin typeface="Courier New Bold"/>
                <a:ea typeface="DejaVu Sans"/>
              </a:rPr>
              <a:t>size_t </a:t>
            </a:r>
            <a:r>
              <a:rPr lang="en-US" sz="2000" b="1" spc="-1">
                <a:solidFill>
                  <a:srgbClr val="000000"/>
                </a:solidFill>
                <a:latin typeface="Courier New Bold"/>
                <a:ea typeface="DejaVu Sans"/>
              </a:rPr>
              <a:t>param_value_size,</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C0504D"/>
                </a:solidFill>
                <a:latin typeface="Courier New Bold"/>
                <a:ea typeface="DejaVu Sans"/>
              </a:rPr>
              <a:t>void</a:t>
            </a:r>
            <a:r>
              <a:rPr lang="en-US" sz="2000" b="1" spc="-1">
                <a:solidFill>
                  <a:srgbClr val="000000"/>
                </a:solidFill>
                <a:latin typeface="Courier New Bold"/>
                <a:ea typeface="DejaVu Sans"/>
              </a:rPr>
              <a:t> *param_value,</a:t>
            </a:r>
            <a:endParaRPr lang="en-US" sz="2000" spc="-1">
              <a:latin typeface="Arial"/>
            </a:endParaRPr>
          </a:p>
          <a:p>
            <a:pPr>
              <a:lnSpc>
                <a:spcPct val="100000"/>
              </a:lnSpc>
            </a:pPr>
            <a:r>
              <a:rPr lang="en-US" sz="2000" b="1" spc="-1">
                <a:solidFill>
                  <a:srgbClr val="000000"/>
                </a:solidFill>
                <a:latin typeface="Courier New Bold"/>
                <a:ea typeface="DejaVu Sans"/>
              </a:rPr>
              <a:t>	</a:t>
            </a:r>
            <a:r>
              <a:rPr lang="en-US" sz="2000" b="1" spc="-1">
                <a:solidFill>
                  <a:srgbClr val="C0504D"/>
                </a:solidFill>
                <a:latin typeface="Courier New Bold"/>
                <a:ea typeface="DejaVu Sans"/>
              </a:rPr>
              <a:t>size_t </a:t>
            </a:r>
            <a:r>
              <a:rPr lang="en-US" sz="2000" b="1" spc="-1">
                <a:solidFill>
                  <a:srgbClr val="000000"/>
                </a:solidFill>
                <a:latin typeface="Courier New Bold"/>
                <a:ea typeface="DejaVu Sans"/>
              </a:rPr>
              <a:t>*param_value_size_ret)</a:t>
            </a:r>
            <a:endParaRPr lang="en-US" sz="2000" spc="-1">
              <a:latin typeface="Arial"/>
            </a:endParaRPr>
          </a:p>
        </p:txBody>
      </p:sp>
      <p:sp>
        <p:nvSpPr>
          <p:cNvPr id="2299" name="CustomShape 4"/>
          <p:cNvSpPr/>
          <p:nvPr/>
        </p:nvSpPr>
        <p:spPr>
          <a:xfrm>
            <a:off x="1775640" y="4223160"/>
            <a:ext cx="1655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Expected and actual size of profiling data.</a:t>
            </a:r>
            <a:endParaRPr lang="en-US" spc="-1">
              <a:latin typeface="Arial"/>
            </a:endParaRPr>
          </a:p>
        </p:txBody>
      </p:sp>
      <p:sp>
        <p:nvSpPr>
          <p:cNvPr id="2300" name="CustomShape 5"/>
          <p:cNvSpPr/>
          <p:nvPr/>
        </p:nvSpPr>
        <p:spPr>
          <a:xfrm flipV="1">
            <a:off x="3359640" y="4436280"/>
            <a:ext cx="689400" cy="15912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1" name="CustomShape 6"/>
          <p:cNvSpPr/>
          <p:nvPr/>
        </p:nvSpPr>
        <p:spPr>
          <a:xfrm>
            <a:off x="3359640" y="4596840"/>
            <a:ext cx="689400" cy="46080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2" name="CustomShape 7"/>
          <p:cNvSpPr/>
          <p:nvPr/>
        </p:nvSpPr>
        <p:spPr>
          <a:xfrm>
            <a:off x="8364720" y="2781000"/>
            <a:ext cx="1655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Profiling data to query (see next slide)</a:t>
            </a:r>
            <a:endParaRPr lang="en-US" spc="-1">
              <a:latin typeface="Arial"/>
            </a:endParaRPr>
          </a:p>
        </p:txBody>
      </p:sp>
      <p:sp>
        <p:nvSpPr>
          <p:cNvPr id="2303" name="CustomShape 8"/>
          <p:cNvSpPr/>
          <p:nvPr/>
        </p:nvSpPr>
        <p:spPr>
          <a:xfrm flipH="1">
            <a:off x="7607280" y="3357000"/>
            <a:ext cx="756000" cy="68976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04" name="CustomShape 9"/>
          <p:cNvSpPr/>
          <p:nvPr/>
        </p:nvSpPr>
        <p:spPr>
          <a:xfrm>
            <a:off x="8878080" y="4223160"/>
            <a:ext cx="16556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Pointer to memory to hold results</a:t>
            </a:r>
            <a:endParaRPr lang="en-US" spc="-1">
              <a:latin typeface="Arial"/>
            </a:endParaRPr>
          </a:p>
        </p:txBody>
      </p:sp>
      <p:sp>
        <p:nvSpPr>
          <p:cNvPr id="2305" name="CustomShape 10"/>
          <p:cNvSpPr/>
          <p:nvPr/>
        </p:nvSpPr>
        <p:spPr>
          <a:xfrm flipH="1" flipV="1">
            <a:off x="6959280" y="4724280"/>
            <a:ext cx="1917360" cy="298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cl_profiling_info values</a:t>
            </a:r>
            <a:endParaRPr lang="en-US" sz="4400" spc="-1">
              <a:latin typeface="Arial"/>
            </a:endParaRPr>
          </a:p>
        </p:txBody>
      </p:sp>
      <p:sp>
        <p:nvSpPr>
          <p:cNvPr id="2307" name="CustomShape 2"/>
          <p:cNvSpPr/>
          <p:nvPr/>
        </p:nvSpPr>
        <p:spPr>
          <a:xfrm>
            <a:off x="1703640" y="1600200"/>
            <a:ext cx="871236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CL_PROFILING_COMMAND_QUEUED</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 device time in nanoseconds when the command is enqueued in a command-queue by the host. (cl_ulong)</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CL_PROFILING_COMMAND_SUBMIT</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 device time in nanoseconds when the command is submitted to compute device. (cl_ulong)</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CL_PROFILING_COMMAND_START</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 device time in nanoseconds when the command starts execution on the device. (cl_ulong)</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CL_PROFILING_COMMAND_END</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 device time in nanoseconds when the command has finished execution on the device. (cl_ulong)</a:t>
            </a:r>
            <a:endParaRPr lang="en-US" sz="2800" spc="-1">
              <a:latin typeface="Arial"/>
            </a:endParaRPr>
          </a:p>
          <a:p>
            <a:pPr>
              <a:spcBef>
                <a:spcPts val="641"/>
              </a:spcBef>
            </a:pPr>
            <a:endParaRPr lang="en-US" sz="2800"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8" name="CustomShape 1"/>
          <p:cNvSpPr/>
          <p:nvPr/>
        </p:nvSpPr>
        <p:spPr>
          <a:xfrm>
            <a:off x="1981200" y="-171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Profiling Examples</a:t>
            </a:r>
            <a:endParaRPr lang="en-US" sz="4400" spc="-1">
              <a:latin typeface="Arial"/>
            </a:endParaRPr>
          </a:p>
        </p:txBody>
      </p:sp>
      <p:sp>
        <p:nvSpPr>
          <p:cNvPr id="2309" name="CustomShape 2"/>
          <p:cNvSpPr/>
          <p:nvPr/>
        </p:nvSpPr>
        <p:spPr>
          <a:xfrm>
            <a:off x="1631640" y="1052640"/>
            <a:ext cx="438768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320"/>
              </a:spcBef>
            </a:pPr>
            <a:r>
              <a:rPr lang="en-US" sz="1600" b="1" spc="-1">
                <a:solidFill>
                  <a:srgbClr val="9BBB59"/>
                </a:solidFill>
                <a:latin typeface="Courier New Bold"/>
              </a:rPr>
              <a:t>cl_event </a:t>
            </a:r>
            <a:r>
              <a:rPr lang="en-US" sz="1600" b="1" spc="-1">
                <a:solidFill>
                  <a:srgbClr val="000000"/>
                </a:solidFill>
                <a:latin typeface="Courier New Bold"/>
              </a:rPr>
              <a:t>prof_event;</a:t>
            </a:r>
            <a:endParaRPr lang="en-US" sz="1600" spc="-1">
              <a:latin typeface="Arial"/>
            </a:endParaRPr>
          </a:p>
          <a:p>
            <a:pPr>
              <a:spcBef>
                <a:spcPts val="320"/>
              </a:spcBef>
            </a:pPr>
            <a:r>
              <a:rPr lang="en-US" sz="1600" b="1" spc="-1">
                <a:solidFill>
                  <a:srgbClr val="9BBB59"/>
                </a:solidFill>
                <a:latin typeface="Courier New Bold"/>
              </a:rPr>
              <a:t>cl_command_queue </a:t>
            </a:r>
            <a:r>
              <a:rPr lang="en-US" sz="1600" b="1" spc="-1">
                <a:solidFill>
                  <a:srgbClr val="000000"/>
                </a:solidFill>
                <a:latin typeface="Courier New Bold"/>
              </a:rPr>
              <a:t>comm; </a:t>
            </a:r>
            <a:endParaRPr lang="en-US" sz="1600" spc="-1">
              <a:latin typeface="Arial"/>
            </a:endParaRPr>
          </a:p>
          <a:p>
            <a:pPr>
              <a:spcBef>
                <a:spcPts val="320"/>
              </a:spcBef>
            </a:pPr>
            <a:endParaRPr lang="en-US" sz="1600" spc="-1">
              <a:latin typeface="Arial"/>
            </a:endParaRPr>
          </a:p>
          <a:p>
            <a:pPr>
              <a:spcBef>
                <a:spcPts val="320"/>
              </a:spcBef>
            </a:pPr>
            <a:r>
              <a:rPr lang="en-US" sz="1600" b="1" spc="-1">
                <a:solidFill>
                  <a:srgbClr val="000000"/>
                </a:solidFill>
                <a:latin typeface="Courier New Bold"/>
              </a:rPr>
              <a:t>comm = </a:t>
            </a:r>
            <a:r>
              <a:rPr lang="en-US" sz="1600" b="1" spc="-1">
                <a:solidFill>
                  <a:srgbClr val="17375E"/>
                </a:solidFill>
                <a:latin typeface="Courier New Bold"/>
              </a:rPr>
              <a:t>clCreateCommandQueue</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context, device_id, </a:t>
            </a:r>
            <a:endParaRPr lang="en-US" sz="1600" spc="-1">
              <a:latin typeface="Arial"/>
            </a:endParaRPr>
          </a:p>
          <a:p>
            <a:pPr>
              <a:spcBef>
                <a:spcPts val="320"/>
              </a:spcBef>
            </a:pPr>
            <a:r>
              <a:rPr lang="en-US" sz="1600" b="1" spc="-1">
                <a:solidFill>
                  <a:srgbClr val="000000"/>
                </a:solidFill>
                <a:latin typeface="Courier New Bold"/>
              </a:rPr>
              <a:t>      CL_QUEUE_PROFILING_ENABLE, </a:t>
            </a:r>
            <a:endParaRPr lang="en-US" sz="1600" spc="-1">
              <a:latin typeface="Arial"/>
            </a:endParaRPr>
          </a:p>
          <a:p>
            <a:pPr>
              <a:spcBef>
                <a:spcPts val="320"/>
              </a:spcBef>
            </a:pPr>
            <a:r>
              <a:rPr lang="en-US" sz="1600" b="1" spc="-1">
                <a:solidFill>
                  <a:srgbClr val="000000"/>
                </a:solidFill>
                <a:latin typeface="Courier New Bold"/>
              </a:rPr>
              <a:t>       &amp;err);</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clEnqueueNDRangeKernel</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comm, kernel, </a:t>
            </a:r>
            <a:endParaRPr lang="en-US" sz="1600" spc="-1">
              <a:latin typeface="Arial"/>
            </a:endParaRPr>
          </a:p>
          <a:p>
            <a:pPr>
              <a:spcBef>
                <a:spcPts val="320"/>
              </a:spcBef>
            </a:pPr>
            <a:r>
              <a:rPr lang="en-US" sz="1600" b="1" spc="-1">
                <a:solidFill>
                  <a:srgbClr val="000000"/>
                </a:solidFill>
                <a:latin typeface="Courier New Bold"/>
              </a:rPr>
              <a:t>          nd, NULL, global, NULL, </a:t>
            </a:r>
            <a:endParaRPr lang="en-US" sz="1600" spc="-1">
              <a:latin typeface="Arial"/>
            </a:endParaRPr>
          </a:p>
          <a:p>
            <a:pPr>
              <a:spcBef>
                <a:spcPts val="320"/>
              </a:spcBef>
            </a:pPr>
            <a:r>
              <a:rPr lang="en-US" sz="1600" b="1" spc="-1">
                <a:solidFill>
                  <a:srgbClr val="000000"/>
                </a:solidFill>
                <a:latin typeface="Courier New Bold"/>
              </a:rPr>
              <a:t>          0, NULL, prof_event);</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17375E"/>
                </a:solidFill>
                <a:latin typeface="Courier New Bold"/>
              </a:rPr>
              <a:t>clFinish</a:t>
            </a:r>
            <a:r>
              <a:rPr lang="en-US" sz="1600" b="1" spc="-1">
                <a:solidFill>
                  <a:srgbClr val="000000"/>
                </a:solidFill>
                <a:latin typeface="Courier New Bold"/>
              </a:rPr>
              <a:t>(comm);</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clWaitForEvents</a:t>
            </a:r>
            <a:r>
              <a:rPr lang="en-US" sz="1600" b="1" spc="-1">
                <a:solidFill>
                  <a:srgbClr val="000000"/>
                </a:solidFill>
                <a:latin typeface="Courier New Bold"/>
              </a:rPr>
              <a:t>(1, &amp;prof_event );</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endParaRPr lang="en-US" sz="1600" spc="-1">
              <a:latin typeface="Arial"/>
            </a:endParaRPr>
          </a:p>
        </p:txBody>
      </p:sp>
      <p:sp>
        <p:nvSpPr>
          <p:cNvPr id="2310" name="CustomShape 3"/>
          <p:cNvSpPr/>
          <p:nvPr/>
        </p:nvSpPr>
        <p:spPr>
          <a:xfrm>
            <a:off x="6172320" y="1052640"/>
            <a:ext cx="438768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spcBef>
                <a:spcPts val="320"/>
              </a:spcBef>
            </a:pPr>
            <a:r>
              <a:rPr lang="en-US" sz="1600" b="1" spc="-1">
                <a:solidFill>
                  <a:srgbClr val="9BBB59"/>
                </a:solidFill>
                <a:latin typeface="Courier New Bold"/>
              </a:rPr>
              <a:t>cl_ulong </a:t>
            </a:r>
            <a:r>
              <a:rPr lang="en-US" sz="1600" b="1" spc="-1">
                <a:solidFill>
                  <a:srgbClr val="000000"/>
                </a:solidFill>
                <a:latin typeface="Courier New Bold"/>
              </a:rPr>
              <a:t>start_time, end_time;</a:t>
            </a:r>
            <a:endParaRPr lang="en-US" sz="1600" spc="-1">
              <a:latin typeface="Arial"/>
            </a:endParaRPr>
          </a:p>
          <a:p>
            <a:pPr>
              <a:spcBef>
                <a:spcPts val="320"/>
              </a:spcBef>
            </a:pPr>
            <a:r>
              <a:rPr lang="en-US" sz="1600" b="1" spc="-1">
                <a:solidFill>
                  <a:srgbClr val="C0504D"/>
                </a:solidFill>
                <a:latin typeface="Courier New Bold"/>
              </a:rPr>
              <a:t>size_t </a:t>
            </a:r>
            <a:r>
              <a:rPr lang="en-US" sz="1600" b="1" spc="-1">
                <a:solidFill>
                  <a:srgbClr val="000000"/>
                </a:solidFill>
                <a:latin typeface="Courier New Bold"/>
              </a:rPr>
              <a:t>return_bytes;</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clGetEventProfilingInfo</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prof_event,</a:t>
            </a:r>
            <a:endParaRPr lang="en-US" sz="1600" spc="-1">
              <a:latin typeface="Arial"/>
            </a:endParaRPr>
          </a:p>
          <a:p>
            <a:pPr>
              <a:spcBef>
                <a:spcPts val="320"/>
              </a:spcBef>
            </a:pPr>
            <a:r>
              <a:rPr lang="en-US" sz="1600" b="1" spc="-1">
                <a:solidFill>
                  <a:srgbClr val="000000"/>
                </a:solidFill>
                <a:latin typeface="Courier New Bold"/>
              </a:rPr>
              <a:t>	  CL_PROFILING_COMMAND_QUEUED,</a:t>
            </a:r>
            <a:endParaRPr lang="en-US" sz="1600" spc="-1">
              <a:latin typeface="Arial"/>
            </a:endParaRPr>
          </a:p>
          <a:p>
            <a:pPr>
              <a:spcBef>
                <a:spcPts val="320"/>
              </a:spcBef>
            </a:pPr>
            <a:r>
              <a:rPr lang="en-US" sz="1600" b="1" spc="-1">
                <a:solidFill>
                  <a:srgbClr val="000000"/>
                </a:solidFill>
                <a:latin typeface="Courier New Bold"/>
              </a:rPr>
              <a:t>	  </a:t>
            </a:r>
            <a:r>
              <a:rPr lang="en-US" sz="1600" b="1" spc="-1">
                <a:solidFill>
                  <a:srgbClr val="17375E"/>
                </a:solidFill>
                <a:latin typeface="Courier New Bold"/>
              </a:rPr>
              <a:t>sizeof</a:t>
            </a:r>
            <a:r>
              <a:rPr lang="en-US" sz="1600" b="1" spc="-1">
                <a:solidFill>
                  <a:srgbClr val="000000"/>
                </a:solidFill>
                <a:latin typeface="Courier New Bold"/>
              </a:rPr>
              <a:t>(</a:t>
            </a:r>
            <a:r>
              <a:rPr lang="en-US" sz="1600" b="1" spc="-1">
                <a:solidFill>
                  <a:srgbClr val="9BBB59"/>
                </a:solidFill>
                <a:latin typeface="Courier New Bold"/>
              </a:rPr>
              <a:t>cl_ulong</a:t>
            </a: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	  &amp;start_time,</a:t>
            </a:r>
            <a:endParaRPr lang="en-US" sz="1600" spc="-1">
              <a:latin typeface="Arial"/>
            </a:endParaRPr>
          </a:p>
          <a:p>
            <a:pPr>
              <a:spcBef>
                <a:spcPts val="320"/>
              </a:spcBef>
            </a:pPr>
            <a:r>
              <a:rPr lang="en-US" sz="1600" b="1" spc="-1">
                <a:solidFill>
                  <a:srgbClr val="000000"/>
                </a:solidFill>
                <a:latin typeface="Courier New Bold"/>
              </a:rPr>
              <a:t>	  &amp;return_bytes);</a:t>
            </a:r>
            <a:endParaRPr lang="en-US" sz="1600" spc="-1">
              <a:latin typeface="Arial"/>
            </a:endParaRPr>
          </a:p>
          <a:p>
            <a:pPr>
              <a:spcBef>
                <a:spcPts val="320"/>
              </a:spcBef>
            </a:pP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err = </a:t>
            </a:r>
            <a:r>
              <a:rPr lang="en-US" sz="1600" b="1" spc="-1">
                <a:solidFill>
                  <a:srgbClr val="17375E"/>
                </a:solidFill>
                <a:latin typeface="Courier New Bold"/>
              </a:rPr>
              <a:t>clGetEventProfilingInfo</a:t>
            </a:r>
            <a:r>
              <a:rPr lang="en-US" sz="1600" b="1" spc="-1">
                <a:solidFill>
                  <a:srgbClr val="000000"/>
                </a:solidFill>
                <a:latin typeface="Courier New Bold"/>
              </a:rPr>
              <a:t>(</a:t>
            </a:r>
            <a:endParaRPr lang="en-US" sz="1600" spc="-1">
              <a:latin typeface="Arial"/>
            </a:endParaRPr>
          </a:p>
          <a:p>
            <a:pPr>
              <a:spcBef>
                <a:spcPts val="320"/>
              </a:spcBef>
            </a:pPr>
            <a:r>
              <a:rPr lang="en-US" sz="1600" b="1" spc="-1">
                <a:solidFill>
                  <a:srgbClr val="000000"/>
                </a:solidFill>
                <a:latin typeface="Courier New Bold"/>
              </a:rPr>
              <a:t>	  prof_event,</a:t>
            </a:r>
            <a:endParaRPr lang="en-US" sz="1600" spc="-1">
              <a:latin typeface="Arial"/>
            </a:endParaRPr>
          </a:p>
          <a:p>
            <a:pPr>
              <a:spcBef>
                <a:spcPts val="320"/>
              </a:spcBef>
            </a:pPr>
            <a:r>
              <a:rPr lang="en-US" sz="1600" b="1" spc="-1">
                <a:solidFill>
                  <a:srgbClr val="000000"/>
                </a:solidFill>
                <a:latin typeface="Courier New Bold"/>
              </a:rPr>
              <a:t>	  CL_PROFILING_COMMAND_END,</a:t>
            </a:r>
            <a:endParaRPr lang="en-US" sz="1600" spc="-1">
              <a:latin typeface="Arial"/>
            </a:endParaRPr>
          </a:p>
          <a:p>
            <a:pPr>
              <a:spcBef>
                <a:spcPts val="320"/>
              </a:spcBef>
            </a:pPr>
            <a:r>
              <a:rPr lang="en-US" sz="1600" b="1" spc="-1">
                <a:solidFill>
                  <a:srgbClr val="000000"/>
                </a:solidFill>
                <a:latin typeface="Courier New Bold"/>
              </a:rPr>
              <a:t>	  </a:t>
            </a:r>
            <a:r>
              <a:rPr lang="en-US" sz="1600" b="1" spc="-1">
                <a:solidFill>
                  <a:srgbClr val="17375E"/>
                </a:solidFill>
                <a:latin typeface="Courier New Bold"/>
              </a:rPr>
              <a:t>sizeof</a:t>
            </a:r>
            <a:r>
              <a:rPr lang="en-US" sz="1600" b="1" spc="-1">
                <a:solidFill>
                  <a:srgbClr val="000000"/>
                </a:solidFill>
                <a:latin typeface="Courier New Bold"/>
              </a:rPr>
              <a:t>(</a:t>
            </a:r>
            <a:r>
              <a:rPr lang="en-US" sz="1600" b="1" spc="-1">
                <a:solidFill>
                  <a:srgbClr val="9BBB59"/>
                </a:solidFill>
                <a:latin typeface="Courier New Bold"/>
              </a:rPr>
              <a:t>cl_ulong</a:t>
            </a:r>
            <a:r>
              <a:rPr lang="en-US" sz="1600" b="1" spc="-1">
                <a:solidFill>
                  <a:srgbClr val="000000"/>
                </a:solidFill>
                <a:latin typeface="Courier New Bold"/>
              </a:rPr>
              <a:t>), </a:t>
            </a:r>
            <a:endParaRPr lang="en-US" sz="1600" spc="-1">
              <a:latin typeface="Arial"/>
            </a:endParaRPr>
          </a:p>
          <a:p>
            <a:pPr>
              <a:spcBef>
                <a:spcPts val="320"/>
              </a:spcBef>
            </a:pPr>
            <a:r>
              <a:rPr lang="en-US" sz="1600" b="1" spc="-1">
                <a:solidFill>
                  <a:srgbClr val="000000"/>
                </a:solidFill>
                <a:latin typeface="Courier New Bold"/>
              </a:rPr>
              <a:t>	  &amp;end_time,</a:t>
            </a:r>
            <a:endParaRPr lang="en-US" sz="1600" spc="-1">
              <a:latin typeface="Arial"/>
            </a:endParaRPr>
          </a:p>
          <a:p>
            <a:pPr>
              <a:spcBef>
                <a:spcPts val="320"/>
              </a:spcBef>
            </a:pPr>
            <a:r>
              <a:rPr lang="en-US" sz="1600" b="1" spc="-1">
                <a:solidFill>
                  <a:srgbClr val="000000"/>
                </a:solidFill>
                <a:latin typeface="Courier New Bold"/>
              </a:rPr>
              <a:t>	  &amp;return_bytes);</a:t>
            </a:r>
            <a:endParaRPr lang="en-US" sz="1600" spc="-1">
              <a:latin typeface="Arial"/>
            </a:endParaRPr>
          </a:p>
          <a:p>
            <a:pPr>
              <a:spcBef>
                <a:spcPts val="320"/>
              </a:spcBef>
            </a:pPr>
            <a:endParaRPr lang="en-US" sz="1600" spc="-1">
              <a:latin typeface="Arial"/>
            </a:endParaRPr>
          </a:p>
          <a:p>
            <a:pPr>
              <a:spcBef>
                <a:spcPts val="320"/>
              </a:spcBef>
            </a:pPr>
            <a:r>
              <a:rPr lang="en-US" sz="1600" b="1" spc="-1">
                <a:solidFill>
                  <a:srgbClr val="000000"/>
                </a:solidFill>
                <a:latin typeface="Courier New Bold"/>
              </a:rPr>
              <a:t>run_time =(</a:t>
            </a:r>
            <a:r>
              <a:rPr lang="en-US" sz="1600" b="1" spc="-1">
                <a:solidFill>
                  <a:srgbClr val="C0504D"/>
                </a:solidFill>
                <a:latin typeface="Courier New Bold"/>
              </a:rPr>
              <a:t>double</a:t>
            </a:r>
            <a:r>
              <a:rPr lang="en-US" sz="1600" b="1" spc="-1">
                <a:solidFill>
                  <a:srgbClr val="000000"/>
                </a:solidFill>
                <a:latin typeface="Courier New Bold"/>
              </a:rPr>
              <a:t>)(end_time - start_time);</a:t>
            </a:r>
            <a:endParaRPr lang="en-US" sz="1600" spc="-1">
              <a:latin typeface="Arial"/>
            </a:endParaRPr>
          </a:p>
          <a:p>
            <a:pPr>
              <a:spcBef>
                <a:spcPts val="320"/>
              </a:spcBef>
            </a:pPr>
            <a:endParaRPr lang="en-US" sz="1600" spc="-1">
              <a:latin typeface="Arial"/>
            </a:endParaRPr>
          </a:p>
          <a:p>
            <a:pPr>
              <a:spcBef>
                <a:spcPts val="320"/>
              </a:spcBef>
            </a:pPr>
            <a:endParaRPr lang="en-US" sz="1600" spc="-1">
              <a:latin typeface="Arial"/>
            </a:endParaRPr>
          </a:p>
        </p:txBody>
      </p:sp>
      <p:sp>
        <p:nvSpPr>
          <p:cNvPr id="2311" name="CustomShape 4"/>
          <p:cNvSpPr/>
          <p:nvPr/>
        </p:nvSpPr>
        <p:spPr>
          <a:xfrm>
            <a:off x="2063640" y="2493000"/>
            <a:ext cx="3671640" cy="4312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312" name="CustomShape 5"/>
          <p:cNvSpPr/>
          <p:nvPr/>
        </p:nvSpPr>
        <p:spPr>
          <a:xfrm>
            <a:off x="4007640" y="4221000"/>
            <a:ext cx="1295280" cy="4312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313" name="CustomShape 6"/>
          <p:cNvSpPr/>
          <p:nvPr/>
        </p:nvSpPr>
        <p:spPr>
          <a:xfrm>
            <a:off x="5736000" y="1664640"/>
            <a:ext cx="4607640" cy="22316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314" name="CustomShape 7"/>
          <p:cNvSpPr/>
          <p:nvPr/>
        </p:nvSpPr>
        <p:spPr>
          <a:xfrm>
            <a:off x="5520000" y="3944160"/>
            <a:ext cx="5184000" cy="2015640"/>
          </a:xfrm>
          <a:prstGeom prst="ellipse">
            <a:avLst/>
          </a:prstGeom>
          <a:noFill/>
          <a:ln>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 name="CustomShape 1"/>
          <p:cNvSpPr/>
          <p:nvPr/>
        </p:nvSpPr>
        <p:spPr>
          <a:xfrm>
            <a:off x="1631640" y="-17136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spc="-1">
                <a:solidFill>
                  <a:srgbClr val="000000"/>
                </a:solidFill>
                <a:latin typeface="Trebuchet MS"/>
              </a:rPr>
              <a:t>Events inside Kernels … Async. copy</a:t>
            </a:r>
            <a:endParaRPr lang="en-US" sz="4400" spc="-1">
              <a:latin typeface="Arial"/>
            </a:endParaRPr>
          </a:p>
        </p:txBody>
      </p:sp>
      <p:sp>
        <p:nvSpPr>
          <p:cNvPr id="2316" name="CustomShape 2"/>
          <p:cNvSpPr/>
          <p:nvPr/>
        </p:nvSpPr>
        <p:spPr>
          <a:xfrm>
            <a:off x="1631640" y="980640"/>
            <a:ext cx="5832000" cy="514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281"/>
              </a:spcBef>
            </a:pPr>
            <a:r>
              <a:rPr lang="en-US" sz="1400" b="1" spc="-1">
                <a:solidFill>
                  <a:srgbClr val="000000"/>
                </a:solidFill>
                <a:latin typeface="Courier New Bold"/>
              </a:rPr>
              <a:t>// A, B, C kernel args … global  buffers.  </a:t>
            </a:r>
            <a:endParaRPr lang="en-US" sz="1400" spc="-1">
              <a:latin typeface="Arial"/>
            </a:endParaRPr>
          </a:p>
          <a:p>
            <a:pPr>
              <a:spcBef>
                <a:spcPts val="281"/>
              </a:spcBef>
            </a:pPr>
            <a:r>
              <a:rPr lang="en-US" sz="1400" b="1" spc="-1">
                <a:solidFill>
                  <a:srgbClr val="000000"/>
                </a:solidFill>
                <a:latin typeface="Courier New Bold"/>
              </a:rPr>
              <a:t>// Bwrk is a local buffer</a:t>
            </a:r>
            <a:endParaRPr lang="en-US" sz="1400" spc="-1">
              <a:latin typeface="Arial"/>
            </a:endParaRPr>
          </a:p>
          <a:p>
            <a:pPr>
              <a:spcBef>
                <a:spcPts val="281"/>
              </a:spcBef>
            </a:pPr>
            <a:endParaRPr lang="en-US" sz="1400" spc="-1">
              <a:latin typeface="Arial"/>
            </a:endParaRPr>
          </a:p>
          <a:p>
            <a:pPr>
              <a:spcBef>
                <a:spcPts val="281"/>
              </a:spcBef>
            </a:pPr>
            <a:r>
              <a:rPr lang="en-US" sz="1400" b="1" spc="-1">
                <a:solidFill>
                  <a:srgbClr val="4F81BD"/>
                </a:solidFill>
                <a:latin typeface="Courier New Bold"/>
              </a:rPr>
              <a:t>for</a:t>
            </a:r>
            <a:r>
              <a:rPr lang="en-US" sz="1400" b="1" spc="-1">
                <a:solidFill>
                  <a:srgbClr val="000000"/>
                </a:solidFill>
                <a:latin typeface="Courier New Bold"/>
              </a:rPr>
              <a:t>(k=0;k&lt;Pdim;k++)</a:t>
            </a:r>
            <a:endParaRPr lang="en-US" sz="1400" spc="-1">
              <a:latin typeface="Arial"/>
            </a:endParaRPr>
          </a:p>
          <a:p>
            <a:pPr>
              <a:spcBef>
                <a:spcPts val="281"/>
              </a:spcBef>
            </a:pPr>
            <a:r>
              <a:rPr lang="en-US" sz="1400" b="1" spc="-1">
                <a:solidFill>
                  <a:srgbClr val="000000"/>
                </a:solidFill>
                <a:latin typeface="Courier New Bold"/>
              </a:rPr>
              <a:t>          Awrk[k] = A[i*Ndim+k];  </a:t>
            </a:r>
            <a:endParaRPr lang="en-US" sz="1400" spc="-1">
              <a:latin typeface="Arial"/>
            </a:endParaRPr>
          </a:p>
          <a:p>
            <a:pPr>
              <a:spcBef>
                <a:spcPts val="281"/>
              </a:spcBef>
            </a:pPr>
            <a:endParaRPr lang="en-US" sz="1400" spc="-1">
              <a:latin typeface="Arial"/>
            </a:endParaRPr>
          </a:p>
          <a:p>
            <a:pPr>
              <a:spcBef>
                <a:spcPts val="281"/>
              </a:spcBef>
            </a:pPr>
            <a:r>
              <a:rPr lang="en-US" sz="1400" b="1" spc="-1">
                <a:solidFill>
                  <a:srgbClr val="4F81BD"/>
                </a:solidFill>
                <a:latin typeface="Courier New Bold"/>
              </a:rPr>
              <a:t>for</a:t>
            </a:r>
            <a:r>
              <a:rPr lang="en-US" sz="1400" b="1" spc="-1">
                <a:solidFill>
                  <a:srgbClr val="000000"/>
                </a:solidFill>
                <a:latin typeface="Courier New Bold"/>
              </a:rPr>
              <a:t>(j=0;j&lt;Mdim;j++){</a:t>
            </a:r>
            <a:endParaRPr lang="en-US" sz="1400" spc="-1">
              <a:latin typeface="Arial"/>
            </a:endParaRPr>
          </a:p>
          <a:p>
            <a:pPr>
              <a:spcBef>
                <a:spcPts val="281"/>
              </a:spcBef>
            </a:pPr>
            <a:r>
              <a:rPr lang="en-US" sz="1400" b="1" spc="-1">
                <a:solidFill>
                  <a:srgbClr val="000000"/>
                </a:solidFill>
                <a:latin typeface="Courier New Bold"/>
              </a:rPr>
              <a:t>    event_t ev_cp  = </a:t>
            </a:r>
            <a:r>
              <a:rPr lang="en-US" sz="1400" b="1" spc="-1">
                <a:solidFill>
                  <a:srgbClr val="17375E"/>
                </a:solidFill>
                <a:latin typeface="Courier New Bold"/>
              </a:rPr>
              <a:t>async_work_group_copy</a:t>
            </a: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9BBB59"/>
                </a:solidFill>
                <a:latin typeface="Courier New Bold"/>
              </a:rPr>
              <a:t>__local</a:t>
            </a:r>
            <a:r>
              <a:rPr lang="en-US" sz="1400" b="1" spc="-1">
                <a:solidFill>
                  <a:srgbClr val="000000"/>
                </a:solidFill>
                <a:latin typeface="Courier New Bold"/>
              </a:rPr>
              <a:t> </a:t>
            </a:r>
            <a:r>
              <a:rPr lang="en-US" sz="1400" b="1" spc="-1">
                <a:solidFill>
                  <a:srgbClr val="C0504D"/>
                </a:solidFill>
                <a:latin typeface="Courier New Bold"/>
              </a:rPr>
              <a:t>float</a:t>
            </a:r>
            <a:r>
              <a:rPr lang="en-US" sz="1400" b="1" spc="-1">
                <a:solidFill>
                  <a:srgbClr val="000000"/>
                </a:solidFill>
                <a:latin typeface="Courier New Bold"/>
              </a:rPr>
              <a:t>*) Bwrk, (</a:t>
            </a:r>
            <a:r>
              <a:rPr lang="en-US" sz="1400" b="1" spc="-1">
                <a:solidFill>
                  <a:srgbClr val="9BBB59"/>
                </a:solidFill>
                <a:latin typeface="Courier New Bold"/>
              </a:rPr>
              <a:t>__global</a:t>
            </a:r>
            <a:r>
              <a:rPr lang="en-US" sz="1400" b="1" spc="-1">
                <a:solidFill>
                  <a:srgbClr val="C0504D"/>
                </a:solidFill>
                <a:latin typeface="Courier New Bold"/>
              </a:rPr>
              <a:t> float</a:t>
            </a:r>
            <a:r>
              <a:rPr lang="en-US" sz="1400" b="1" spc="-1">
                <a:solidFill>
                  <a:srgbClr val="000000"/>
                </a:solidFill>
                <a:latin typeface="Courier New Bold"/>
              </a:rPr>
              <a:t>*) B,</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C0504D"/>
                </a:solidFill>
                <a:latin typeface="Courier New Bold"/>
              </a:rPr>
              <a:t>size_t</a:t>
            </a:r>
            <a:r>
              <a:rPr lang="en-US" sz="1400" b="1" spc="-1">
                <a:solidFill>
                  <a:srgbClr val="000000"/>
                </a:solidFill>
                <a:latin typeface="Courier New Bold"/>
              </a:rPr>
              <a:t>) Pdim, (</a:t>
            </a:r>
            <a:r>
              <a:rPr lang="en-US" sz="1400" b="1" spc="-1">
                <a:solidFill>
                  <a:srgbClr val="9BBB59"/>
                </a:solidFill>
                <a:latin typeface="Courier New Bold"/>
              </a:rPr>
              <a:t>event_t</a:t>
            </a:r>
            <a:r>
              <a:rPr lang="en-US" sz="1400" b="1" spc="-1">
                <a:solidFill>
                  <a:srgbClr val="000000"/>
                </a:solidFill>
                <a:latin typeface="Courier New Bold"/>
              </a:rPr>
              <a:t>) 0); </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17375E"/>
                </a:solidFill>
                <a:latin typeface="Courier New Bold"/>
              </a:rPr>
              <a:t>wait_group_events</a:t>
            </a:r>
            <a:r>
              <a:rPr lang="en-US" sz="1400" b="1" spc="-1">
                <a:solidFill>
                  <a:srgbClr val="000000"/>
                </a:solidFill>
                <a:latin typeface="Courier New Bold"/>
              </a:rPr>
              <a:t>(1, &amp;ev_cp);</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4F81BD"/>
                </a:solidFill>
                <a:latin typeface="Courier New Bold"/>
              </a:rPr>
              <a:t>for</a:t>
            </a:r>
            <a:r>
              <a:rPr lang="en-US" sz="1400" b="1" spc="-1">
                <a:solidFill>
                  <a:srgbClr val="000000"/>
                </a:solidFill>
                <a:latin typeface="Courier New Bold"/>
              </a:rPr>
              <a:t>(k=0, tmp= 0.0;k&lt;Pdim;k++) </a:t>
            </a:r>
            <a:endParaRPr lang="en-US" sz="1400" spc="-1">
              <a:latin typeface="Arial"/>
            </a:endParaRPr>
          </a:p>
          <a:p>
            <a:pPr>
              <a:spcBef>
                <a:spcPts val="281"/>
              </a:spcBef>
            </a:pPr>
            <a:r>
              <a:rPr lang="en-US" sz="1400" b="1" spc="-1">
                <a:solidFill>
                  <a:srgbClr val="000000"/>
                </a:solidFill>
                <a:latin typeface="Courier New Bold"/>
              </a:rPr>
              <a:t>           tmp  += Awrk[k] *  Bwrk[k]; </a:t>
            </a:r>
            <a:endParaRPr lang="en-US" sz="1400" spc="-1">
              <a:latin typeface="Arial"/>
            </a:endParaRPr>
          </a:p>
          <a:p>
            <a:pPr>
              <a:spcBef>
                <a:spcPts val="281"/>
              </a:spcBef>
            </a:pPr>
            <a:r>
              <a:rPr lang="en-US" sz="1400" b="1" spc="-1">
                <a:solidFill>
                  <a:srgbClr val="000000"/>
                </a:solidFill>
                <a:latin typeface="Courier New Bold"/>
              </a:rPr>
              <a:t>    C[i*Ndim+j] = tmp; </a:t>
            </a:r>
            <a:endParaRPr lang="en-US" sz="1400" spc="-1">
              <a:latin typeface="Arial"/>
            </a:endParaRPr>
          </a:p>
          <a:p>
            <a:pPr>
              <a:spcBef>
                <a:spcPts val="281"/>
              </a:spcBef>
            </a:pPr>
            <a:r>
              <a:rPr lang="en-US" sz="1400" b="1" spc="-1">
                <a:solidFill>
                  <a:srgbClr val="000000"/>
                </a:solidFill>
                <a:latin typeface="Courier New Bold"/>
              </a:rPr>
              <a:t>}</a:t>
            </a:r>
            <a:endParaRPr lang="en-US" sz="1400" spc="-1">
              <a:latin typeface="Arial"/>
            </a:endParaRPr>
          </a:p>
          <a:p>
            <a:pPr>
              <a:spcBef>
                <a:spcPts val="281"/>
              </a:spcBef>
            </a:pPr>
            <a:endParaRPr lang="en-US" sz="1400" spc="-1">
              <a:latin typeface="Arial"/>
            </a:endParaRPr>
          </a:p>
        </p:txBody>
      </p:sp>
      <p:sp>
        <p:nvSpPr>
          <p:cNvPr id="2317" name="CustomShape 3"/>
          <p:cNvSpPr/>
          <p:nvPr/>
        </p:nvSpPr>
        <p:spPr>
          <a:xfrm>
            <a:off x="5952000" y="1052640"/>
            <a:ext cx="446364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00"/>
              </a:spcBef>
              <a:buClr>
                <a:srgbClr val="000000"/>
              </a:buClr>
              <a:buFont typeface="Arial"/>
              <a:buChar char="•"/>
            </a:pPr>
            <a:r>
              <a:rPr lang="en-US" sz="2000" spc="-1">
                <a:solidFill>
                  <a:srgbClr val="000000"/>
                </a:solidFill>
                <a:latin typeface="Trebuchet MS"/>
              </a:rPr>
              <a:t>Compute a row of C = A * B</a:t>
            </a:r>
            <a:endParaRPr lang="en-US" sz="2000" spc="-1">
              <a:latin typeface="Arial"/>
            </a:endParaRPr>
          </a:p>
          <a:p>
            <a:pPr marL="743040" lvl="1" indent="-285120">
              <a:spcBef>
                <a:spcPts val="400"/>
              </a:spcBef>
              <a:buClr>
                <a:srgbClr val="000000"/>
              </a:buClr>
              <a:buFont typeface="Arial"/>
              <a:buChar char="–"/>
            </a:pPr>
            <a:r>
              <a:rPr lang="en-US" sz="2000" spc="-1">
                <a:solidFill>
                  <a:srgbClr val="000000"/>
                </a:solidFill>
                <a:latin typeface="Trebuchet MS"/>
              </a:rPr>
              <a:t>1 A col.per work-item</a:t>
            </a:r>
            <a:endParaRPr lang="en-US" sz="2000" spc="-1">
              <a:latin typeface="Arial"/>
            </a:endParaRPr>
          </a:p>
          <a:p>
            <a:pPr marL="743040" lvl="1" indent="-285120">
              <a:spcBef>
                <a:spcPts val="400"/>
              </a:spcBef>
              <a:buClr>
                <a:srgbClr val="000000"/>
              </a:buClr>
              <a:buFont typeface="Arial"/>
              <a:buChar char="–"/>
            </a:pPr>
            <a:r>
              <a:rPr lang="en-US" sz="2000" spc="-1">
                <a:solidFill>
                  <a:srgbClr val="000000"/>
                </a:solidFill>
                <a:latin typeface="Trebuchet MS"/>
              </a:rPr>
              <a:t>Work group shares rows of B</a:t>
            </a:r>
            <a:endParaRPr lang="en-US" sz="2000" spc="-1">
              <a:latin typeface="Arial"/>
            </a:endParaRPr>
          </a:p>
        </p:txBody>
      </p:sp>
      <p:sp>
        <p:nvSpPr>
          <p:cNvPr id="2318" name="CustomShape 4"/>
          <p:cNvSpPr/>
          <p:nvPr/>
        </p:nvSpPr>
        <p:spPr>
          <a:xfrm>
            <a:off x="7608000" y="2738880"/>
            <a:ext cx="259164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Start an async. copy for row of B returning an event to track progress.</a:t>
            </a:r>
            <a:endParaRPr lang="en-US" spc="-1">
              <a:latin typeface="Arial"/>
            </a:endParaRPr>
          </a:p>
        </p:txBody>
      </p:sp>
      <p:sp>
        <p:nvSpPr>
          <p:cNvPr id="2319" name="CustomShape 5"/>
          <p:cNvSpPr/>
          <p:nvPr/>
        </p:nvSpPr>
        <p:spPr>
          <a:xfrm flipH="1" flipV="1">
            <a:off x="6599280" y="2924280"/>
            <a:ext cx="1007280" cy="143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20" name="CustomShape 6"/>
          <p:cNvSpPr/>
          <p:nvPr/>
        </p:nvSpPr>
        <p:spPr>
          <a:xfrm>
            <a:off x="7450320" y="4149000"/>
            <a:ext cx="25916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Wait for async. copy to complete before proceeding.</a:t>
            </a:r>
            <a:endParaRPr lang="en-US" spc="-1">
              <a:latin typeface="Arial"/>
            </a:endParaRPr>
          </a:p>
        </p:txBody>
      </p:sp>
      <p:sp>
        <p:nvSpPr>
          <p:cNvPr id="2321" name="CustomShape 7"/>
          <p:cNvSpPr/>
          <p:nvPr/>
        </p:nvSpPr>
        <p:spPr>
          <a:xfrm flipH="1" flipV="1">
            <a:off x="5280960" y="4199040"/>
            <a:ext cx="2167920" cy="41004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322" name="CustomShape 8"/>
          <p:cNvSpPr/>
          <p:nvPr/>
        </p:nvSpPr>
        <p:spPr>
          <a:xfrm>
            <a:off x="5160000" y="5301360"/>
            <a:ext cx="2591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pc="-1">
                <a:solidFill>
                  <a:srgbClr val="4F81BD"/>
                </a:solidFill>
                <a:latin typeface="Trebuchet MS"/>
                <a:ea typeface="DejaVu Sans"/>
              </a:rPr>
              <a:t>Compute element of C using </a:t>
            </a:r>
            <a:r>
              <a:rPr lang="en-US" spc="-1">
                <a:solidFill>
                  <a:srgbClr val="C0504D"/>
                </a:solidFill>
                <a:latin typeface="Trebuchet MS"/>
                <a:ea typeface="DejaVu Sans"/>
              </a:rPr>
              <a:t>A</a:t>
            </a:r>
            <a:r>
              <a:rPr lang="en-US" spc="-1">
                <a:solidFill>
                  <a:srgbClr val="4F81BD"/>
                </a:solidFill>
                <a:latin typeface="Trebuchet MS"/>
                <a:ea typeface="DejaVu Sans"/>
              </a:rPr>
              <a:t> from </a:t>
            </a:r>
            <a:r>
              <a:rPr lang="en-US" spc="-1">
                <a:solidFill>
                  <a:srgbClr val="C0504D"/>
                </a:solidFill>
                <a:latin typeface="Trebuchet MS"/>
                <a:ea typeface="DejaVu Sans"/>
              </a:rPr>
              <a:t>private</a:t>
            </a:r>
            <a:r>
              <a:rPr lang="en-US" spc="-1">
                <a:solidFill>
                  <a:srgbClr val="E6B9B8"/>
                </a:solidFill>
                <a:latin typeface="Trebuchet MS"/>
                <a:ea typeface="DejaVu Sans"/>
              </a:rPr>
              <a:t> </a:t>
            </a:r>
            <a:r>
              <a:rPr lang="en-US" spc="-1">
                <a:solidFill>
                  <a:srgbClr val="4F81BD"/>
                </a:solidFill>
                <a:latin typeface="Trebuchet MS"/>
                <a:ea typeface="DejaVu Sans"/>
              </a:rPr>
              <a:t>memory and </a:t>
            </a:r>
            <a:r>
              <a:rPr lang="en-US" spc="-1">
                <a:solidFill>
                  <a:srgbClr val="E46C0A"/>
                </a:solidFill>
                <a:latin typeface="Trebuchet MS"/>
                <a:ea typeface="DejaVu Sans"/>
              </a:rPr>
              <a:t>B </a:t>
            </a:r>
            <a:r>
              <a:rPr lang="en-US" spc="-1">
                <a:solidFill>
                  <a:srgbClr val="4F81BD"/>
                </a:solidFill>
                <a:latin typeface="Trebuchet MS"/>
                <a:ea typeface="DejaVu Sans"/>
              </a:rPr>
              <a:t>from </a:t>
            </a:r>
            <a:r>
              <a:rPr lang="en-US" spc="-1">
                <a:solidFill>
                  <a:srgbClr val="E46C0A"/>
                </a:solidFill>
                <a:latin typeface="Trebuchet MS"/>
                <a:ea typeface="DejaVu Sans"/>
              </a:rPr>
              <a:t>local </a:t>
            </a:r>
            <a:r>
              <a:rPr lang="en-US" spc="-1">
                <a:solidFill>
                  <a:srgbClr val="4F81BD"/>
                </a:solidFill>
                <a:latin typeface="Trebuchet MS"/>
                <a:ea typeface="DejaVu Sans"/>
              </a:rPr>
              <a:t>memory.</a:t>
            </a:r>
            <a:endParaRPr lang="en-US" spc="-1">
              <a:latin typeface="Arial"/>
            </a:endParaRPr>
          </a:p>
        </p:txBody>
      </p:sp>
      <p:sp>
        <p:nvSpPr>
          <p:cNvPr id="2323" name="CustomShape 9"/>
          <p:cNvSpPr/>
          <p:nvPr/>
        </p:nvSpPr>
        <p:spPr>
          <a:xfrm flipH="1" flipV="1">
            <a:off x="4150920" y="5300640"/>
            <a:ext cx="1007280" cy="59940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 name="CustomShape 1"/>
          <p:cNvSpPr/>
          <p:nvPr/>
        </p:nvSpPr>
        <p:spPr>
          <a:xfrm>
            <a:off x="1981200" y="44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Events and the C++ interface</a:t>
            </a:r>
            <a:br/>
            <a:r>
              <a:rPr lang="en-US" sz="4400" spc="-1">
                <a:solidFill>
                  <a:srgbClr val="000000"/>
                </a:solidFill>
                <a:latin typeface="Trebuchet MS"/>
              </a:rPr>
              <a:t>(for profiling)</a:t>
            </a:r>
            <a:endParaRPr lang="en-US" sz="4400" spc="-1">
              <a:latin typeface="Arial"/>
            </a:endParaRPr>
          </a:p>
        </p:txBody>
      </p:sp>
      <p:sp>
        <p:nvSpPr>
          <p:cNvPr id="2325" name="CustomShape 2"/>
          <p:cNvSpPr/>
          <p:nvPr/>
        </p:nvSpPr>
        <p:spPr>
          <a:xfrm>
            <a:off x="1524000" y="1340640"/>
            <a:ext cx="9143280" cy="540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Enqueue the kernel with a returned event</a:t>
            </a:r>
            <a:endParaRPr lang="en-US" sz="3200" spc="-1">
              <a:latin typeface="Arial"/>
            </a:endParaRPr>
          </a:p>
          <a:p>
            <a:pPr marL="457200">
              <a:spcBef>
                <a:spcPts val="459"/>
              </a:spcBef>
            </a:pPr>
            <a:r>
              <a:rPr lang="en-US" sz="2300" b="1" spc="-1">
                <a:solidFill>
                  <a:srgbClr val="9BBB59"/>
                </a:solidFill>
                <a:latin typeface="Courier New Bold"/>
              </a:rPr>
              <a:t>Event</a:t>
            </a:r>
            <a:r>
              <a:rPr lang="en-US" sz="2300" b="1" spc="-1">
                <a:solidFill>
                  <a:srgbClr val="000000"/>
                </a:solidFill>
                <a:latin typeface="Courier New Bold"/>
              </a:rPr>
              <a:t> event =</a:t>
            </a:r>
            <a:endParaRPr lang="en-US" sz="2300" spc="-1">
              <a:latin typeface="Arial"/>
            </a:endParaRPr>
          </a:p>
          <a:p>
            <a:pPr marL="457200">
              <a:spcBef>
                <a:spcPts val="459"/>
              </a:spcBef>
            </a:pPr>
            <a:r>
              <a:rPr lang="en-US" sz="2300" b="1" spc="-1">
                <a:solidFill>
                  <a:srgbClr val="17375E"/>
                </a:solidFill>
                <a:latin typeface="Courier New Bold"/>
              </a:rPr>
              <a:t>  vadd</a:t>
            </a:r>
            <a:r>
              <a:rPr lang="en-US" sz="2300" b="1" spc="-1">
                <a:solidFill>
                  <a:srgbClr val="000000"/>
                </a:solidFill>
                <a:latin typeface="Courier New Bold"/>
              </a:rPr>
              <a:t>(</a:t>
            </a:r>
            <a:endParaRPr lang="en-US" sz="2300" spc="-1">
              <a:latin typeface="Arial"/>
            </a:endParaRPr>
          </a:p>
          <a:p>
            <a:pPr marL="457200">
              <a:spcBef>
                <a:spcPts val="459"/>
              </a:spcBef>
            </a:pPr>
            <a:r>
              <a:rPr lang="en-US" sz="2300" b="1" spc="-1">
                <a:solidFill>
                  <a:srgbClr val="000000"/>
                </a:solidFill>
                <a:latin typeface="Courier New Bold"/>
              </a:rPr>
              <a:t>    EnqueueArgs(commands,NDRange(count), NDRange(local)),</a:t>
            </a:r>
            <a:endParaRPr lang="en-US" sz="2300" spc="-1">
              <a:latin typeface="Arial"/>
            </a:endParaRPr>
          </a:p>
          <a:p>
            <a:pPr marL="457200">
              <a:spcBef>
                <a:spcPts val="459"/>
              </a:spcBef>
            </a:pPr>
            <a:r>
              <a:rPr lang="en-US" sz="2300" b="1" spc="-1">
                <a:solidFill>
                  <a:srgbClr val="000000"/>
                </a:solidFill>
                <a:latin typeface="Courier New Bold"/>
              </a:rPr>
              <a:t>    a_in, b_in, c_out, count);</a:t>
            </a:r>
            <a:endParaRPr lang="en-US" sz="2300" spc="-1">
              <a:latin typeface="Arial"/>
            </a:endParaRPr>
          </a:p>
          <a:p>
            <a:pPr marL="457200">
              <a:spcBef>
                <a:spcPts val="561"/>
              </a:spcBef>
            </a:pPr>
            <a:endParaRPr lang="en-US" sz="23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What for the command attached to the event to complete</a:t>
            </a:r>
            <a:endParaRPr lang="en-US" sz="3200" spc="-1">
              <a:latin typeface="Arial"/>
            </a:endParaRPr>
          </a:p>
          <a:p>
            <a:pPr marL="457200">
              <a:spcBef>
                <a:spcPts val="561"/>
              </a:spcBef>
            </a:pPr>
            <a:r>
              <a:rPr lang="en-US" sz="2800" spc="-1">
                <a:solidFill>
                  <a:srgbClr val="000000"/>
                </a:solidFill>
                <a:latin typeface="Trebuchet MS"/>
              </a:rPr>
              <a:t>event.wait();</a:t>
            </a:r>
            <a:endParaRPr lang="en-US" sz="2800" spc="-1">
              <a:latin typeface="Arial"/>
            </a:endParaRPr>
          </a:p>
          <a:p>
            <a:pPr marL="457200">
              <a:spcBef>
                <a:spcPts val="561"/>
              </a:spcBef>
            </a:pP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Extract timing data from the event:</a:t>
            </a:r>
            <a:endParaRPr lang="en-US" sz="3200" spc="-1">
              <a:latin typeface="Arial"/>
            </a:endParaRPr>
          </a:p>
          <a:p>
            <a:pPr>
              <a:spcBef>
                <a:spcPts val="519"/>
              </a:spcBef>
            </a:pPr>
            <a:endParaRPr lang="en-US" sz="3200" spc="-1">
              <a:latin typeface="Arial"/>
            </a:endParaRPr>
          </a:p>
          <a:p>
            <a:pPr>
              <a:spcBef>
                <a:spcPts val="519"/>
              </a:spcBef>
            </a:pPr>
            <a:r>
              <a:rPr lang="en-US" sz="2600" b="1" spc="-1">
                <a:solidFill>
                  <a:srgbClr val="9BBB59"/>
                </a:solidFill>
                <a:latin typeface="Courier New Bold"/>
              </a:rPr>
              <a:t>   </a:t>
            </a:r>
            <a:r>
              <a:rPr lang="en-US" sz="2300" b="1" spc="-1">
                <a:solidFill>
                  <a:srgbClr val="9BBB59"/>
                </a:solidFill>
                <a:latin typeface="Courier New Bold"/>
              </a:rPr>
              <a:t>  cl_ulong </a:t>
            </a:r>
            <a:r>
              <a:rPr lang="en-US" sz="2300" b="1" spc="-1">
                <a:solidFill>
                  <a:srgbClr val="000000"/>
                </a:solidFill>
                <a:latin typeface="Courier New Bold"/>
              </a:rPr>
              <a:t>ev_start_time =</a:t>
            </a:r>
            <a:endParaRPr lang="en-US" sz="2300" spc="-1">
              <a:latin typeface="Arial"/>
            </a:endParaRPr>
          </a:p>
          <a:p>
            <a:pPr>
              <a:spcBef>
                <a:spcPts val="459"/>
              </a:spcBef>
            </a:pPr>
            <a:r>
              <a:rPr lang="en-US" sz="2300" b="1" spc="-1">
                <a:solidFill>
                  <a:srgbClr val="000000"/>
                </a:solidFill>
                <a:latin typeface="Courier New Bold"/>
              </a:rPr>
              <a:t>       event.getProfilingInfo&lt;CL_PROFILING_COMMAND_START&gt;(); </a:t>
            </a:r>
            <a:endParaRPr lang="en-US" sz="2300" spc="-1">
              <a:latin typeface="Arial"/>
            </a:endParaRPr>
          </a:p>
          <a:p>
            <a:pPr>
              <a:spcBef>
                <a:spcPts val="459"/>
              </a:spcBef>
            </a:pPr>
            <a:endParaRPr lang="en-US" sz="2300" spc="-1">
              <a:latin typeface="Arial"/>
            </a:endParaRPr>
          </a:p>
          <a:p>
            <a:pPr>
              <a:spcBef>
                <a:spcPts val="459"/>
              </a:spcBef>
            </a:pPr>
            <a:r>
              <a:rPr lang="en-US" sz="2300" b="1" spc="-1">
                <a:solidFill>
                  <a:srgbClr val="000000"/>
                </a:solidFill>
                <a:latin typeface="Courier New Bold"/>
              </a:rPr>
              <a:t>     </a:t>
            </a:r>
            <a:r>
              <a:rPr lang="en-US" sz="2300" b="1" spc="-1">
                <a:solidFill>
                  <a:srgbClr val="9BBB59"/>
                </a:solidFill>
                <a:latin typeface="Courier New Bold"/>
              </a:rPr>
              <a:t>cl_ulong</a:t>
            </a:r>
            <a:r>
              <a:rPr lang="en-US" sz="2300" b="1" spc="-1">
                <a:solidFill>
                  <a:srgbClr val="000000"/>
                </a:solidFill>
                <a:latin typeface="Courier New Bold"/>
              </a:rPr>
              <a:t> ev_end_time =</a:t>
            </a:r>
            <a:endParaRPr lang="en-US" sz="2300" spc="-1">
              <a:latin typeface="Arial"/>
            </a:endParaRPr>
          </a:p>
          <a:p>
            <a:pPr>
              <a:spcBef>
                <a:spcPts val="459"/>
              </a:spcBef>
            </a:pPr>
            <a:r>
              <a:rPr lang="en-US" sz="2300" b="1" spc="-1">
                <a:solidFill>
                  <a:srgbClr val="000000"/>
                </a:solidFill>
                <a:latin typeface="Courier New Bold"/>
              </a:rPr>
              <a:t>       event.getProfilingInfo&lt;CL_PROFILING_COMMAND_END&gt;();</a:t>
            </a:r>
            <a:endParaRPr lang="en-US" sz="2300" spc="-1">
              <a:latin typeface="Arial"/>
            </a:endParaRPr>
          </a:p>
          <a:p>
            <a:pPr>
              <a:spcBef>
                <a:spcPts val="621"/>
              </a:spcBef>
            </a:pPr>
            <a:endParaRPr lang="en-US" sz="2300"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6"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4000" b="1" cap="all" spc="-1" dirty="0">
                <a:solidFill>
                  <a:srgbClr val="000000"/>
                </a:solidFill>
                <a:latin typeface="Trebuchet MS"/>
              </a:rPr>
              <a:t>固定内存（</a:t>
            </a:r>
            <a:r>
              <a:rPr lang="en-US" sz="4000" b="1" cap="all" spc="-1" dirty="0">
                <a:solidFill>
                  <a:srgbClr val="000000"/>
                </a:solidFill>
                <a:latin typeface="Trebuchet MS"/>
              </a:rPr>
              <a:t>Pinned memory</a:t>
            </a:r>
            <a:r>
              <a:rPr lang="zh-CN" altLang="en-US" sz="4000" b="1" cap="all" spc="-1" dirty="0">
                <a:solidFill>
                  <a:srgbClr val="000000"/>
                </a:solidFill>
                <a:latin typeface="Trebuchet MS"/>
              </a:rPr>
              <a:t>）</a:t>
            </a:r>
            <a:endParaRPr lang="en-US" sz="4000" spc="-1" dirty="0">
              <a:latin typeface="Arial"/>
            </a:endParaRPr>
          </a:p>
        </p:txBody>
      </p:sp>
      <p:sp>
        <p:nvSpPr>
          <p:cNvPr id="2327"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zh-CN" altLang="en-US" sz="2000" spc="-1" dirty="0">
                <a:solidFill>
                  <a:srgbClr val="000000"/>
                </a:solidFill>
                <a:latin typeface="Trebuchet MS"/>
              </a:rPr>
              <a:t>附录</a:t>
            </a:r>
            <a:r>
              <a:rPr lang="en-US" sz="2000" spc="-1" dirty="0">
                <a:solidFill>
                  <a:srgbClr val="000000"/>
                </a:solidFill>
                <a:latin typeface="Trebuchet MS"/>
              </a:rPr>
              <a:t> C</a:t>
            </a:r>
            <a:endParaRPr lang="en-US" sz="2000"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Pinned Memory</a:t>
            </a:r>
            <a:endParaRPr lang="en-US" sz="4400" spc="-1">
              <a:latin typeface="Arial"/>
            </a:endParaRPr>
          </a:p>
        </p:txBody>
      </p:sp>
      <p:sp>
        <p:nvSpPr>
          <p:cNvPr id="2329"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a:solidFill>
                  <a:srgbClr val="000000"/>
                </a:solidFill>
                <a:latin typeface="Trebuchet MS"/>
              </a:rPr>
              <a:t>In general, the fewer transfers you can do between host and device, the better</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But some are unavoidable</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It is possible to speed up these transfers, by using </a:t>
            </a:r>
            <a:r>
              <a:rPr lang="en-US" sz="3200" b="1" i="1" u="sng" spc="-1">
                <a:solidFill>
                  <a:srgbClr val="0000FF"/>
                </a:solidFill>
                <a:latin typeface="Trebuchet MS"/>
              </a:rPr>
              <a:t>pinned memory</a:t>
            </a:r>
            <a:r>
              <a:rPr lang="en-US" sz="3200" spc="-1">
                <a:solidFill>
                  <a:srgbClr val="000000"/>
                </a:solidFill>
                <a:latin typeface="Trebuchet MS"/>
              </a:rPr>
              <a:t> (also called </a:t>
            </a:r>
            <a:r>
              <a:rPr lang="en-US" sz="3200" b="1" spc="-1">
                <a:solidFill>
                  <a:srgbClr val="000000"/>
                </a:solidFill>
                <a:latin typeface="Trebuchet MS"/>
              </a:rPr>
              <a:t>page-locked </a:t>
            </a:r>
            <a:r>
              <a:rPr lang="en-US" sz="3200" spc="-1">
                <a:solidFill>
                  <a:srgbClr val="000000"/>
                </a:solidFill>
                <a:latin typeface="Trebuchet MS"/>
              </a:rPr>
              <a:t>memory)</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If supported, can enable much faster host &lt;-&gt; device communications</a:t>
            </a:r>
            <a:endParaRPr lang="en-US" sz="3200"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0"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Pinned Memory</a:t>
            </a:r>
            <a:endParaRPr lang="en-US" sz="4400" spc="-1">
              <a:latin typeface="Arial"/>
            </a:endParaRPr>
          </a:p>
        </p:txBody>
      </p:sp>
      <p:sp>
        <p:nvSpPr>
          <p:cNvPr id="2331"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a:solidFill>
                  <a:srgbClr val="000000"/>
                </a:solidFill>
                <a:latin typeface="Trebuchet MS"/>
              </a:rPr>
              <a:t>A regular enqueueRead/enqueueWrite command might manage ~6GB/s</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But PCI-E Gen 3.0 can sustain transfer rates of up to 16GB/s</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So, where has our bandwidth gone?</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The operating system</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Why? Let's consider when memory is actually allocated…</a:t>
            </a:r>
            <a:endParaRPr lang="en-US" sz="3200"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Resources:</a:t>
            </a:r>
            <a:br/>
            <a:r>
              <a:rPr lang="en-US" sz="4400" spc="-1">
                <a:solidFill>
                  <a:srgbClr val="000000"/>
                </a:solidFill>
                <a:latin typeface="Trebuchet MS"/>
              </a:rPr>
              <a:t>https://www.khronos.org/opencl/</a:t>
            </a:r>
            <a:endParaRPr lang="en-US" sz="4400" spc="-1">
              <a:latin typeface="Arial"/>
            </a:endParaRPr>
          </a:p>
        </p:txBody>
      </p:sp>
      <p:sp>
        <p:nvSpPr>
          <p:cNvPr id="2101" name="CustomShape 2"/>
          <p:cNvSpPr/>
          <p:nvPr/>
        </p:nvSpPr>
        <p:spPr>
          <a:xfrm>
            <a:off x="3503640" y="4221000"/>
            <a:ext cx="652608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pc="-1">
                <a:solidFill>
                  <a:srgbClr val="000000"/>
                </a:solidFill>
                <a:latin typeface="Trebuchet MS"/>
                <a:ea typeface="DejaVu Sans"/>
              </a:rPr>
              <a:t>OpenCL Programming Guide</a:t>
            </a:r>
            <a:r>
              <a:rPr lang="en-US" spc="-1">
                <a:solidFill>
                  <a:srgbClr val="000000"/>
                </a:solidFill>
                <a:latin typeface="Trebuchet MS"/>
                <a:ea typeface="DejaVu Sans"/>
              </a:rPr>
              <a:t>: </a:t>
            </a:r>
            <a:endParaRPr lang="en-US" spc="-1">
              <a:latin typeface="Arial"/>
            </a:endParaRPr>
          </a:p>
          <a:p>
            <a:pPr>
              <a:lnSpc>
                <a:spcPct val="100000"/>
              </a:lnSpc>
            </a:pPr>
            <a:r>
              <a:rPr lang="en-US" spc="-1">
                <a:solidFill>
                  <a:srgbClr val="000000"/>
                </a:solidFill>
                <a:latin typeface="Trebuchet MS"/>
                <a:ea typeface="DejaVu Sans"/>
              </a:rPr>
              <a:t>Aaftab Munshi, Benedict Gaster, Timothy G. Mattson and James Fung, 2011 </a:t>
            </a:r>
            <a:endParaRPr lang="en-US" spc="-1">
              <a:latin typeface="Arial"/>
            </a:endParaRPr>
          </a:p>
        </p:txBody>
      </p:sp>
      <p:sp>
        <p:nvSpPr>
          <p:cNvPr id="2102" name="CustomShape 3"/>
          <p:cNvSpPr/>
          <p:nvPr/>
        </p:nvSpPr>
        <p:spPr>
          <a:xfrm>
            <a:off x="3503640" y="5373360"/>
            <a:ext cx="652608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pc="-1">
                <a:solidFill>
                  <a:srgbClr val="000000"/>
                </a:solidFill>
                <a:latin typeface="Trebuchet MS"/>
                <a:ea typeface="DejaVu Sans"/>
              </a:rPr>
              <a:t>Heterogeneous Computing with OpenCL</a:t>
            </a:r>
            <a:endParaRPr lang="en-US" spc="-1">
              <a:latin typeface="Arial"/>
            </a:endParaRPr>
          </a:p>
          <a:p>
            <a:pPr>
              <a:lnSpc>
                <a:spcPct val="100000"/>
              </a:lnSpc>
            </a:pPr>
            <a:r>
              <a:rPr lang="en-US" spc="-1">
                <a:solidFill>
                  <a:srgbClr val="000000"/>
                </a:solidFill>
                <a:latin typeface="Trebuchet MS"/>
                <a:ea typeface="DejaVu Sans"/>
              </a:rPr>
              <a:t>Benedict Gaster, Lee Howes, David R. Kaeli, Perhaad Mistry and Dana Schaa, 2011</a:t>
            </a:r>
            <a:endParaRPr lang="en-US" spc="-1">
              <a:latin typeface="Arial"/>
            </a:endParaRPr>
          </a:p>
        </p:txBody>
      </p:sp>
      <p:grpSp>
        <p:nvGrpSpPr>
          <p:cNvPr id="2103" name="Group 4"/>
          <p:cNvGrpSpPr/>
          <p:nvPr/>
        </p:nvGrpSpPr>
        <p:grpSpPr>
          <a:xfrm>
            <a:off x="2145000" y="5301360"/>
            <a:ext cx="844560" cy="1007280"/>
            <a:chOff x="621000" y="5301360"/>
            <a:chExt cx="844560" cy="1007280"/>
          </a:xfrm>
        </p:grpSpPr>
        <p:pic>
          <p:nvPicPr>
            <p:cNvPr id="2104" name="Picture 2"/>
            <p:cNvPicPr/>
            <p:nvPr/>
          </p:nvPicPr>
          <p:blipFill>
            <a:blip r:embed="rId2"/>
            <a:stretch/>
          </p:blipFill>
          <p:spPr>
            <a:xfrm>
              <a:off x="621000" y="5301360"/>
              <a:ext cx="820440" cy="1007280"/>
            </a:xfrm>
            <a:prstGeom prst="rect">
              <a:avLst/>
            </a:prstGeom>
            <a:ln w="9360">
              <a:noFill/>
            </a:ln>
          </p:spPr>
        </p:pic>
        <p:sp>
          <p:nvSpPr>
            <p:cNvPr id="2105" name="CustomShape 5"/>
            <p:cNvSpPr/>
            <p:nvPr/>
          </p:nvSpPr>
          <p:spPr>
            <a:xfrm>
              <a:off x="1391400" y="5315040"/>
              <a:ext cx="74160" cy="81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06" name="Line 6"/>
            <p:cNvSpPr/>
            <p:nvPr/>
          </p:nvSpPr>
          <p:spPr>
            <a:xfrm flipH="1" flipV="1">
              <a:off x="1428480" y="5314680"/>
              <a:ext cx="720" cy="982080"/>
            </a:xfrm>
            <a:prstGeom prst="line">
              <a:avLst/>
            </a:prstGeom>
            <a:ln>
              <a:solidFill>
                <a:schemeClr val="bg2"/>
              </a:solidFill>
              <a:round/>
            </a:ln>
          </p:spPr>
          <p:style>
            <a:lnRef idx="1">
              <a:schemeClr val="accent1"/>
            </a:lnRef>
            <a:fillRef idx="0">
              <a:schemeClr val="accent1"/>
            </a:fillRef>
            <a:effectRef idx="0">
              <a:schemeClr val="accent1"/>
            </a:effectRef>
            <a:fontRef idx="minor"/>
          </p:style>
        </p:sp>
      </p:grpSp>
      <p:grpSp>
        <p:nvGrpSpPr>
          <p:cNvPr id="2107" name="Group 7"/>
          <p:cNvGrpSpPr/>
          <p:nvPr/>
        </p:nvGrpSpPr>
        <p:grpSpPr>
          <a:xfrm>
            <a:off x="2135640" y="4131360"/>
            <a:ext cx="863280" cy="1097280"/>
            <a:chOff x="611640" y="4131360"/>
            <a:chExt cx="863280" cy="1097280"/>
          </a:xfrm>
        </p:grpSpPr>
        <p:pic>
          <p:nvPicPr>
            <p:cNvPr id="2108" name="Picture 10"/>
            <p:cNvPicPr/>
            <p:nvPr/>
          </p:nvPicPr>
          <p:blipFill>
            <a:blip r:embed="rId3"/>
            <a:stretch/>
          </p:blipFill>
          <p:spPr>
            <a:xfrm>
              <a:off x="611640" y="4131360"/>
              <a:ext cx="840240" cy="1097280"/>
            </a:xfrm>
            <a:prstGeom prst="rect">
              <a:avLst/>
            </a:prstGeom>
            <a:ln w="9360">
              <a:noFill/>
            </a:ln>
          </p:spPr>
        </p:pic>
        <p:sp>
          <p:nvSpPr>
            <p:cNvPr id="2109" name="CustomShape 8"/>
            <p:cNvSpPr/>
            <p:nvPr/>
          </p:nvSpPr>
          <p:spPr>
            <a:xfrm>
              <a:off x="1405080" y="4141800"/>
              <a:ext cx="54720" cy="97560"/>
            </a:xfrm>
            <a:prstGeom prst="rect">
              <a:avLst/>
            </a:prstGeom>
            <a:solidFill>
              <a:srgbClr val="06A69E"/>
            </a:solidFill>
            <a:ln>
              <a:noFill/>
            </a:ln>
          </p:spPr>
          <p:style>
            <a:lnRef idx="2">
              <a:schemeClr val="accent1">
                <a:shade val="50000"/>
              </a:schemeClr>
            </a:lnRef>
            <a:fillRef idx="1">
              <a:schemeClr val="accent1"/>
            </a:fillRef>
            <a:effectRef idx="0">
              <a:schemeClr val="accent1"/>
            </a:effectRef>
            <a:fontRef idx="minor"/>
          </p:style>
        </p:sp>
        <p:sp>
          <p:nvSpPr>
            <p:cNvPr id="2110" name="CustomShape 9"/>
            <p:cNvSpPr/>
            <p:nvPr/>
          </p:nvSpPr>
          <p:spPr>
            <a:xfrm>
              <a:off x="1443600" y="4135320"/>
              <a:ext cx="31320" cy="136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2111" name="Picture 14"/>
          <p:cNvPicPr/>
          <p:nvPr/>
        </p:nvPicPr>
        <p:blipFill>
          <a:blip r:embed="rId4"/>
          <a:stretch/>
        </p:blipFill>
        <p:spPr>
          <a:xfrm>
            <a:off x="2135640" y="1700640"/>
            <a:ext cx="863280" cy="1108800"/>
          </a:xfrm>
          <a:prstGeom prst="rect">
            <a:avLst/>
          </a:prstGeom>
          <a:ln>
            <a:noFill/>
          </a:ln>
        </p:spPr>
      </p:pic>
      <p:sp>
        <p:nvSpPr>
          <p:cNvPr id="2112" name="CustomShape 10"/>
          <p:cNvSpPr/>
          <p:nvPr/>
        </p:nvSpPr>
        <p:spPr>
          <a:xfrm>
            <a:off x="3503640" y="1785600"/>
            <a:ext cx="652608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pc="-1">
                <a:solidFill>
                  <a:srgbClr val="000000"/>
                </a:solidFill>
                <a:latin typeface="Trebuchet MS"/>
                <a:ea typeface="DejaVu Sans"/>
              </a:rPr>
              <a:t>The OpenCL specification</a:t>
            </a:r>
            <a:endParaRPr lang="en-US" spc="-1">
              <a:latin typeface="Arial"/>
            </a:endParaRPr>
          </a:p>
          <a:p>
            <a:pPr>
              <a:lnSpc>
                <a:spcPct val="100000"/>
              </a:lnSpc>
            </a:pPr>
            <a:r>
              <a:rPr lang="en-US" spc="-1">
                <a:solidFill>
                  <a:srgbClr val="000000"/>
                </a:solidFill>
                <a:latin typeface="Trebuchet MS"/>
                <a:ea typeface="DejaVu Sans"/>
              </a:rPr>
              <a:t>Surprisingly approachable for a spec!</a:t>
            </a:r>
            <a:endParaRPr lang="en-US" spc="-1">
              <a:latin typeface="Arial"/>
            </a:endParaRPr>
          </a:p>
          <a:p>
            <a:pPr>
              <a:lnSpc>
                <a:spcPct val="100000"/>
              </a:lnSpc>
            </a:pPr>
            <a:r>
              <a:rPr lang="en-US" u="sng" spc="-1">
                <a:solidFill>
                  <a:srgbClr val="0000FF"/>
                </a:solidFill>
                <a:latin typeface="Trebuchet MS"/>
                <a:ea typeface="DejaVu Sans"/>
                <a:hlinkClick r:id="rId5"/>
              </a:rPr>
              <a:t>https://www.khronos.org/registry/cl/</a:t>
            </a:r>
            <a:r>
              <a:rPr lang="en-US" spc="-1">
                <a:solidFill>
                  <a:srgbClr val="000000"/>
                </a:solidFill>
                <a:latin typeface="Trebuchet MS"/>
                <a:ea typeface="DejaVu Sans"/>
              </a:rPr>
              <a:t> </a:t>
            </a:r>
            <a:endParaRPr lang="en-US" spc="-1">
              <a:latin typeface="Arial"/>
            </a:endParaRPr>
          </a:p>
        </p:txBody>
      </p:sp>
      <p:pic>
        <p:nvPicPr>
          <p:cNvPr id="2113" name="Picture 2"/>
          <p:cNvPicPr/>
          <p:nvPr/>
        </p:nvPicPr>
        <p:blipFill>
          <a:blip r:embed="rId6"/>
          <a:stretch/>
        </p:blipFill>
        <p:spPr>
          <a:xfrm>
            <a:off x="2135640" y="2925000"/>
            <a:ext cx="863280" cy="1109520"/>
          </a:xfrm>
          <a:prstGeom prst="rect">
            <a:avLst/>
          </a:prstGeom>
          <a:ln w="9360">
            <a:noFill/>
          </a:ln>
        </p:spPr>
      </p:pic>
      <p:sp>
        <p:nvSpPr>
          <p:cNvPr id="2114" name="CustomShape 11"/>
          <p:cNvSpPr/>
          <p:nvPr/>
        </p:nvSpPr>
        <p:spPr>
          <a:xfrm>
            <a:off x="3503640" y="2997000"/>
            <a:ext cx="652608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pc="-1">
                <a:solidFill>
                  <a:srgbClr val="000000"/>
                </a:solidFill>
                <a:latin typeface="Trebuchet MS"/>
                <a:ea typeface="DejaVu Sans"/>
              </a:rPr>
              <a:t>OpenCL reference card</a:t>
            </a:r>
            <a:endParaRPr lang="en-US" spc="-1">
              <a:latin typeface="Arial"/>
            </a:endParaRPr>
          </a:p>
          <a:p>
            <a:pPr>
              <a:lnSpc>
                <a:spcPct val="100000"/>
              </a:lnSpc>
            </a:pPr>
            <a:r>
              <a:rPr lang="en-US" spc="-1">
                <a:solidFill>
                  <a:srgbClr val="000000"/>
                </a:solidFill>
                <a:latin typeface="Trebuchet MS"/>
                <a:ea typeface="DejaVu Sans"/>
              </a:rPr>
              <a:t>Useful to have on your desk(top)</a:t>
            </a:r>
            <a:endParaRPr lang="en-US" spc="-1">
              <a:latin typeface="Arial"/>
            </a:endParaRPr>
          </a:p>
          <a:p>
            <a:pPr>
              <a:lnSpc>
                <a:spcPct val="100000"/>
              </a:lnSpc>
            </a:pPr>
            <a:r>
              <a:rPr lang="en-US" spc="-1">
                <a:solidFill>
                  <a:srgbClr val="000000"/>
                </a:solidFill>
                <a:latin typeface="Trebuchet MS"/>
                <a:ea typeface="DejaVu Sans"/>
              </a:rPr>
              <a:t>Available on the same page as the spec.</a:t>
            </a:r>
            <a:endParaRPr lang="en-US"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2"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Malloc Recap</a:t>
            </a:r>
            <a:endParaRPr lang="en-US" sz="4400" spc="-1">
              <a:latin typeface="Arial"/>
            </a:endParaRPr>
          </a:p>
        </p:txBody>
      </p:sp>
      <p:sp>
        <p:nvSpPr>
          <p:cNvPr id="2333" name="CustomShape 2"/>
          <p:cNvSpPr/>
          <p:nvPr/>
        </p:nvSpPr>
        <p:spPr>
          <a:xfrm>
            <a:off x="1981200" y="1556640"/>
            <a:ext cx="4039560" cy="45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en-US" sz="2400" spc="-1">
                <a:solidFill>
                  <a:srgbClr val="000000"/>
                </a:solidFill>
                <a:latin typeface="Trebuchet MS"/>
              </a:rPr>
              <a:t>Consider a laptop which has 16GB of RAM.</a:t>
            </a:r>
            <a:endParaRPr lang="en-US" sz="2400" spc="-1">
              <a:latin typeface="Arial"/>
            </a:endParaRPr>
          </a:p>
          <a:p>
            <a:pPr>
              <a:spcBef>
                <a:spcPts val="479"/>
              </a:spcBef>
            </a:pPr>
            <a:endParaRPr lang="en-US" sz="2400" spc="-1">
              <a:latin typeface="Arial"/>
            </a:endParaRPr>
          </a:p>
          <a:p>
            <a:pPr marL="343080" indent="-342360">
              <a:spcBef>
                <a:spcPts val="479"/>
              </a:spcBef>
              <a:buClr>
                <a:srgbClr val="000000"/>
              </a:buClr>
              <a:buFont typeface="Arial"/>
              <a:buChar char="•"/>
            </a:pPr>
            <a:r>
              <a:rPr lang="en-US" sz="2400" spc="-1">
                <a:solidFill>
                  <a:srgbClr val="000000"/>
                </a:solidFill>
                <a:latin typeface="Trebuchet MS"/>
              </a:rPr>
              <a:t>What is the output of the code on the right if run on this laptop?</a:t>
            </a:r>
            <a:endParaRPr lang="en-US" sz="2400" spc="-1">
              <a:latin typeface="Arial"/>
            </a:endParaRPr>
          </a:p>
          <a:p>
            <a:pPr>
              <a:spcBef>
                <a:spcPts val="479"/>
              </a:spcBef>
            </a:pPr>
            <a:endParaRPr lang="en-US" sz="2400" spc="-1">
              <a:latin typeface="Arial"/>
            </a:endParaRPr>
          </a:p>
          <a:p>
            <a:pPr marL="343080" indent="-342360">
              <a:spcBef>
                <a:spcPts val="479"/>
              </a:spcBef>
              <a:buClr>
                <a:srgbClr val="000000"/>
              </a:buClr>
              <a:buFont typeface="Arial"/>
              <a:buChar char="•"/>
            </a:pPr>
            <a:r>
              <a:rPr lang="en-US" sz="2400" spc="-1">
                <a:solidFill>
                  <a:srgbClr val="000000"/>
                </a:solidFill>
                <a:latin typeface="Trebuchet MS"/>
              </a:rPr>
              <a:t>Bonus Question: if compiled with </a:t>
            </a:r>
            <a:r>
              <a:rPr lang="en-US" sz="2400" b="1" spc="-1">
                <a:solidFill>
                  <a:srgbClr val="3366FF"/>
                </a:solidFill>
                <a:latin typeface="Courier New"/>
              </a:rPr>
              <a:t>–m32</a:t>
            </a:r>
            <a:r>
              <a:rPr lang="en-US" sz="2400" spc="-1">
                <a:solidFill>
                  <a:srgbClr val="000000"/>
                </a:solidFill>
                <a:latin typeface="Trebuchet MS"/>
              </a:rPr>
              <a:t>, what will the output be?</a:t>
            </a:r>
            <a:endParaRPr lang="en-US" sz="2400" spc="-1">
              <a:latin typeface="Arial"/>
            </a:endParaRPr>
          </a:p>
        </p:txBody>
      </p:sp>
      <p:sp>
        <p:nvSpPr>
          <p:cNvPr id="2334" name="CustomShape 3"/>
          <p:cNvSpPr/>
          <p:nvPr/>
        </p:nvSpPr>
        <p:spPr>
          <a:xfrm>
            <a:off x="6168000" y="1556640"/>
            <a:ext cx="439164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pc="-1">
                <a:solidFill>
                  <a:srgbClr val="3366FF"/>
                </a:solidFill>
                <a:latin typeface="Courier New"/>
                <a:ea typeface="DejaVu Sans"/>
              </a:rPr>
              <a:t>#include &lt;stdlib.h&gt;</a:t>
            </a:r>
            <a:endParaRPr lang="en-US" sz="1400" spc="-1">
              <a:latin typeface="Arial"/>
            </a:endParaRPr>
          </a:p>
          <a:p>
            <a:pPr>
              <a:lnSpc>
                <a:spcPct val="100000"/>
              </a:lnSpc>
            </a:pPr>
            <a:r>
              <a:rPr lang="en-US" sz="1400" b="1" spc="-1">
                <a:solidFill>
                  <a:srgbClr val="3366FF"/>
                </a:solidFill>
                <a:latin typeface="Courier New"/>
                <a:ea typeface="DejaVu Sans"/>
              </a:rPr>
              <a:t>#include &lt;stdio.h&gt;</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int</a:t>
            </a:r>
            <a:endParaRPr lang="en-US" sz="1400" spc="-1">
              <a:latin typeface="Arial"/>
            </a:endParaRPr>
          </a:p>
          <a:p>
            <a:pPr>
              <a:lnSpc>
                <a:spcPct val="100000"/>
              </a:lnSpc>
            </a:pPr>
            <a:r>
              <a:rPr lang="en-US" sz="1400" b="1" spc="-1">
                <a:solidFill>
                  <a:srgbClr val="3366FF"/>
                </a:solidFill>
                <a:latin typeface="Courier New"/>
                <a:ea typeface="DejaVu Sans"/>
              </a:rPr>
              <a:t>main</a:t>
            </a:r>
            <a:endParaRPr lang="en-US" sz="1400" spc="-1">
              <a:latin typeface="Arial"/>
            </a:endParaRPr>
          </a:p>
          <a:p>
            <a:pPr>
              <a:lnSpc>
                <a:spcPct val="100000"/>
              </a:lnSpc>
            </a:pPr>
            <a:r>
              <a:rPr lang="en-US" sz="1400" b="1" spc="-1">
                <a:solidFill>
                  <a:srgbClr val="3366FF"/>
                </a:solidFill>
                <a:latin typeface="Courier New"/>
                <a:ea typeface="DejaVu Sans"/>
              </a:rPr>
              <a:t>(int argc, char **argv)</a:t>
            </a:r>
            <a:endParaRPr lang="en-US" sz="1400" spc="-1">
              <a:latin typeface="Arial"/>
            </a:endParaRPr>
          </a:p>
          <a:p>
            <a:pPr>
              <a:lnSpc>
                <a:spcPct val="100000"/>
              </a:lnSpc>
            </a:pPr>
            <a:r>
              <a:rPr lang="en-US" sz="1400" b="1" spc="-1">
                <a:solidFill>
                  <a:srgbClr val="3366FF"/>
                </a:solidFill>
                <a:latin typeface="Courier New"/>
                <a:ea typeface="DejaVu Sans"/>
              </a:rPr>
              <a:t>{</a:t>
            </a:r>
            <a:endParaRPr lang="en-US" sz="1400" spc="-1">
              <a:latin typeface="Arial"/>
            </a:endParaRPr>
          </a:p>
          <a:p>
            <a:pPr>
              <a:lnSpc>
                <a:spcPct val="100000"/>
              </a:lnSpc>
            </a:pPr>
            <a:r>
              <a:rPr lang="en-US" sz="1400" b="1" spc="-1">
                <a:solidFill>
                  <a:srgbClr val="3366FF"/>
                </a:solidFill>
                <a:latin typeface="Courier New"/>
                <a:ea typeface="DejaVu Sans"/>
              </a:rPr>
              <a:t>  //64 billion floats</a:t>
            </a:r>
            <a:endParaRPr lang="en-US" sz="1400" spc="-1">
              <a:latin typeface="Arial"/>
            </a:endParaRPr>
          </a:p>
          <a:p>
            <a:pPr>
              <a:lnSpc>
                <a:spcPct val="100000"/>
              </a:lnSpc>
            </a:pPr>
            <a:r>
              <a:rPr lang="en-US" sz="1400" b="1" spc="-1">
                <a:solidFill>
                  <a:srgbClr val="3366FF"/>
                </a:solidFill>
                <a:latin typeface="Courier New"/>
                <a:ea typeface="DejaVu Sans"/>
              </a:rPr>
              <a:t>  size_t len    = 64 * 1024*1024*1024;</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//256GB allocation</a:t>
            </a:r>
            <a:endParaRPr lang="en-US" sz="1400" spc="-1">
              <a:latin typeface="Arial"/>
            </a:endParaRPr>
          </a:p>
          <a:p>
            <a:pPr>
              <a:lnSpc>
                <a:spcPct val="100000"/>
              </a:lnSpc>
            </a:pPr>
            <a:r>
              <a:rPr lang="en-US" sz="1400" b="1" spc="-1">
                <a:solidFill>
                  <a:srgbClr val="3366FF"/>
                </a:solidFill>
                <a:latin typeface="Courier New"/>
                <a:ea typeface="DejaVu Sans"/>
              </a:rPr>
              <a:t>  float *buffer = </a:t>
            </a:r>
            <a:br/>
            <a:r>
              <a:rPr lang="en-US" sz="1400" b="1" spc="-1">
                <a:solidFill>
                  <a:srgbClr val="3366FF"/>
                </a:solidFill>
                <a:latin typeface="Courier New"/>
                <a:ea typeface="DejaVu Sans"/>
              </a:rPr>
              <a:t>             malloc(len*sizeof(float));</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if (NULL == buffer)</a:t>
            </a:r>
            <a:endParaRPr lang="en-US" sz="1400" spc="-1">
              <a:latin typeface="Arial"/>
            </a:endParaRPr>
          </a:p>
          <a:p>
            <a:pPr>
              <a:lnSpc>
                <a:spcPct val="100000"/>
              </a:lnSpc>
            </a:pPr>
            <a:r>
              <a:rPr lang="en-US" sz="1400" b="1" spc="-1">
                <a:solidFill>
                  <a:srgbClr val="3366FF"/>
                </a:solidFill>
                <a:latin typeface="Courier New"/>
                <a:ea typeface="DejaVu Sans"/>
              </a:rPr>
              <a:t>  {</a:t>
            </a:r>
            <a:endParaRPr lang="en-US" sz="1400" spc="-1">
              <a:latin typeface="Arial"/>
            </a:endParaRPr>
          </a:p>
          <a:p>
            <a:pPr>
              <a:lnSpc>
                <a:spcPct val="100000"/>
              </a:lnSpc>
            </a:pPr>
            <a:r>
              <a:rPr lang="en-US" sz="1400" b="1" spc="-1">
                <a:solidFill>
                  <a:srgbClr val="3366FF"/>
                </a:solidFill>
                <a:latin typeface="Courier New"/>
                <a:ea typeface="DejaVu Sans"/>
              </a:rPr>
              <a:t>    fprintf(stderr, "malloc failed\n");</a:t>
            </a:r>
            <a:endParaRPr lang="en-US" sz="1400" spc="-1">
              <a:latin typeface="Arial"/>
            </a:endParaRPr>
          </a:p>
          <a:p>
            <a:pPr>
              <a:lnSpc>
                <a:spcPct val="100000"/>
              </a:lnSpc>
            </a:pPr>
            <a:r>
              <a:rPr lang="en-US" sz="1400" b="1" spc="-1">
                <a:solidFill>
                  <a:srgbClr val="3366FF"/>
                </a:solidFill>
                <a:latin typeface="Courier New"/>
                <a:ea typeface="DejaVu Sans"/>
              </a:rPr>
              <a:t>    return 1;</a:t>
            </a:r>
            <a:endParaRPr lang="en-US" sz="1400" spc="-1">
              <a:latin typeface="Arial"/>
            </a:endParaRPr>
          </a:p>
          <a:p>
            <a:pPr>
              <a:lnSpc>
                <a:spcPct val="100000"/>
              </a:lnSpc>
            </a:pPr>
            <a:r>
              <a:rPr lang="en-US" sz="1400" b="1" spc="-1">
                <a:solidFill>
                  <a:srgbClr val="3366FF"/>
                </a:solidFill>
                <a:latin typeface="Courier New"/>
                <a:ea typeface="DejaVu Sans"/>
              </a:rPr>
              <a:t>  }</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printf("got ptr %p\n", buffer);</a:t>
            </a:r>
            <a:endParaRPr lang="en-US" sz="1400" spc="-1">
              <a:latin typeface="Arial"/>
            </a:endParaRPr>
          </a:p>
          <a:p>
            <a:pPr>
              <a:lnSpc>
                <a:spcPct val="100000"/>
              </a:lnSpc>
            </a:pPr>
            <a:r>
              <a:rPr lang="en-US" sz="1400" b="1" spc="-1">
                <a:solidFill>
                  <a:srgbClr val="3366FF"/>
                </a:solidFill>
                <a:latin typeface="Courier New"/>
                <a:ea typeface="DejaVu Sans"/>
              </a:rPr>
              <a:t>  return 0;</a:t>
            </a:r>
            <a:endParaRPr lang="en-US" sz="1400" spc="-1">
              <a:latin typeface="Arial"/>
            </a:endParaRPr>
          </a:p>
          <a:p>
            <a:pPr>
              <a:lnSpc>
                <a:spcPct val="100000"/>
              </a:lnSpc>
            </a:pPr>
            <a:r>
              <a:rPr lang="en-US" sz="1400" b="1" spc="-1">
                <a:solidFill>
                  <a:srgbClr val="3366FF"/>
                </a:solidFill>
                <a:latin typeface="Courier New"/>
                <a:ea typeface="DejaVu Sans"/>
              </a:rPr>
              <a:t>}</a:t>
            </a:r>
            <a:endParaRPr lang="en-US" sz="1400"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5" name="CustomShape 1"/>
          <p:cNvSpPr/>
          <p:nvPr/>
        </p:nvSpPr>
        <p:spPr>
          <a:xfrm>
            <a:off x="3071640" y="2205000"/>
            <a:ext cx="5688000" cy="20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pc="-1">
                <a:solidFill>
                  <a:srgbClr val="000000"/>
                </a:solidFill>
                <a:latin typeface="Menlo"/>
                <a:ea typeface="Menlo"/>
              </a:rPr>
              <a:t>% gcc test.c -o test          </a:t>
            </a:r>
            <a:endParaRPr lang="en-US" sz="3200" spc="-1">
              <a:latin typeface="Arial"/>
            </a:endParaRPr>
          </a:p>
          <a:p>
            <a:pPr>
              <a:lnSpc>
                <a:spcPct val="100000"/>
              </a:lnSpc>
            </a:pPr>
            <a:endParaRPr lang="en-US" sz="3200" spc="-1">
              <a:latin typeface="Arial"/>
            </a:endParaRPr>
          </a:p>
          <a:p>
            <a:pPr>
              <a:lnSpc>
                <a:spcPct val="100000"/>
              </a:lnSpc>
            </a:pPr>
            <a:r>
              <a:rPr lang="en-US" sz="3200" spc="-1">
                <a:solidFill>
                  <a:srgbClr val="000000"/>
                </a:solidFill>
                <a:latin typeface="Menlo"/>
                <a:ea typeface="Menlo"/>
              </a:rPr>
              <a:t>% ./test</a:t>
            </a:r>
            <a:endParaRPr lang="en-US" sz="3200" spc="-1">
              <a:latin typeface="Arial"/>
            </a:endParaRPr>
          </a:p>
          <a:p>
            <a:pPr>
              <a:lnSpc>
                <a:spcPct val="100000"/>
              </a:lnSpc>
            </a:pPr>
            <a:r>
              <a:rPr lang="en-US" sz="3200" spc="-1">
                <a:solidFill>
                  <a:srgbClr val="000000"/>
                </a:solidFill>
                <a:latin typeface="Menlo"/>
                <a:ea typeface="Menlo"/>
              </a:rPr>
              <a:t>got ptr 0x7f84b0c03350</a:t>
            </a:r>
            <a:endParaRPr lang="en-US" sz="3200"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Malloc Recap</a:t>
            </a:r>
            <a:endParaRPr lang="en-US" sz="4400" spc="-1">
              <a:latin typeface="Arial"/>
            </a:endParaRPr>
          </a:p>
        </p:txBody>
      </p:sp>
      <p:sp>
        <p:nvSpPr>
          <p:cNvPr id="2337" name="CustomShape 2"/>
          <p:cNvSpPr/>
          <p:nvPr/>
        </p:nvSpPr>
        <p:spPr>
          <a:xfrm>
            <a:off x="1981200" y="1556640"/>
            <a:ext cx="4039560" cy="45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479"/>
              </a:spcBef>
              <a:buClr>
                <a:srgbClr val="000000"/>
              </a:buClr>
              <a:buFont typeface="Arial"/>
              <a:buChar char="•"/>
            </a:pPr>
            <a:r>
              <a:rPr lang="en-US" sz="2400" spc="-1">
                <a:solidFill>
                  <a:srgbClr val="000000"/>
                </a:solidFill>
                <a:latin typeface="Trebuchet MS"/>
              </a:rPr>
              <a:t>A non-NULL pointer was returned</a:t>
            </a:r>
            <a:endParaRPr lang="en-US" sz="2400" spc="-1">
              <a:latin typeface="Arial"/>
            </a:endParaRPr>
          </a:p>
          <a:p>
            <a:pPr marL="343080" indent="-342360">
              <a:spcBef>
                <a:spcPts val="479"/>
              </a:spcBef>
              <a:buClr>
                <a:srgbClr val="000000"/>
              </a:buClr>
              <a:buFont typeface="Arial"/>
              <a:buChar char="•"/>
            </a:pPr>
            <a:r>
              <a:rPr lang="en-US" sz="2400" spc="-1">
                <a:solidFill>
                  <a:srgbClr val="000000"/>
                </a:solidFill>
                <a:latin typeface="Trebuchet MS"/>
              </a:rPr>
              <a:t>Both OS X and Linux will </a:t>
            </a:r>
            <a:r>
              <a:rPr lang="en-US" sz="2400" i="1" spc="-1">
                <a:solidFill>
                  <a:srgbClr val="000000"/>
                </a:solidFill>
                <a:latin typeface="Trebuchet MS"/>
              </a:rPr>
              <a:t>oversubscribe</a:t>
            </a:r>
            <a:r>
              <a:rPr lang="en-US" sz="2400" spc="-1">
                <a:solidFill>
                  <a:srgbClr val="000000"/>
                </a:solidFill>
                <a:latin typeface="Trebuchet MS"/>
              </a:rPr>
              <a:t> memory</a:t>
            </a:r>
            <a:endParaRPr lang="en-US" sz="2400" spc="-1">
              <a:latin typeface="Arial"/>
            </a:endParaRPr>
          </a:p>
          <a:p>
            <a:pPr marL="343080" indent="-342360">
              <a:spcBef>
                <a:spcPts val="479"/>
              </a:spcBef>
              <a:buClr>
                <a:srgbClr val="000000"/>
              </a:buClr>
              <a:buFont typeface="Arial"/>
              <a:buChar char="•"/>
            </a:pPr>
            <a:r>
              <a:rPr lang="en-US" sz="2400" spc="-1">
                <a:solidFill>
                  <a:srgbClr val="000000"/>
                </a:solidFill>
                <a:latin typeface="Trebuchet MS"/>
              </a:rPr>
              <a:t>When will this memory actually get allocated?</a:t>
            </a:r>
            <a:endParaRPr lang="en-US" sz="2400" spc="-1">
              <a:latin typeface="Arial"/>
            </a:endParaRPr>
          </a:p>
          <a:p>
            <a:pPr marL="343080" indent="-342360">
              <a:spcBef>
                <a:spcPts val="479"/>
              </a:spcBef>
              <a:buClr>
                <a:srgbClr val="000000"/>
              </a:buClr>
              <a:buFont typeface="Arial"/>
              <a:buChar char="•"/>
            </a:pPr>
            <a:r>
              <a:rPr lang="en-US" sz="2400" spc="-1">
                <a:solidFill>
                  <a:srgbClr val="000000"/>
                </a:solidFill>
                <a:latin typeface="Trebuchet MS"/>
              </a:rPr>
              <a:t>Checking the return value of malloc/calloc is useless – malloc </a:t>
            </a:r>
            <a:r>
              <a:rPr lang="en-US" sz="2400" i="1" spc="-1">
                <a:solidFill>
                  <a:srgbClr val="000000"/>
                </a:solidFill>
                <a:latin typeface="Trebuchet MS"/>
              </a:rPr>
              <a:t>never*</a:t>
            </a:r>
            <a:r>
              <a:rPr lang="en-US" sz="2400" spc="-1">
                <a:solidFill>
                  <a:srgbClr val="000000"/>
                </a:solidFill>
                <a:latin typeface="Trebuchet MS"/>
              </a:rPr>
              <a:t> returns NULL!</a:t>
            </a:r>
            <a:endParaRPr lang="en-US" sz="2400" spc="-1">
              <a:latin typeface="Arial"/>
            </a:endParaRPr>
          </a:p>
        </p:txBody>
      </p:sp>
      <p:sp>
        <p:nvSpPr>
          <p:cNvPr id="2338" name="CustomShape 3"/>
          <p:cNvSpPr/>
          <p:nvPr/>
        </p:nvSpPr>
        <p:spPr>
          <a:xfrm>
            <a:off x="6168000" y="1556640"/>
            <a:ext cx="439164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pc="-1">
                <a:solidFill>
                  <a:srgbClr val="3366FF"/>
                </a:solidFill>
                <a:latin typeface="Courier New"/>
                <a:ea typeface="DejaVu Sans"/>
              </a:rPr>
              <a:t>#include &lt;stdlib.h&gt;</a:t>
            </a:r>
            <a:endParaRPr lang="en-US" sz="1400" spc="-1">
              <a:latin typeface="Arial"/>
            </a:endParaRPr>
          </a:p>
          <a:p>
            <a:pPr>
              <a:lnSpc>
                <a:spcPct val="100000"/>
              </a:lnSpc>
            </a:pPr>
            <a:r>
              <a:rPr lang="en-US" sz="1400" b="1" spc="-1">
                <a:solidFill>
                  <a:srgbClr val="3366FF"/>
                </a:solidFill>
                <a:latin typeface="Courier New"/>
                <a:ea typeface="DejaVu Sans"/>
              </a:rPr>
              <a:t>#include &lt;stdio.h&gt;</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int</a:t>
            </a:r>
            <a:endParaRPr lang="en-US" sz="1400" spc="-1">
              <a:latin typeface="Arial"/>
            </a:endParaRPr>
          </a:p>
          <a:p>
            <a:pPr>
              <a:lnSpc>
                <a:spcPct val="100000"/>
              </a:lnSpc>
            </a:pPr>
            <a:r>
              <a:rPr lang="en-US" sz="1400" b="1" spc="-1">
                <a:solidFill>
                  <a:srgbClr val="3366FF"/>
                </a:solidFill>
                <a:latin typeface="Courier New"/>
                <a:ea typeface="DejaVu Sans"/>
              </a:rPr>
              <a:t>main</a:t>
            </a:r>
            <a:endParaRPr lang="en-US" sz="1400" spc="-1">
              <a:latin typeface="Arial"/>
            </a:endParaRPr>
          </a:p>
          <a:p>
            <a:pPr>
              <a:lnSpc>
                <a:spcPct val="100000"/>
              </a:lnSpc>
            </a:pPr>
            <a:r>
              <a:rPr lang="en-US" sz="1400" b="1" spc="-1">
                <a:solidFill>
                  <a:srgbClr val="3366FF"/>
                </a:solidFill>
                <a:latin typeface="Courier New"/>
                <a:ea typeface="DejaVu Sans"/>
              </a:rPr>
              <a:t>(int argc, char **argv)</a:t>
            </a:r>
            <a:endParaRPr lang="en-US" sz="1400" spc="-1">
              <a:latin typeface="Arial"/>
            </a:endParaRPr>
          </a:p>
          <a:p>
            <a:pPr>
              <a:lnSpc>
                <a:spcPct val="100000"/>
              </a:lnSpc>
            </a:pPr>
            <a:r>
              <a:rPr lang="en-US" sz="1400" b="1" spc="-1">
                <a:solidFill>
                  <a:srgbClr val="3366FF"/>
                </a:solidFill>
                <a:latin typeface="Courier New"/>
                <a:ea typeface="DejaVu Sans"/>
              </a:rPr>
              <a:t>{</a:t>
            </a:r>
            <a:endParaRPr lang="en-US" sz="1400" spc="-1">
              <a:latin typeface="Arial"/>
            </a:endParaRPr>
          </a:p>
          <a:p>
            <a:pPr>
              <a:lnSpc>
                <a:spcPct val="100000"/>
              </a:lnSpc>
            </a:pPr>
            <a:r>
              <a:rPr lang="en-US" sz="1400" b="1" spc="-1">
                <a:solidFill>
                  <a:srgbClr val="3366FF"/>
                </a:solidFill>
                <a:latin typeface="Courier New"/>
                <a:ea typeface="DejaVu Sans"/>
              </a:rPr>
              <a:t>  //64 billion floats</a:t>
            </a:r>
            <a:endParaRPr lang="en-US" sz="1400" spc="-1">
              <a:latin typeface="Arial"/>
            </a:endParaRPr>
          </a:p>
          <a:p>
            <a:pPr>
              <a:lnSpc>
                <a:spcPct val="100000"/>
              </a:lnSpc>
            </a:pPr>
            <a:r>
              <a:rPr lang="en-US" sz="1400" b="1" spc="-1">
                <a:solidFill>
                  <a:srgbClr val="3366FF"/>
                </a:solidFill>
                <a:latin typeface="Courier New"/>
                <a:ea typeface="DejaVu Sans"/>
              </a:rPr>
              <a:t>  size_t len    = 64 * 1024*1024*1024;</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//256GB allocation</a:t>
            </a:r>
            <a:endParaRPr lang="en-US" sz="1400" spc="-1">
              <a:latin typeface="Arial"/>
            </a:endParaRPr>
          </a:p>
          <a:p>
            <a:pPr>
              <a:lnSpc>
                <a:spcPct val="100000"/>
              </a:lnSpc>
            </a:pPr>
            <a:r>
              <a:rPr lang="en-US" sz="1400" b="1" spc="-1">
                <a:solidFill>
                  <a:srgbClr val="3366FF"/>
                </a:solidFill>
                <a:latin typeface="Courier New"/>
                <a:ea typeface="DejaVu Sans"/>
              </a:rPr>
              <a:t>  float *buffer = </a:t>
            </a:r>
            <a:br/>
            <a:r>
              <a:rPr lang="en-US" sz="1400" b="1" spc="-1">
                <a:solidFill>
                  <a:srgbClr val="3366FF"/>
                </a:solidFill>
                <a:latin typeface="Courier New"/>
                <a:ea typeface="DejaVu Sans"/>
              </a:rPr>
              <a:t>             malloc(len*sizeof(float));</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if (NULL == buffer)</a:t>
            </a:r>
            <a:endParaRPr lang="en-US" sz="1400" spc="-1">
              <a:latin typeface="Arial"/>
            </a:endParaRPr>
          </a:p>
          <a:p>
            <a:pPr>
              <a:lnSpc>
                <a:spcPct val="100000"/>
              </a:lnSpc>
            </a:pPr>
            <a:r>
              <a:rPr lang="en-US" sz="1400" b="1" spc="-1">
                <a:solidFill>
                  <a:srgbClr val="3366FF"/>
                </a:solidFill>
                <a:latin typeface="Courier New"/>
                <a:ea typeface="DejaVu Sans"/>
              </a:rPr>
              <a:t>  {</a:t>
            </a:r>
            <a:endParaRPr lang="en-US" sz="1400" spc="-1">
              <a:latin typeface="Arial"/>
            </a:endParaRPr>
          </a:p>
          <a:p>
            <a:pPr>
              <a:lnSpc>
                <a:spcPct val="100000"/>
              </a:lnSpc>
            </a:pPr>
            <a:r>
              <a:rPr lang="en-US" sz="1400" b="1" spc="-1">
                <a:solidFill>
                  <a:srgbClr val="3366FF"/>
                </a:solidFill>
                <a:latin typeface="Courier New"/>
                <a:ea typeface="DejaVu Sans"/>
              </a:rPr>
              <a:t>    fprintf(stderr, "malloc failed\n");</a:t>
            </a:r>
            <a:endParaRPr lang="en-US" sz="1400" spc="-1">
              <a:latin typeface="Arial"/>
            </a:endParaRPr>
          </a:p>
          <a:p>
            <a:pPr>
              <a:lnSpc>
                <a:spcPct val="100000"/>
              </a:lnSpc>
            </a:pPr>
            <a:r>
              <a:rPr lang="en-US" sz="1400" b="1" spc="-1">
                <a:solidFill>
                  <a:srgbClr val="3366FF"/>
                </a:solidFill>
                <a:latin typeface="Courier New"/>
                <a:ea typeface="DejaVu Sans"/>
              </a:rPr>
              <a:t>    return 1;</a:t>
            </a:r>
            <a:endParaRPr lang="en-US" sz="1400" spc="-1">
              <a:latin typeface="Arial"/>
            </a:endParaRPr>
          </a:p>
          <a:p>
            <a:pPr>
              <a:lnSpc>
                <a:spcPct val="100000"/>
              </a:lnSpc>
            </a:pPr>
            <a:r>
              <a:rPr lang="en-US" sz="1400" b="1" spc="-1">
                <a:solidFill>
                  <a:srgbClr val="3366FF"/>
                </a:solidFill>
                <a:latin typeface="Courier New"/>
                <a:ea typeface="DejaVu Sans"/>
              </a:rPr>
              <a:t>  }</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printf("got ptr %p\n", buffer);</a:t>
            </a:r>
            <a:endParaRPr lang="en-US" sz="1400" spc="-1">
              <a:latin typeface="Arial"/>
            </a:endParaRPr>
          </a:p>
          <a:p>
            <a:pPr>
              <a:lnSpc>
                <a:spcPct val="100000"/>
              </a:lnSpc>
            </a:pPr>
            <a:r>
              <a:rPr lang="en-US" sz="1400" b="1" spc="-1">
                <a:solidFill>
                  <a:srgbClr val="3366FF"/>
                </a:solidFill>
                <a:latin typeface="Courier New"/>
                <a:ea typeface="DejaVu Sans"/>
              </a:rPr>
              <a:t>  return 0;</a:t>
            </a:r>
            <a:endParaRPr lang="en-US" sz="1400" spc="-1">
              <a:latin typeface="Arial"/>
            </a:endParaRPr>
          </a:p>
          <a:p>
            <a:pPr>
              <a:lnSpc>
                <a:spcPct val="100000"/>
              </a:lnSpc>
            </a:pPr>
            <a:r>
              <a:rPr lang="en-US" sz="1400" b="1" spc="-1">
                <a:solidFill>
                  <a:srgbClr val="3366FF"/>
                </a:solidFill>
                <a:latin typeface="Courier New"/>
                <a:ea typeface="DejaVu Sans"/>
              </a:rPr>
              <a:t>}</a:t>
            </a:r>
            <a:endParaRPr lang="en-US" sz="1400" spc="-1">
              <a:latin typeface="Arial"/>
            </a:endParaRPr>
          </a:p>
        </p:txBody>
      </p:sp>
      <p:sp>
        <p:nvSpPr>
          <p:cNvPr id="2339" name="CustomShape 4"/>
          <p:cNvSpPr/>
          <p:nvPr/>
        </p:nvSpPr>
        <p:spPr>
          <a:xfrm>
            <a:off x="1334640" y="6488640"/>
            <a:ext cx="58636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a:solidFill>
                  <a:srgbClr val="000000"/>
                </a:solidFill>
                <a:latin typeface="Trebuchet MS"/>
                <a:ea typeface="DejaVu Sans"/>
              </a:rPr>
              <a:t>* This might not be true for an embedded system</a:t>
            </a:r>
            <a:endParaRPr lang="en-US"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0"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Malloc Recap</a:t>
            </a:r>
            <a:endParaRPr lang="en-US" sz="4400" spc="-1">
              <a:latin typeface="Arial"/>
            </a:endParaRPr>
          </a:p>
        </p:txBody>
      </p:sp>
      <p:sp>
        <p:nvSpPr>
          <p:cNvPr id="2341" name="CustomShape 2"/>
          <p:cNvSpPr/>
          <p:nvPr/>
        </p:nvSpPr>
        <p:spPr>
          <a:xfrm>
            <a:off x="1981200" y="1556640"/>
            <a:ext cx="4039560" cy="45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479"/>
              </a:spcBef>
              <a:buClr>
                <a:srgbClr val="000000"/>
              </a:buClr>
              <a:buFont typeface="Arial"/>
              <a:buChar char="•"/>
            </a:pPr>
            <a:r>
              <a:rPr lang="en-US" sz="2400" spc="-1">
                <a:solidFill>
                  <a:srgbClr val="000000"/>
                </a:solidFill>
                <a:latin typeface="Trebuchet MS"/>
              </a:rPr>
              <a:t>This program does not actually allocate any memory</a:t>
            </a:r>
            <a:endParaRPr lang="en-US" sz="2400" spc="-1">
              <a:latin typeface="Arial"/>
            </a:endParaRPr>
          </a:p>
          <a:p>
            <a:pPr marL="343080" indent="-342360">
              <a:spcBef>
                <a:spcPts val="479"/>
              </a:spcBef>
              <a:buClr>
                <a:srgbClr val="000000"/>
              </a:buClr>
              <a:buFont typeface="Arial"/>
              <a:buChar char="•"/>
            </a:pPr>
            <a:r>
              <a:rPr lang="en-US" sz="2400" spc="-1">
                <a:solidFill>
                  <a:srgbClr val="000000"/>
                </a:solidFill>
                <a:latin typeface="Trebuchet MS"/>
              </a:rPr>
              <a:t>We call malloc, but we never use it!</a:t>
            </a:r>
            <a:endParaRPr lang="en-US" sz="2400" spc="-1">
              <a:latin typeface="Arial"/>
            </a:endParaRPr>
          </a:p>
        </p:txBody>
      </p:sp>
      <p:sp>
        <p:nvSpPr>
          <p:cNvPr id="2342" name="CustomShape 3"/>
          <p:cNvSpPr/>
          <p:nvPr/>
        </p:nvSpPr>
        <p:spPr>
          <a:xfrm>
            <a:off x="6168000" y="1556640"/>
            <a:ext cx="4391640" cy="32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pc="-1">
                <a:solidFill>
                  <a:srgbClr val="3366FF"/>
                </a:solidFill>
                <a:latin typeface="Courier New"/>
                <a:ea typeface="DejaVu Sans"/>
              </a:rPr>
              <a:t>#include &lt;stdlib.h&gt;</a:t>
            </a:r>
            <a:endParaRPr lang="en-US" sz="1400" spc="-1">
              <a:latin typeface="Arial"/>
            </a:endParaRPr>
          </a:p>
          <a:p>
            <a:pPr>
              <a:lnSpc>
                <a:spcPct val="100000"/>
              </a:lnSpc>
            </a:pPr>
            <a:r>
              <a:rPr lang="en-US" sz="1400" b="1" spc="-1">
                <a:solidFill>
                  <a:srgbClr val="3366FF"/>
                </a:solidFill>
                <a:latin typeface="Courier New"/>
                <a:ea typeface="DejaVu Sans"/>
              </a:rPr>
              <a:t>#include &lt;stdio.h&gt;</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int </a:t>
            </a:r>
            <a:endParaRPr lang="en-US" sz="1400" spc="-1">
              <a:latin typeface="Arial"/>
            </a:endParaRPr>
          </a:p>
          <a:p>
            <a:pPr>
              <a:lnSpc>
                <a:spcPct val="100000"/>
              </a:lnSpc>
            </a:pPr>
            <a:r>
              <a:rPr lang="en-US" sz="1400" b="1" spc="-1">
                <a:solidFill>
                  <a:srgbClr val="3366FF"/>
                </a:solidFill>
                <a:latin typeface="Courier New"/>
                <a:ea typeface="DejaVu Sans"/>
              </a:rPr>
              <a:t>main </a:t>
            </a:r>
            <a:endParaRPr lang="en-US" sz="1400" spc="-1">
              <a:latin typeface="Arial"/>
            </a:endParaRPr>
          </a:p>
          <a:p>
            <a:pPr>
              <a:lnSpc>
                <a:spcPct val="100000"/>
              </a:lnSpc>
            </a:pPr>
            <a:r>
              <a:rPr lang="en-US" sz="1400" b="1" spc="-1">
                <a:solidFill>
                  <a:srgbClr val="3366FF"/>
                </a:solidFill>
                <a:latin typeface="Courier New"/>
                <a:ea typeface="DejaVu Sans"/>
              </a:rPr>
              <a:t>(int argc, char **argv)</a:t>
            </a:r>
            <a:endParaRPr lang="en-US" sz="1400" spc="-1">
              <a:latin typeface="Arial"/>
            </a:endParaRPr>
          </a:p>
          <a:p>
            <a:pPr>
              <a:lnSpc>
                <a:spcPct val="100000"/>
              </a:lnSpc>
            </a:pPr>
            <a:r>
              <a:rPr lang="en-US" sz="1400" b="1" spc="-1">
                <a:solidFill>
                  <a:srgbClr val="3366FF"/>
                </a:solidFill>
                <a:latin typeface="Courier New"/>
                <a:ea typeface="DejaVu Sans"/>
              </a:rPr>
              <a:t>{</a:t>
            </a:r>
            <a:endParaRPr lang="en-US" sz="1400" spc="-1">
              <a:latin typeface="Arial"/>
            </a:endParaRPr>
          </a:p>
          <a:p>
            <a:pPr>
              <a:lnSpc>
                <a:spcPct val="100000"/>
              </a:lnSpc>
            </a:pPr>
            <a:r>
              <a:rPr lang="en-US" sz="1400" b="1" spc="-1">
                <a:solidFill>
                  <a:srgbClr val="3366FF"/>
                </a:solidFill>
                <a:latin typeface="Courier New"/>
                <a:ea typeface="DejaVu Sans"/>
              </a:rPr>
              <a:t>  size_t len    = 16 * 1024*1024;</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float *buffer = </a:t>
            </a:r>
            <a:br/>
            <a:r>
              <a:rPr lang="en-US" sz="1400" b="1" spc="-1">
                <a:solidFill>
                  <a:srgbClr val="3366FF"/>
                </a:solidFill>
                <a:latin typeface="Courier New"/>
                <a:ea typeface="DejaVu Sans"/>
              </a:rPr>
              <a:t>             malloc(len*sizeof(float));</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return 0;</a:t>
            </a:r>
            <a:endParaRPr lang="en-US" sz="1400" spc="-1">
              <a:latin typeface="Arial"/>
            </a:endParaRPr>
          </a:p>
          <a:p>
            <a:pPr>
              <a:lnSpc>
                <a:spcPct val="100000"/>
              </a:lnSpc>
            </a:pPr>
            <a:r>
              <a:rPr lang="en-US" sz="1400" b="1" spc="-1">
                <a:solidFill>
                  <a:srgbClr val="3366FF"/>
                </a:solidFill>
                <a:latin typeface="Courier New"/>
                <a:ea typeface="DejaVu Sans"/>
              </a:rPr>
              <a:t>}</a:t>
            </a:r>
            <a:endParaRPr lang="en-US" sz="1400" spc="-1">
              <a:latin typeface="Arial"/>
            </a:endParaRPr>
          </a:p>
          <a:p>
            <a:pPr>
              <a:lnSpc>
                <a:spcPct val="100000"/>
              </a:lnSpc>
            </a:pPr>
            <a:endParaRPr lang="en-US" sz="1400"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3"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Malloc Recap</a:t>
            </a:r>
            <a:endParaRPr lang="en-US" sz="4400" spc="-1">
              <a:latin typeface="Arial"/>
            </a:endParaRPr>
          </a:p>
        </p:txBody>
      </p:sp>
      <p:sp>
        <p:nvSpPr>
          <p:cNvPr id="2344" name="CustomShape 2"/>
          <p:cNvSpPr/>
          <p:nvPr/>
        </p:nvSpPr>
        <p:spPr>
          <a:xfrm>
            <a:off x="1981200" y="1556640"/>
            <a:ext cx="4039560" cy="45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spcBef>
                <a:spcPts val="479"/>
              </a:spcBef>
              <a:buClr>
                <a:srgbClr val="000000"/>
              </a:buClr>
              <a:buFont typeface="Arial"/>
              <a:buChar char="•"/>
            </a:pPr>
            <a:r>
              <a:rPr lang="en-US" sz="2400" spc="-1">
                <a:solidFill>
                  <a:srgbClr val="000000"/>
                </a:solidFill>
                <a:latin typeface="Trebuchet MS"/>
              </a:rPr>
              <a:t>So what happens here?</a:t>
            </a:r>
            <a:endParaRPr lang="en-US" sz="2400" spc="-1">
              <a:latin typeface="Arial"/>
            </a:endParaRPr>
          </a:p>
          <a:p>
            <a:pPr marL="343080" indent="-342360">
              <a:spcBef>
                <a:spcPts val="479"/>
              </a:spcBef>
              <a:buClr>
                <a:srgbClr val="000000"/>
              </a:buClr>
              <a:buFont typeface="Arial"/>
              <a:buChar char="•"/>
            </a:pPr>
            <a:r>
              <a:rPr lang="en-US" sz="2400" spc="-1">
                <a:solidFill>
                  <a:srgbClr val="000000"/>
                </a:solidFill>
                <a:latin typeface="Trebuchet MS"/>
              </a:rPr>
              <a:t>The pointer we got back, when accessed, will trigger a page fault in the kernel.</a:t>
            </a:r>
            <a:endParaRPr lang="en-US" sz="2400" spc="-1">
              <a:latin typeface="Arial"/>
            </a:endParaRPr>
          </a:p>
          <a:p>
            <a:pPr marL="343080" indent="-342360">
              <a:spcBef>
                <a:spcPts val="479"/>
              </a:spcBef>
              <a:buClr>
                <a:srgbClr val="000000"/>
              </a:buClr>
              <a:buFont typeface="Arial"/>
              <a:buChar char="•"/>
            </a:pPr>
            <a:r>
              <a:rPr lang="en-US" sz="2400" spc="-1">
                <a:solidFill>
                  <a:srgbClr val="000000"/>
                </a:solidFill>
                <a:latin typeface="Trebuchet MS"/>
              </a:rPr>
              <a:t>The kernel will then allocate us some memory, and allow us to write to it.</a:t>
            </a:r>
            <a:endParaRPr lang="en-US" sz="2400" spc="-1">
              <a:latin typeface="Arial"/>
            </a:endParaRPr>
          </a:p>
          <a:p>
            <a:pPr marL="343080" indent="-342360">
              <a:spcBef>
                <a:spcPts val="479"/>
              </a:spcBef>
              <a:buClr>
                <a:srgbClr val="000000"/>
              </a:buClr>
              <a:buFont typeface="Arial"/>
              <a:buChar char="•"/>
            </a:pPr>
            <a:r>
              <a:rPr lang="en-US" sz="2400" spc="-1">
                <a:solidFill>
                  <a:srgbClr val="000000"/>
                </a:solidFill>
                <a:latin typeface="Trebuchet MS"/>
              </a:rPr>
              <a:t>But how much was allocated in this code? Only 4096 bytes (one page)</a:t>
            </a:r>
            <a:endParaRPr lang="en-US" sz="2400" spc="-1">
              <a:latin typeface="Arial"/>
            </a:endParaRPr>
          </a:p>
        </p:txBody>
      </p:sp>
      <p:sp>
        <p:nvSpPr>
          <p:cNvPr id="2345" name="CustomShape 3"/>
          <p:cNvSpPr/>
          <p:nvPr/>
        </p:nvSpPr>
        <p:spPr>
          <a:xfrm>
            <a:off x="6168000" y="1556640"/>
            <a:ext cx="4391640" cy="371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pc="-1">
                <a:solidFill>
                  <a:srgbClr val="3366FF"/>
                </a:solidFill>
                <a:latin typeface="Courier New"/>
                <a:ea typeface="DejaVu Sans"/>
              </a:rPr>
              <a:t>#include &lt;stdlib.h&gt;</a:t>
            </a:r>
            <a:endParaRPr lang="en-US" sz="1400" spc="-1">
              <a:latin typeface="Arial"/>
            </a:endParaRPr>
          </a:p>
          <a:p>
            <a:pPr>
              <a:lnSpc>
                <a:spcPct val="100000"/>
              </a:lnSpc>
            </a:pPr>
            <a:r>
              <a:rPr lang="en-US" sz="1400" b="1" spc="-1">
                <a:solidFill>
                  <a:srgbClr val="3366FF"/>
                </a:solidFill>
                <a:latin typeface="Courier New"/>
                <a:ea typeface="DejaVu Sans"/>
              </a:rPr>
              <a:t>#include &lt;stdio.h&gt;</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int </a:t>
            </a:r>
            <a:endParaRPr lang="en-US" sz="1400" spc="-1">
              <a:latin typeface="Arial"/>
            </a:endParaRPr>
          </a:p>
          <a:p>
            <a:pPr>
              <a:lnSpc>
                <a:spcPct val="100000"/>
              </a:lnSpc>
            </a:pPr>
            <a:r>
              <a:rPr lang="en-US" sz="1400" b="1" spc="-1">
                <a:solidFill>
                  <a:srgbClr val="3366FF"/>
                </a:solidFill>
                <a:latin typeface="Courier New"/>
                <a:ea typeface="DejaVu Sans"/>
              </a:rPr>
              <a:t>main </a:t>
            </a:r>
            <a:endParaRPr lang="en-US" sz="1400" spc="-1">
              <a:latin typeface="Arial"/>
            </a:endParaRPr>
          </a:p>
          <a:p>
            <a:pPr>
              <a:lnSpc>
                <a:spcPct val="100000"/>
              </a:lnSpc>
            </a:pPr>
            <a:r>
              <a:rPr lang="en-US" sz="1400" b="1" spc="-1">
                <a:solidFill>
                  <a:srgbClr val="3366FF"/>
                </a:solidFill>
                <a:latin typeface="Courier New"/>
                <a:ea typeface="DejaVu Sans"/>
              </a:rPr>
              <a:t>(int argc, char **argv)</a:t>
            </a:r>
            <a:endParaRPr lang="en-US" sz="1400" spc="-1">
              <a:latin typeface="Arial"/>
            </a:endParaRPr>
          </a:p>
          <a:p>
            <a:pPr>
              <a:lnSpc>
                <a:spcPct val="100000"/>
              </a:lnSpc>
            </a:pPr>
            <a:r>
              <a:rPr lang="en-US" sz="1400" b="1" spc="-1">
                <a:solidFill>
                  <a:srgbClr val="3366FF"/>
                </a:solidFill>
                <a:latin typeface="Courier New"/>
                <a:ea typeface="DejaVu Sans"/>
              </a:rPr>
              <a:t>{</a:t>
            </a:r>
            <a:endParaRPr lang="en-US" sz="1400" spc="-1">
              <a:latin typeface="Arial"/>
            </a:endParaRPr>
          </a:p>
          <a:p>
            <a:pPr>
              <a:lnSpc>
                <a:spcPct val="100000"/>
              </a:lnSpc>
            </a:pPr>
            <a:r>
              <a:rPr lang="en-US" sz="1400" b="1" spc="-1">
                <a:solidFill>
                  <a:srgbClr val="3366FF"/>
                </a:solidFill>
                <a:latin typeface="Courier New"/>
                <a:ea typeface="DejaVu Sans"/>
              </a:rPr>
              <a:t>  size_t len    = 16 * 1024*1024;</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float *buffer = </a:t>
            </a:r>
            <a:br/>
            <a:r>
              <a:rPr lang="en-US" sz="1400" b="1" spc="-1">
                <a:solidFill>
                  <a:srgbClr val="3366FF"/>
                </a:solidFill>
                <a:latin typeface="Courier New"/>
                <a:ea typeface="DejaVu Sans"/>
              </a:rPr>
              <a:t>             malloc(len*sizeof(float));</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buffer[0] = 10.0f;</a:t>
            </a:r>
            <a:endParaRPr lang="en-US" sz="1400" spc="-1">
              <a:latin typeface="Arial"/>
            </a:endParaRPr>
          </a:p>
          <a:p>
            <a:pPr>
              <a:lnSpc>
                <a:spcPct val="100000"/>
              </a:lnSpc>
            </a:pPr>
            <a:endParaRPr lang="en-US" sz="1400" spc="-1">
              <a:latin typeface="Arial"/>
            </a:endParaRPr>
          </a:p>
          <a:p>
            <a:pPr>
              <a:lnSpc>
                <a:spcPct val="100000"/>
              </a:lnSpc>
            </a:pPr>
            <a:r>
              <a:rPr lang="en-US" sz="1400" b="1" spc="-1">
                <a:solidFill>
                  <a:srgbClr val="3366FF"/>
                </a:solidFill>
                <a:latin typeface="Courier New"/>
                <a:ea typeface="DejaVu Sans"/>
              </a:rPr>
              <a:t>  return 0;</a:t>
            </a:r>
            <a:endParaRPr lang="en-US" sz="1400" spc="-1">
              <a:latin typeface="Arial"/>
            </a:endParaRPr>
          </a:p>
          <a:p>
            <a:pPr>
              <a:lnSpc>
                <a:spcPct val="100000"/>
              </a:lnSpc>
            </a:pPr>
            <a:r>
              <a:rPr lang="en-US" sz="1400" b="1" spc="-1">
                <a:solidFill>
                  <a:srgbClr val="3366FF"/>
                </a:solidFill>
                <a:latin typeface="Courier New"/>
                <a:ea typeface="DejaVu Sans"/>
              </a:rPr>
              <a:t>}</a:t>
            </a:r>
            <a:endParaRPr lang="en-US" sz="1400" spc="-1">
              <a:latin typeface="Arial"/>
            </a:endParaRPr>
          </a:p>
          <a:p>
            <a:pPr>
              <a:lnSpc>
                <a:spcPct val="100000"/>
              </a:lnSpc>
            </a:pPr>
            <a:endParaRPr lang="en-US" sz="1400"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Malloc Recap</a:t>
            </a:r>
            <a:endParaRPr lang="en-US" sz="4400" spc="-1">
              <a:latin typeface="Arial"/>
            </a:endParaRPr>
          </a:p>
        </p:txBody>
      </p:sp>
      <p:sp>
        <p:nvSpPr>
          <p:cNvPr id="2347" name="CustomShape 2"/>
          <p:cNvSpPr/>
          <p:nvPr/>
        </p:nvSpPr>
        <p:spPr>
          <a:xfrm>
            <a:off x="1981200" y="1600200"/>
            <a:ext cx="8228880" cy="485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lnSpc>
                <a:spcPct val="110000"/>
              </a:lnSpc>
              <a:spcBef>
                <a:spcPts val="641"/>
              </a:spcBef>
              <a:buClr>
                <a:srgbClr val="000000"/>
              </a:buClr>
              <a:buFont typeface="Arial"/>
              <a:buChar char="•"/>
            </a:pPr>
            <a:r>
              <a:rPr lang="en-US" sz="3200" spc="-1">
                <a:solidFill>
                  <a:srgbClr val="000000"/>
                </a:solidFill>
                <a:latin typeface="Trebuchet MS"/>
              </a:rPr>
              <a:t>4KB pages will be allocated at a time, and can also be swapped to disk dynamically</a:t>
            </a:r>
            <a:endParaRPr lang="en-US" sz="3200" spc="-1">
              <a:latin typeface="Arial"/>
            </a:endParaRPr>
          </a:p>
          <a:p>
            <a:pPr marL="343080" indent="-342360">
              <a:lnSpc>
                <a:spcPct val="110000"/>
              </a:lnSpc>
              <a:spcBef>
                <a:spcPts val="641"/>
              </a:spcBef>
              <a:buClr>
                <a:srgbClr val="000000"/>
              </a:buClr>
              <a:buFont typeface="Arial"/>
              <a:buChar char="•"/>
            </a:pPr>
            <a:r>
              <a:rPr lang="en-US" sz="3200" spc="-1">
                <a:solidFill>
                  <a:srgbClr val="000000"/>
                </a:solidFill>
                <a:latin typeface="Trebuchet MS"/>
              </a:rPr>
              <a:t>In fact, an allocation may not even be contiguous</a:t>
            </a:r>
            <a:endParaRPr lang="en-US" sz="3200" spc="-1">
              <a:latin typeface="Arial"/>
            </a:endParaRPr>
          </a:p>
          <a:p>
            <a:pPr marL="343080" indent="-342360">
              <a:lnSpc>
                <a:spcPct val="110000"/>
              </a:lnSpc>
              <a:spcBef>
                <a:spcPts val="641"/>
              </a:spcBef>
              <a:buClr>
                <a:srgbClr val="000000"/>
              </a:buClr>
              <a:buFont typeface="Arial"/>
              <a:buChar char="•"/>
            </a:pPr>
            <a:r>
              <a:rPr lang="en-US" sz="3200" spc="-1">
                <a:solidFill>
                  <a:srgbClr val="000000"/>
                </a:solidFill>
                <a:latin typeface="Trebuchet MS"/>
              </a:rPr>
              <a:t>So, enqueueRead/enqueueWrite </a:t>
            </a:r>
            <a:r>
              <a:rPr lang="en-US" sz="3200" b="1" i="1" spc="-1">
                <a:solidFill>
                  <a:srgbClr val="000000"/>
                </a:solidFill>
                <a:latin typeface="Trebuchet MS"/>
              </a:rPr>
              <a:t>must</a:t>
            </a:r>
            <a:r>
              <a:rPr lang="en-US" sz="3200" spc="-1">
                <a:solidFill>
                  <a:srgbClr val="000000"/>
                </a:solidFill>
                <a:latin typeface="Trebuchet MS"/>
              </a:rPr>
              <a:t> incur an additional host memory to host memory copy, wasting bandwidth and costing performance</a:t>
            </a:r>
            <a:endParaRPr lang="en-US" sz="3200"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8" name="CustomShape 1"/>
          <p:cNvSpPr/>
          <p:nvPr/>
        </p:nvSpPr>
        <p:spPr>
          <a:xfrm>
            <a:off x="1981200" y="260640"/>
            <a:ext cx="8228880" cy="633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b="1" spc="-1">
                <a:solidFill>
                  <a:srgbClr val="000000"/>
                </a:solidFill>
                <a:latin typeface="Trebuchet MS"/>
              </a:rPr>
              <a:t>EnqueueWrite</a:t>
            </a:r>
            <a:r>
              <a:rPr lang="en-US" sz="3200" spc="-1">
                <a:solidFill>
                  <a:srgbClr val="000000"/>
                </a:solidFill>
                <a:latin typeface="Trebuchet MS"/>
              </a:rPr>
              <a:t>:</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Allocate contiguous portion of DRAM</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Copy host data into this contiguous memory</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Signal the DMA engines to start the transfer</a:t>
            </a:r>
            <a:endParaRPr lang="en-US" sz="2800" spc="-1">
              <a:latin typeface="Arial"/>
            </a:endParaRPr>
          </a:p>
          <a:p>
            <a:pPr marL="343080" indent="-342360">
              <a:spcBef>
                <a:spcPts val="641"/>
              </a:spcBef>
              <a:buClr>
                <a:srgbClr val="000000"/>
              </a:buClr>
              <a:buFont typeface="Arial"/>
              <a:buChar char="•"/>
            </a:pPr>
            <a:r>
              <a:rPr lang="en-US" sz="3200" b="1" spc="-1">
                <a:solidFill>
                  <a:srgbClr val="000000"/>
                </a:solidFill>
                <a:latin typeface="Trebuchet MS"/>
              </a:rPr>
              <a:t>EnqueueRead</a:t>
            </a:r>
            <a:r>
              <a:rPr lang="en-US" sz="3200" spc="-1">
                <a:solidFill>
                  <a:srgbClr val="000000"/>
                </a:solidFill>
                <a:latin typeface="Trebuchet MS"/>
              </a:rPr>
              <a:t>:</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Allocate contiguous portion of DRAM</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Signal DMA engine to start transfer</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Wait for interrupt to signal that the transfer has finished</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Copy transferred data from the contiguous memory into memory in the host code’s address space</a:t>
            </a:r>
            <a:endParaRPr lang="en-US" sz="2800"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9" name="CustomShape 1"/>
          <p:cNvSpPr/>
          <p:nvPr/>
        </p:nvSpPr>
        <p:spPr>
          <a:xfrm>
            <a:off x="1981200" y="260640"/>
            <a:ext cx="8228880" cy="633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dirty="0">
                <a:solidFill>
                  <a:srgbClr val="000000"/>
                </a:solidFill>
                <a:latin typeface="Trebuchet MS"/>
              </a:rPr>
              <a:t>Pinned memory side-</a:t>
            </a:r>
            <a:r>
              <a:rPr lang="zh-CN" altLang="en-US" sz="3200" spc="-1" dirty="0">
                <a:solidFill>
                  <a:srgbClr val="000000"/>
                </a:solidFill>
                <a:latin typeface="Trebuchet MS"/>
              </a:rPr>
              <a:t>步骤</a:t>
            </a:r>
            <a:r>
              <a:rPr lang="en-US" sz="3200" spc="-1" dirty="0">
                <a:solidFill>
                  <a:srgbClr val="000000"/>
                </a:solidFill>
                <a:latin typeface="Trebuchet MS"/>
              </a:rPr>
              <a:t>s this issue by giving the host process </a:t>
            </a:r>
            <a:r>
              <a:rPr lang="en-US" sz="3200" i="1" spc="-1" dirty="0">
                <a:solidFill>
                  <a:srgbClr val="000000"/>
                </a:solidFill>
                <a:latin typeface="Trebuchet MS"/>
              </a:rPr>
              <a:t>direct</a:t>
            </a:r>
            <a:r>
              <a:rPr lang="en-US" sz="3200" spc="-1" dirty="0">
                <a:solidFill>
                  <a:srgbClr val="000000"/>
                </a:solidFill>
                <a:latin typeface="Trebuchet MS"/>
              </a:rPr>
              <a:t> access to the portions of host memory that the DMA engines read and write to.</a:t>
            </a:r>
            <a:endParaRPr lang="en-US" sz="32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This results in much less time spent waiting for transfers!</a:t>
            </a:r>
            <a:endParaRPr lang="en-US" sz="3200" spc="-1" dirty="0">
              <a:latin typeface="Arial"/>
            </a:endParaRPr>
          </a:p>
          <a:p>
            <a:pPr>
              <a:spcBef>
                <a:spcPts val="641"/>
              </a:spcBef>
            </a:pPr>
            <a:endParaRPr lang="en-US" sz="32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Disclaimer: Not all drivers support it, and it makes allocations much more expensive (so it would be slow to continually allocate and free pinned memory!)</a:t>
            </a:r>
            <a:endParaRPr lang="en-US" sz="3200" spc="-1" dirty="0">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0" name="CustomShape 1"/>
          <p:cNvSpPr/>
          <p:nvPr/>
        </p:nvSpPr>
        <p:spPr>
          <a:xfrm>
            <a:off x="1991640" y="0"/>
            <a:ext cx="822888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Using Pinned Memory</a:t>
            </a:r>
            <a:endParaRPr lang="en-US" sz="4400" spc="-1">
              <a:latin typeface="Arial"/>
            </a:endParaRPr>
          </a:p>
        </p:txBody>
      </p:sp>
      <p:sp>
        <p:nvSpPr>
          <p:cNvPr id="2351" name="CustomShape 2"/>
          <p:cNvSpPr/>
          <p:nvPr/>
        </p:nvSpPr>
        <p:spPr>
          <a:xfrm>
            <a:off x="1524000" y="980640"/>
            <a:ext cx="3779280" cy="561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285840" indent="-285120">
              <a:lnSpc>
                <a:spcPct val="110000"/>
              </a:lnSpc>
              <a:spcBef>
                <a:spcPts val="641"/>
              </a:spcBef>
              <a:buClr>
                <a:srgbClr val="000000"/>
              </a:buClr>
              <a:buFont typeface="Arial"/>
              <a:buChar char="•"/>
            </a:pPr>
            <a:r>
              <a:rPr lang="en-US" sz="3200" spc="-1">
                <a:solidFill>
                  <a:srgbClr val="000000"/>
                </a:solidFill>
                <a:latin typeface="Trebuchet MS"/>
              </a:rPr>
              <a:t>OpenCL has no official support for pinned memory </a:t>
            </a:r>
            <a:endParaRPr lang="en-US" sz="3200" spc="-1">
              <a:latin typeface="Arial"/>
            </a:endParaRPr>
          </a:p>
          <a:p>
            <a:pPr marL="285840" indent="-285120">
              <a:lnSpc>
                <a:spcPct val="110000"/>
              </a:lnSpc>
              <a:spcBef>
                <a:spcPts val="641"/>
              </a:spcBef>
              <a:buClr>
                <a:srgbClr val="000000"/>
              </a:buClr>
              <a:buFont typeface="Arial"/>
              <a:buChar char="•"/>
            </a:pPr>
            <a:r>
              <a:rPr lang="en-US" sz="3200" spc="-1">
                <a:solidFill>
                  <a:srgbClr val="000000"/>
                </a:solidFill>
                <a:latin typeface="Trebuchet MS"/>
              </a:rPr>
              <a:t>But e.g. NVIDIA supports pinned memory allocations (</a:t>
            </a:r>
            <a:r>
              <a:rPr lang="en-US" sz="3200" b="1" spc="-1">
                <a:solidFill>
                  <a:srgbClr val="3366FF"/>
                </a:solidFill>
                <a:latin typeface="Courier New"/>
              </a:rPr>
              <a:t>CL_MEM_ALLOC_HOST_PTR</a:t>
            </a:r>
            <a:r>
              <a:rPr lang="en-US" sz="3200" spc="-1">
                <a:solidFill>
                  <a:srgbClr val="3366FF"/>
                </a:solidFill>
                <a:latin typeface="Trebuchet MS"/>
              </a:rPr>
              <a:t> </a:t>
            </a:r>
            <a:r>
              <a:rPr lang="en-US" sz="3200" spc="-1">
                <a:solidFill>
                  <a:srgbClr val="000000"/>
                </a:solidFill>
                <a:latin typeface="Trebuchet MS"/>
              </a:rPr>
              <a:t>flag)</a:t>
            </a:r>
            <a:endParaRPr lang="en-US" sz="3200" spc="-1">
              <a:latin typeface="Arial"/>
            </a:endParaRPr>
          </a:p>
          <a:p>
            <a:pPr marL="285840" indent="-285120">
              <a:lnSpc>
                <a:spcPct val="110000"/>
              </a:lnSpc>
              <a:spcBef>
                <a:spcPts val="641"/>
              </a:spcBef>
              <a:buClr>
                <a:srgbClr val="000000"/>
              </a:buClr>
              <a:buFont typeface="Arial"/>
              <a:buChar char="•"/>
            </a:pPr>
            <a:r>
              <a:rPr lang="en-US" sz="3200" spc="-1">
                <a:solidFill>
                  <a:srgbClr val="000000"/>
                </a:solidFill>
                <a:latin typeface="Trebuchet MS"/>
              </a:rPr>
              <a:t>When you allocate a cl_mem object, you also allocate page-locked host memory of the same size</a:t>
            </a:r>
            <a:endParaRPr lang="en-US" sz="3200" spc="-1">
              <a:latin typeface="Arial"/>
            </a:endParaRPr>
          </a:p>
          <a:p>
            <a:pPr marL="285840" indent="-285120">
              <a:lnSpc>
                <a:spcPct val="110000"/>
              </a:lnSpc>
              <a:spcBef>
                <a:spcPts val="641"/>
              </a:spcBef>
              <a:buClr>
                <a:srgbClr val="000000"/>
              </a:buClr>
              <a:buFont typeface="Arial"/>
              <a:buChar char="•"/>
            </a:pPr>
            <a:r>
              <a:rPr lang="en-US" sz="3200" spc="-1">
                <a:solidFill>
                  <a:srgbClr val="000000"/>
                </a:solidFill>
                <a:latin typeface="Trebuchet MS"/>
              </a:rPr>
              <a:t>But this does not return the host pointer </a:t>
            </a:r>
            <a:endParaRPr lang="en-US" sz="3200" spc="-1">
              <a:latin typeface="Arial"/>
            </a:endParaRPr>
          </a:p>
          <a:p>
            <a:pPr marL="285840" indent="-285120">
              <a:lnSpc>
                <a:spcPct val="110000"/>
              </a:lnSpc>
              <a:spcBef>
                <a:spcPts val="641"/>
              </a:spcBef>
              <a:buClr>
                <a:srgbClr val="000000"/>
              </a:buClr>
              <a:buFont typeface="Arial"/>
              <a:buChar char="•"/>
            </a:pPr>
            <a:r>
              <a:rPr lang="en-US" sz="3200" spc="-1">
                <a:solidFill>
                  <a:srgbClr val="000000"/>
                </a:solidFill>
                <a:latin typeface="Trebuchet MS"/>
              </a:rPr>
              <a:t>Reading and writing data is handled by </a:t>
            </a:r>
            <a:r>
              <a:rPr lang="en-US" sz="3200" b="1" spc="-1">
                <a:solidFill>
                  <a:srgbClr val="000000"/>
                </a:solidFill>
                <a:latin typeface="Trebuchet MS"/>
              </a:rPr>
              <a:t>enqueueMapBuffer</a:t>
            </a:r>
            <a:r>
              <a:rPr lang="en-US" sz="3200" spc="-1">
                <a:solidFill>
                  <a:srgbClr val="000000"/>
                </a:solidFill>
                <a:latin typeface="Trebuchet MS"/>
              </a:rPr>
              <a:t>, which </a:t>
            </a:r>
            <a:r>
              <a:rPr lang="en-US" sz="3200" i="1" spc="-1">
                <a:solidFill>
                  <a:srgbClr val="000000"/>
                </a:solidFill>
                <a:latin typeface="Trebuchet MS"/>
              </a:rPr>
              <a:t>does</a:t>
            </a:r>
            <a:r>
              <a:rPr lang="en-US" sz="3200" spc="-1">
                <a:solidFill>
                  <a:srgbClr val="000000"/>
                </a:solidFill>
                <a:latin typeface="Trebuchet MS"/>
              </a:rPr>
              <a:t> return the host pointer</a:t>
            </a:r>
            <a:endParaRPr lang="en-US" sz="3200" spc="-1">
              <a:latin typeface="Arial"/>
            </a:endParaRPr>
          </a:p>
          <a:p>
            <a:pPr marL="285840" indent="-285120">
              <a:lnSpc>
                <a:spcPct val="110000"/>
              </a:lnSpc>
              <a:spcBef>
                <a:spcPts val="641"/>
              </a:spcBef>
              <a:buClr>
                <a:srgbClr val="000000"/>
              </a:buClr>
              <a:buFont typeface="Arial"/>
              <a:buChar char="•"/>
            </a:pPr>
            <a:r>
              <a:rPr lang="en-US" sz="3200" spc="-1">
                <a:solidFill>
                  <a:srgbClr val="000000"/>
                </a:solidFill>
                <a:latin typeface="Trebuchet MS"/>
              </a:rPr>
              <a:t>Eventually call clEnqueueUnmapMemObject when you're done</a:t>
            </a:r>
            <a:endParaRPr lang="en-US" sz="3200" spc="-1">
              <a:latin typeface="Arial"/>
            </a:endParaRPr>
          </a:p>
        </p:txBody>
      </p:sp>
      <p:sp>
        <p:nvSpPr>
          <p:cNvPr id="2352" name="CustomShape 3"/>
          <p:cNvSpPr/>
          <p:nvPr/>
        </p:nvSpPr>
        <p:spPr>
          <a:xfrm>
            <a:off x="5556360" y="836640"/>
            <a:ext cx="5110920" cy="58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281"/>
              </a:spcBef>
            </a:pPr>
            <a:r>
              <a:rPr lang="en-US" sz="1400" b="1" spc="-1">
                <a:solidFill>
                  <a:srgbClr val="3366FF"/>
                </a:solidFill>
                <a:latin typeface="Courier New"/>
              </a:rPr>
              <a:t>//create device buffer</a:t>
            </a:r>
            <a:endParaRPr lang="en-US" sz="1400" spc="-1">
              <a:latin typeface="Arial"/>
            </a:endParaRPr>
          </a:p>
          <a:p>
            <a:pPr>
              <a:spcBef>
                <a:spcPts val="281"/>
              </a:spcBef>
            </a:pPr>
            <a:r>
              <a:rPr lang="en-US" sz="1400" b="1" spc="-1">
                <a:solidFill>
                  <a:srgbClr val="3366FF"/>
                </a:solidFill>
                <a:latin typeface="Courier New"/>
              </a:rPr>
              <a:t>cl_mem devPtrA = clCreateBuffer(</a:t>
            </a:r>
            <a:endParaRPr lang="en-US" sz="1400" spc="-1">
              <a:latin typeface="Arial"/>
            </a:endParaRPr>
          </a:p>
          <a:p>
            <a:pPr>
              <a:spcBef>
                <a:spcPts val="281"/>
              </a:spcBef>
            </a:pPr>
            <a:r>
              <a:rPr lang="en-US" sz="1400" b="1" spc="-1">
                <a:solidFill>
                  <a:srgbClr val="3366FF"/>
                </a:solidFill>
                <a:latin typeface="Courier New"/>
              </a:rPr>
              <a:t>  context,</a:t>
            </a:r>
            <a:endParaRPr lang="en-US" sz="1400" spc="-1">
              <a:latin typeface="Arial"/>
            </a:endParaRPr>
          </a:p>
          <a:p>
            <a:pPr>
              <a:spcBef>
                <a:spcPts val="281"/>
              </a:spcBef>
            </a:pPr>
            <a:r>
              <a:rPr lang="en-US" sz="1400" b="1" spc="-1">
                <a:solidFill>
                  <a:srgbClr val="3366FF"/>
                </a:solidFill>
                <a:latin typeface="Courier New"/>
              </a:rPr>
              <a:t>  CL_MEM_ALLOC_HOST_PTR, //pinned memory flag</a:t>
            </a:r>
            <a:endParaRPr lang="en-US" sz="1400" spc="-1">
              <a:latin typeface="Arial"/>
            </a:endParaRPr>
          </a:p>
          <a:p>
            <a:pPr>
              <a:spcBef>
                <a:spcPts val="281"/>
              </a:spcBef>
            </a:pPr>
            <a:r>
              <a:rPr lang="en-US" sz="1400" b="1" spc="-1">
                <a:solidFill>
                  <a:srgbClr val="3366FF"/>
                </a:solidFill>
                <a:latin typeface="Courier New"/>
              </a:rPr>
              <a:t>  len,</a:t>
            </a:r>
            <a:endParaRPr lang="en-US" sz="1400" spc="-1">
              <a:latin typeface="Arial"/>
            </a:endParaRPr>
          </a:p>
          <a:p>
            <a:pPr>
              <a:spcBef>
                <a:spcPts val="281"/>
              </a:spcBef>
            </a:pPr>
            <a:r>
              <a:rPr lang="en-US" sz="1400" b="1" spc="-1">
                <a:solidFill>
                  <a:srgbClr val="3366FF"/>
                </a:solidFill>
                <a:latin typeface="Courier New"/>
              </a:rPr>
              <a:t>  NULL, //host pointer must be NULL</a:t>
            </a:r>
            <a:endParaRPr lang="en-US" sz="1400" spc="-1">
              <a:latin typeface="Arial"/>
            </a:endParaRPr>
          </a:p>
          <a:p>
            <a:pPr>
              <a:spcBef>
                <a:spcPts val="281"/>
              </a:spcBef>
            </a:pPr>
            <a:r>
              <a:rPr lang="en-US" sz="1400" b="1" spc="-1">
                <a:solidFill>
                  <a:srgbClr val="3366FF"/>
                </a:solidFill>
                <a:latin typeface="Courier New"/>
              </a:rPr>
              <a:t>  NULL</a:t>
            </a:r>
            <a:endParaRPr lang="en-US" sz="1400" spc="-1">
              <a:latin typeface="Arial"/>
            </a:endParaRPr>
          </a:p>
          <a:p>
            <a:pPr>
              <a:spcBef>
                <a:spcPts val="281"/>
              </a:spcBef>
            </a:pPr>
            <a:r>
              <a:rPr lang="en-US" sz="1400" b="1" spc="-1">
                <a:solidFill>
                  <a:srgbClr val="3366FF"/>
                </a:solidFill>
                <a:latin typeface="Courier New"/>
              </a:rPr>
              <a:t>);</a:t>
            </a:r>
            <a:endParaRPr lang="en-US" sz="1400" spc="-1">
              <a:latin typeface="Arial"/>
            </a:endParaRPr>
          </a:p>
          <a:p>
            <a:pPr>
              <a:spcBef>
                <a:spcPts val="281"/>
              </a:spcBef>
            </a:pPr>
            <a:endParaRPr lang="en-US" sz="1400" spc="-1">
              <a:latin typeface="Arial"/>
            </a:endParaRPr>
          </a:p>
          <a:p>
            <a:pPr>
              <a:spcBef>
                <a:spcPts val="281"/>
              </a:spcBef>
            </a:pPr>
            <a:r>
              <a:rPr lang="en-US" sz="1400" b="1" spc="-1">
                <a:solidFill>
                  <a:srgbClr val="3366FF"/>
                </a:solidFill>
                <a:latin typeface="Courier New"/>
              </a:rPr>
              <a:t>float *hostPtrA = </a:t>
            </a:r>
            <a:endParaRPr lang="en-US" sz="1400" spc="-1">
              <a:latin typeface="Arial"/>
            </a:endParaRPr>
          </a:p>
          <a:p>
            <a:pPr>
              <a:spcBef>
                <a:spcPts val="281"/>
              </a:spcBef>
            </a:pPr>
            <a:r>
              <a:rPr lang="en-US" sz="1400" b="1" spc="-1">
                <a:solidFill>
                  <a:srgbClr val="3366FF"/>
                </a:solidFill>
                <a:latin typeface="Courier New"/>
              </a:rPr>
              <a:t>(float *) clEnqueueMapBuffer(</a:t>
            </a:r>
            <a:endParaRPr lang="en-US" sz="1400" spc="-1">
              <a:latin typeface="Arial"/>
            </a:endParaRPr>
          </a:p>
          <a:p>
            <a:pPr>
              <a:spcBef>
                <a:spcPts val="281"/>
              </a:spcBef>
            </a:pPr>
            <a:r>
              <a:rPr lang="en-US" sz="1400" b="1" spc="-1">
                <a:solidFill>
                  <a:srgbClr val="3366FF"/>
                </a:solidFill>
                <a:latin typeface="Courier New"/>
              </a:rPr>
              <a:t>  queue, </a:t>
            </a:r>
            <a:endParaRPr lang="en-US" sz="1400" spc="-1">
              <a:latin typeface="Arial"/>
            </a:endParaRPr>
          </a:p>
          <a:p>
            <a:pPr>
              <a:spcBef>
                <a:spcPts val="281"/>
              </a:spcBef>
            </a:pPr>
            <a:r>
              <a:rPr lang="en-US" sz="1400" b="1" spc="-1">
                <a:solidFill>
                  <a:srgbClr val="3366FF"/>
                </a:solidFill>
                <a:latin typeface="Courier New"/>
              </a:rPr>
              <a:t>  devPtrA, </a:t>
            </a:r>
            <a:endParaRPr lang="en-US" sz="1400" spc="-1">
              <a:latin typeface="Arial"/>
            </a:endParaRPr>
          </a:p>
          <a:p>
            <a:pPr>
              <a:spcBef>
                <a:spcPts val="281"/>
              </a:spcBef>
            </a:pPr>
            <a:r>
              <a:rPr lang="en-US" sz="1400" b="1" spc="-1">
                <a:solidFill>
                  <a:srgbClr val="3366FF"/>
                </a:solidFill>
                <a:latin typeface="Courier New"/>
              </a:rPr>
              <a:t>  CL_TRUE, //blocking map</a:t>
            </a:r>
            <a:endParaRPr lang="en-US" sz="1400" spc="-1">
              <a:latin typeface="Arial"/>
            </a:endParaRPr>
          </a:p>
          <a:p>
            <a:pPr>
              <a:spcBef>
                <a:spcPts val="281"/>
              </a:spcBef>
            </a:pPr>
            <a:r>
              <a:rPr lang="en-US" sz="1400" b="1" spc="-1">
                <a:solidFill>
                  <a:srgbClr val="3366FF"/>
                </a:solidFill>
                <a:latin typeface="Courier New"/>
              </a:rPr>
              <a:t>  CL_MAP_WRITE_INVALIDATE_REGION, //write data</a:t>
            </a:r>
            <a:endParaRPr lang="en-US" sz="1400" spc="-1">
              <a:latin typeface="Arial"/>
            </a:endParaRPr>
          </a:p>
          <a:p>
            <a:pPr>
              <a:spcBef>
                <a:spcPts val="281"/>
              </a:spcBef>
            </a:pPr>
            <a:r>
              <a:rPr lang="en-US" sz="1400" b="1" spc="-1">
                <a:solidFill>
                  <a:srgbClr val="3366FF"/>
                </a:solidFill>
                <a:latin typeface="Courier New"/>
              </a:rPr>
              <a:t>  0,       //offset of region</a:t>
            </a:r>
            <a:endParaRPr lang="en-US" sz="1400" spc="-1">
              <a:latin typeface="Arial"/>
            </a:endParaRPr>
          </a:p>
          <a:p>
            <a:pPr>
              <a:spcBef>
                <a:spcPts val="281"/>
              </a:spcBef>
            </a:pPr>
            <a:r>
              <a:rPr lang="en-US" sz="1400" b="1" spc="-1">
                <a:solidFill>
                  <a:srgbClr val="3366FF"/>
                </a:solidFill>
                <a:latin typeface="Courier New"/>
              </a:rPr>
              <a:t>  len,     //amount of data to be mapped</a:t>
            </a:r>
            <a:endParaRPr lang="en-US" sz="1400" spc="-1">
              <a:latin typeface="Arial"/>
            </a:endParaRPr>
          </a:p>
          <a:p>
            <a:pPr>
              <a:spcBef>
                <a:spcPts val="281"/>
              </a:spcBef>
            </a:pPr>
            <a:r>
              <a:rPr lang="en-US" sz="1400" b="1" spc="-1">
                <a:solidFill>
                  <a:srgbClr val="3366FF"/>
                </a:solidFill>
                <a:latin typeface="Courier New"/>
              </a:rPr>
              <a:t>  0, NULL, NULL, //event information</a:t>
            </a:r>
            <a:endParaRPr lang="en-US" sz="1400" spc="-1">
              <a:latin typeface="Arial"/>
            </a:endParaRPr>
          </a:p>
          <a:p>
            <a:pPr>
              <a:spcBef>
                <a:spcPts val="281"/>
              </a:spcBef>
            </a:pPr>
            <a:r>
              <a:rPr lang="en-US" sz="1400" b="1" spc="-1">
                <a:solidFill>
                  <a:srgbClr val="3366FF"/>
                </a:solidFill>
                <a:latin typeface="Courier New"/>
              </a:rPr>
              <a:t>  NULL     //error code pointer</a:t>
            </a:r>
            <a:endParaRPr lang="en-US" sz="1400" spc="-1">
              <a:latin typeface="Arial"/>
            </a:endParaRPr>
          </a:p>
          <a:p>
            <a:pPr>
              <a:spcBef>
                <a:spcPts val="281"/>
              </a:spcBef>
            </a:pPr>
            <a:r>
              <a:rPr lang="en-US" sz="1400" b="1" spc="-1">
                <a:solidFill>
                  <a:srgbClr val="3366FF"/>
                </a:solidFill>
                <a:latin typeface="Courier New"/>
              </a:rPr>
              <a:t>);</a:t>
            </a:r>
            <a:endParaRPr lang="en-US" sz="1400" spc="-1">
              <a:latin typeface="Arial"/>
            </a:endParaRPr>
          </a:p>
        </p:txBody>
      </p:sp>
      <p:sp>
        <p:nvSpPr>
          <p:cNvPr id="2353" name="CustomShape 4"/>
          <p:cNvSpPr/>
          <p:nvPr/>
        </p:nvSpPr>
        <p:spPr>
          <a:xfrm>
            <a:off x="5592000" y="6093360"/>
            <a:ext cx="507528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pc="-1">
                <a:solidFill>
                  <a:srgbClr val="3366FF"/>
                </a:solidFill>
                <a:latin typeface="Courier New"/>
                <a:ea typeface="DejaVu Sans"/>
              </a:rPr>
              <a:t>CL_MAP_WRITE_INVALIDATE_REGION </a:t>
            </a:r>
            <a:r>
              <a:rPr lang="en-US" sz="1200" b="1" spc="-1">
                <a:solidFill>
                  <a:srgbClr val="000000"/>
                </a:solidFill>
                <a:latin typeface="Trebuchet MS"/>
                <a:ea typeface="DejaVu Sans"/>
              </a:rPr>
              <a:t>is a v1.2 feature; if using v1.1 or earlier, would have to use </a:t>
            </a:r>
            <a:r>
              <a:rPr lang="en-US" sz="1200" b="1" spc="-1">
                <a:solidFill>
                  <a:srgbClr val="3366FF"/>
                </a:solidFill>
                <a:latin typeface="Courier New"/>
                <a:ea typeface="DejaVu Sans"/>
              </a:rPr>
              <a:t>CL_MAP_WRITE </a:t>
            </a:r>
            <a:r>
              <a:rPr lang="en-US" sz="1200" b="1" spc="-1">
                <a:solidFill>
                  <a:srgbClr val="000000"/>
                </a:solidFill>
                <a:latin typeface="Trebuchet MS"/>
                <a:ea typeface="DejaVu Sans"/>
              </a:rPr>
              <a:t>instead</a:t>
            </a:r>
            <a:r>
              <a:rPr lang="en-US" sz="1200" b="1" spc="-1">
                <a:solidFill>
                  <a:srgbClr val="3366FF"/>
                </a:solidFill>
                <a:latin typeface="Courier New"/>
                <a:ea typeface="DejaVu Sans"/>
              </a:rPr>
              <a:t>.</a:t>
            </a:r>
            <a:endParaRPr lang="en-US" sz="1200"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4"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Caveats</a:t>
            </a:r>
            <a:endParaRPr lang="en-US" sz="4400" spc="-1">
              <a:latin typeface="Arial"/>
            </a:endParaRPr>
          </a:p>
        </p:txBody>
      </p:sp>
      <p:sp>
        <p:nvSpPr>
          <p:cNvPr id="2355"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343080" indent="-342360">
              <a:spcBef>
                <a:spcPts val="641"/>
              </a:spcBef>
              <a:buClr>
                <a:srgbClr val="000000"/>
              </a:buClr>
              <a:buFont typeface="Arial"/>
              <a:buChar char="•"/>
            </a:pPr>
            <a:r>
              <a:rPr lang="en-US" sz="3200" spc="-1">
                <a:solidFill>
                  <a:srgbClr val="000000"/>
                </a:solidFill>
                <a:latin typeface="Trebuchet MS"/>
              </a:rPr>
              <a:t>Again, allocating pinned memory is much more expensive (about 100x slower) than regular memory, so frequent allocations will be bad for performance.</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However, frequent reads and writes will be much faster!</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Not all platforms support pinned memory. But, the above method will still work, and at least will not be any slower than regular use</a:t>
            </a:r>
            <a:endParaRPr lang="en-US" sz="3200"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5"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Other OpenCL resources</a:t>
            </a:r>
            <a:endParaRPr lang="en-US" sz="4400" spc="-1">
              <a:latin typeface="Arial"/>
            </a:endParaRPr>
          </a:p>
        </p:txBody>
      </p:sp>
      <p:sp>
        <p:nvSpPr>
          <p:cNvPr id="2116" name="CustomShape 2"/>
          <p:cNvSpPr/>
          <p:nvPr/>
        </p:nvSpPr>
        <p:spPr>
          <a:xfrm>
            <a:off x="1981200" y="1600200"/>
            <a:ext cx="822888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New annual OpenCL conference</a:t>
            </a:r>
            <a:endParaRPr lang="en-US" sz="3200" spc="-1">
              <a:latin typeface="Arial"/>
            </a:endParaRPr>
          </a:p>
          <a:p>
            <a:pPr marL="743040" lvl="1" indent="-285120">
              <a:spcBef>
                <a:spcPts val="561"/>
              </a:spcBef>
              <a:buClr>
                <a:srgbClr val="000000"/>
              </a:buClr>
              <a:buFont typeface="Arial"/>
              <a:buChar char="–"/>
            </a:pPr>
            <a:r>
              <a:rPr lang="en-US" sz="2800" u="sng" spc="-1">
                <a:solidFill>
                  <a:srgbClr val="0000FF"/>
                </a:solidFill>
                <a:latin typeface="Trebuchet MS"/>
                <a:hlinkClick r:id="rId2"/>
              </a:rPr>
              <a:t>http://www.iwocl.org/</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Held in May each year</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CFP to be announced at SC</a:t>
            </a:r>
            <a:endParaRPr lang="en-US" sz="2800" spc="-1">
              <a:latin typeface="Arial"/>
            </a:endParaRPr>
          </a:p>
          <a:p>
            <a:pPr>
              <a:spcBef>
                <a:spcPts val="641"/>
              </a:spcBef>
            </a:pP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OpenCL Forums: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Khronos' OpenCL forums are the central place to be:</a:t>
            </a:r>
            <a:endParaRPr lang="en-US" sz="2800" spc="-1">
              <a:latin typeface="Arial"/>
            </a:endParaRPr>
          </a:p>
          <a:p>
            <a:pPr marL="743040" lvl="1" indent="-285120">
              <a:spcBef>
                <a:spcPts val="561"/>
              </a:spcBef>
              <a:buClr>
                <a:srgbClr val="000000"/>
              </a:buClr>
              <a:buFont typeface="Arial"/>
              <a:buChar char="–"/>
            </a:pPr>
            <a:r>
              <a:rPr lang="en-US" sz="2800" u="sng" spc="-1">
                <a:solidFill>
                  <a:srgbClr val="0000FF"/>
                </a:solidFill>
                <a:latin typeface="Trebuchet MS"/>
                <a:hlinkClick r:id="rId3"/>
              </a:rPr>
              <a:t>http://www.khronos.org/message_boards/forumdisplay.php?f=61</a:t>
            </a:r>
            <a:r>
              <a:rPr lang="en-US" sz="2800" spc="-1">
                <a:solidFill>
                  <a:srgbClr val="000000"/>
                </a:solidFill>
                <a:latin typeface="Trebuchet MS"/>
              </a:rPr>
              <a:t> </a:t>
            </a:r>
            <a:endParaRPr lang="en-US" sz="2800" spc="-1">
              <a:latin typeface="Arial"/>
            </a:endParaRPr>
          </a:p>
          <a:p>
            <a:pPr>
              <a:spcBef>
                <a:spcPts val="641"/>
              </a:spcBef>
            </a:pPr>
            <a:endParaRPr lang="en-US" sz="2800" spc="-1">
              <a:latin typeface="Arial"/>
            </a:endParaRPr>
          </a:p>
        </p:txBody>
      </p:sp>
      <p:pic>
        <p:nvPicPr>
          <p:cNvPr id="2117" name="Picture 4"/>
          <p:cNvPicPr/>
          <p:nvPr/>
        </p:nvPicPr>
        <p:blipFill>
          <a:blip r:embed="rId4"/>
          <a:stretch/>
        </p:blipFill>
        <p:spPr>
          <a:xfrm>
            <a:off x="6960000" y="2133000"/>
            <a:ext cx="3006000" cy="739800"/>
          </a:xfrm>
          <a:prstGeom prst="rect">
            <a:avLst/>
          </a:prstGeom>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4000" b="1" cap="all" spc="-1" dirty="0">
                <a:solidFill>
                  <a:srgbClr val="000000"/>
                </a:solidFill>
                <a:latin typeface="Trebuchet MS"/>
              </a:rPr>
              <a:t>针对 </a:t>
            </a:r>
            <a:r>
              <a:rPr lang="en-US" altLang="zh-CN" sz="4000" b="1" cap="all" spc="-1" dirty="0">
                <a:solidFill>
                  <a:srgbClr val="000000"/>
                </a:solidFill>
                <a:latin typeface="Trebuchet MS"/>
              </a:rPr>
              <a:t>C </a:t>
            </a:r>
            <a:r>
              <a:rPr lang="zh-CN" altLang="en-US" sz="4000" b="1" cap="all" spc="-1" dirty="0">
                <a:solidFill>
                  <a:srgbClr val="000000"/>
                </a:solidFill>
                <a:latin typeface="Trebuchet MS"/>
              </a:rPr>
              <a:t>语言开发者的 </a:t>
            </a:r>
            <a:r>
              <a:rPr lang="en-US" altLang="zh-CN" sz="4000" b="1" cap="all" spc="-1" dirty="0">
                <a:solidFill>
                  <a:srgbClr val="000000"/>
                </a:solidFill>
                <a:latin typeface="Trebuchet MS"/>
              </a:rPr>
              <a:t>C++ </a:t>
            </a:r>
            <a:r>
              <a:rPr lang="zh-CN" altLang="en-US" sz="4000" b="1" cap="all" spc="-1" dirty="0">
                <a:solidFill>
                  <a:srgbClr val="000000"/>
                </a:solidFill>
                <a:latin typeface="Trebuchet MS"/>
              </a:rPr>
              <a:t>指南</a:t>
            </a:r>
            <a:endParaRPr lang="en-US" sz="4000" spc="-1" dirty="0">
              <a:latin typeface="Arial"/>
            </a:endParaRPr>
          </a:p>
        </p:txBody>
      </p:sp>
      <p:sp>
        <p:nvSpPr>
          <p:cNvPr id="2357"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zh-CN" altLang="en-US" sz="2000" spc="-1" dirty="0">
                <a:solidFill>
                  <a:srgbClr val="000000"/>
                </a:solidFill>
                <a:latin typeface="Trebuchet MS"/>
              </a:rPr>
              <a:t>附录</a:t>
            </a:r>
            <a:r>
              <a:rPr lang="en-US" sz="2000" spc="-1" dirty="0">
                <a:solidFill>
                  <a:srgbClr val="000000"/>
                </a:solidFill>
                <a:latin typeface="Trebuchet MS"/>
              </a:rPr>
              <a:t> D</a:t>
            </a:r>
            <a:endParaRPr lang="en-US" sz="2000"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 for C programmers</a:t>
            </a:r>
            <a:endParaRPr lang="en-US" sz="4400" spc="-1">
              <a:latin typeface="Arial"/>
            </a:endParaRPr>
          </a:p>
        </p:txBody>
      </p:sp>
      <p:sp>
        <p:nvSpPr>
          <p:cNvPr id="2359"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spcBef>
                <a:spcPts val="641"/>
              </a:spcBef>
              <a:buClr>
                <a:srgbClr val="000000"/>
              </a:buClr>
              <a:buFont typeface="Arial"/>
              <a:buChar char="•"/>
            </a:pPr>
            <a:r>
              <a:rPr lang="en-US" sz="3200" spc="-1" dirty="0">
                <a:solidFill>
                  <a:srgbClr val="000000"/>
                </a:solidFill>
                <a:latin typeface="Trebuchet MS"/>
              </a:rPr>
              <a:t>This </a:t>
            </a:r>
            <a:r>
              <a:rPr lang="zh-CN" altLang="en-US" sz="3200" spc="-1" dirty="0">
                <a:solidFill>
                  <a:srgbClr val="000000"/>
                </a:solidFill>
                <a:latin typeface="Trebuchet MS"/>
              </a:rPr>
              <a:t>附录</a:t>
            </a:r>
            <a:r>
              <a:rPr lang="en-US" sz="3200" spc="-1" dirty="0">
                <a:solidFill>
                  <a:srgbClr val="000000"/>
                </a:solidFill>
                <a:latin typeface="Trebuchet MS"/>
              </a:rPr>
              <a:t> shows and highlights some of the basic features and principles of C++.</a:t>
            </a:r>
            <a:endParaRPr lang="en-US" sz="3200" spc="-1" dirty="0">
              <a:latin typeface="Arial"/>
            </a:endParaRPr>
          </a:p>
          <a:p>
            <a:pPr>
              <a:spcBef>
                <a:spcPts val="641"/>
              </a:spcBef>
            </a:pPr>
            <a:endParaRPr lang="en-US" sz="32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It is intended for the working C programmer.</a:t>
            </a:r>
            <a:endParaRPr lang="en-US" sz="3200" spc="-1" dirty="0">
              <a:latin typeface="Arial"/>
            </a:endParaRPr>
          </a:p>
          <a:p>
            <a:pPr>
              <a:spcBef>
                <a:spcPts val="641"/>
              </a:spcBef>
            </a:pPr>
            <a:endParaRPr lang="en-US" sz="32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The C++ standards:</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ISO/ANSI Standard 1998 (revision 2003)</a:t>
            </a:r>
            <a:endParaRPr lang="en-US" sz="28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ISO/ANSI Standard 2011 (aka C++0x or C++11) </a:t>
            </a:r>
            <a:endParaRPr lang="en-US" sz="2800" spc="-1" dirty="0">
              <a:latin typeface="Arial"/>
            </a:endParaRPr>
          </a:p>
          <a:p>
            <a:pPr>
              <a:spcBef>
                <a:spcPts val="641"/>
              </a:spcBef>
            </a:pPr>
            <a:endParaRPr lang="en-US" sz="2800"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0"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Comments, includes, and variable definitions</a:t>
            </a:r>
            <a:endParaRPr lang="en-US" sz="4400" spc="-1">
              <a:latin typeface="Arial"/>
            </a:endParaRPr>
          </a:p>
        </p:txBody>
      </p:sp>
      <p:sp>
        <p:nvSpPr>
          <p:cNvPr id="2361" name="CustomShape 2"/>
          <p:cNvSpPr/>
          <p:nvPr/>
        </p:nvSpPr>
        <p:spPr>
          <a:xfrm>
            <a:off x="1631640" y="1600200"/>
            <a:ext cx="892836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en-US" sz="3200" spc="-1">
                <a:solidFill>
                  <a:srgbClr val="000000"/>
                </a:solidFill>
                <a:latin typeface="Trebuchet MS"/>
              </a:rPr>
              <a:t>Single line comments:</a:t>
            </a:r>
            <a:endParaRPr lang="en-US" sz="3200" spc="-1">
              <a:latin typeface="Arial"/>
            </a:endParaRPr>
          </a:p>
          <a:p>
            <a:pPr>
              <a:spcBef>
                <a:spcPts val="641"/>
              </a:spcBef>
            </a:pPr>
            <a:r>
              <a:rPr lang="en-US" sz="3200" spc="-1">
                <a:solidFill>
                  <a:srgbClr val="000000"/>
                </a:solidFill>
                <a:latin typeface="Courier New Bold"/>
              </a:rPr>
              <a:t>   </a:t>
            </a:r>
            <a:r>
              <a:rPr lang="en-US" sz="2400" spc="-1">
                <a:solidFill>
                  <a:srgbClr val="000000"/>
                </a:solidFill>
                <a:latin typeface="Courier New Bold"/>
              </a:rPr>
              <a:t>// this is a C++ comment</a:t>
            </a:r>
            <a:endParaRPr lang="en-US" sz="24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 includes are prefixed with “c”:</a:t>
            </a:r>
            <a:endParaRPr lang="en-US" sz="3200" spc="-1">
              <a:latin typeface="Arial"/>
            </a:endParaRPr>
          </a:p>
          <a:p>
            <a:pPr>
              <a:spcBef>
                <a:spcPts val="641"/>
              </a:spcBef>
            </a:pPr>
            <a:r>
              <a:rPr lang="en-US" sz="3200" spc="-1">
                <a:solidFill>
                  <a:srgbClr val="000000"/>
                </a:solidFill>
                <a:latin typeface="Trebuchet MS"/>
              </a:rPr>
              <a:t>   </a:t>
            </a:r>
            <a:r>
              <a:rPr lang="en-US" sz="2400" spc="-1">
                <a:solidFill>
                  <a:srgbClr val="000000"/>
                </a:solidFill>
                <a:latin typeface="Trebuchet MS"/>
              </a:rPr>
              <a:t>   </a:t>
            </a:r>
            <a:r>
              <a:rPr lang="en-US" sz="2400" spc="-1">
                <a:solidFill>
                  <a:srgbClr val="000000"/>
                </a:solidFill>
                <a:latin typeface="Courier New Bold"/>
              </a:rPr>
              <a:t>#include &lt;cstdio&gt;</a:t>
            </a:r>
            <a:endParaRPr lang="en-US" sz="24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IO from keyboard and to console</a:t>
            </a:r>
            <a:endParaRPr lang="en-US" sz="3200" spc="-1">
              <a:latin typeface="Arial"/>
            </a:endParaRPr>
          </a:p>
          <a:p>
            <a:pPr>
              <a:spcBef>
                <a:spcPts val="519"/>
              </a:spcBef>
            </a:pPr>
            <a:r>
              <a:rPr lang="en-US" sz="2600" spc="-1">
                <a:solidFill>
                  <a:srgbClr val="000000"/>
                </a:solidFill>
                <a:latin typeface="Letter Gothic Std"/>
              </a:rPr>
              <a:t>   </a:t>
            </a:r>
            <a:r>
              <a:rPr lang="en-US" sz="2400" spc="-1">
                <a:solidFill>
                  <a:srgbClr val="000000"/>
                </a:solidFill>
                <a:latin typeface="Letter Gothic Std"/>
              </a:rPr>
              <a:t>   </a:t>
            </a:r>
            <a:r>
              <a:rPr lang="en-US" sz="2400" spc="-1">
                <a:solidFill>
                  <a:srgbClr val="000000"/>
                </a:solidFill>
                <a:latin typeface="Courier New Bold"/>
              </a:rPr>
              <a:t>#include &lt;iosteam&gt;</a:t>
            </a:r>
            <a:endParaRPr lang="en-US" sz="2400" spc="-1">
              <a:latin typeface="Arial"/>
            </a:endParaRPr>
          </a:p>
          <a:p>
            <a:pPr>
              <a:spcBef>
                <a:spcPts val="479"/>
              </a:spcBef>
            </a:pPr>
            <a:r>
              <a:rPr lang="en-US" sz="2400" spc="-1">
                <a:solidFill>
                  <a:srgbClr val="17375E"/>
                </a:solidFill>
                <a:latin typeface="Courier New Bold"/>
              </a:rPr>
              <a:t>   int</a:t>
            </a:r>
            <a:r>
              <a:rPr lang="en-US" sz="2400" spc="-1">
                <a:solidFill>
                  <a:srgbClr val="C0504D"/>
                </a:solidFill>
                <a:latin typeface="Courier New Bold"/>
              </a:rPr>
              <a:t> </a:t>
            </a:r>
            <a:r>
              <a:rPr lang="en-US" sz="2400" spc="-1">
                <a:solidFill>
                  <a:srgbClr val="000000"/>
                </a:solidFill>
                <a:latin typeface="Courier New Bold"/>
              </a:rPr>
              <a:t>a;  </a:t>
            </a:r>
            <a:endParaRPr lang="en-US" sz="2400" spc="-1">
              <a:latin typeface="Arial"/>
            </a:endParaRPr>
          </a:p>
          <a:p>
            <a:pPr>
              <a:spcBef>
                <a:spcPts val="479"/>
              </a:spcBef>
            </a:pPr>
            <a:r>
              <a:rPr lang="en-US" sz="2400" spc="-1">
                <a:solidFill>
                  <a:srgbClr val="000000"/>
                </a:solidFill>
                <a:latin typeface="Courier New Bold"/>
              </a:rPr>
              <a:t>   std::cin &gt;&gt; a;  // input integer to ‘a’</a:t>
            </a:r>
            <a:endParaRPr lang="en-US" sz="2400" spc="-1">
              <a:latin typeface="Arial"/>
            </a:endParaRPr>
          </a:p>
          <a:p>
            <a:pPr>
              <a:spcBef>
                <a:spcPts val="479"/>
              </a:spcBef>
            </a:pPr>
            <a:r>
              <a:rPr lang="en-US" sz="2400" spc="-1">
                <a:solidFill>
                  <a:srgbClr val="000000"/>
                </a:solidFill>
                <a:latin typeface="Courier New Bold"/>
              </a:rPr>
              <a:t>   std::cout &lt;&lt; a; // outputs ‘a’ to console</a:t>
            </a:r>
            <a:endParaRPr lang="en-US" sz="2400" spc="-1">
              <a:latin typeface="Arial"/>
            </a:endParaRPr>
          </a:p>
          <a:p>
            <a:pPr>
              <a:spcBef>
                <a:spcPts val="641"/>
              </a:spcBef>
            </a:pPr>
            <a:endParaRPr lang="en-US" sz="2400" spc="-1">
              <a:latin typeface="Arial"/>
            </a:endParaRPr>
          </a:p>
          <a:p>
            <a:pPr>
              <a:spcBef>
                <a:spcPts val="641"/>
              </a:spcBef>
            </a:pPr>
            <a:endParaRPr lang="en-US" sz="2400"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Namespaces</a:t>
            </a:r>
            <a:endParaRPr lang="en-US" sz="4400" spc="-1">
              <a:latin typeface="Arial"/>
            </a:endParaRPr>
          </a:p>
        </p:txBody>
      </p:sp>
      <p:sp>
        <p:nvSpPr>
          <p:cNvPr id="2363" name="CustomShape 2"/>
          <p:cNvSpPr/>
          <p:nvPr/>
        </p:nvSpPr>
        <p:spPr>
          <a:xfrm>
            <a:off x="1703640" y="1600200"/>
            <a:ext cx="878436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Definitions and variables can be scoped with namespaces.</a:t>
            </a:r>
            <a:endParaRPr lang="en-US" sz="3200" spc="-1">
              <a:latin typeface="Arial"/>
            </a:endParaRPr>
          </a:p>
          <a:p>
            <a:pPr marL="457200">
              <a:spcBef>
                <a:spcPts val="561"/>
              </a:spcBef>
            </a:pPr>
            <a:r>
              <a:rPr lang="en-US" sz="2800" spc="-1">
                <a:solidFill>
                  <a:srgbClr val="000000"/>
                </a:solidFill>
                <a:latin typeface="Trebuchet MS"/>
              </a:rPr>
              <a:t> :: is used to dereference.</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Using namespace opens names space into current scope.</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Default namespace is std.</a:t>
            </a:r>
            <a:endParaRPr lang="en-US" sz="3200" spc="-1">
              <a:latin typeface="Arial"/>
            </a:endParaRPr>
          </a:p>
          <a:p>
            <a:pPr>
              <a:spcBef>
                <a:spcPts val="641"/>
              </a:spcBef>
            </a:pPr>
            <a:endParaRPr lang="en-US" sz="3200" spc="-1">
              <a:latin typeface="Arial"/>
            </a:endParaRPr>
          </a:p>
          <a:p>
            <a:pPr>
              <a:spcBef>
                <a:spcPts val="641"/>
              </a:spcBef>
            </a:pPr>
            <a:r>
              <a:rPr lang="en-US" sz="3200" b="1" spc="-1">
                <a:solidFill>
                  <a:srgbClr val="000000"/>
                </a:solidFill>
                <a:latin typeface="Courier New Bold"/>
              </a:rPr>
              <a:t> </a:t>
            </a:r>
            <a:r>
              <a:rPr lang="en-US" sz="2900" b="1" spc="-1">
                <a:solidFill>
                  <a:srgbClr val="000000"/>
                </a:solidFill>
                <a:latin typeface="Courier New Bold"/>
              </a:rPr>
              <a:t>#</a:t>
            </a:r>
            <a:r>
              <a:rPr lang="en-US" sz="2900" b="1" spc="-1">
                <a:solidFill>
                  <a:srgbClr val="C0504D"/>
                </a:solidFill>
                <a:latin typeface="Courier New Bold"/>
              </a:rPr>
              <a:t>include</a:t>
            </a:r>
            <a:r>
              <a:rPr lang="en-US" sz="2900" b="1" spc="-1">
                <a:solidFill>
                  <a:srgbClr val="000000"/>
                </a:solidFill>
                <a:latin typeface="Courier New Bold"/>
              </a:rPr>
              <a:t> </a:t>
            </a:r>
            <a:r>
              <a:rPr lang="en-US" sz="2900" b="1" spc="-1">
                <a:solidFill>
                  <a:srgbClr val="8064A2"/>
                </a:solidFill>
                <a:latin typeface="Courier New Bold"/>
              </a:rPr>
              <a:t>&lt;iostream&gt; </a:t>
            </a:r>
            <a:r>
              <a:rPr lang="en-US" sz="2900" b="1" spc="-1">
                <a:solidFill>
                  <a:srgbClr val="000000"/>
                </a:solidFill>
                <a:latin typeface="Courier New Bold"/>
              </a:rPr>
              <a:t>// definitions in std namespace</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C0504D"/>
                </a:solidFill>
                <a:latin typeface="Courier New Bold"/>
              </a:rPr>
              <a:t>namespace</a:t>
            </a:r>
            <a:r>
              <a:rPr lang="en-US" sz="2900" b="1" spc="-1">
                <a:solidFill>
                  <a:srgbClr val="000000"/>
                </a:solidFill>
                <a:latin typeface="Courier New Bold"/>
              </a:rPr>
              <a:t> foo {</a:t>
            </a:r>
            <a:endParaRPr lang="en-US" sz="2900" spc="-1">
              <a:latin typeface="Arial"/>
            </a:endParaRPr>
          </a:p>
          <a:p>
            <a:pPr>
              <a:spcBef>
                <a:spcPts val="581"/>
              </a:spcBef>
            </a:pPr>
            <a:r>
              <a:rPr lang="en-US" sz="2900" b="1" spc="-1">
                <a:solidFill>
                  <a:srgbClr val="17375E"/>
                </a:solidFill>
                <a:latin typeface="Courier New Bold"/>
              </a:rPr>
              <a:t>              int </a:t>
            </a:r>
            <a:r>
              <a:rPr lang="en-US" sz="2900" b="1" spc="-1">
                <a:solidFill>
                  <a:srgbClr val="4F81BD"/>
                </a:solidFill>
                <a:latin typeface="Courier New Bold"/>
              </a:rPr>
              <a:t>id</a:t>
            </a:r>
            <a:r>
              <a:rPr lang="en-US" sz="2900" b="1" spc="-1">
                <a:solidFill>
                  <a:srgbClr val="000000"/>
                </a:solidFill>
                <a:latin typeface="Courier New Bold"/>
              </a:rPr>
              <a:t>(</a:t>
            </a:r>
            <a:r>
              <a:rPr lang="en-US" sz="2900" b="1" spc="-1">
                <a:solidFill>
                  <a:srgbClr val="17375E"/>
                </a:solidFill>
                <a:latin typeface="Courier New Bold"/>
              </a:rPr>
              <a:t>int</a:t>
            </a:r>
            <a:r>
              <a:rPr lang="en-US" sz="2900" b="1" spc="-1">
                <a:solidFill>
                  <a:srgbClr val="000000"/>
                </a:solidFill>
                <a:latin typeface="Courier New Bold"/>
              </a:rPr>
              <a:t> x) { </a:t>
            </a:r>
            <a:r>
              <a:rPr lang="en-US" sz="2900" b="1" spc="-1">
                <a:solidFill>
                  <a:srgbClr val="C0504D"/>
                </a:solidFill>
                <a:latin typeface="Courier New Bold"/>
              </a:rPr>
              <a:t>return</a:t>
            </a:r>
            <a:r>
              <a:rPr lang="en-US" sz="2900" b="1" spc="-1">
                <a:solidFill>
                  <a:srgbClr val="000000"/>
                </a:solidFill>
                <a:latin typeface="Courier New Bold"/>
              </a:rPr>
              <a:t> x; }</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17375E"/>
                </a:solidFill>
                <a:latin typeface="Courier New Bold"/>
              </a:rPr>
              <a:t>int </a:t>
            </a:r>
            <a:r>
              <a:rPr lang="en-US" sz="2900" b="1" spc="-1">
                <a:solidFill>
                  <a:srgbClr val="000000"/>
                </a:solidFill>
                <a:latin typeface="Courier New Bold"/>
              </a:rPr>
              <a:t>x = foo::id(10);</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C0504D"/>
                </a:solidFill>
                <a:latin typeface="Courier New Bold"/>
              </a:rPr>
              <a:t>using</a:t>
            </a:r>
            <a:r>
              <a:rPr lang="en-US" sz="2900" b="1" spc="-1">
                <a:solidFill>
                  <a:srgbClr val="000000"/>
                </a:solidFill>
                <a:latin typeface="Courier New Bold"/>
              </a:rPr>
              <a:t> namespace std;</a:t>
            </a:r>
            <a:endParaRPr lang="en-US" sz="2900" spc="-1">
              <a:latin typeface="Arial"/>
            </a:endParaRPr>
          </a:p>
          <a:p>
            <a:pPr>
              <a:spcBef>
                <a:spcPts val="581"/>
              </a:spcBef>
            </a:pPr>
            <a:r>
              <a:rPr lang="en-US" sz="2900" b="1" spc="-1">
                <a:solidFill>
                  <a:srgbClr val="000000"/>
                </a:solidFill>
                <a:latin typeface="Courier New Bold"/>
              </a:rPr>
              <a:t>          cout &lt;&lt; x; // no need to prefix with std::</a:t>
            </a:r>
            <a:endParaRPr lang="en-US" sz="2900" spc="-1">
              <a:latin typeface="Arial"/>
            </a:endParaRPr>
          </a:p>
          <a:p>
            <a:pPr>
              <a:spcBef>
                <a:spcPts val="581"/>
              </a:spcBef>
            </a:pPr>
            <a:endParaRPr lang="en-US" sz="2900"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4"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References in C++ … </a:t>
            </a:r>
            <a:br/>
            <a:r>
              <a:rPr lang="en-US" sz="4400" spc="-1">
                <a:solidFill>
                  <a:srgbClr val="000000"/>
                </a:solidFill>
                <a:latin typeface="Trebuchet MS"/>
              </a:rPr>
              <a:t>a safer way to do pointers</a:t>
            </a:r>
            <a:endParaRPr lang="en-US" sz="4400" spc="-1">
              <a:latin typeface="Arial"/>
            </a:endParaRPr>
          </a:p>
        </p:txBody>
      </p:sp>
      <p:sp>
        <p:nvSpPr>
          <p:cNvPr id="2365" name="CustomShape 2"/>
          <p:cNvSpPr/>
          <p:nvPr/>
        </p:nvSpPr>
        <p:spPr>
          <a:xfrm>
            <a:off x="1703640" y="1600200"/>
            <a:ext cx="878436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References are non-null pointers.  Since they can’t be NULL, you don’t have to check for NULL value all the time (as you do with C)</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For example, in C we need to write: </a:t>
            </a:r>
            <a:endParaRPr lang="en-US" sz="3200" spc="-1">
              <a:latin typeface="Arial"/>
            </a:endParaRPr>
          </a:p>
          <a:p>
            <a:pPr>
              <a:spcBef>
                <a:spcPts val="641"/>
              </a:spcBef>
            </a:pPr>
            <a:r>
              <a:rPr lang="en-US" sz="3200" spc="-1">
                <a:solidFill>
                  <a:srgbClr val="000000"/>
                </a:solidFill>
                <a:latin typeface="Letter Gothic Std"/>
              </a:rPr>
              <a:t>     </a:t>
            </a:r>
            <a:r>
              <a:rPr lang="en-US" sz="3200" b="1" spc="-1">
                <a:solidFill>
                  <a:srgbClr val="C0504D"/>
                </a:solidFill>
                <a:latin typeface="Courier New Bold"/>
              </a:rPr>
              <a:t>int </a:t>
            </a:r>
            <a:r>
              <a:rPr lang="en-US" sz="3200" b="1" spc="-1">
                <a:solidFill>
                  <a:srgbClr val="17375E"/>
                </a:solidFill>
                <a:latin typeface="Courier New Bold"/>
              </a:rPr>
              <a:t>foo</a:t>
            </a:r>
            <a:r>
              <a:rPr lang="en-US" sz="3200" b="1" spc="-1">
                <a:solidFill>
                  <a:srgbClr val="000000"/>
                </a:solidFill>
                <a:latin typeface="Courier New Bold"/>
              </a:rPr>
              <a:t>(</a:t>
            </a:r>
            <a:r>
              <a:rPr lang="en-US" sz="3200" b="1" spc="-1">
                <a:solidFill>
                  <a:srgbClr val="C0504D"/>
                </a:solidFill>
                <a:latin typeface="Courier New Bold"/>
              </a:rPr>
              <a:t>int</a:t>
            </a:r>
            <a:r>
              <a:rPr lang="en-US" sz="3200" b="1" spc="-1">
                <a:solidFill>
                  <a:srgbClr val="000000"/>
                </a:solidFill>
                <a:latin typeface="Courier New Bold"/>
              </a:rPr>
              <a:t> * x)  { </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4F81BD"/>
                </a:solidFill>
                <a:latin typeface="Courier New Bold"/>
              </a:rPr>
              <a:t>if</a:t>
            </a:r>
            <a:r>
              <a:rPr lang="en-US" sz="3200" b="1" spc="-1">
                <a:solidFill>
                  <a:srgbClr val="000000"/>
                </a:solidFill>
                <a:latin typeface="Courier New Bold"/>
              </a:rPr>
              <a:t> (x != NULL) </a:t>
            </a:r>
            <a:r>
              <a:rPr lang="en-US" sz="3200" b="1" spc="-1">
                <a:solidFill>
                  <a:srgbClr val="C0504D"/>
                </a:solidFill>
                <a:latin typeface="Courier New Bold"/>
              </a:rPr>
              <a:t>return</a:t>
            </a:r>
            <a:r>
              <a:rPr lang="en-US" sz="3200" b="1" spc="-1">
                <a:solidFill>
                  <a:srgbClr val="000000"/>
                </a:solidFill>
                <a:latin typeface="Courier New Bold"/>
              </a:rPr>
              <a:t> *x;</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C0504D"/>
                </a:solidFill>
                <a:latin typeface="Courier New Bold"/>
              </a:rPr>
              <a:t>else return </a:t>
            </a:r>
            <a:r>
              <a:rPr lang="en-US" sz="3200" b="1" spc="-1">
                <a:solidFill>
                  <a:srgbClr val="000000"/>
                </a:solidFill>
                <a:latin typeface="Courier New Bold"/>
              </a:rPr>
              <a:t>0;</a:t>
            </a:r>
            <a:endParaRPr lang="en-US" sz="3200" spc="-1">
              <a:latin typeface="Arial"/>
            </a:endParaRPr>
          </a:p>
          <a:p>
            <a:pPr>
              <a:spcBef>
                <a:spcPts val="641"/>
              </a:spcBef>
            </a:pPr>
            <a:r>
              <a:rPr lang="en-US" sz="3200" b="1" spc="-1">
                <a:solidFill>
                  <a:srgbClr val="000000"/>
                </a:solidFill>
                <a:latin typeface="Courier New Bold"/>
              </a:rPr>
              <a:t>     }</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In C++ we could write:</a:t>
            </a:r>
            <a:endParaRPr lang="en-US" sz="3200" spc="-1">
              <a:latin typeface="Arial"/>
            </a:endParaRPr>
          </a:p>
          <a:p>
            <a:pPr>
              <a:spcBef>
                <a:spcPts val="641"/>
              </a:spcBef>
            </a:pPr>
            <a:r>
              <a:rPr lang="en-US" sz="3200" spc="-1">
                <a:solidFill>
                  <a:srgbClr val="000000"/>
                </a:solidFill>
                <a:latin typeface="Letter Gothic Std"/>
              </a:rPr>
              <a:t>       </a:t>
            </a:r>
            <a:r>
              <a:rPr lang="en-US" sz="3200" b="1" spc="-1">
                <a:solidFill>
                  <a:srgbClr val="17375E"/>
                </a:solidFill>
                <a:latin typeface="Courier New Bold"/>
              </a:rPr>
              <a:t>int </a:t>
            </a:r>
            <a:r>
              <a:rPr lang="en-US" sz="3200" b="1" spc="-1">
                <a:solidFill>
                  <a:srgbClr val="4F81BD"/>
                </a:solidFill>
                <a:latin typeface="Courier New Bold"/>
              </a:rPr>
              <a:t>foo</a:t>
            </a:r>
            <a:r>
              <a:rPr lang="en-US" sz="3200" b="1" spc="-1">
                <a:solidFill>
                  <a:srgbClr val="000000"/>
                </a:solidFill>
                <a:latin typeface="Courier New Bold"/>
              </a:rPr>
              <a:t>(</a:t>
            </a:r>
            <a:r>
              <a:rPr lang="en-US" sz="3200" b="1" spc="-1">
                <a:solidFill>
                  <a:srgbClr val="17375E"/>
                </a:solidFill>
                <a:latin typeface="Courier New Bold"/>
              </a:rPr>
              <a:t>int</a:t>
            </a:r>
            <a:r>
              <a:rPr lang="en-US" sz="3200" b="1" spc="-1">
                <a:solidFill>
                  <a:srgbClr val="000000"/>
                </a:solidFill>
                <a:latin typeface="Courier New Bold"/>
              </a:rPr>
              <a:t> &amp; x)  { </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C0504D"/>
                </a:solidFill>
                <a:latin typeface="Courier New Bold"/>
              </a:rPr>
              <a:t>return</a:t>
            </a:r>
            <a:r>
              <a:rPr lang="en-US" sz="3200" b="1" spc="-1">
                <a:solidFill>
                  <a:srgbClr val="000000"/>
                </a:solidFill>
                <a:latin typeface="Courier New Bold"/>
              </a:rPr>
              <a:t> x;</a:t>
            </a:r>
            <a:endParaRPr lang="en-US" sz="3200" spc="-1">
              <a:latin typeface="Arial"/>
            </a:endParaRPr>
          </a:p>
          <a:p>
            <a:pPr>
              <a:spcBef>
                <a:spcPts val="641"/>
              </a:spcBef>
            </a:pPr>
            <a:r>
              <a:rPr lang="en-US" sz="3200" b="1" spc="-1">
                <a:solidFill>
                  <a:srgbClr val="000000"/>
                </a:solidFill>
                <a:latin typeface="Courier New Bold"/>
              </a:rPr>
              <a:t>     }</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Note that in both cases the memory address of x is passed (i.e. by reference) and not the value!</a:t>
            </a: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New/Delete Memory allocation</a:t>
            </a:r>
            <a:endParaRPr lang="en-US" sz="4400" spc="-1">
              <a:latin typeface="Arial"/>
            </a:endParaRPr>
          </a:p>
        </p:txBody>
      </p:sp>
      <p:sp>
        <p:nvSpPr>
          <p:cNvPr id="2367"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 provides safe(r) memory allocation</a:t>
            </a:r>
            <a:endParaRPr lang="en-US" sz="3200" spc="-1">
              <a:latin typeface="Arial"/>
            </a:endParaRPr>
          </a:p>
          <a:p>
            <a:pPr marL="343080" indent="-342360">
              <a:spcBef>
                <a:spcPts val="641"/>
              </a:spcBef>
              <a:buClr>
                <a:srgbClr val="C0504D"/>
              </a:buClr>
              <a:buFont typeface="Arial"/>
              <a:buChar char="•"/>
            </a:pPr>
            <a:r>
              <a:rPr lang="en-US" sz="3200" spc="-1">
                <a:solidFill>
                  <a:srgbClr val="C0504D"/>
                </a:solidFill>
                <a:latin typeface="Trebuchet MS"/>
              </a:rPr>
              <a:t>new</a:t>
            </a:r>
            <a:r>
              <a:rPr lang="en-US" sz="3200" spc="-1">
                <a:solidFill>
                  <a:srgbClr val="000000"/>
                </a:solidFill>
                <a:latin typeface="Trebuchet MS"/>
              </a:rPr>
              <a:t>  and </a:t>
            </a:r>
            <a:r>
              <a:rPr lang="en-US" sz="3200" spc="-1">
                <a:solidFill>
                  <a:srgbClr val="C0504D"/>
                </a:solidFill>
                <a:latin typeface="Trebuchet MS"/>
              </a:rPr>
              <a:t>delete</a:t>
            </a:r>
            <a:r>
              <a:rPr lang="en-US" sz="3200" spc="-1">
                <a:solidFill>
                  <a:srgbClr val="000000"/>
                </a:solidFill>
                <a:latin typeface="Trebuchet MS"/>
              </a:rPr>
              <a:t> operator are defined for each type, including user defined types. No need to multiple by </a:t>
            </a:r>
            <a:r>
              <a:rPr lang="en-US" sz="3200" spc="-1">
                <a:solidFill>
                  <a:srgbClr val="4F81BD"/>
                </a:solidFill>
                <a:latin typeface="Trebuchet MS"/>
              </a:rPr>
              <a:t>sizeof</a:t>
            </a:r>
            <a:r>
              <a:rPr lang="en-US" sz="3200" spc="-1">
                <a:solidFill>
                  <a:srgbClr val="000000"/>
                </a:solidFill>
                <a:latin typeface="Trebuchet MS"/>
              </a:rPr>
              <a:t>(type) as in C.</a:t>
            </a:r>
            <a:endParaRPr lang="en-US" sz="3200" spc="-1">
              <a:latin typeface="Arial"/>
            </a:endParaRPr>
          </a:p>
          <a:p>
            <a:pPr>
              <a:spcBef>
                <a:spcPts val="641"/>
              </a:spcBef>
            </a:pPr>
            <a:r>
              <a:rPr lang="en-US" sz="3200" spc="-1">
                <a:solidFill>
                  <a:srgbClr val="000000"/>
                </a:solidFill>
                <a:latin typeface="Letter Gothic Std"/>
              </a:rPr>
              <a:t>     </a:t>
            </a:r>
            <a:r>
              <a:rPr lang="en-US" sz="3200" b="1" spc="-1">
                <a:solidFill>
                  <a:srgbClr val="17375E"/>
                </a:solidFill>
                <a:latin typeface="Courier New Bold"/>
              </a:rPr>
              <a:t>int </a:t>
            </a:r>
            <a:r>
              <a:rPr lang="en-US" sz="3200" b="1" spc="-1">
                <a:solidFill>
                  <a:srgbClr val="000000"/>
                </a:solidFill>
                <a:latin typeface="Courier New Bold"/>
              </a:rPr>
              <a:t>* x = </a:t>
            </a:r>
            <a:r>
              <a:rPr lang="en-US" sz="3200" b="1" spc="-1">
                <a:solidFill>
                  <a:srgbClr val="C0504D"/>
                </a:solidFill>
                <a:latin typeface="Courier New Bold"/>
              </a:rPr>
              <a:t>new</a:t>
            </a:r>
            <a:r>
              <a:rPr lang="en-US" sz="3200" b="1" spc="-1">
                <a:solidFill>
                  <a:srgbClr val="000000"/>
                </a:solidFill>
                <a:latin typeface="Courier New Bold"/>
              </a:rPr>
              <a:t> </a:t>
            </a:r>
            <a:r>
              <a:rPr lang="en-US" sz="3200" b="1" spc="-1">
                <a:solidFill>
                  <a:srgbClr val="17375E"/>
                </a:solidFill>
                <a:latin typeface="Courier New Bold"/>
              </a:rPr>
              <a:t>int</a:t>
            </a:r>
            <a:r>
              <a:rPr lang="en-US" sz="3200" b="1" spc="-1">
                <a:solidFill>
                  <a:srgbClr val="000000"/>
                </a:solidFill>
                <a:latin typeface="Courier New Bold"/>
              </a:rPr>
              <a:t>;</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C0504D"/>
                </a:solidFill>
                <a:latin typeface="Courier New Bold"/>
              </a:rPr>
              <a:t>delete</a:t>
            </a:r>
            <a:r>
              <a:rPr lang="en-US" sz="3200" b="1" spc="-1">
                <a:solidFill>
                  <a:srgbClr val="000000"/>
                </a:solidFill>
                <a:latin typeface="Courier New Bold"/>
              </a:rPr>
              <a:t> x;</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For multi element allocation (i.e. arrays) we must use delete[].</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17375E"/>
                </a:solidFill>
                <a:latin typeface="Courier New Bold"/>
              </a:rPr>
              <a:t>int </a:t>
            </a:r>
            <a:r>
              <a:rPr lang="en-US" sz="3200" b="1" spc="-1">
                <a:solidFill>
                  <a:srgbClr val="000000"/>
                </a:solidFill>
                <a:latin typeface="Courier New Bold"/>
              </a:rPr>
              <a:t>* array = </a:t>
            </a:r>
            <a:r>
              <a:rPr lang="en-US" sz="3200" b="1" spc="-1">
                <a:solidFill>
                  <a:srgbClr val="C0504D"/>
                </a:solidFill>
                <a:latin typeface="Courier New Bold"/>
              </a:rPr>
              <a:t>new</a:t>
            </a:r>
            <a:r>
              <a:rPr lang="en-US" sz="3200" b="1" spc="-1">
                <a:solidFill>
                  <a:srgbClr val="000000"/>
                </a:solidFill>
                <a:latin typeface="Courier New Bold"/>
              </a:rPr>
              <a:t> </a:t>
            </a:r>
            <a:r>
              <a:rPr lang="en-US" sz="3200" b="1" spc="-1">
                <a:solidFill>
                  <a:srgbClr val="17375E"/>
                </a:solidFill>
                <a:latin typeface="Courier New Bold"/>
              </a:rPr>
              <a:t>int</a:t>
            </a:r>
            <a:r>
              <a:rPr lang="en-US" sz="3200" b="1" spc="-1">
                <a:solidFill>
                  <a:srgbClr val="000000"/>
                </a:solidFill>
                <a:latin typeface="Courier New Bold"/>
              </a:rPr>
              <a:t>[100];</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C0504D"/>
                </a:solidFill>
                <a:latin typeface="Courier New Bold"/>
              </a:rPr>
              <a:t>delete</a:t>
            </a:r>
            <a:r>
              <a:rPr lang="en-US" sz="3200" b="1" spc="-1">
                <a:solidFill>
                  <a:srgbClr val="000000"/>
                </a:solidFill>
                <a:latin typeface="Courier New Bold"/>
              </a:rPr>
              <a:t>[] array;</a:t>
            </a: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Overloading</a:t>
            </a:r>
            <a:endParaRPr lang="en-US" sz="4400" spc="-1">
              <a:latin typeface="Arial"/>
            </a:endParaRPr>
          </a:p>
        </p:txBody>
      </p:sp>
      <p:sp>
        <p:nvSpPr>
          <p:cNvPr id="2369" name="CustomShape 2"/>
          <p:cNvSpPr/>
          <p:nvPr/>
        </p:nvSpPr>
        <p:spPr>
          <a:xfrm>
            <a:off x="1631640" y="1412640"/>
            <a:ext cx="8856360" cy="525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 allows functions to have the same name but with different argument types.</a:t>
            </a:r>
            <a:endParaRPr lang="en-US" sz="3200" spc="-1">
              <a:latin typeface="Arial"/>
            </a:endParaRPr>
          </a:p>
          <a:p>
            <a:pPr>
              <a:spcBef>
                <a:spcPts val="581"/>
              </a:spcBef>
            </a:pPr>
            <a:endParaRPr lang="en-US" sz="3200" spc="-1">
              <a:latin typeface="Arial"/>
            </a:endParaRPr>
          </a:p>
          <a:p>
            <a:pPr>
              <a:spcBef>
                <a:spcPts val="581"/>
              </a:spcBef>
            </a:pPr>
            <a:r>
              <a:rPr lang="en-US" sz="2900" spc="-1">
                <a:solidFill>
                  <a:srgbClr val="000000"/>
                </a:solidFill>
                <a:latin typeface="Letter Gothic Std"/>
              </a:rPr>
              <a:t>     </a:t>
            </a:r>
            <a:r>
              <a:rPr lang="en-US" sz="2900" b="1" spc="-1">
                <a:solidFill>
                  <a:srgbClr val="17375E"/>
                </a:solidFill>
                <a:latin typeface="Courier New Bold"/>
              </a:rPr>
              <a:t>int </a:t>
            </a:r>
            <a:r>
              <a:rPr lang="en-US" sz="2900" b="1" spc="-1">
                <a:solidFill>
                  <a:srgbClr val="4F81BD"/>
                </a:solidFill>
                <a:latin typeface="Courier New Bold"/>
              </a:rPr>
              <a:t>add</a:t>
            </a:r>
            <a:r>
              <a:rPr lang="en-US" sz="2900" b="1" spc="-1">
                <a:solidFill>
                  <a:srgbClr val="000000"/>
                </a:solidFill>
                <a:latin typeface="Courier New Bold"/>
              </a:rPr>
              <a:t>(</a:t>
            </a:r>
            <a:r>
              <a:rPr lang="en-US" sz="2900" b="1" spc="-1">
                <a:solidFill>
                  <a:srgbClr val="17375E"/>
                </a:solidFill>
                <a:latin typeface="Courier New Bold"/>
              </a:rPr>
              <a:t>int</a:t>
            </a:r>
            <a:r>
              <a:rPr lang="en-US" sz="2900" b="1" spc="-1">
                <a:solidFill>
                  <a:srgbClr val="000000"/>
                </a:solidFill>
                <a:latin typeface="Courier New Bold"/>
              </a:rPr>
              <a:t> x, </a:t>
            </a:r>
            <a:r>
              <a:rPr lang="en-US" sz="2900" b="1" spc="-1">
                <a:solidFill>
                  <a:srgbClr val="17375E"/>
                </a:solidFill>
                <a:latin typeface="Courier New Bold"/>
              </a:rPr>
              <a:t>int </a:t>
            </a:r>
            <a:r>
              <a:rPr lang="en-US" sz="2900" b="1" spc="-1">
                <a:solidFill>
                  <a:srgbClr val="000000"/>
                </a:solidFill>
                <a:latin typeface="Courier New Bold"/>
              </a:rPr>
              <a:t>y) </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C0504D"/>
                </a:solidFill>
                <a:latin typeface="Courier New Bold"/>
              </a:rPr>
              <a:t>return</a:t>
            </a:r>
            <a:r>
              <a:rPr lang="en-US" sz="2900" b="1" spc="-1">
                <a:solidFill>
                  <a:srgbClr val="000000"/>
                </a:solidFill>
                <a:latin typeface="Courier New Bold"/>
              </a:rPr>
              <a:t> x+y;</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17375E"/>
                </a:solidFill>
                <a:latin typeface="Courier New Bold"/>
              </a:rPr>
              <a:t>float</a:t>
            </a:r>
            <a:r>
              <a:rPr lang="en-US" sz="2900" b="1" spc="-1">
                <a:solidFill>
                  <a:srgbClr val="000000"/>
                </a:solidFill>
                <a:latin typeface="Courier New Bold"/>
              </a:rPr>
              <a:t> </a:t>
            </a:r>
            <a:r>
              <a:rPr lang="en-US" sz="2900" b="1" spc="-1">
                <a:solidFill>
                  <a:srgbClr val="4F81BD"/>
                </a:solidFill>
                <a:latin typeface="Courier New Bold"/>
              </a:rPr>
              <a:t>add</a:t>
            </a:r>
            <a:r>
              <a:rPr lang="en-US" sz="2900" b="1" spc="-1">
                <a:solidFill>
                  <a:srgbClr val="000000"/>
                </a:solidFill>
                <a:latin typeface="Courier New Bold"/>
              </a:rPr>
              <a:t>(</a:t>
            </a:r>
            <a:r>
              <a:rPr lang="en-US" sz="2900" b="1" spc="-1">
                <a:solidFill>
                  <a:srgbClr val="17375E"/>
                </a:solidFill>
                <a:latin typeface="Courier New Bold"/>
              </a:rPr>
              <a:t>float</a:t>
            </a:r>
            <a:r>
              <a:rPr lang="en-US" sz="2900" b="1" spc="-1">
                <a:solidFill>
                  <a:srgbClr val="000000"/>
                </a:solidFill>
                <a:latin typeface="Courier New Bold"/>
              </a:rPr>
              <a:t> x, </a:t>
            </a:r>
            <a:r>
              <a:rPr lang="en-US" sz="2900" b="1" spc="-1">
                <a:solidFill>
                  <a:srgbClr val="17375E"/>
                </a:solidFill>
                <a:latin typeface="Courier New Bold"/>
              </a:rPr>
              <a:t>float</a:t>
            </a:r>
            <a:r>
              <a:rPr lang="en-US" sz="2900" b="1" spc="-1">
                <a:solidFill>
                  <a:srgbClr val="000000"/>
                </a:solidFill>
                <a:latin typeface="Courier New Bold"/>
              </a:rPr>
              <a:t> y) </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C0504D"/>
                </a:solidFill>
                <a:latin typeface="Courier New Bold"/>
              </a:rPr>
              <a:t>return</a:t>
            </a:r>
            <a:r>
              <a:rPr lang="en-US" sz="2900" b="1" spc="-1">
                <a:solidFill>
                  <a:srgbClr val="000000"/>
                </a:solidFill>
                <a:latin typeface="Courier New Bold"/>
              </a:rPr>
              <a:t> x+y;</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 call the float version of add</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17375E"/>
                </a:solidFill>
                <a:latin typeface="Courier New Bold"/>
              </a:rPr>
              <a:t>float</a:t>
            </a:r>
            <a:r>
              <a:rPr lang="en-US" sz="2900" b="1" spc="-1">
                <a:solidFill>
                  <a:srgbClr val="000000"/>
                </a:solidFill>
                <a:latin typeface="Courier New Bold"/>
              </a:rPr>
              <a:t>  f = </a:t>
            </a:r>
            <a:r>
              <a:rPr lang="en-US" sz="2900" b="1" spc="-1">
                <a:solidFill>
                  <a:srgbClr val="4F81BD"/>
                </a:solidFill>
                <a:latin typeface="Courier New Bold"/>
              </a:rPr>
              <a:t>add</a:t>
            </a:r>
            <a:r>
              <a:rPr lang="en-US" sz="2900" b="1" spc="-1">
                <a:solidFill>
                  <a:srgbClr val="000000"/>
                </a:solidFill>
                <a:latin typeface="Courier New Bold"/>
              </a:rPr>
              <a:t>(10.4f, 5.0f); </a:t>
            </a:r>
            <a:endParaRPr lang="en-US" sz="2900" spc="-1">
              <a:latin typeface="Arial"/>
            </a:endParaRPr>
          </a:p>
          <a:p>
            <a:pPr>
              <a:spcBef>
                <a:spcPts val="581"/>
              </a:spcBef>
            </a:pPr>
            <a:r>
              <a:rPr lang="en-US" sz="2900" b="1" spc="-1">
                <a:solidFill>
                  <a:srgbClr val="000000"/>
                </a:solidFill>
                <a:latin typeface="Courier New Bold"/>
              </a:rPr>
              <a:t>     // call the int version of add</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17375E"/>
                </a:solidFill>
                <a:latin typeface="Courier New Bold"/>
              </a:rPr>
              <a:t>int </a:t>
            </a:r>
            <a:r>
              <a:rPr lang="en-US" sz="2900" b="1" spc="-1">
                <a:solidFill>
                  <a:srgbClr val="000000"/>
                </a:solidFill>
                <a:latin typeface="Courier New Bold"/>
              </a:rPr>
              <a:t>i = </a:t>
            </a:r>
            <a:r>
              <a:rPr lang="en-US" sz="2900" b="1" spc="-1">
                <a:solidFill>
                  <a:srgbClr val="4F81BD"/>
                </a:solidFill>
                <a:latin typeface="Courier New Bold"/>
              </a:rPr>
              <a:t>add</a:t>
            </a:r>
            <a:r>
              <a:rPr lang="en-US" sz="2900" b="1" spc="-1">
                <a:solidFill>
                  <a:srgbClr val="000000"/>
                </a:solidFill>
                <a:latin typeface="Courier New Bold"/>
              </a:rPr>
              <a:t>(100,20);</a:t>
            </a:r>
            <a:endParaRPr lang="en-US" sz="2900" spc="-1">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0" name="CustomShape 1"/>
          <p:cNvSpPr/>
          <p:nvPr/>
        </p:nvSpPr>
        <p:spPr>
          <a:xfrm>
            <a:off x="1981200" y="-171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Classes (and structs)</a:t>
            </a:r>
            <a:endParaRPr lang="en-US" sz="4400" spc="-1">
              <a:latin typeface="Arial"/>
            </a:endParaRPr>
          </a:p>
        </p:txBody>
      </p:sp>
      <p:sp>
        <p:nvSpPr>
          <p:cNvPr id="2371" name="CustomShape 2"/>
          <p:cNvSpPr/>
          <p:nvPr/>
        </p:nvSpPr>
        <p:spPr>
          <a:xfrm>
            <a:off x="1981200" y="844920"/>
            <a:ext cx="8290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2500" lnSpcReduction="20000"/>
          </a:bodyPr>
          <a:lstStyle/>
          <a:p>
            <a:pPr marL="343080" indent="-342360">
              <a:spcBef>
                <a:spcPts val="479"/>
              </a:spcBef>
              <a:buClr>
                <a:srgbClr val="000000"/>
              </a:buClr>
              <a:buFont typeface="Arial"/>
              <a:buChar char="•"/>
            </a:pPr>
            <a:r>
              <a:rPr lang="en-US" sz="2400" b="1" spc="-1">
                <a:solidFill>
                  <a:srgbClr val="000000"/>
                </a:solidFill>
                <a:latin typeface="Trebuchet MS"/>
              </a:rPr>
              <a:t>C++ classes are an extension of C structs (and unions) that can functions (called member functions) as well as data.</a:t>
            </a:r>
            <a:endParaRPr lang="en-US" sz="2400" spc="-1">
              <a:latin typeface="Arial"/>
            </a:endParaRPr>
          </a:p>
        </p:txBody>
      </p:sp>
      <p:sp>
        <p:nvSpPr>
          <p:cNvPr id="2372" name="CustomShape 3"/>
          <p:cNvSpPr/>
          <p:nvPr/>
        </p:nvSpPr>
        <p:spPr>
          <a:xfrm>
            <a:off x="1775640" y="5445360"/>
            <a:ext cx="8675640" cy="12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a:spcBef>
                <a:spcPts val="479"/>
              </a:spcBef>
            </a:pPr>
            <a:r>
              <a:rPr lang="en-US" sz="2400" spc="-1">
                <a:solidFill>
                  <a:srgbClr val="000000"/>
                </a:solidFill>
                <a:latin typeface="Trebuchet MS"/>
              </a:rPr>
              <a:t>The keyword “const” can be applied to member functions such as getX() to state that the particular member function will not modify the internal state of the object, i.e it will not cause any visual effects to someone owning a pointer to the said object. This allows for the compiler to report errors if this is not the case, better static analysis, and to optimize uses of the object , i.e. promote it to a register or set of registers. </a:t>
            </a:r>
            <a:endParaRPr lang="en-US" sz="2400" spc="-1">
              <a:latin typeface="Arial"/>
            </a:endParaRPr>
          </a:p>
          <a:p>
            <a:pPr>
              <a:spcBef>
                <a:spcPts val="479"/>
              </a:spcBef>
            </a:pPr>
            <a:endParaRPr lang="en-US" sz="2400" spc="-1">
              <a:latin typeface="Arial"/>
            </a:endParaRPr>
          </a:p>
        </p:txBody>
      </p:sp>
      <p:sp>
        <p:nvSpPr>
          <p:cNvPr id="2373" name="CustomShape 4"/>
          <p:cNvSpPr/>
          <p:nvPr/>
        </p:nvSpPr>
        <p:spPr>
          <a:xfrm>
            <a:off x="1981200" y="1566000"/>
            <a:ext cx="8506440" cy="39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281"/>
              </a:spcBef>
            </a:pPr>
            <a:r>
              <a:rPr lang="en-US" sz="1400" b="1" spc="-1">
                <a:solidFill>
                  <a:srgbClr val="000000"/>
                </a:solidFill>
                <a:latin typeface="Courier New Bold"/>
              </a:rPr>
              <a:t> </a:t>
            </a:r>
            <a:r>
              <a:rPr lang="en-US" sz="1400" b="1" spc="-1">
                <a:solidFill>
                  <a:srgbClr val="17375E"/>
                </a:solidFill>
                <a:latin typeface="Courier New Bold"/>
              </a:rPr>
              <a:t>class</a:t>
            </a:r>
            <a:r>
              <a:rPr lang="en-US" sz="1400" b="1" spc="-1">
                <a:solidFill>
                  <a:srgbClr val="000000"/>
                </a:solidFill>
                <a:latin typeface="Courier New Bold"/>
              </a:rPr>
              <a:t> Vector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C0504D"/>
                </a:solidFill>
                <a:latin typeface="Courier New Bold"/>
              </a:rPr>
              <a:t>private:</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17375E"/>
                </a:solidFill>
                <a:latin typeface="Courier New Bold"/>
              </a:rPr>
              <a:t>int </a:t>
            </a:r>
            <a:r>
              <a:rPr lang="en-US" sz="1400" b="1" spc="-1">
                <a:solidFill>
                  <a:srgbClr val="000000"/>
                </a:solidFill>
                <a:latin typeface="Courier New Bold"/>
              </a:rPr>
              <a:t>x_, y_, z_ ;</a:t>
            </a:r>
            <a:endParaRPr lang="en-US" sz="1400" spc="-1">
              <a:latin typeface="Arial"/>
            </a:endParaRPr>
          </a:p>
          <a:p>
            <a:pPr>
              <a:spcBef>
                <a:spcPts val="281"/>
              </a:spcBef>
            </a:pPr>
            <a:r>
              <a:rPr lang="en-US" sz="1400" b="1" spc="-1">
                <a:solidFill>
                  <a:srgbClr val="C0504D"/>
                </a:solidFill>
                <a:latin typeface="Courier New Bold"/>
              </a:rPr>
              <a:t>    public:</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4F81BD"/>
                </a:solidFill>
                <a:latin typeface="Courier New Bold"/>
              </a:rPr>
              <a:t>Vector</a:t>
            </a:r>
            <a:r>
              <a:rPr lang="en-US" sz="1400" b="1" spc="-1">
                <a:solidFill>
                  <a:srgbClr val="000000"/>
                </a:solidFill>
                <a:latin typeface="Courier New Bold"/>
              </a:rPr>
              <a:t> (</a:t>
            </a:r>
            <a:r>
              <a:rPr lang="en-US" sz="1400" b="1" spc="-1">
                <a:solidFill>
                  <a:srgbClr val="17375E"/>
                </a:solidFill>
                <a:latin typeface="Courier New Bold"/>
              </a:rPr>
              <a:t>int </a:t>
            </a:r>
            <a:r>
              <a:rPr lang="en-US" sz="1400" b="1" spc="-1">
                <a:solidFill>
                  <a:srgbClr val="000000"/>
                </a:solidFill>
                <a:latin typeface="Courier New Bold"/>
              </a:rPr>
              <a:t>x, </a:t>
            </a:r>
            <a:r>
              <a:rPr lang="en-US" sz="1400" b="1" spc="-1">
                <a:solidFill>
                  <a:srgbClr val="17375E"/>
                </a:solidFill>
                <a:latin typeface="Courier New Bold"/>
              </a:rPr>
              <a:t>int </a:t>
            </a:r>
            <a:r>
              <a:rPr lang="en-US" sz="1400" b="1" spc="-1">
                <a:solidFill>
                  <a:srgbClr val="000000"/>
                </a:solidFill>
                <a:latin typeface="Courier New Bold"/>
              </a:rPr>
              <a:t>y, </a:t>
            </a:r>
            <a:r>
              <a:rPr lang="en-US" sz="1400" b="1" spc="-1">
                <a:solidFill>
                  <a:srgbClr val="17375E"/>
                </a:solidFill>
                <a:latin typeface="Courier New Bold"/>
              </a:rPr>
              <a:t>int </a:t>
            </a:r>
            <a:r>
              <a:rPr lang="en-US" sz="1400" b="1" spc="-1">
                <a:solidFill>
                  <a:srgbClr val="000000"/>
                </a:solidFill>
                <a:latin typeface="Courier New Bold"/>
              </a:rPr>
              <a:t>z) : x_(x), y_(y), z_(z) {} // constructor</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~Vector // destructor</a:t>
            </a:r>
            <a:endParaRPr lang="en-US" sz="1400" spc="-1">
              <a:latin typeface="Arial"/>
            </a:endParaRPr>
          </a:p>
          <a:p>
            <a:pPr>
              <a:spcBef>
                <a:spcPts val="281"/>
              </a:spcBef>
            </a:pPr>
            <a:r>
              <a:rPr lang="en-US" sz="1400" b="1" spc="-1">
                <a:solidFill>
                  <a:srgbClr val="000000"/>
                </a:solidFill>
                <a:latin typeface="Courier New Bold"/>
              </a:rPr>
              <a:t>         {             </a:t>
            </a:r>
            <a:endParaRPr lang="en-US" sz="1400" spc="-1">
              <a:latin typeface="Arial"/>
            </a:endParaRPr>
          </a:p>
          <a:p>
            <a:pPr>
              <a:spcBef>
                <a:spcPts val="281"/>
              </a:spcBef>
            </a:pPr>
            <a:r>
              <a:rPr lang="en-US" sz="1400" b="1" spc="-1">
                <a:solidFill>
                  <a:srgbClr val="000000"/>
                </a:solidFill>
                <a:latin typeface="Courier New Bold"/>
              </a:rPr>
              <a:t>             cout &lt;&lt; “vector destructor”;         </a:t>
            </a:r>
            <a:endParaRPr lang="en-US" sz="1400" spc="-1">
              <a:latin typeface="Arial"/>
            </a:endParaRPr>
          </a:p>
          <a:p>
            <a:pPr>
              <a:spcBef>
                <a:spcPts val="281"/>
              </a:spcBef>
            </a:pPr>
            <a:r>
              <a:rPr lang="en-US" sz="1400" b="1" spc="-1">
                <a:solidFill>
                  <a:srgbClr val="000000"/>
                </a:solidFill>
                <a:latin typeface="Courier New Bold"/>
              </a:rPr>
              <a:t>         }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17375E"/>
                </a:solidFill>
                <a:latin typeface="Courier New Bold"/>
              </a:rPr>
              <a:t>int </a:t>
            </a:r>
            <a:r>
              <a:rPr lang="en-US" sz="1400" b="1" spc="-1">
                <a:solidFill>
                  <a:srgbClr val="4F81BD"/>
                </a:solidFill>
                <a:latin typeface="Courier New Bold"/>
              </a:rPr>
              <a:t>getX</a:t>
            </a:r>
            <a:r>
              <a:rPr lang="en-US" sz="1400" b="1" spc="-1">
                <a:solidFill>
                  <a:srgbClr val="000000"/>
                </a:solidFill>
                <a:latin typeface="Courier New Bold"/>
              </a:rPr>
              <a:t>() </a:t>
            </a:r>
            <a:r>
              <a:rPr lang="en-US" sz="1400" b="1" spc="-1">
                <a:solidFill>
                  <a:srgbClr val="C0504D"/>
                </a:solidFill>
                <a:latin typeface="Courier New Bold"/>
              </a:rPr>
              <a:t>const </a:t>
            </a:r>
            <a:r>
              <a:rPr lang="en-US" sz="1400" b="1" spc="-1">
                <a:solidFill>
                  <a:srgbClr val="000000"/>
                </a:solidFill>
                <a:latin typeface="Courier New Bold"/>
              </a:rPr>
              <a:t>{ </a:t>
            </a:r>
            <a:r>
              <a:rPr lang="en-US" sz="1400" b="1" spc="-1">
                <a:solidFill>
                  <a:srgbClr val="C0504D"/>
                </a:solidFill>
                <a:latin typeface="Courier New Bold"/>
              </a:rPr>
              <a:t>return</a:t>
            </a:r>
            <a:r>
              <a:rPr lang="en-US" sz="1400" b="1" spc="-1">
                <a:solidFill>
                  <a:srgbClr val="000000"/>
                </a:solidFill>
                <a:latin typeface="Courier New Bold"/>
              </a:rPr>
              <a:t> x_; } // access member function</a:t>
            </a:r>
            <a:endParaRPr lang="en-US" sz="1400" spc="-1">
              <a:latin typeface="Arial"/>
            </a:endParaRPr>
          </a:p>
          <a:p>
            <a:pPr>
              <a:spcBef>
                <a:spcPts val="281"/>
              </a:spcBef>
            </a:pPr>
            <a:r>
              <a:rPr lang="en-US" sz="1400" b="1" spc="-1">
                <a:solidFill>
                  <a:srgbClr val="000000"/>
                </a:solidFill>
                <a:latin typeface="Courier New Bold"/>
              </a:rPr>
              <a:t>        …       </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p:txBody>
      </p:sp>
      <p:sp>
        <p:nvSpPr>
          <p:cNvPr id="2374" name="CustomShape 5"/>
          <p:cNvSpPr/>
          <p:nvPr/>
        </p:nvSpPr>
        <p:spPr>
          <a:xfrm flipV="1">
            <a:off x="3647640" y="4436280"/>
            <a:ext cx="647280" cy="1007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 name="CustomShape 1"/>
          <p:cNvSpPr/>
          <p:nvPr/>
        </p:nvSpPr>
        <p:spPr>
          <a:xfrm>
            <a:off x="1524000" y="-9036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spc="-1">
                <a:solidFill>
                  <a:srgbClr val="000000"/>
                </a:solidFill>
                <a:latin typeface="Trebuchet MS"/>
              </a:rPr>
              <a:t>More information about constructors</a:t>
            </a:r>
            <a:endParaRPr lang="en-US" sz="4400" spc="-1">
              <a:latin typeface="Arial"/>
            </a:endParaRPr>
          </a:p>
        </p:txBody>
      </p:sp>
      <p:sp>
        <p:nvSpPr>
          <p:cNvPr id="2376" name="CustomShape 2"/>
          <p:cNvSpPr/>
          <p:nvPr/>
        </p:nvSpPr>
        <p:spPr>
          <a:xfrm>
            <a:off x="1703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Consider the constructor from the previous slide …</a:t>
            </a:r>
            <a:endParaRPr lang="en-US" sz="3200" spc="-1">
              <a:latin typeface="Arial"/>
            </a:endParaRPr>
          </a:p>
          <a:p>
            <a:pPr marL="457200">
              <a:spcBef>
                <a:spcPts val="561"/>
              </a:spcBef>
            </a:pPr>
            <a:r>
              <a:rPr lang="en-US" sz="2800" b="1" spc="-1">
                <a:solidFill>
                  <a:srgbClr val="4F81BD"/>
                </a:solidFill>
                <a:latin typeface="Courier New Bold"/>
              </a:rPr>
              <a:t>Vector</a:t>
            </a:r>
            <a:r>
              <a:rPr lang="en-US" sz="2800" b="1" spc="-1">
                <a:solidFill>
                  <a:srgbClr val="000000"/>
                </a:solidFill>
                <a:latin typeface="Courier New Bold"/>
              </a:rPr>
              <a:t> (</a:t>
            </a:r>
            <a:r>
              <a:rPr lang="en-US" sz="2800" b="1" spc="-1">
                <a:solidFill>
                  <a:srgbClr val="17375E"/>
                </a:solidFill>
                <a:latin typeface="Courier New Bold"/>
              </a:rPr>
              <a:t>int </a:t>
            </a:r>
            <a:r>
              <a:rPr lang="en-US" sz="2800" b="1" spc="-1">
                <a:solidFill>
                  <a:srgbClr val="000000"/>
                </a:solidFill>
                <a:latin typeface="Courier New Bold"/>
              </a:rPr>
              <a:t>x, </a:t>
            </a:r>
            <a:r>
              <a:rPr lang="en-US" sz="2800" b="1" spc="-1">
                <a:solidFill>
                  <a:srgbClr val="17375E"/>
                </a:solidFill>
                <a:latin typeface="Courier New Bold"/>
              </a:rPr>
              <a:t>int </a:t>
            </a:r>
            <a:r>
              <a:rPr lang="en-US" sz="2800" b="1" spc="-1">
                <a:solidFill>
                  <a:srgbClr val="000000"/>
                </a:solidFill>
                <a:latin typeface="Courier New Bold"/>
              </a:rPr>
              <a:t>y, </a:t>
            </a:r>
            <a:r>
              <a:rPr lang="en-US" sz="2800" b="1" spc="-1">
                <a:solidFill>
                  <a:srgbClr val="17375E"/>
                </a:solidFill>
                <a:latin typeface="Courier New Bold"/>
              </a:rPr>
              <a:t>int </a:t>
            </a:r>
            <a:r>
              <a:rPr lang="en-US" sz="2800" b="1" spc="-1">
                <a:solidFill>
                  <a:srgbClr val="000000"/>
                </a:solidFill>
                <a:latin typeface="Courier New Bold"/>
              </a:rPr>
              <a:t>z): x_(x), y_(y), z_(z) {}</a:t>
            </a:r>
            <a:endParaRPr lang="en-US" sz="2800" spc="-1">
              <a:latin typeface="Arial"/>
            </a:endParaRPr>
          </a:p>
          <a:p>
            <a:pPr marL="514440" indent="-456480">
              <a:spcBef>
                <a:spcPts val="641"/>
              </a:spcBef>
              <a:buClr>
                <a:srgbClr val="000000"/>
              </a:buClr>
              <a:buFont typeface="Arial"/>
              <a:buChar char="•"/>
            </a:pPr>
            <a:r>
              <a:rPr lang="en-US" sz="3200" spc="-1">
                <a:solidFill>
                  <a:srgbClr val="000000"/>
                </a:solidFill>
                <a:latin typeface="Trebuchet MS"/>
              </a:rPr>
              <a:t>C++ member data local to a class (or struct) can be initialized using the noation</a:t>
            </a:r>
            <a:endParaRPr lang="en-US" sz="3200" spc="-1">
              <a:latin typeface="Arial"/>
            </a:endParaRPr>
          </a:p>
          <a:p>
            <a:pPr marL="457200">
              <a:spcBef>
                <a:spcPts val="561"/>
              </a:spcBef>
            </a:pPr>
            <a:r>
              <a:rPr lang="en-US" sz="2800" b="1" spc="-1">
                <a:solidFill>
                  <a:srgbClr val="000000"/>
                </a:solidFill>
                <a:latin typeface="Courier New Bold"/>
              </a:rPr>
              <a:t>: data_name(initializer_name), ...</a:t>
            </a:r>
            <a:endParaRPr lang="en-US" sz="2800" spc="-1">
              <a:latin typeface="Arial"/>
            </a:endParaRPr>
          </a:p>
          <a:p>
            <a:pPr marL="514440" indent="-456480">
              <a:spcBef>
                <a:spcPts val="641"/>
              </a:spcBef>
              <a:buClr>
                <a:srgbClr val="000000"/>
              </a:buClr>
              <a:buFont typeface="Arial"/>
              <a:buChar char="•"/>
            </a:pPr>
            <a:r>
              <a:rPr lang="en-US" sz="3200" spc="-1">
                <a:solidFill>
                  <a:srgbClr val="000000"/>
                </a:solidFill>
                <a:latin typeface="Trebuchet MS"/>
              </a:rPr>
              <a:t>Consider the following two semantically equivalent structs in which the constructor sets the data member x_ to the input value x:</a:t>
            </a: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marL="514440" indent="-456480">
              <a:spcBef>
                <a:spcPts val="641"/>
              </a:spcBef>
              <a:buClr>
                <a:srgbClr val="000000"/>
              </a:buClr>
              <a:buFont typeface="Arial"/>
              <a:buChar char="•"/>
            </a:pPr>
            <a:r>
              <a:rPr lang="en-US" sz="3200" spc="-1">
                <a:solidFill>
                  <a:srgbClr val="000000"/>
                </a:solidFill>
                <a:latin typeface="Trebuchet MS"/>
              </a:rPr>
              <a:t>Case B must use a temporary to read the value of x, while this is not so for Case A. This is due to C’s definition of local stack allocation.</a:t>
            </a:r>
            <a:endParaRPr lang="en-US" sz="3200" spc="-1">
              <a:latin typeface="Arial"/>
            </a:endParaRPr>
          </a:p>
          <a:p>
            <a:pPr marL="514440" indent="-456480">
              <a:spcBef>
                <a:spcPts val="641"/>
              </a:spcBef>
              <a:buClr>
                <a:srgbClr val="000000"/>
              </a:buClr>
              <a:buFont typeface="Arial"/>
              <a:buChar char="•"/>
            </a:pPr>
            <a:r>
              <a:rPr lang="en-US" sz="3200" spc="-1">
                <a:solidFill>
                  <a:srgbClr val="000000"/>
                </a:solidFill>
                <a:latin typeface="Trebuchet MS"/>
              </a:rPr>
              <a:t>This turns out to be very import in C++11 with its memory model which states that an object is said to exist once inside the body of the constructor and hence thread safety becomes an issue, this is not the case for the constructor initalization list (case A). This means that safe double locking and similar idioms can be implemented using this approach.</a:t>
            </a:r>
            <a:endParaRPr lang="en-US" sz="3200" spc="-1">
              <a:latin typeface="Arial"/>
            </a:endParaRPr>
          </a:p>
        </p:txBody>
      </p:sp>
      <p:sp>
        <p:nvSpPr>
          <p:cNvPr id="2377" name="CustomShape 3"/>
          <p:cNvSpPr/>
          <p:nvPr/>
        </p:nvSpPr>
        <p:spPr>
          <a:xfrm>
            <a:off x="3037080" y="2925000"/>
            <a:ext cx="2862720" cy="1461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C0504D"/>
                </a:solidFill>
                <a:latin typeface="Courier New Bold"/>
                <a:ea typeface="DejaVu Sans"/>
              </a:rPr>
              <a:t>struct </a:t>
            </a:r>
            <a:r>
              <a:rPr lang="en-US" b="1" spc="-1">
                <a:solidFill>
                  <a:srgbClr val="000000"/>
                </a:solidFill>
                <a:latin typeface="Courier New Bold"/>
                <a:ea typeface="DejaVu Sans"/>
              </a:rPr>
              <a:t>Foo</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17375E"/>
                </a:solidFill>
                <a:latin typeface="Courier New Bold"/>
                <a:ea typeface="DejaVu Sans"/>
              </a:rPr>
              <a:t>int </a:t>
            </a:r>
            <a:r>
              <a:rPr lang="en-US" b="1" spc="-1">
                <a:solidFill>
                  <a:srgbClr val="000000"/>
                </a:solidFill>
                <a:latin typeface="Courier New Bold"/>
                <a:ea typeface="DejaVu Sans"/>
              </a:rPr>
              <a:t>x_;</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4F81BD"/>
                </a:solidFill>
                <a:latin typeface="Courier New Bold"/>
                <a:ea typeface="DejaVu Sans"/>
              </a:rPr>
              <a:t>Foo</a:t>
            </a:r>
            <a:r>
              <a:rPr lang="en-US" b="1" spc="-1">
                <a:solidFill>
                  <a:srgbClr val="000000"/>
                </a:solidFill>
                <a:latin typeface="Courier New Bold"/>
                <a:ea typeface="DejaVu Sans"/>
              </a:rPr>
              <a:t>(</a:t>
            </a:r>
            <a:r>
              <a:rPr lang="en-US" b="1" spc="-1">
                <a:solidFill>
                  <a:srgbClr val="17375E"/>
                </a:solidFill>
                <a:latin typeface="Courier New Bold"/>
                <a:ea typeface="DejaVu Sans"/>
              </a:rPr>
              <a:t>int</a:t>
            </a:r>
            <a:r>
              <a:rPr lang="en-US" b="1" spc="-1">
                <a:solidFill>
                  <a:srgbClr val="000000"/>
                </a:solidFill>
                <a:latin typeface="Courier New Bold"/>
                <a:ea typeface="DejaVu Sans"/>
              </a:rPr>
              <a:t> x) : x_(x) {}</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p:txBody>
      </p:sp>
      <p:sp>
        <p:nvSpPr>
          <p:cNvPr id="2378" name="CustomShape 4"/>
          <p:cNvSpPr/>
          <p:nvPr/>
        </p:nvSpPr>
        <p:spPr>
          <a:xfrm>
            <a:off x="6780720" y="2925000"/>
            <a:ext cx="3003120" cy="1461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C0504D"/>
                </a:solidFill>
                <a:latin typeface="Courier New Bold"/>
                <a:ea typeface="DejaVu Sans"/>
              </a:rPr>
              <a:t>struct </a:t>
            </a:r>
            <a:r>
              <a:rPr lang="en-US" b="1" spc="-1">
                <a:solidFill>
                  <a:srgbClr val="000000"/>
                </a:solidFill>
                <a:latin typeface="Courier New Bold"/>
                <a:ea typeface="DejaVu Sans"/>
              </a:rPr>
              <a:t>Foo</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17375E"/>
                </a:solidFill>
                <a:latin typeface="Courier New Bold"/>
                <a:ea typeface="DejaVu Sans"/>
              </a:rPr>
              <a:t>int </a:t>
            </a:r>
            <a:r>
              <a:rPr lang="en-US" b="1" spc="-1">
                <a:solidFill>
                  <a:srgbClr val="000000"/>
                </a:solidFill>
                <a:latin typeface="Courier New Bold"/>
                <a:ea typeface="DejaVu Sans"/>
              </a:rPr>
              <a:t>x_;</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4F81BD"/>
                </a:solidFill>
                <a:latin typeface="Courier New Bold"/>
                <a:ea typeface="DejaVu Sans"/>
              </a:rPr>
              <a:t>Foo</a:t>
            </a:r>
            <a:r>
              <a:rPr lang="en-US" b="1" spc="-1">
                <a:solidFill>
                  <a:srgbClr val="000000"/>
                </a:solidFill>
                <a:latin typeface="Courier New Bold"/>
                <a:ea typeface="DejaVu Sans"/>
              </a:rPr>
              <a:t>(</a:t>
            </a:r>
            <a:r>
              <a:rPr lang="en-US" b="1" spc="-1">
                <a:solidFill>
                  <a:srgbClr val="17375E"/>
                </a:solidFill>
                <a:latin typeface="Courier New Bold"/>
                <a:ea typeface="DejaVu Sans"/>
              </a:rPr>
              <a:t>int</a:t>
            </a:r>
            <a:r>
              <a:rPr lang="en-US" b="1" spc="-1">
                <a:solidFill>
                  <a:srgbClr val="000000"/>
                </a:solidFill>
                <a:latin typeface="Courier New Bold"/>
                <a:ea typeface="DejaVu Sans"/>
              </a:rPr>
              <a:t> x) { x_ = x; }</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p:txBody>
      </p:sp>
      <p:sp>
        <p:nvSpPr>
          <p:cNvPr id="2379" name="CustomShape 5"/>
          <p:cNvSpPr/>
          <p:nvPr/>
        </p:nvSpPr>
        <p:spPr>
          <a:xfrm>
            <a:off x="2122680" y="2925000"/>
            <a:ext cx="3560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9BBB59"/>
                </a:solidFill>
                <a:latin typeface="Trebuchet MS"/>
                <a:ea typeface="DejaVu Sans"/>
              </a:rPr>
              <a:t>A</a:t>
            </a:r>
            <a:endParaRPr lang="en-US" spc="-1">
              <a:latin typeface="Arial"/>
            </a:endParaRPr>
          </a:p>
        </p:txBody>
      </p:sp>
      <p:sp>
        <p:nvSpPr>
          <p:cNvPr id="2380" name="CustomShape 6"/>
          <p:cNvSpPr/>
          <p:nvPr/>
        </p:nvSpPr>
        <p:spPr>
          <a:xfrm>
            <a:off x="5936520" y="2925000"/>
            <a:ext cx="35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9BBB59"/>
                </a:solidFill>
                <a:latin typeface="Trebuchet MS"/>
                <a:ea typeface="DejaVu Sans"/>
              </a:rPr>
              <a:t>B</a:t>
            </a:r>
            <a:endParaRPr lang="en-US"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1"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Classes (and structs) continued</a:t>
            </a:r>
            <a:endParaRPr lang="en-US" sz="4400" spc="-1">
              <a:latin typeface="Arial"/>
            </a:endParaRPr>
          </a:p>
        </p:txBody>
      </p:sp>
      <p:sp>
        <p:nvSpPr>
          <p:cNvPr id="2382"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Consider the following block where we construct an object (the vector “v”), use it and then reach the end of the block</a:t>
            </a:r>
            <a:endParaRPr lang="en-US" sz="3200" spc="-1">
              <a:latin typeface="Arial"/>
            </a:endParaRPr>
          </a:p>
          <a:p>
            <a:pPr>
              <a:spcBef>
                <a:spcPts val="641"/>
              </a:spcBef>
            </a:pPr>
            <a:endParaRPr lang="en-US" sz="3200" spc="-1">
              <a:latin typeface="Arial"/>
            </a:endParaRPr>
          </a:p>
          <a:p>
            <a:pPr>
              <a:spcBef>
                <a:spcPts val="519"/>
              </a:spcBef>
            </a:pPr>
            <a:r>
              <a:rPr lang="en-US" sz="2600" b="1" spc="-1">
                <a:solidFill>
                  <a:srgbClr val="000000"/>
                </a:solidFill>
                <a:latin typeface="Courier New Bold"/>
              </a:rPr>
              <a:t>{</a:t>
            </a:r>
            <a:endParaRPr lang="en-US" sz="2600" spc="-1">
              <a:latin typeface="Arial"/>
            </a:endParaRPr>
          </a:p>
          <a:p>
            <a:pPr>
              <a:spcBef>
                <a:spcPts val="519"/>
              </a:spcBef>
            </a:pPr>
            <a:r>
              <a:rPr lang="en-US" sz="2600" b="1" spc="-1">
                <a:solidFill>
                  <a:srgbClr val="000000"/>
                </a:solidFill>
                <a:latin typeface="Courier New Bold"/>
              </a:rPr>
              <a:t>   Vector v(10,20,30);</a:t>
            </a:r>
            <a:endParaRPr lang="en-US" sz="2600" spc="-1">
              <a:latin typeface="Arial"/>
            </a:endParaRPr>
          </a:p>
          <a:p>
            <a:pPr>
              <a:spcBef>
                <a:spcPts val="519"/>
              </a:spcBef>
            </a:pPr>
            <a:r>
              <a:rPr lang="en-US" sz="2600" b="1" spc="-1">
                <a:solidFill>
                  <a:srgbClr val="000000"/>
                </a:solidFill>
                <a:latin typeface="Courier New Bold"/>
              </a:rPr>
              <a:t>   // vector {x_ = 10, y_ = 20 , z_ = 30}</a:t>
            </a:r>
            <a:endParaRPr lang="en-US" sz="2600" spc="-1">
              <a:latin typeface="Arial"/>
            </a:endParaRPr>
          </a:p>
          <a:p>
            <a:pPr>
              <a:spcBef>
                <a:spcPts val="519"/>
              </a:spcBef>
            </a:pPr>
            <a:r>
              <a:rPr lang="en-US" sz="2600" b="1" spc="-1">
                <a:solidFill>
                  <a:srgbClr val="000000"/>
                </a:solidFill>
                <a:latin typeface="Courier New Bold"/>
              </a:rPr>
              <a:t>   // use v</a:t>
            </a:r>
            <a:endParaRPr lang="en-US" sz="2600" spc="-1">
              <a:latin typeface="Arial"/>
            </a:endParaRPr>
          </a:p>
          <a:p>
            <a:pPr>
              <a:spcBef>
                <a:spcPts val="519"/>
              </a:spcBef>
            </a:pPr>
            <a:r>
              <a:rPr lang="en-US" sz="2600" b="1" spc="-1">
                <a:solidFill>
                  <a:srgbClr val="000000"/>
                </a:solidFill>
                <a:latin typeface="Courier New Bold"/>
              </a:rPr>
              <a:t>} // at this point v’s destructor would be called!</a:t>
            </a:r>
            <a:endParaRPr lang="en-US" sz="2600" spc="-1">
              <a:latin typeface="Arial"/>
            </a:endParaRPr>
          </a:p>
          <a:p>
            <a:pPr>
              <a:spcBef>
                <a:spcPts val="641"/>
              </a:spcBef>
            </a:pPr>
            <a:endParaRPr lang="en-US" sz="26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Note that at the end of the block, v is no longer accessible and hence can be destroyed.  At this point, the destructor for v is called.</a:t>
            </a: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Other OpenCL resources</a:t>
            </a:r>
            <a:endParaRPr lang="en-US" sz="4400" spc="-1">
              <a:latin typeface="Arial"/>
            </a:endParaRPr>
          </a:p>
        </p:txBody>
      </p:sp>
      <p:sp>
        <p:nvSpPr>
          <p:cNvPr id="2119"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CLU: a library of useful C-level OpenCL utilities, such as program initialization, CL kernel code compilation and calling kernels with their arguments (bit like GLUT!):</a:t>
            </a:r>
            <a:r>
              <a:rPr lang="en-US" sz="3200" u="sng" spc="-1">
                <a:solidFill>
                  <a:srgbClr val="0000FF"/>
                </a:solidFill>
                <a:latin typeface="Trebuchet MS"/>
                <a:hlinkClick r:id="rId2"/>
              </a:rPr>
              <a:t>https://github.com/Computing-Language-Utility/CLU</a:t>
            </a:r>
            <a:endParaRPr lang="en-US" sz="3200" spc="-1">
              <a:latin typeface="Arial"/>
            </a:endParaRPr>
          </a:p>
          <a:p>
            <a:pPr>
              <a:spcBef>
                <a:spcPts val="641"/>
              </a:spcBef>
            </a:pP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clMath: an open source BLAS / FFT library originally developed by AMD</a:t>
            </a:r>
            <a:r>
              <a:rPr lang="en-US" sz="3200" u="sng" spc="-1">
                <a:solidFill>
                  <a:srgbClr val="0000FF"/>
                </a:solidFill>
                <a:latin typeface="Trebuchet MS"/>
                <a:hlinkClick r:id="rId3"/>
              </a:rPr>
              <a:t>https://github.com/clMathLibraries/clBLAS and </a:t>
            </a:r>
            <a:r>
              <a:rPr lang="en-US" sz="3200" u="sng" spc="-1">
                <a:solidFill>
                  <a:srgbClr val="0000FF"/>
                </a:solidFill>
                <a:latin typeface="Trebuchet MS"/>
                <a:hlinkClick r:id="rId4"/>
              </a:rPr>
              <a:t>https://github.com/clMathLibraries/clFFT</a:t>
            </a:r>
            <a:endParaRPr lang="en-US" sz="3200"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3"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Classes (and structs) continued</a:t>
            </a:r>
            <a:endParaRPr lang="en-US" sz="4400" spc="-1">
              <a:latin typeface="Arial"/>
            </a:endParaRPr>
          </a:p>
        </p:txBody>
      </p:sp>
      <p:sp>
        <p:nvSpPr>
          <p:cNvPr id="2384"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a:solidFill>
                  <a:srgbClr val="000000"/>
                </a:solidFill>
                <a:latin typeface="Trebuchet MS"/>
              </a:rPr>
              <a:t>There is a lot more to classes, e.g. inheritance but it is all based on this basic notion.</a:t>
            </a:r>
            <a:endParaRPr lang="en-US" sz="3200" spc="-1">
              <a:latin typeface="Arial"/>
            </a:endParaRPr>
          </a:p>
          <a:p>
            <a:pPr>
              <a:spcBef>
                <a:spcPts val="641"/>
              </a:spcBef>
            </a:pP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The previous examples adds no additional data or overhead to a traditional C struct, it has just improved software composibility.</a:t>
            </a: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Function objects</a:t>
            </a:r>
            <a:endParaRPr lang="en-US" sz="4400" spc="-1">
              <a:latin typeface="Arial"/>
            </a:endParaRPr>
          </a:p>
        </p:txBody>
      </p:sp>
      <p:sp>
        <p:nvSpPr>
          <p:cNvPr id="2386"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en-US" sz="3200" spc="-1">
                <a:solidFill>
                  <a:srgbClr val="000000"/>
                </a:solidFill>
                <a:latin typeface="Trebuchet MS"/>
              </a:rPr>
              <a:t>Function application operator can be overloaded to define functor classes</a:t>
            </a:r>
            <a:endParaRPr lang="en-US" sz="3200" spc="-1">
              <a:latin typeface="Arial"/>
            </a:endParaRPr>
          </a:p>
          <a:p>
            <a:pPr>
              <a:spcBef>
                <a:spcPts val="641"/>
              </a:spcBef>
            </a:pPr>
            <a:endParaRPr lang="en-US" sz="3200" spc="-1">
              <a:latin typeface="Arial"/>
            </a:endParaRPr>
          </a:p>
          <a:p>
            <a:pPr>
              <a:spcBef>
                <a:spcPts val="439"/>
              </a:spcBef>
            </a:pPr>
            <a:r>
              <a:rPr lang="en-US" sz="2200" spc="-1">
                <a:solidFill>
                  <a:srgbClr val="000000"/>
                </a:solidFill>
                <a:latin typeface="Letter Gothic Std"/>
              </a:rPr>
              <a:t>   </a:t>
            </a:r>
            <a:r>
              <a:rPr lang="en-US" sz="2200" b="1" spc="-1">
                <a:solidFill>
                  <a:srgbClr val="C0504D"/>
                </a:solidFill>
                <a:latin typeface="Courier New Bold"/>
              </a:rPr>
              <a:t>struct </a:t>
            </a:r>
            <a:r>
              <a:rPr lang="en-US" sz="2200" b="1" spc="-1">
                <a:solidFill>
                  <a:srgbClr val="000000"/>
                </a:solidFill>
                <a:latin typeface="Courier New Bold"/>
              </a:rPr>
              <a:t>Functor</a:t>
            </a:r>
            <a:endParaRPr lang="en-US" sz="2200" spc="-1">
              <a:latin typeface="Arial"/>
            </a:endParaRPr>
          </a:p>
          <a:p>
            <a:pPr>
              <a:spcBef>
                <a:spcPts val="439"/>
              </a:spcBef>
            </a:pPr>
            <a:r>
              <a:rPr lang="en-US" sz="2200" b="1" spc="-1">
                <a:solidFill>
                  <a:srgbClr val="000000"/>
                </a:solidFill>
                <a:latin typeface="Courier New Bold"/>
              </a:rPr>
              <a:t>   {</a:t>
            </a:r>
            <a:endParaRPr lang="en-US" sz="2200" spc="-1">
              <a:latin typeface="Arial"/>
            </a:endParaRPr>
          </a:p>
          <a:p>
            <a:pPr>
              <a:spcBef>
                <a:spcPts val="439"/>
              </a:spcBef>
            </a:pPr>
            <a:r>
              <a:rPr lang="en-US" sz="2200" b="1" spc="-1">
                <a:solidFill>
                  <a:srgbClr val="000000"/>
                </a:solidFill>
                <a:latin typeface="Courier New Bold"/>
              </a:rPr>
              <a:t>       </a:t>
            </a:r>
            <a:r>
              <a:rPr lang="en-US" sz="2200" b="1" spc="-1">
                <a:solidFill>
                  <a:srgbClr val="17375E"/>
                </a:solidFill>
                <a:latin typeface="Courier New Bold"/>
              </a:rPr>
              <a:t>int </a:t>
            </a:r>
            <a:r>
              <a:rPr lang="en-US" sz="2200" b="1" spc="-1">
                <a:solidFill>
                  <a:srgbClr val="4F81BD"/>
                </a:solidFill>
                <a:latin typeface="Courier New Bold"/>
              </a:rPr>
              <a:t>operator</a:t>
            </a:r>
            <a:r>
              <a:rPr lang="en-US" sz="2200" b="1" spc="-1">
                <a:solidFill>
                  <a:srgbClr val="000000"/>
                </a:solidFill>
                <a:latin typeface="Courier New Bold"/>
              </a:rPr>
              <a:t>() (</a:t>
            </a:r>
            <a:r>
              <a:rPr lang="en-US" sz="2200" b="1" spc="-1">
                <a:solidFill>
                  <a:srgbClr val="17375E"/>
                </a:solidFill>
                <a:latin typeface="Courier New Bold"/>
              </a:rPr>
              <a:t>int </a:t>
            </a:r>
            <a:r>
              <a:rPr lang="en-US" sz="2200" b="1" spc="-1">
                <a:solidFill>
                  <a:srgbClr val="000000"/>
                </a:solidFill>
                <a:latin typeface="Courier New Bold"/>
              </a:rPr>
              <a:t>x) { </a:t>
            </a:r>
            <a:r>
              <a:rPr lang="en-US" sz="2200" b="1" spc="-1">
                <a:solidFill>
                  <a:srgbClr val="C0504D"/>
                </a:solidFill>
                <a:latin typeface="Courier New Bold"/>
              </a:rPr>
              <a:t>return</a:t>
            </a:r>
            <a:r>
              <a:rPr lang="en-US" sz="2200" b="1" spc="-1">
                <a:solidFill>
                  <a:srgbClr val="000000"/>
                </a:solidFill>
                <a:latin typeface="Courier New Bold"/>
              </a:rPr>
              <a:t> x*x; }</a:t>
            </a:r>
            <a:endParaRPr lang="en-US" sz="2200" spc="-1">
              <a:latin typeface="Arial"/>
            </a:endParaRPr>
          </a:p>
          <a:p>
            <a:pPr>
              <a:spcBef>
                <a:spcPts val="439"/>
              </a:spcBef>
            </a:pPr>
            <a:r>
              <a:rPr lang="en-US" sz="2200" b="1" spc="-1">
                <a:solidFill>
                  <a:srgbClr val="000000"/>
                </a:solidFill>
                <a:latin typeface="Courier New Bold"/>
              </a:rPr>
              <a:t>   };</a:t>
            </a:r>
            <a:endParaRPr lang="en-US" sz="2200" spc="-1">
              <a:latin typeface="Arial"/>
            </a:endParaRPr>
          </a:p>
          <a:p>
            <a:pPr>
              <a:spcBef>
                <a:spcPts val="439"/>
              </a:spcBef>
            </a:pPr>
            <a:r>
              <a:rPr lang="en-US" sz="2200" b="1" spc="-1">
                <a:solidFill>
                  <a:srgbClr val="000000"/>
                </a:solidFill>
                <a:latin typeface="Courier New Bold"/>
              </a:rPr>
              <a:t>   // create an object of type Functor</a:t>
            </a:r>
            <a:endParaRPr lang="en-US" sz="2200" spc="-1">
              <a:latin typeface="Arial"/>
            </a:endParaRPr>
          </a:p>
          <a:p>
            <a:pPr>
              <a:spcBef>
                <a:spcPts val="439"/>
              </a:spcBef>
            </a:pPr>
            <a:r>
              <a:rPr lang="en-US" sz="2200" b="1" spc="-1">
                <a:solidFill>
                  <a:srgbClr val="000000"/>
                </a:solidFill>
                <a:latin typeface="Courier New Bold"/>
              </a:rPr>
              <a:t>   Functor f();</a:t>
            </a:r>
            <a:endParaRPr lang="en-US" sz="2200" spc="-1">
              <a:latin typeface="Arial"/>
            </a:endParaRPr>
          </a:p>
          <a:p>
            <a:pPr>
              <a:spcBef>
                <a:spcPts val="439"/>
              </a:spcBef>
            </a:pPr>
            <a:r>
              <a:rPr lang="en-US" sz="2200" b="1" spc="-1">
                <a:solidFill>
                  <a:srgbClr val="17375E"/>
                </a:solidFill>
                <a:latin typeface="Courier New Bold"/>
              </a:rPr>
              <a:t>   int </a:t>
            </a:r>
            <a:r>
              <a:rPr lang="en-US" sz="2200" b="1" spc="-1">
                <a:solidFill>
                  <a:srgbClr val="000000"/>
                </a:solidFill>
                <a:latin typeface="Courier New Bold"/>
              </a:rPr>
              <a:t>value = f(10); // call the operator()</a:t>
            </a:r>
            <a:endParaRPr lang="en-US" sz="2200" spc="-1">
              <a:latin typeface="Arial"/>
            </a:endParaRPr>
          </a:p>
          <a:p>
            <a:pPr>
              <a:spcBef>
                <a:spcPts val="641"/>
              </a:spcBef>
            </a:pPr>
            <a:endParaRPr lang="en-US" sz="2200"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Template functions</a:t>
            </a:r>
            <a:endParaRPr lang="en-US" sz="4400" spc="-1">
              <a:latin typeface="Arial"/>
            </a:endParaRPr>
          </a:p>
        </p:txBody>
      </p:sp>
      <p:sp>
        <p:nvSpPr>
          <p:cNvPr id="2388" name="CustomShape 2"/>
          <p:cNvSpPr/>
          <p:nvPr/>
        </p:nvSpPr>
        <p:spPr>
          <a:xfrm>
            <a:off x="1703640" y="1600200"/>
            <a:ext cx="878436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Don’t want to write the same function many times for different types?</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Templates allow functions to be parameterized with a type(s).</a:t>
            </a:r>
            <a:endParaRPr lang="en-US" sz="3200" spc="-1">
              <a:latin typeface="Arial"/>
            </a:endParaRPr>
          </a:p>
          <a:p>
            <a:pPr>
              <a:spcBef>
                <a:spcPts val="479"/>
              </a:spcBef>
            </a:pPr>
            <a:r>
              <a:rPr lang="en-US" sz="2400" spc="-1">
                <a:solidFill>
                  <a:srgbClr val="000000"/>
                </a:solidFill>
                <a:latin typeface="Letter Gothic Std"/>
              </a:rPr>
              <a:t> </a:t>
            </a:r>
            <a:endParaRPr lang="en-US" sz="2400" spc="-1">
              <a:latin typeface="Arial"/>
            </a:endParaRPr>
          </a:p>
          <a:p>
            <a:pPr>
              <a:spcBef>
                <a:spcPts val="479"/>
              </a:spcBef>
            </a:pPr>
            <a:r>
              <a:rPr lang="en-US" sz="2400" b="1" spc="-1">
                <a:solidFill>
                  <a:srgbClr val="17375E"/>
                </a:solidFill>
                <a:latin typeface="Courier New Bold"/>
              </a:rPr>
              <a:t>template</a:t>
            </a:r>
            <a:r>
              <a:rPr lang="en-US" sz="2400" b="1" spc="-1">
                <a:solidFill>
                  <a:srgbClr val="000000"/>
                </a:solidFill>
                <a:latin typeface="Courier New Bold"/>
              </a:rPr>
              <a:t>&lt;</a:t>
            </a:r>
            <a:r>
              <a:rPr lang="en-US" sz="2400" b="1" spc="-1">
                <a:solidFill>
                  <a:srgbClr val="C0504D"/>
                </a:solidFill>
                <a:latin typeface="Courier New Bold"/>
              </a:rPr>
              <a:t>typename </a:t>
            </a:r>
            <a:r>
              <a:rPr lang="en-US" sz="2400" b="1" spc="-1">
                <a:solidFill>
                  <a:srgbClr val="000000"/>
                </a:solidFill>
                <a:latin typeface="Courier New Bold"/>
              </a:rPr>
              <a:t>T&gt;</a:t>
            </a:r>
            <a:endParaRPr lang="en-US" sz="2400" spc="-1">
              <a:latin typeface="Arial"/>
            </a:endParaRPr>
          </a:p>
          <a:p>
            <a:pPr>
              <a:spcBef>
                <a:spcPts val="479"/>
              </a:spcBef>
            </a:pPr>
            <a:r>
              <a:rPr lang="en-US" sz="2400" b="1" spc="-1">
                <a:solidFill>
                  <a:srgbClr val="000000"/>
                </a:solidFill>
                <a:latin typeface="Courier New Bold"/>
              </a:rPr>
              <a:t>    T </a:t>
            </a:r>
            <a:r>
              <a:rPr lang="en-US" sz="2400" b="1" spc="-1">
                <a:solidFill>
                  <a:srgbClr val="4F81BD"/>
                </a:solidFill>
                <a:latin typeface="Courier New Bold"/>
              </a:rPr>
              <a:t>add</a:t>
            </a:r>
            <a:r>
              <a:rPr lang="en-US" sz="2400" b="1" spc="-1">
                <a:solidFill>
                  <a:srgbClr val="000000"/>
                </a:solidFill>
                <a:latin typeface="Courier New Bold"/>
              </a:rPr>
              <a:t>(T x, T y) { </a:t>
            </a:r>
            <a:r>
              <a:rPr lang="en-US" sz="2400" b="1" spc="-1">
                <a:solidFill>
                  <a:srgbClr val="C0504D"/>
                </a:solidFill>
                <a:latin typeface="Courier New Bold"/>
              </a:rPr>
              <a:t>return</a:t>
            </a:r>
            <a:r>
              <a:rPr lang="en-US" sz="2400" b="1" spc="-1">
                <a:solidFill>
                  <a:srgbClr val="000000"/>
                </a:solidFill>
                <a:latin typeface="Courier New Bold"/>
              </a:rPr>
              <a:t> x+y; }</a:t>
            </a:r>
            <a:endParaRPr lang="en-US" sz="2400" spc="-1">
              <a:latin typeface="Arial"/>
            </a:endParaRPr>
          </a:p>
          <a:p>
            <a:pPr>
              <a:spcBef>
                <a:spcPts val="479"/>
              </a:spcBef>
            </a:pPr>
            <a:endParaRPr lang="en-US" sz="2400" spc="-1">
              <a:latin typeface="Arial"/>
            </a:endParaRPr>
          </a:p>
          <a:p>
            <a:pPr>
              <a:spcBef>
                <a:spcPts val="479"/>
              </a:spcBef>
            </a:pPr>
            <a:r>
              <a:rPr lang="en-US" sz="2400" b="1" spc="-1">
                <a:solidFill>
                  <a:srgbClr val="000000"/>
                </a:solidFill>
                <a:latin typeface="Courier New Bold"/>
              </a:rPr>
              <a:t>    </a:t>
            </a:r>
            <a:r>
              <a:rPr lang="en-US" sz="2400" b="1" spc="-1">
                <a:solidFill>
                  <a:srgbClr val="17375E"/>
                </a:solidFill>
                <a:latin typeface="Courier New Bold"/>
              </a:rPr>
              <a:t>float</a:t>
            </a:r>
            <a:r>
              <a:rPr lang="en-US" sz="2400" b="1" spc="-1">
                <a:solidFill>
                  <a:srgbClr val="000000"/>
                </a:solidFill>
                <a:latin typeface="Courier New Bold"/>
              </a:rPr>
              <a:t>  f = </a:t>
            </a:r>
            <a:r>
              <a:rPr lang="en-US" sz="2400" b="1" spc="-1">
                <a:solidFill>
                  <a:srgbClr val="4F81BD"/>
                </a:solidFill>
                <a:latin typeface="Courier New Bold"/>
              </a:rPr>
              <a:t>add</a:t>
            </a:r>
            <a:r>
              <a:rPr lang="en-US" sz="2400" b="1" spc="-1">
                <a:solidFill>
                  <a:srgbClr val="000000"/>
                </a:solidFill>
                <a:latin typeface="Courier New Bold"/>
              </a:rPr>
              <a:t>&lt;</a:t>
            </a:r>
            <a:r>
              <a:rPr lang="en-US" sz="2400" b="1" spc="-1">
                <a:solidFill>
                  <a:srgbClr val="17375E"/>
                </a:solidFill>
                <a:latin typeface="Courier New Bold"/>
              </a:rPr>
              <a:t>float</a:t>
            </a:r>
            <a:r>
              <a:rPr lang="en-US" sz="2400" b="1" spc="-1">
                <a:solidFill>
                  <a:srgbClr val="000000"/>
                </a:solidFill>
                <a:latin typeface="Courier New Bold"/>
              </a:rPr>
              <a:t>&gt;(10.4f, 5.0f); // float version</a:t>
            </a:r>
            <a:endParaRPr lang="en-US" sz="2400" spc="-1">
              <a:latin typeface="Arial"/>
            </a:endParaRPr>
          </a:p>
          <a:p>
            <a:pPr>
              <a:spcBef>
                <a:spcPts val="479"/>
              </a:spcBef>
            </a:pPr>
            <a:r>
              <a:rPr lang="en-US" sz="2400" b="1" spc="-1">
                <a:solidFill>
                  <a:srgbClr val="000000"/>
                </a:solidFill>
                <a:latin typeface="Courier New Bold"/>
              </a:rPr>
              <a:t>    </a:t>
            </a:r>
            <a:r>
              <a:rPr lang="en-US" sz="2400" b="1" spc="-1">
                <a:solidFill>
                  <a:srgbClr val="17375E"/>
                </a:solidFill>
                <a:latin typeface="Courier New Bold"/>
              </a:rPr>
              <a:t>int </a:t>
            </a:r>
            <a:r>
              <a:rPr lang="en-US" sz="2400" b="1" spc="-1">
                <a:solidFill>
                  <a:srgbClr val="000000"/>
                </a:solidFill>
                <a:latin typeface="Courier New Bold"/>
              </a:rPr>
              <a:t>i = </a:t>
            </a:r>
            <a:r>
              <a:rPr lang="en-US" sz="2400" b="1" spc="-1">
                <a:solidFill>
                  <a:srgbClr val="4F81BD"/>
                </a:solidFill>
                <a:latin typeface="Courier New Bold"/>
              </a:rPr>
              <a:t>add</a:t>
            </a:r>
            <a:r>
              <a:rPr lang="en-US" sz="2400" b="1" spc="-1">
                <a:solidFill>
                  <a:srgbClr val="000000"/>
                </a:solidFill>
                <a:latin typeface="Courier New Bold"/>
              </a:rPr>
              <a:t>&lt;</a:t>
            </a:r>
            <a:r>
              <a:rPr lang="en-US" sz="2400" b="1" spc="-1">
                <a:solidFill>
                  <a:srgbClr val="17375E"/>
                </a:solidFill>
                <a:latin typeface="Courier New Bold"/>
              </a:rPr>
              <a:t>int</a:t>
            </a:r>
            <a:r>
              <a:rPr lang="en-US" sz="2400" b="1" spc="-1">
                <a:solidFill>
                  <a:srgbClr val="000000"/>
                </a:solidFill>
                <a:latin typeface="Courier New Bold"/>
              </a:rPr>
              <a:t>&gt;(100,20);           // int version</a:t>
            </a:r>
            <a:endParaRPr lang="en-US" sz="2400" spc="-1">
              <a:latin typeface="Arial"/>
            </a:endParaRPr>
          </a:p>
          <a:p>
            <a:pPr>
              <a:spcBef>
                <a:spcPts val="641"/>
              </a:spcBef>
            </a:pPr>
            <a:endParaRPr lang="en-US" sz="24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You can use the templatized type, T, inside the template function</a:t>
            </a: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9"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Template classes</a:t>
            </a:r>
            <a:endParaRPr lang="en-US" sz="4400" spc="-1">
              <a:latin typeface="Arial"/>
            </a:endParaRPr>
          </a:p>
        </p:txBody>
      </p:sp>
      <p:sp>
        <p:nvSpPr>
          <p:cNvPr id="2390" name="CustomShape 2"/>
          <p:cNvSpPr/>
          <p:nvPr/>
        </p:nvSpPr>
        <p:spPr>
          <a:xfrm>
            <a:off x="1775640" y="1600200"/>
            <a:ext cx="8640360" cy="521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Don’t want to write the same class many times for different types?</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Templates allow class to be parameterized with a type(s) too.</a:t>
            </a:r>
            <a:endParaRPr lang="en-US" sz="3200" spc="-1">
              <a:latin typeface="Arial"/>
            </a:endParaRPr>
          </a:p>
          <a:p>
            <a:pPr marL="399960">
              <a:spcBef>
                <a:spcPts val="519"/>
              </a:spcBef>
            </a:pPr>
            <a:br/>
            <a:r>
              <a:rPr lang="en-US" sz="2600" b="1" spc="-1">
                <a:solidFill>
                  <a:srgbClr val="17375E"/>
                </a:solidFill>
                <a:latin typeface="Courier New Bold"/>
              </a:rPr>
              <a:t>template</a:t>
            </a:r>
            <a:r>
              <a:rPr lang="en-US" sz="2600" b="1" spc="-1">
                <a:solidFill>
                  <a:srgbClr val="000000"/>
                </a:solidFill>
                <a:latin typeface="Courier New Bold"/>
              </a:rPr>
              <a:t> &lt;</a:t>
            </a:r>
            <a:r>
              <a:rPr lang="en-US" sz="2600" b="1" spc="-1">
                <a:solidFill>
                  <a:srgbClr val="C0504D"/>
                </a:solidFill>
                <a:latin typeface="Courier New Bold"/>
              </a:rPr>
              <a:t>typename </a:t>
            </a:r>
            <a:r>
              <a:rPr lang="en-US" sz="2600" b="1" spc="-1">
                <a:solidFill>
                  <a:srgbClr val="000000"/>
                </a:solidFill>
                <a:latin typeface="Courier New Bold"/>
              </a:rPr>
              <a:t>T&gt;</a:t>
            </a:r>
            <a:endParaRPr lang="en-US" sz="2600" spc="-1">
              <a:latin typeface="Arial"/>
            </a:endParaRPr>
          </a:p>
          <a:p>
            <a:pPr marL="399960">
              <a:spcBef>
                <a:spcPts val="519"/>
              </a:spcBef>
            </a:pPr>
            <a:r>
              <a:rPr lang="en-US" sz="2600" b="1" spc="-1">
                <a:solidFill>
                  <a:srgbClr val="000000"/>
                </a:solidFill>
                <a:latin typeface="Courier New Bold"/>
              </a:rPr>
              <a:t>    </a:t>
            </a:r>
            <a:r>
              <a:rPr lang="en-US" sz="2600" b="1" spc="-1">
                <a:solidFill>
                  <a:srgbClr val="17375E"/>
                </a:solidFill>
                <a:latin typeface="Courier New Bold"/>
              </a:rPr>
              <a:t>class</a:t>
            </a:r>
            <a:r>
              <a:rPr lang="en-US" sz="2600" b="1" spc="-1">
                <a:solidFill>
                  <a:srgbClr val="000000"/>
                </a:solidFill>
                <a:latin typeface="Courier New Bold"/>
              </a:rPr>
              <a:t> Square</a:t>
            </a:r>
            <a:endParaRPr lang="en-US" sz="2600" spc="-1">
              <a:latin typeface="Arial"/>
            </a:endParaRPr>
          </a:p>
          <a:p>
            <a:pPr marL="399960">
              <a:spcBef>
                <a:spcPts val="519"/>
              </a:spcBef>
            </a:pPr>
            <a:r>
              <a:rPr lang="en-US" sz="2600" b="1" spc="-1">
                <a:solidFill>
                  <a:srgbClr val="000000"/>
                </a:solidFill>
                <a:latin typeface="Courier New Bold"/>
              </a:rPr>
              <a:t>    {</a:t>
            </a:r>
            <a:endParaRPr lang="en-US" sz="2600" spc="-1">
              <a:latin typeface="Arial"/>
            </a:endParaRPr>
          </a:p>
          <a:p>
            <a:pPr marL="399960">
              <a:spcBef>
                <a:spcPts val="519"/>
              </a:spcBef>
            </a:pPr>
            <a:r>
              <a:rPr lang="en-US" sz="2600" b="1" spc="-1">
                <a:solidFill>
                  <a:srgbClr val="000000"/>
                </a:solidFill>
                <a:latin typeface="Courier New Bold"/>
              </a:rPr>
              <a:t>        T </a:t>
            </a:r>
            <a:r>
              <a:rPr lang="en-US" sz="2600" b="1" spc="-1">
                <a:solidFill>
                  <a:srgbClr val="4F81BD"/>
                </a:solidFill>
                <a:latin typeface="Courier New Bold"/>
              </a:rPr>
              <a:t>operator</a:t>
            </a:r>
            <a:r>
              <a:rPr lang="en-US" sz="2600" b="1" spc="-1">
                <a:solidFill>
                  <a:srgbClr val="000000"/>
                </a:solidFill>
                <a:latin typeface="Courier New Bold"/>
              </a:rPr>
              <a:t>() (T x) { </a:t>
            </a:r>
            <a:r>
              <a:rPr lang="en-US" sz="2600" b="1" spc="-1">
                <a:solidFill>
                  <a:srgbClr val="C0504D"/>
                </a:solidFill>
                <a:latin typeface="Courier New Bold"/>
              </a:rPr>
              <a:t>return </a:t>
            </a:r>
            <a:r>
              <a:rPr lang="en-US" sz="2600" b="1" spc="-1">
                <a:solidFill>
                  <a:srgbClr val="000000"/>
                </a:solidFill>
                <a:latin typeface="Courier New Bold"/>
              </a:rPr>
              <a:t>x*x; }</a:t>
            </a:r>
            <a:endParaRPr lang="en-US" sz="2600" spc="-1">
              <a:latin typeface="Arial"/>
            </a:endParaRPr>
          </a:p>
          <a:p>
            <a:pPr marL="399960">
              <a:spcBef>
                <a:spcPts val="519"/>
              </a:spcBef>
            </a:pPr>
            <a:r>
              <a:rPr lang="en-US" sz="2600" b="1" spc="-1">
                <a:solidFill>
                  <a:srgbClr val="000000"/>
                </a:solidFill>
                <a:latin typeface="Courier New Bold"/>
              </a:rPr>
              <a:t>    };</a:t>
            </a:r>
            <a:endParaRPr lang="en-US" sz="2600" spc="-1">
              <a:latin typeface="Arial"/>
            </a:endParaRPr>
          </a:p>
          <a:p>
            <a:pPr marL="399960">
              <a:spcBef>
                <a:spcPts val="519"/>
              </a:spcBef>
            </a:pPr>
            <a:r>
              <a:rPr lang="en-US" sz="2600" b="1" spc="-1">
                <a:solidFill>
                  <a:srgbClr val="000000"/>
                </a:solidFill>
                <a:latin typeface="Courier New Bold"/>
              </a:rPr>
              <a:t>    Square&lt;</a:t>
            </a:r>
            <a:r>
              <a:rPr lang="en-US" sz="2600" b="1" spc="-1">
                <a:solidFill>
                  <a:srgbClr val="17375E"/>
                </a:solidFill>
                <a:latin typeface="Courier New Bold"/>
              </a:rPr>
              <a:t>int</a:t>
            </a:r>
            <a:r>
              <a:rPr lang="en-US" sz="2600" b="1" spc="-1">
                <a:solidFill>
                  <a:srgbClr val="000000"/>
                </a:solidFill>
                <a:latin typeface="Courier New Bold"/>
              </a:rPr>
              <a:t>&gt; f_int(); </a:t>
            </a:r>
            <a:endParaRPr lang="en-US" sz="2600" spc="-1">
              <a:latin typeface="Arial"/>
            </a:endParaRPr>
          </a:p>
          <a:p>
            <a:pPr marL="399960">
              <a:spcBef>
                <a:spcPts val="519"/>
              </a:spcBef>
            </a:pPr>
            <a:r>
              <a:rPr lang="en-US" sz="2600" b="1" spc="-1">
                <a:solidFill>
                  <a:srgbClr val="000000"/>
                </a:solidFill>
                <a:latin typeface="Courier New Bold"/>
              </a:rPr>
              <a:t>    </a:t>
            </a:r>
            <a:r>
              <a:rPr lang="en-US" sz="2600" b="1" spc="-1">
                <a:solidFill>
                  <a:srgbClr val="17375E"/>
                </a:solidFill>
                <a:latin typeface="Courier New Bold"/>
              </a:rPr>
              <a:t>int </a:t>
            </a:r>
            <a:r>
              <a:rPr lang="en-US" sz="2600" b="1" spc="-1">
                <a:solidFill>
                  <a:srgbClr val="000000"/>
                </a:solidFill>
                <a:latin typeface="Courier New Bold"/>
              </a:rPr>
              <a:t>value = </a:t>
            </a:r>
            <a:r>
              <a:rPr lang="en-US" sz="2600" b="1" spc="-1">
                <a:solidFill>
                  <a:srgbClr val="4F81BD"/>
                </a:solidFill>
                <a:latin typeface="Courier New Bold"/>
              </a:rPr>
              <a:t>f_int</a:t>
            </a:r>
            <a:r>
              <a:rPr lang="en-US" sz="2600" b="1" spc="-1">
                <a:solidFill>
                  <a:srgbClr val="000000"/>
                </a:solidFill>
                <a:latin typeface="Courier New Bold"/>
              </a:rPr>
              <a:t>(10); </a:t>
            </a:r>
            <a:endParaRPr lang="en-US" sz="2600" spc="-1">
              <a:latin typeface="Arial"/>
            </a:endParaRPr>
          </a:p>
          <a:p>
            <a:pPr marL="399960">
              <a:spcBef>
                <a:spcPts val="641"/>
              </a:spcBef>
            </a:pPr>
            <a:endParaRPr lang="en-US" sz="2600" spc="-1">
              <a:latin typeface="Arial"/>
            </a:endParaRPr>
          </a:p>
          <a:p>
            <a:pPr marL="399960">
              <a:spcBef>
                <a:spcPts val="641"/>
              </a:spcBef>
            </a:pPr>
            <a:endParaRPr lang="en-US" sz="2600" spc="-1">
              <a:latin typeface="Arial"/>
            </a:endParaRPr>
          </a:p>
          <a:p>
            <a:pPr marL="399960">
              <a:spcBef>
                <a:spcPts val="641"/>
              </a:spcBef>
            </a:pPr>
            <a:endParaRPr lang="en-US" sz="2600" spc="-1">
              <a:latin typeface="Arial"/>
            </a:endParaRPr>
          </a:p>
          <a:p>
            <a:pPr marL="399960">
              <a:spcBef>
                <a:spcPts val="641"/>
              </a:spcBef>
            </a:pPr>
            <a:endParaRPr lang="en-US" sz="2600" spc="-1">
              <a:latin typeface="Arial"/>
            </a:endParaRPr>
          </a:p>
          <a:p>
            <a:pPr marL="399960">
              <a:spcBef>
                <a:spcPts val="641"/>
              </a:spcBef>
            </a:pPr>
            <a:endParaRPr lang="en-US" sz="2600"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C++11 defines a function template</a:t>
            </a:r>
            <a:endParaRPr lang="en-US" sz="4400" spc="-1">
              <a:latin typeface="Arial"/>
            </a:endParaRPr>
          </a:p>
        </p:txBody>
      </p:sp>
      <p:sp>
        <p:nvSpPr>
          <p:cNvPr id="2392" name="CustomShape 2"/>
          <p:cNvSpPr/>
          <p:nvPr/>
        </p:nvSpPr>
        <p:spPr>
          <a:xfrm>
            <a:off x="1703640" y="1600200"/>
            <a:ext cx="87843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 function objects can be stored in the templated class std::function.    The following header defines the class std::function</a:t>
            </a:r>
            <a:br/>
            <a:r>
              <a:rPr lang="en-US" sz="3200" spc="-1">
                <a:solidFill>
                  <a:srgbClr val="000000"/>
                </a:solidFill>
                <a:latin typeface="Trebuchet MS"/>
              </a:rPr>
              <a:t> </a:t>
            </a:r>
            <a:endParaRPr lang="en-US" sz="3200" spc="-1">
              <a:latin typeface="Arial"/>
            </a:endParaRPr>
          </a:p>
          <a:p>
            <a:pPr>
              <a:spcBef>
                <a:spcPts val="641"/>
              </a:spcBef>
            </a:pPr>
            <a:r>
              <a:rPr lang="en-US" sz="3200" spc="-1">
                <a:solidFill>
                  <a:srgbClr val="000000"/>
                </a:solidFill>
                <a:latin typeface="Trebuchet MS"/>
              </a:rPr>
              <a:t>	</a:t>
            </a:r>
            <a:r>
              <a:rPr lang="en-US" sz="3200" b="1" spc="-1">
                <a:solidFill>
                  <a:srgbClr val="000000"/>
                </a:solidFill>
                <a:latin typeface="Courier New Bold"/>
              </a:rPr>
              <a:t>#</a:t>
            </a:r>
            <a:r>
              <a:rPr lang="en-US" sz="3200" b="1" spc="-1">
                <a:solidFill>
                  <a:srgbClr val="C0504D"/>
                </a:solidFill>
                <a:latin typeface="Courier New Bold"/>
              </a:rPr>
              <a:t>include</a:t>
            </a:r>
            <a:r>
              <a:rPr lang="en-US" sz="3200" b="1" spc="-1">
                <a:solidFill>
                  <a:srgbClr val="000000"/>
                </a:solidFill>
                <a:latin typeface="Courier New Bold"/>
              </a:rPr>
              <a:t> </a:t>
            </a:r>
            <a:r>
              <a:rPr lang="en-US" sz="3200" b="1" spc="-1">
                <a:solidFill>
                  <a:srgbClr val="8064A2"/>
                </a:solidFill>
                <a:latin typeface="Courier New Bold"/>
              </a:rPr>
              <a:t>&lt;functional&gt;</a:t>
            </a:r>
            <a:b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We can define a C++ function object (e.g. functor) and then store it in the tempated class std::function</a:t>
            </a:r>
            <a:endParaRPr lang="en-US" sz="3200" spc="-1">
              <a:latin typeface="Arial"/>
            </a:endParaRPr>
          </a:p>
          <a:p>
            <a:pPr marL="399960">
              <a:spcBef>
                <a:spcPts val="561"/>
              </a:spcBef>
            </a:pPr>
            <a:br/>
            <a:r>
              <a:rPr lang="en-US" sz="2800" b="1" spc="-1">
                <a:solidFill>
                  <a:srgbClr val="17375E"/>
                </a:solidFill>
                <a:latin typeface="Courier New Bold"/>
              </a:rPr>
              <a:t>struct </a:t>
            </a:r>
            <a:r>
              <a:rPr lang="en-US" sz="2800" b="1" spc="-1">
                <a:solidFill>
                  <a:srgbClr val="000000"/>
                </a:solidFill>
                <a:latin typeface="Courier New Bold"/>
              </a:rPr>
              <a:t>Functor</a:t>
            </a:r>
            <a:endParaRPr lang="en-US" sz="2800" spc="-1">
              <a:latin typeface="Arial"/>
            </a:endParaRPr>
          </a:p>
          <a:p>
            <a:pPr marL="399960">
              <a:spcBef>
                <a:spcPts val="561"/>
              </a:spcBef>
            </a:pPr>
            <a:r>
              <a:rPr lang="en-US" sz="2800" b="1" spc="-1">
                <a:solidFill>
                  <a:srgbClr val="000000"/>
                </a:solidFill>
                <a:latin typeface="Courier New Bold"/>
              </a:rPr>
              <a:t>   {</a:t>
            </a:r>
            <a:endParaRPr lang="en-US" sz="2800" spc="-1">
              <a:latin typeface="Arial"/>
            </a:endParaRPr>
          </a:p>
          <a:p>
            <a:pPr marL="399960">
              <a:spcBef>
                <a:spcPts val="561"/>
              </a:spcBef>
            </a:pPr>
            <a:r>
              <a:rPr lang="en-US" sz="2800" b="1" spc="-1">
                <a:solidFill>
                  <a:srgbClr val="000000"/>
                </a:solidFill>
                <a:latin typeface="Courier New Bold"/>
              </a:rPr>
              <a:t>       </a:t>
            </a:r>
            <a:r>
              <a:rPr lang="en-US" sz="2800" b="1" spc="-1">
                <a:solidFill>
                  <a:srgbClr val="17375E"/>
                </a:solidFill>
                <a:latin typeface="Courier New Bold"/>
              </a:rPr>
              <a:t>int </a:t>
            </a:r>
            <a:r>
              <a:rPr lang="en-US" sz="2800" b="1" spc="-1">
                <a:solidFill>
                  <a:srgbClr val="4F81BD"/>
                </a:solidFill>
                <a:latin typeface="Courier New Bold"/>
              </a:rPr>
              <a:t>operator</a:t>
            </a:r>
            <a:r>
              <a:rPr lang="en-US" sz="2800" b="1" spc="-1">
                <a:solidFill>
                  <a:srgbClr val="000000"/>
                </a:solidFill>
                <a:latin typeface="Courier New Bold"/>
              </a:rPr>
              <a:t>() (</a:t>
            </a:r>
            <a:r>
              <a:rPr lang="en-US" sz="2800" b="1" spc="-1">
                <a:solidFill>
                  <a:srgbClr val="17375E"/>
                </a:solidFill>
                <a:latin typeface="Courier New Bold"/>
              </a:rPr>
              <a:t>int </a:t>
            </a:r>
            <a:r>
              <a:rPr lang="en-US" sz="2800" b="1" spc="-1">
                <a:solidFill>
                  <a:srgbClr val="000000"/>
                </a:solidFill>
                <a:latin typeface="Courier New Bold"/>
              </a:rPr>
              <a:t>x) { </a:t>
            </a:r>
            <a:r>
              <a:rPr lang="en-US" sz="2800" b="1" spc="-1">
                <a:solidFill>
                  <a:srgbClr val="C0504D"/>
                </a:solidFill>
                <a:latin typeface="Courier New Bold"/>
              </a:rPr>
              <a:t>return</a:t>
            </a:r>
            <a:r>
              <a:rPr lang="en-US" sz="2800" b="1" spc="-1">
                <a:solidFill>
                  <a:srgbClr val="000000"/>
                </a:solidFill>
                <a:latin typeface="Courier New Bold"/>
              </a:rPr>
              <a:t> x*x; }</a:t>
            </a:r>
            <a:endParaRPr lang="en-US" sz="2800" spc="-1">
              <a:latin typeface="Arial"/>
            </a:endParaRPr>
          </a:p>
          <a:p>
            <a:pPr marL="399960">
              <a:spcBef>
                <a:spcPts val="561"/>
              </a:spcBef>
            </a:pPr>
            <a:r>
              <a:rPr lang="en-US" sz="2800" b="1" spc="-1">
                <a:solidFill>
                  <a:srgbClr val="000000"/>
                </a:solidFill>
                <a:latin typeface="Courier New Bold"/>
              </a:rPr>
              <a:t>   };</a:t>
            </a:r>
            <a:endParaRPr lang="en-US" sz="2800" spc="-1">
              <a:latin typeface="Arial"/>
            </a:endParaRPr>
          </a:p>
          <a:p>
            <a:pPr marL="399960">
              <a:spcBef>
                <a:spcPts val="561"/>
              </a:spcBef>
            </a:pPr>
            <a:r>
              <a:rPr lang="en-US" sz="2800" b="1" spc="-1">
                <a:solidFill>
                  <a:srgbClr val="000000"/>
                </a:solidFill>
                <a:latin typeface="Courier New Bold"/>
              </a:rPr>
              <a:t>   std::function&lt;</a:t>
            </a:r>
            <a:r>
              <a:rPr lang="en-US" sz="2800" b="1" spc="-1">
                <a:solidFill>
                  <a:srgbClr val="17375E"/>
                </a:solidFill>
                <a:latin typeface="Courier New Bold"/>
              </a:rPr>
              <a:t>int</a:t>
            </a:r>
            <a:r>
              <a:rPr lang="en-US" sz="2800" b="1" spc="-1">
                <a:solidFill>
                  <a:srgbClr val="000000"/>
                </a:solidFill>
                <a:latin typeface="Courier New Bold"/>
              </a:rPr>
              <a:t> (</a:t>
            </a:r>
            <a:r>
              <a:rPr lang="en-US" sz="2800" b="1" spc="-1">
                <a:solidFill>
                  <a:srgbClr val="17375E"/>
                </a:solidFill>
                <a:latin typeface="Courier New Bold"/>
              </a:rPr>
              <a:t>int</a:t>
            </a:r>
            <a:r>
              <a:rPr lang="en-US" sz="2800" b="1" spc="-1">
                <a:solidFill>
                  <a:srgbClr val="000000"/>
                </a:solidFill>
                <a:latin typeface="Courier New Bold"/>
              </a:rPr>
              <a:t>)&gt; square(Functor());</a:t>
            </a:r>
            <a:endParaRPr lang="en-US" sz="2800" spc="-1">
              <a:latin typeface="Arial"/>
            </a:endParaRPr>
          </a:p>
          <a:p>
            <a:pPr marL="399960">
              <a:spcBef>
                <a:spcPts val="641"/>
              </a:spcBef>
            </a:pPr>
            <a:endParaRPr lang="en-US" sz="2800"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3"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spc="-1">
                <a:solidFill>
                  <a:srgbClr val="000000"/>
                </a:solidFill>
                <a:latin typeface="Trebuchet MS"/>
              </a:rPr>
              <a:t>C++ function template: example 1</a:t>
            </a:r>
            <a:endParaRPr lang="en-US" sz="4400" spc="-1">
              <a:latin typeface="Arial"/>
            </a:endParaRPr>
          </a:p>
        </p:txBody>
      </p:sp>
      <p:sp>
        <p:nvSpPr>
          <p:cNvPr id="2394" name="CustomShape 2"/>
          <p:cNvSpPr/>
          <p:nvPr/>
        </p:nvSpPr>
        <p:spPr>
          <a:xfrm>
            <a:off x="1981200" y="1535040"/>
            <a:ext cx="8218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77500" lnSpcReduction="20000"/>
          </a:bodyPr>
          <a:lstStyle/>
          <a:p>
            <a:pPr>
              <a:spcBef>
                <a:spcPts val="479"/>
              </a:spcBef>
            </a:pPr>
            <a:r>
              <a:rPr lang="en-US" sz="2400" b="1" spc="-1">
                <a:solidFill>
                  <a:srgbClr val="000000"/>
                </a:solidFill>
                <a:latin typeface="Trebuchet MS"/>
              </a:rPr>
              <a:t>The header &lt;functional&gt; just defines the template std::function. This can be used to warp standard functions or function objects, e.g.:</a:t>
            </a:r>
            <a:endParaRPr lang="en-US" sz="2400" spc="-1">
              <a:latin typeface="Arial"/>
            </a:endParaRPr>
          </a:p>
        </p:txBody>
      </p:sp>
      <p:sp>
        <p:nvSpPr>
          <p:cNvPr id="2395" name="CustomShape 3"/>
          <p:cNvSpPr/>
          <p:nvPr/>
        </p:nvSpPr>
        <p:spPr>
          <a:xfrm>
            <a:off x="1981200" y="2174760"/>
            <a:ext cx="8002440" cy="39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b="1" spc="-1">
                <a:solidFill>
                  <a:srgbClr val="17375E"/>
                </a:solidFill>
                <a:latin typeface="Courier New Bold"/>
              </a:rPr>
              <a:t>int </a:t>
            </a:r>
            <a:r>
              <a:rPr lang="en-US" sz="2000" b="1" spc="-1">
                <a:solidFill>
                  <a:srgbClr val="000000"/>
                </a:solidFill>
                <a:latin typeface="Courier New Bold"/>
              </a:rPr>
              <a:t>foo(</a:t>
            </a:r>
            <a:r>
              <a:rPr lang="en-US" sz="2000" b="1" spc="-1">
                <a:solidFill>
                  <a:srgbClr val="17375E"/>
                </a:solidFill>
                <a:latin typeface="Courier New Bold"/>
              </a:rPr>
              <a:t>int</a:t>
            </a:r>
            <a:r>
              <a:rPr lang="en-US" sz="2000" b="1" spc="-1">
                <a:solidFill>
                  <a:srgbClr val="000000"/>
                </a:solidFill>
                <a:latin typeface="Courier New Bold"/>
              </a:rPr>
              <a:t> x)  { </a:t>
            </a:r>
            <a:r>
              <a:rPr lang="en-US" sz="2000" b="1" spc="-1">
                <a:solidFill>
                  <a:srgbClr val="C0504D"/>
                </a:solidFill>
                <a:latin typeface="Courier New Bold"/>
              </a:rPr>
              <a:t>return</a:t>
            </a:r>
            <a:r>
              <a:rPr lang="en-US" sz="2000" b="1" spc="-1">
                <a:solidFill>
                  <a:srgbClr val="000000"/>
                </a:solidFill>
                <a:latin typeface="Courier New Bold"/>
              </a:rPr>
              <a:t> x; }  // standard function</a:t>
            </a:r>
            <a:endParaRPr lang="en-US" sz="2000" spc="-1">
              <a:latin typeface="Arial"/>
            </a:endParaRPr>
          </a:p>
          <a:p>
            <a:pPr>
              <a:spcBef>
                <a:spcPts val="400"/>
              </a:spcBef>
            </a:pPr>
            <a:r>
              <a:rPr lang="en-US" sz="2000" b="1" spc="-1">
                <a:solidFill>
                  <a:srgbClr val="000000"/>
                </a:solidFill>
                <a:latin typeface="Courier New Bold"/>
              </a:rPr>
              <a:t>std::function&lt;</a:t>
            </a:r>
            <a:r>
              <a:rPr lang="en-US" sz="2000" b="1" spc="-1">
                <a:solidFill>
                  <a:srgbClr val="17375E"/>
                </a:solidFill>
                <a:latin typeface="Courier New Bold"/>
              </a:rPr>
              <a:t>int</a:t>
            </a:r>
            <a:r>
              <a:rPr lang="en-US" sz="2000" b="1" spc="-1">
                <a:solidFill>
                  <a:srgbClr val="000000"/>
                </a:solidFill>
                <a:latin typeface="Courier New Bold"/>
              </a:rPr>
              <a:t> (</a:t>
            </a:r>
            <a:r>
              <a:rPr lang="en-US" sz="2000" b="1" spc="-1">
                <a:solidFill>
                  <a:srgbClr val="17375E"/>
                </a:solidFill>
                <a:latin typeface="Courier New Bold"/>
              </a:rPr>
              <a:t>int</a:t>
            </a:r>
            <a:r>
              <a:rPr lang="en-US" sz="2000" b="1" spc="-1">
                <a:solidFill>
                  <a:srgbClr val="000000"/>
                </a:solidFill>
                <a:latin typeface="Courier New Bold"/>
              </a:rPr>
              <a:t>)&gt; foo_wrapper(foo);</a:t>
            </a:r>
            <a:endParaRPr lang="en-US" sz="2000" spc="-1">
              <a:latin typeface="Arial"/>
            </a:endParaRPr>
          </a:p>
          <a:p>
            <a:pPr>
              <a:spcBef>
                <a:spcPts val="400"/>
              </a:spcBef>
            </a:pPr>
            <a:r>
              <a:rPr lang="en-US" sz="2000" b="1" spc="-1">
                <a:solidFill>
                  <a:srgbClr val="000000"/>
                </a:solidFill>
                <a:latin typeface="Courier New Bold"/>
              </a:rPr>
              <a:t> </a:t>
            </a:r>
            <a:endParaRPr lang="en-US" sz="2000" spc="-1">
              <a:latin typeface="Arial"/>
            </a:endParaRPr>
          </a:p>
          <a:p>
            <a:pPr>
              <a:spcBef>
                <a:spcPts val="400"/>
              </a:spcBef>
            </a:pPr>
            <a:r>
              <a:rPr lang="en-US" sz="2000" b="1" spc="-1">
                <a:solidFill>
                  <a:srgbClr val="17375E"/>
                </a:solidFill>
                <a:latin typeface="Courier New Bold"/>
              </a:rPr>
              <a:t>struct </a:t>
            </a:r>
            <a:r>
              <a:rPr lang="en-US" sz="2000" b="1" spc="-1">
                <a:solidFill>
                  <a:srgbClr val="000000"/>
                </a:solidFill>
                <a:latin typeface="Courier New Bold"/>
              </a:rPr>
              <a:t>Foo // function object</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000000"/>
                </a:solidFill>
                <a:latin typeface="Courier New Bold"/>
              </a:rPr>
              <a:t>  </a:t>
            </a:r>
            <a:r>
              <a:rPr lang="en-US" sz="2000" b="1" spc="-1">
                <a:solidFill>
                  <a:srgbClr val="17375E"/>
                </a:solidFill>
                <a:latin typeface="Courier New Bold"/>
              </a:rPr>
              <a:t>void</a:t>
            </a:r>
            <a:r>
              <a:rPr lang="en-US" sz="2000" b="1" spc="-1">
                <a:solidFill>
                  <a:srgbClr val="000000"/>
                </a:solidFill>
                <a:latin typeface="Courier New Bold"/>
              </a:rPr>
              <a:t> operator()(</a:t>
            </a:r>
            <a:r>
              <a:rPr lang="en-US" sz="2000" b="1" spc="-1">
                <a:solidFill>
                  <a:srgbClr val="17375E"/>
                </a:solidFill>
                <a:latin typeface="Courier New Bold"/>
              </a:rPr>
              <a:t>int </a:t>
            </a:r>
            <a:r>
              <a:rPr lang="en-US" sz="2000" b="1" spc="-1">
                <a:solidFill>
                  <a:srgbClr val="000000"/>
                </a:solidFill>
                <a:latin typeface="Courier New Bold"/>
              </a:rPr>
              <a:t>x)  {</a:t>
            </a:r>
            <a:r>
              <a:rPr lang="en-US" sz="2000" b="1" spc="-1">
                <a:solidFill>
                  <a:srgbClr val="C0504D"/>
                </a:solidFill>
                <a:latin typeface="Courier New Bold"/>
              </a:rPr>
              <a:t>return</a:t>
            </a:r>
            <a:r>
              <a:rPr lang="en-US" sz="2000" b="1" spc="-1">
                <a:solidFill>
                  <a:srgbClr val="000000"/>
                </a:solidFill>
                <a:latin typeface="Courier New Bold"/>
              </a:rPr>
              <a:t> x;}</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000000"/>
                </a:solidFill>
                <a:latin typeface="Courier New Bold"/>
              </a:rPr>
              <a:t> std::function&lt;</a:t>
            </a:r>
            <a:r>
              <a:rPr lang="en-US" sz="2000" b="1" spc="-1">
                <a:solidFill>
                  <a:srgbClr val="17375E"/>
                </a:solidFill>
                <a:latin typeface="Courier New Bold"/>
              </a:rPr>
              <a:t>int</a:t>
            </a:r>
            <a:r>
              <a:rPr lang="en-US" sz="2000" b="1" spc="-1">
                <a:solidFill>
                  <a:srgbClr val="000000"/>
                </a:solidFill>
                <a:latin typeface="Courier New Bold"/>
              </a:rPr>
              <a:t> (</a:t>
            </a:r>
            <a:r>
              <a:rPr lang="en-US" sz="2000" b="1" spc="-1">
                <a:solidFill>
                  <a:srgbClr val="17375E"/>
                </a:solidFill>
                <a:latin typeface="Courier New Bold"/>
              </a:rPr>
              <a:t>int</a:t>
            </a:r>
            <a:r>
              <a:rPr lang="en-US" sz="2000" b="1" spc="-1">
                <a:solidFill>
                  <a:srgbClr val="000000"/>
                </a:solidFill>
                <a:latin typeface="Courier New Bold"/>
              </a:rPr>
              <a:t>)&gt; foo_functor(Foo());</a:t>
            </a:r>
            <a:endParaRPr lang="en-US" sz="2000" spc="-1">
              <a:latin typeface="Arial"/>
            </a:endParaRPr>
          </a:p>
          <a:p>
            <a:pPr>
              <a:spcBef>
                <a:spcPts val="400"/>
              </a:spcBef>
            </a:pPr>
            <a:endParaRPr lang="en-US" sz="2000" spc="-1">
              <a:latin typeface="Arial"/>
            </a:endParaRPr>
          </a:p>
        </p:txBody>
      </p:sp>
      <p:sp>
        <p:nvSpPr>
          <p:cNvPr id="2396" name="CustomShape 4"/>
          <p:cNvSpPr/>
          <p:nvPr/>
        </p:nvSpPr>
        <p:spPr>
          <a:xfrm>
            <a:off x="5304000" y="5373360"/>
            <a:ext cx="5219280" cy="14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spc="-1">
                <a:solidFill>
                  <a:srgbClr val="9BBB59"/>
                </a:solidFill>
                <a:latin typeface="Trebuchet MS"/>
              </a:rPr>
              <a:t>foo_functor and foo_wrapper are basically the same but one is using a standard C like function, while the other is using a function object</a:t>
            </a:r>
            <a:endParaRPr lang="en-US" sz="2000"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7"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spc="-1">
                <a:solidFill>
                  <a:srgbClr val="000000"/>
                </a:solidFill>
                <a:latin typeface="Trebuchet MS"/>
              </a:rPr>
              <a:t>C++ function template: example 2</a:t>
            </a:r>
            <a:endParaRPr lang="en-US" sz="4400" spc="-1">
              <a:latin typeface="Arial"/>
            </a:endParaRPr>
          </a:p>
        </p:txBody>
      </p:sp>
      <p:sp>
        <p:nvSpPr>
          <p:cNvPr id="2398" name="CustomShape 2"/>
          <p:cNvSpPr/>
          <p:nvPr/>
        </p:nvSpPr>
        <p:spPr>
          <a:xfrm>
            <a:off x="1981200" y="1268640"/>
            <a:ext cx="8290440" cy="90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85000" lnSpcReduction="20000"/>
          </a:bodyPr>
          <a:lstStyle/>
          <a:p>
            <a:pPr>
              <a:spcBef>
                <a:spcPts val="479"/>
              </a:spcBef>
            </a:pPr>
            <a:r>
              <a:rPr lang="en-US" sz="2400" b="1" spc="-1">
                <a:solidFill>
                  <a:srgbClr val="000000"/>
                </a:solidFill>
                <a:latin typeface="Trebuchet MS"/>
              </a:rPr>
              <a:t>What is the point of function objects?  Well they can of course contain local state, which functions cannot, they can also contain member functions and so on. A silly example might be:</a:t>
            </a:r>
            <a:endParaRPr lang="en-US" sz="2400" spc="-1">
              <a:latin typeface="Arial"/>
            </a:endParaRPr>
          </a:p>
        </p:txBody>
      </p:sp>
      <p:sp>
        <p:nvSpPr>
          <p:cNvPr id="2399" name="CustomShape 3"/>
          <p:cNvSpPr/>
          <p:nvPr/>
        </p:nvSpPr>
        <p:spPr>
          <a:xfrm>
            <a:off x="1981200" y="2174760"/>
            <a:ext cx="8290440" cy="39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endParaRPr lang="en-US" spc="-1">
              <a:latin typeface="Arial"/>
            </a:endParaRPr>
          </a:p>
          <a:p>
            <a:pPr>
              <a:spcBef>
                <a:spcPts val="400"/>
              </a:spcBef>
            </a:pPr>
            <a:r>
              <a:rPr lang="en-US" sz="2000" b="1" spc="-1">
                <a:solidFill>
                  <a:srgbClr val="17375E"/>
                </a:solidFill>
                <a:latin typeface="Courier New Bold"/>
              </a:rPr>
              <a:t>struct </a:t>
            </a:r>
            <a:r>
              <a:rPr lang="en-US" sz="2000" b="1" spc="-1">
                <a:solidFill>
                  <a:srgbClr val="000000"/>
                </a:solidFill>
                <a:latin typeface="Courier New Bold"/>
              </a:rPr>
              <a:t>Foo // function object</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17375E"/>
                </a:solidFill>
                <a:latin typeface="Courier New Bold"/>
              </a:rPr>
              <a:t>  int </a:t>
            </a:r>
            <a:r>
              <a:rPr lang="en-US" sz="2000" b="1" spc="-1">
                <a:solidFill>
                  <a:srgbClr val="000000"/>
                </a:solidFill>
                <a:latin typeface="Courier New Bold"/>
              </a:rPr>
              <a:t>y_;</a:t>
            </a:r>
            <a:endParaRPr lang="en-US" sz="2000" spc="-1">
              <a:latin typeface="Arial"/>
            </a:endParaRPr>
          </a:p>
          <a:p>
            <a:pPr>
              <a:spcBef>
                <a:spcPts val="400"/>
              </a:spcBef>
            </a:pPr>
            <a:r>
              <a:rPr lang="en-US" sz="2000" b="1" spc="-1">
                <a:solidFill>
                  <a:srgbClr val="000000"/>
                </a:solidFill>
                <a:latin typeface="Courier New Bold"/>
              </a:rPr>
              <a:t>  Foo() : y_(100) {}</a:t>
            </a:r>
            <a:endParaRPr lang="en-US" sz="2000" spc="-1">
              <a:latin typeface="Arial"/>
            </a:endParaRPr>
          </a:p>
          <a:p>
            <a:pPr>
              <a:spcBef>
                <a:spcPts val="400"/>
              </a:spcBef>
            </a:pPr>
            <a:r>
              <a:rPr lang="en-US" sz="2000" b="1" spc="-1">
                <a:solidFill>
                  <a:srgbClr val="000000"/>
                </a:solidFill>
                <a:latin typeface="Courier New Bold"/>
              </a:rPr>
              <a:t> </a:t>
            </a:r>
            <a:endParaRPr lang="en-US" sz="2000" spc="-1">
              <a:latin typeface="Arial"/>
            </a:endParaRPr>
          </a:p>
          <a:p>
            <a:pPr>
              <a:spcBef>
                <a:spcPts val="400"/>
              </a:spcBef>
            </a:pPr>
            <a:r>
              <a:rPr lang="en-US" sz="2000" b="1" spc="-1">
                <a:solidFill>
                  <a:srgbClr val="17375E"/>
                </a:solidFill>
                <a:latin typeface="Courier New Bold"/>
              </a:rPr>
              <a:t>  void </a:t>
            </a:r>
            <a:r>
              <a:rPr lang="en-US" sz="2000" b="1" spc="-1">
                <a:solidFill>
                  <a:srgbClr val="000000"/>
                </a:solidFill>
                <a:latin typeface="Courier New Bold"/>
              </a:rPr>
              <a:t>operator()(</a:t>
            </a:r>
            <a:r>
              <a:rPr lang="en-US" sz="2000" b="1" spc="-1">
                <a:solidFill>
                  <a:srgbClr val="17375E"/>
                </a:solidFill>
                <a:latin typeface="Courier New Bold"/>
              </a:rPr>
              <a:t>int </a:t>
            </a:r>
            <a:r>
              <a:rPr lang="en-US" sz="2000" b="1" spc="-1">
                <a:solidFill>
                  <a:srgbClr val="000000"/>
                </a:solidFill>
                <a:latin typeface="Courier New Bold"/>
              </a:rPr>
              <a:t>x) { </a:t>
            </a:r>
            <a:r>
              <a:rPr lang="en-US" sz="2000" b="1" spc="-1">
                <a:solidFill>
                  <a:srgbClr val="C0504D"/>
                </a:solidFill>
                <a:latin typeface="Courier New Bold"/>
              </a:rPr>
              <a:t>return</a:t>
            </a:r>
            <a:r>
              <a:rPr lang="en-US" sz="2000" b="1" spc="-1">
                <a:solidFill>
                  <a:srgbClr val="000000"/>
                </a:solidFill>
                <a:latin typeface="Courier New Bold"/>
              </a:rPr>
              <a:t> x+100; }</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000000"/>
                </a:solidFill>
                <a:latin typeface="Courier New Bold"/>
              </a:rPr>
              <a:t> </a:t>
            </a:r>
            <a:endParaRPr lang="en-US" sz="2000" spc="-1">
              <a:latin typeface="Arial"/>
            </a:endParaRPr>
          </a:p>
          <a:p>
            <a:pPr>
              <a:spcBef>
                <a:spcPts val="400"/>
              </a:spcBef>
            </a:pPr>
            <a:r>
              <a:rPr lang="en-US" sz="2000" b="1" spc="-1">
                <a:solidFill>
                  <a:srgbClr val="000000"/>
                </a:solidFill>
                <a:latin typeface="Courier New Bold"/>
              </a:rPr>
              <a:t>std::function&lt;</a:t>
            </a:r>
            <a:r>
              <a:rPr lang="en-US" sz="2000" b="1" spc="-1">
                <a:solidFill>
                  <a:srgbClr val="17375E"/>
                </a:solidFill>
                <a:latin typeface="Courier New Bold"/>
              </a:rPr>
              <a:t>int</a:t>
            </a:r>
            <a:r>
              <a:rPr lang="en-US" sz="2000" b="1" spc="-1">
                <a:solidFill>
                  <a:srgbClr val="000000"/>
                </a:solidFill>
                <a:latin typeface="Courier New Bold"/>
              </a:rPr>
              <a:t> (</a:t>
            </a:r>
            <a:r>
              <a:rPr lang="en-US" sz="2000" b="1" spc="-1">
                <a:solidFill>
                  <a:srgbClr val="17375E"/>
                </a:solidFill>
                <a:latin typeface="Courier New Bold"/>
              </a:rPr>
              <a:t>int</a:t>
            </a:r>
            <a:r>
              <a:rPr lang="en-US" sz="2000" b="1" spc="-1">
                <a:solidFill>
                  <a:srgbClr val="000000"/>
                </a:solidFill>
                <a:latin typeface="Courier New Bold"/>
              </a:rPr>
              <a:t>)&gt; add100(Foo());</a:t>
            </a:r>
            <a:endParaRPr lang="en-US" sz="2000" spc="-1">
              <a:latin typeface="Arial"/>
            </a:endParaRPr>
          </a:p>
          <a:p>
            <a:pPr>
              <a:spcBef>
                <a:spcPts val="400"/>
              </a:spcBef>
            </a:pPr>
            <a:r>
              <a:rPr lang="en-US" sz="2000" b="1" spc="-1">
                <a:solidFill>
                  <a:srgbClr val="000000"/>
                </a:solidFill>
                <a:latin typeface="Courier New Bold"/>
              </a:rPr>
              <a:t>// function that adds 100 to its argument</a:t>
            </a:r>
            <a:endParaRPr lang="en-US" sz="2000" spc="-1">
              <a:latin typeface="Arial"/>
            </a:endParaRPr>
          </a:p>
          <a:p>
            <a:pPr>
              <a:spcBef>
                <a:spcPts val="400"/>
              </a:spcBef>
            </a:pPr>
            <a:endParaRPr lang="en-US" sz="2000"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0"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zh-CN" altLang="en-US" sz="4000" b="1" cap="all" spc="-1" dirty="0">
                <a:solidFill>
                  <a:srgbClr val="000000"/>
                </a:solidFill>
                <a:latin typeface="Trebuchet MS"/>
              </a:rPr>
              <a:t>针对 </a:t>
            </a:r>
            <a:r>
              <a:rPr lang="en-US" altLang="zh-CN" sz="4000" b="1" cap="all" spc="-1" dirty="0">
                <a:solidFill>
                  <a:srgbClr val="000000"/>
                </a:solidFill>
                <a:latin typeface="Trebuchet MS"/>
              </a:rPr>
              <a:t>C </a:t>
            </a:r>
            <a:r>
              <a:rPr lang="zh-CN" altLang="en-US" sz="4000" b="1" cap="all" spc="-1" dirty="0">
                <a:solidFill>
                  <a:srgbClr val="000000"/>
                </a:solidFill>
                <a:latin typeface="Trebuchet MS"/>
              </a:rPr>
              <a:t>语言开发者的 </a:t>
            </a:r>
            <a:r>
              <a:rPr lang="en-US" altLang="zh-CN" sz="4000" b="1" cap="all" spc="-1" dirty="0">
                <a:solidFill>
                  <a:srgbClr val="000000"/>
                </a:solidFill>
                <a:latin typeface="Trebuchet MS"/>
              </a:rPr>
              <a:t>Python </a:t>
            </a:r>
            <a:r>
              <a:rPr lang="zh-CN" altLang="en-US" sz="4000" b="1" cap="all" spc="-1" dirty="0">
                <a:solidFill>
                  <a:srgbClr val="000000"/>
                </a:solidFill>
                <a:latin typeface="Trebuchet MS"/>
              </a:rPr>
              <a:t>指南</a:t>
            </a:r>
            <a:endParaRPr lang="en-US" sz="4000" spc="-1" dirty="0">
              <a:latin typeface="Arial"/>
            </a:endParaRPr>
          </a:p>
        </p:txBody>
      </p:sp>
      <p:sp>
        <p:nvSpPr>
          <p:cNvPr id="2401"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zh-CN" altLang="en-US" sz="2000" spc="-1" dirty="0">
                <a:solidFill>
                  <a:srgbClr val="000000"/>
                </a:solidFill>
                <a:latin typeface="Trebuchet MS"/>
              </a:rPr>
              <a:t>附录</a:t>
            </a:r>
            <a:r>
              <a:rPr lang="en-US" sz="2000" spc="-1" dirty="0">
                <a:solidFill>
                  <a:srgbClr val="000000"/>
                </a:solidFill>
                <a:latin typeface="Trebuchet MS"/>
              </a:rPr>
              <a:t> E</a:t>
            </a:r>
            <a:endParaRPr lang="en-US" sz="2000" spc="-1" dirty="0">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2" name="CustomShape 1"/>
          <p:cNvSpPr/>
          <p:nvPr/>
        </p:nvSpPr>
        <p:spPr>
          <a:xfrm>
            <a:off x="1981200" y="-171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Python 101</a:t>
            </a:r>
            <a:endParaRPr lang="en-US" sz="4400" spc="-1">
              <a:latin typeface="Arial"/>
            </a:endParaRPr>
          </a:p>
        </p:txBody>
      </p:sp>
      <p:sp>
        <p:nvSpPr>
          <p:cNvPr id="2403" name="CustomShape 2"/>
          <p:cNvSpPr/>
          <p:nvPr/>
        </p:nvSpPr>
        <p:spPr>
          <a:xfrm>
            <a:off x="1631640" y="836640"/>
            <a:ext cx="8856360" cy="576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Python is an interpreted language, and so doesn’t need to be compiled</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Python is often used as a language to glue other parts of your application together – with OpenCL this is great as the host code is fast to write and the heavy computation is done on your accelerator</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Run your code as: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python file.py</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No curly braces – indent consistently to define blocks of code</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Print to stdout with print – it will try it’s best to format variables:</a:t>
            </a:r>
            <a:endParaRPr lang="en-US" sz="3200" spc="-1">
              <a:latin typeface="Arial"/>
            </a:endParaRPr>
          </a:p>
          <a:p>
            <a:pPr marL="457200">
              <a:spcBef>
                <a:spcPts val="561"/>
              </a:spcBef>
            </a:pPr>
            <a:r>
              <a:rPr lang="en-US" sz="2800" b="1" spc="-1">
                <a:solidFill>
                  <a:srgbClr val="000000"/>
                </a:solidFill>
                <a:latin typeface="Courier New Bold"/>
              </a:rPr>
              <a:t>print ‘a =‘, a, ‘and b =‘, b</a:t>
            </a:r>
            <a:endParaRPr lang="en-US" sz="2800"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4"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spc="-1">
                <a:solidFill>
                  <a:srgbClr val="000000"/>
                </a:solidFill>
                <a:latin typeface="Trebuchet MS"/>
              </a:rPr>
              <a:t>Comments, variables and includes</a:t>
            </a:r>
            <a:endParaRPr lang="en-US" sz="4400" spc="-1">
              <a:latin typeface="Arial"/>
            </a:endParaRPr>
          </a:p>
        </p:txBody>
      </p:sp>
      <p:sp>
        <p:nvSpPr>
          <p:cNvPr id="2405" name="CustomShape 2"/>
          <p:cNvSpPr/>
          <p:nvPr/>
        </p:nvSpPr>
        <p:spPr>
          <a:xfrm>
            <a:off x="1631640" y="1600200"/>
            <a:ext cx="8856360" cy="514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A comment is prefixed with the hash</a:t>
            </a:r>
            <a:endParaRPr lang="en-US" sz="3200" spc="-1">
              <a:latin typeface="Arial"/>
            </a:endParaRPr>
          </a:p>
          <a:p>
            <a:pPr marL="457200">
              <a:spcBef>
                <a:spcPts val="561"/>
              </a:spcBef>
            </a:pPr>
            <a:r>
              <a:rPr lang="en-US" sz="2800" b="1" spc="-1">
                <a:solidFill>
                  <a:srgbClr val="000000"/>
                </a:solidFill>
                <a:latin typeface="Courier New Bold"/>
              </a:rPr>
              <a:t># this is a comment</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Initilize variables as you go – no need for a type</a:t>
            </a:r>
            <a:endParaRPr lang="en-US" sz="3200" spc="-1">
              <a:latin typeface="Arial"/>
            </a:endParaRPr>
          </a:p>
          <a:p>
            <a:pPr marL="457200">
              <a:spcBef>
                <a:spcPts val="561"/>
              </a:spcBef>
            </a:pPr>
            <a:r>
              <a:rPr lang="en-US" sz="2800" b="1" spc="-1">
                <a:solidFill>
                  <a:srgbClr val="000000"/>
                </a:solidFill>
                <a:latin typeface="Courier New Bold"/>
              </a:rPr>
              <a:t>N = 1024</a:t>
            </a:r>
            <a:endParaRPr lang="en-US" sz="2800" spc="-1">
              <a:latin typeface="Arial"/>
            </a:endParaRPr>
          </a:p>
          <a:p>
            <a:pPr marL="457200">
              <a:spcBef>
                <a:spcPts val="561"/>
              </a:spcBef>
            </a:pPr>
            <a:r>
              <a:rPr lang="en-US" sz="2800" b="1" spc="-1">
                <a:solidFill>
                  <a:srgbClr val="000000"/>
                </a:solidFill>
                <a:latin typeface="Courier New Bold"/>
              </a:rPr>
              <a:t>x = 5.23</a:t>
            </a:r>
            <a:endParaRPr lang="en-US" sz="2800" spc="-1">
              <a:latin typeface="Arial"/>
            </a:endParaRPr>
          </a:p>
          <a:p>
            <a:pPr marL="457200">
              <a:spcBef>
                <a:spcPts val="561"/>
              </a:spcBef>
            </a:pPr>
            <a:r>
              <a:rPr lang="en-US" sz="2800" b="1" spc="-1">
                <a:solidFill>
                  <a:srgbClr val="000000"/>
                </a:solidFill>
                <a:latin typeface="Courier New Bold"/>
              </a:rPr>
              <a:t>my_string = 'hello world'</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Use single or double quotes for strings</a:t>
            </a:r>
            <a:endParaRPr lang="en-US" sz="3200" spc="-1">
              <a:latin typeface="Arial"/>
            </a:endParaRPr>
          </a:p>
          <a:p>
            <a:pPr marL="457200">
              <a:spcBef>
                <a:spcPts val="561"/>
              </a:spcBef>
            </a:pPr>
            <a:r>
              <a:rPr lang="en-US" sz="2800" b="1" spc="-1">
                <a:solidFill>
                  <a:srgbClr val="000000"/>
                </a:solidFill>
                <a:latin typeface="Courier New Bold"/>
              </a:rPr>
              <a:t>'this is the same'</a:t>
            </a:r>
            <a:endParaRPr lang="en-US" sz="2800" spc="-1">
              <a:latin typeface="Arial"/>
            </a:endParaRPr>
          </a:p>
          <a:p>
            <a:pPr marL="457200">
              <a:spcBef>
                <a:spcPts val="561"/>
              </a:spcBef>
            </a:pPr>
            <a:r>
              <a:rPr lang="en-US" sz="2800" b="1" spc="-1">
                <a:solidFill>
                  <a:srgbClr val="000000"/>
                </a:solidFill>
                <a:latin typeface="Courier New Bold"/>
              </a:rPr>
              <a:t>"as this"</a:t>
            </a:r>
            <a:endParaRPr lang="en-US" sz="2800" spc="-1">
              <a:latin typeface="Arial"/>
            </a:endParaRPr>
          </a:p>
          <a:p>
            <a:pPr marL="457200">
              <a:spcBef>
                <a:spcPts val="561"/>
              </a:spcBef>
            </a:pPr>
            <a:r>
              <a:rPr lang="en-US" sz="2800" b="1" spc="-1">
                <a:solidFill>
                  <a:srgbClr val="000000"/>
                </a:solidFill>
                <a:latin typeface="Courier New Bold"/>
              </a:rPr>
              <a:t>"no need to escape 'opposite' quotes!"</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Also use three quotes </a:t>
            </a:r>
            <a:r>
              <a:rPr lang="en-US" sz="3200" spc="-1">
                <a:solidFill>
                  <a:srgbClr val="000000"/>
                </a:solidFill>
                <a:latin typeface="Courier New Bold"/>
              </a:rPr>
              <a:t>'''</a:t>
            </a:r>
            <a:r>
              <a:rPr lang="en-US" sz="3200" spc="-1">
                <a:solidFill>
                  <a:srgbClr val="000000"/>
                </a:solidFill>
                <a:latin typeface="Trebuchet MS"/>
              </a:rPr>
              <a:t> or """ for multiline strings without escaping anything!</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Include additional modules and libraries with</a:t>
            </a:r>
            <a:endParaRPr lang="en-US" sz="3200" spc="-1">
              <a:latin typeface="Arial"/>
            </a:endParaRPr>
          </a:p>
          <a:p>
            <a:pPr marL="457200">
              <a:spcBef>
                <a:spcPts val="561"/>
              </a:spcBef>
            </a:pPr>
            <a:r>
              <a:rPr lang="en-US" sz="2800" b="1" spc="-1">
                <a:solidFill>
                  <a:srgbClr val="C0504D"/>
                </a:solidFill>
                <a:latin typeface="Courier New Bold"/>
              </a:rPr>
              <a:t>import</a:t>
            </a:r>
            <a:r>
              <a:rPr lang="en-US" sz="2800" b="1" spc="-1">
                <a:solidFill>
                  <a:srgbClr val="000000"/>
                </a:solidFill>
                <a:latin typeface="Courier New Bold"/>
              </a:rPr>
              <a:t> sys</a:t>
            </a:r>
            <a:endParaRPr lang="en-US" sz="2800" spc="-1">
              <a:latin typeface="Arial"/>
            </a:endParaRPr>
          </a:p>
          <a:p>
            <a:pPr marL="457200">
              <a:spcBef>
                <a:spcPts val="641"/>
              </a:spcBef>
            </a:pPr>
            <a:endParaRPr lang="en-US" sz="2800"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ltLang="zh-CN" sz="4000" b="1" cap="all" spc="-1" dirty="0">
                <a:solidFill>
                  <a:srgbClr val="000000"/>
                </a:solidFill>
                <a:latin typeface="Trebuchet MS"/>
              </a:rPr>
              <a:t>OpenCL </a:t>
            </a:r>
            <a:r>
              <a:rPr lang="zh-CN" altLang="en-US" sz="4000" b="1" cap="all" spc="-1" dirty="0">
                <a:solidFill>
                  <a:srgbClr val="000000"/>
                </a:solidFill>
                <a:latin typeface="Trebuchet MS"/>
              </a:rPr>
              <a:t>版本</a:t>
            </a:r>
            <a:endParaRPr lang="en-US" altLang="zh-CN" sz="4000" b="1" cap="all" spc="-1" dirty="0">
              <a:solidFill>
                <a:srgbClr val="000000"/>
              </a:solidFill>
              <a:latin typeface="Trebuchet MS"/>
            </a:endParaRPr>
          </a:p>
          <a:p>
            <a:pPr>
              <a:lnSpc>
                <a:spcPct val="100000"/>
              </a:lnSpc>
            </a:pPr>
            <a:r>
              <a:rPr lang="en-US" sz="4000" b="1" cap="all" spc="-1" dirty="0">
                <a:solidFill>
                  <a:srgbClr val="000000"/>
                </a:solidFill>
                <a:latin typeface="Trebuchet MS"/>
              </a:rPr>
              <a:t>Versions of </a:t>
            </a:r>
            <a:r>
              <a:rPr lang="en-US" sz="4000" b="1" cap="all" spc="-1" dirty="0" err="1">
                <a:solidFill>
                  <a:srgbClr val="000000"/>
                </a:solidFill>
                <a:latin typeface="Trebuchet MS"/>
              </a:rPr>
              <a:t>opencl</a:t>
            </a:r>
            <a:endParaRPr lang="en-US" sz="4000" spc="-1" dirty="0">
              <a:latin typeface="Arial"/>
            </a:endParaRPr>
          </a:p>
        </p:txBody>
      </p:sp>
      <p:sp>
        <p:nvSpPr>
          <p:cNvPr id="2121"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Conditionals</a:t>
            </a:r>
            <a:endParaRPr lang="en-US" sz="4400" spc="-1">
              <a:latin typeface="Arial"/>
            </a:endParaRPr>
          </a:p>
        </p:txBody>
      </p:sp>
      <p:sp>
        <p:nvSpPr>
          <p:cNvPr id="2407"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a:spcBef>
                <a:spcPts val="641"/>
              </a:spcBef>
            </a:pPr>
            <a:r>
              <a:rPr lang="en-US" sz="3200" b="1" spc="-1">
                <a:solidFill>
                  <a:srgbClr val="4F81BD"/>
                </a:solidFill>
                <a:latin typeface="Courier New Bold"/>
              </a:rPr>
              <a:t>if</a:t>
            </a:r>
            <a:r>
              <a:rPr lang="en-US" sz="3200" b="1" spc="-1">
                <a:solidFill>
                  <a:srgbClr val="000000"/>
                </a:solidFill>
                <a:latin typeface="Courier New Bold"/>
              </a:rPr>
              <a:t> n == 1:</a:t>
            </a:r>
            <a:endParaRPr lang="en-US" sz="3200" spc="-1">
              <a:latin typeface="Arial"/>
            </a:endParaRPr>
          </a:p>
          <a:p>
            <a:pPr marL="914400">
              <a:spcBef>
                <a:spcPts val="641"/>
              </a:spcBef>
            </a:pPr>
            <a:r>
              <a:rPr lang="en-US" sz="3200" b="1" spc="-1">
                <a:solidFill>
                  <a:srgbClr val="C0504D"/>
                </a:solidFill>
                <a:latin typeface="Courier New Bold"/>
              </a:rPr>
              <a:t>print</a:t>
            </a:r>
            <a:r>
              <a:rPr lang="en-US" sz="3200" b="1" spc="-1">
                <a:solidFill>
                  <a:srgbClr val="000000"/>
                </a:solidFill>
                <a:latin typeface="Courier New Bold"/>
              </a:rPr>
              <a:t> ‘n was 1’</a:t>
            </a:r>
            <a:endParaRPr lang="en-US" sz="3200" spc="-1">
              <a:latin typeface="Arial"/>
            </a:endParaRPr>
          </a:p>
          <a:p>
            <a:pPr marL="457200">
              <a:spcBef>
                <a:spcPts val="641"/>
              </a:spcBef>
            </a:pPr>
            <a:r>
              <a:rPr lang="en-US" sz="3200" b="1" spc="-1">
                <a:solidFill>
                  <a:srgbClr val="4F81BD"/>
                </a:solidFill>
                <a:latin typeface="Courier New Bold"/>
              </a:rPr>
              <a:t>elif</a:t>
            </a:r>
            <a:r>
              <a:rPr lang="en-US" sz="3200" b="1" spc="-1">
                <a:solidFill>
                  <a:srgbClr val="000000"/>
                </a:solidFill>
                <a:latin typeface="Courier New Bold"/>
              </a:rPr>
              <a:t> n == 2 </a:t>
            </a:r>
            <a:r>
              <a:rPr lang="en-US" sz="3200" b="1" spc="-1">
                <a:solidFill>
                  <a:srgbClr val="9BBB59"/>
                </a:solidFill>
                <a:latin typeface="Courier New Bold"/>
              </a:rPr>
              <a:t>or</a:t>
            </a:r>
            <a:r>
              <a:rPr lang="en-US" sz="3200" b="1" spc="-1">
                <a:solidFill>
                  <a:srgbClr val="000000"/>
                </a:solidFill>
                <a:latin typeface="Courier New Bold"/>
              </a:rPr>
              <a:t> n == 3:</a:t>
            </a:r>
            <a:endParaRPr lang="en-US" sz="3200" spc="-1">
              <a:latin typeface="Arial"/>
            </a:endParaRPr>
          </a:p>
          <a:p>
            <a:pPr marL="914400">
              <a:spcBef>
                <a:spcPts val="641"/>
              </a:spcBef>
            </a:pPr>
            <a:r>
              <a:rPr lang="en-US" sz="3200" b="1" spc="-1">
                <a:solidFill>
                  <a:srgbClr val="C0504D"/>
                </a:solidFill>
                <a:latin typeface="Courier New Bold"/>
              </a:rPr>
              <a:t>print</a:t>
            </a:r>
            <a:r>
              <a:rPr lang="en-US" sz="3200" b="1" spc="-1">
                <a:solidFill>
                  <a:srgbClr val="000000"/>
                </a:solidFill>
                <a:latin typeface="Courier New Bold"/>
              </a:rPr>
              <a:t> ‘n was 2 or 3’</a:t>
            </a:r>
            <a:endParaRPr lang="en-US" sz="3200" spc="-1">
              <a:latin typeface="Arial"/>
            </a:endParaRPr>
          </a:p>
          <a:p>
            <a:pPr marL="514440">
              <a:spcBef>
                <a:spcPts val="641"/>
              </a:spcBef>
            </a:pPr>
            <a:r>
              <a:rPr lang="en-US" sz="3200" b="1" spc="-1">
                <a:solidFill>
                  <a:srgbClr val="4F81BD"/>
                </a:solidFill>
                <a:latin typeface="Courier New Bold"/>
              </a:rPr>
              <a:t>else</a:t>
            </a:r>
            <a:r>
              <a:rPr lang="en-US" sz="3200" b="1" spc="-1">
                <a:solidFill>
                  <a:srgbClr val="000000"/>
                </a:solidFill>
                <a:latin typeface="Courier New Bold"/>
              </a:rPr>
              <a:t>:</a:t>
            </a:r>
            <a:endParaRPr lang="en-US" sz="3200" spc="-1">
              <a:latin typeface="Arial"/>
            </a:endParaRPr>
          </a:p>
          <a:p>
            <a:pPr marL="514440">
              <a:spcBef>
                <a:spcPts val="641"/>
              </a:spcBef>
            </a:pPr>
            <a:r>
              <a:rPr lang="en-US" sz="3200" b="1" spc="-1">
                <a:solidFill>
                  <a:srgbClr val="000000"/>
                </a:solidFill>
                <a:latin typeface="Courier New Bold"/>
              </a:rPr>
              <a:t>	</a:t>
            </a:r>
            <a:r>
              <a:rPr lang="en-US" sz="3200" b="1" spc="-1">
                <a:solidFill>
                  <a:srgbClr val="C0504D"/>
                </a:solidFill>
                <a:latin typeface="Courier New Bold"/>
              </a:rPr>
              <a:t>print</a:t>
            </a:r>
            <a:r>
              <a:rPr lang="en-US" sz="3200" b="1" spc="-1">
                <a:solidFill>
                  <a:srgbClr val="000000"/>
                </a:solidFill>
                <a:latin typeface="Courier New Bold"/>
              </a:rPr>
              <a:t> ‘n was’, n</a:t>
            </a:r>
            <a:endParaRPr lang="en-US" sz="3200" spc="-1">
              <a:latin typeface="Arial"/>
            </a:endParaRPr>
          </a:p>
          <a:p>
            <a:pPr marL="514440"/>
            <a:endParaRPr lang="en-US" sz="3200" spc="-1">
              <a:latin typeface="Arial"/>
            </a:endParaRPr>
          </a:p>
          <a:p>
            <a:pPr marL="514440"/>
            <a:endParaRPr lang="en-US" sz="3200"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Loops</a:t>
            </a:r>
            <a:endParaRPr lang="en-US" sz="4400" spc="-1">
              <a:latin typeface="Arial"/>
            </a:endParaRPr>
          </a:p>
        </p:txBody>
      </p:sp>
      <p:sp>
        <p:nvSpPr>
          <p:cNvPr id="2409" name="CustomShape 2"/>
          <p:cNvSpPr/>
          <p:nvPr/>
        </p:nvSpPr>
        <p:spPr>
          <a:xfrm>
            <a:off x="3215640" y="1556640"/>
            <a:ext cx="655200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a:spcBef>
                <a:spcPts val="641"/>
              </a:spcBef>
            </a:pPr>
            <a:r>
              <a:rPr lang="en-US" sz="3200" b="1" spc="-1">
                <a:solidFill>
                  <a:srgbClr val="000000"/>
                </a:solidFill>
                <a:latin typeface="Courier New Bold"/>
              </a:rPr>
              <a:t># loop from 0 to 1023</a:t>
            </a:r>
            <a:endParaRPr lang="en-US" sz="3200" spc="-1">
              <a:latin typeface="Arial"/>
            </a:endParaRPr>
          </a:p>
          <a:p>
            <a:pPr>
              <a:spcBef>
                <a:spcPts val="641"/>
              </a:spcBef>
            </a:pPr>
            <a:r>
              <a:rPr lang="en-US" sz="3200" b="1" spc="-1">
                <a:solidFill>
                  <a:srgbClr val="4F81BD"/>
                </a:solidFill>
                <a:latin typeface="Courier New Bold"/>
              </a:rPr>
              <a:t>for</a:t>
            </a:r>
            <a:r>
              <a:rPr lang="en-US" sz="3200" b="1" spc="-1">
                <a:solidFill>
                  <a:srgbClr val="000000"/>
                </a:solidFill>
                <a:latin typeface="Courier New Bold"/>
              </a:rPr>
              <a:t> i </a:t>
            </a:r>
            <a:r>
              <a:rPr lang="en-US" sz="3200" b="1" spc="-1">
                <a:solidFill>
                  <a:srgbClr val="4F81BD"/>
                </a:solidFill>
                <a:latin typeface="Courier New Bold"/>
              </a:rPr>
              <a:t>in</a:t>
            </a:r>
            <a:r>
              <a:rPr lang="en-US" sz="3200" b="1" spc="-1">
                <a:solidFill>
                  <a:srgbClr val="000000"/>
                </a:solidFill>
                <a:latin typeface="Courier New Bold"/>
              </a:rPr>
              <a:t> range(1024):</a:t>
            </a:r>
            <a:endParaRPr lang="en-US" sz="3200" spc="-1">
              <a:latin typeface="Arial"/>
            </a:endParaRPr>
          </a:p>
          <a:p>
            <a:pPr>
              <a:spcBef>
                <a:spcPts val="641"/>
              </a:spcBef>
            </a:pPr>
            <a:r>
              <a:rPr lang="en-US" sz="3200" b="1" spc="-1">
                <a:solidFill>
                  <a:srgbClr val="000000"/>
                </a:solidFill>
                <a:latin typeface="Courier New Bold"/>
              </a:rPr>
              <a:t>	print i</a:t>
            </a:r>
            <a:endParaRPr lang="en-US" sz="3200" spc="-1">
              <a:latin typeface="Arial"/>
            </a:endParaRPr>
          </a:p>
          <a:p>
            <a:pPr>
              <a:spcBef>
                <a:spcPts val="641"/>
              </a:spcBef>
            </a:pPr>
            <a:endParaRPr lang="en-US" sz="3200" spc="-1">
              <a:latin typeface="Arial"/>
            </a:endParaRPr>
          </a:p>
          <a:p>
            <a:pPr>
              <a:spcBef>
                <a:spcPts val="641"/>
              </a:spcBef>
            </a:pPr>
            <a:r>
              <a:rPr lang="en-US" sz="3200" b="1" spc="-1">
                <a:solidFill>
                  <a:srgbClr val="000000"/>
                </a:solidFill>
                <a:latin typeface="Courier New Bold"/>
              </a:rPr>
              <a:t># iterate through an array</a:t>
            </a:r>
            <a:endParaRPr lang="en-US" sz="3200" spc="-1">
              <a:latin typeface="Arial"/>
            </a:endParaRPr>
          </a:p>
          <a:p>
            <a:pPr>
              <a:spcBef>
                <a:spcPts val="641"/>
              </a:spcBef>
            </a:pPr>
            <a:r>
              <a:rPr lang="en-US" sz="3200" b="1" spc="-1">
                <a:solidFill>
                  <a:srgbClr val="4F81BD"/>
                </a:solidFill>
                <a:latin typeface="Courier New Bold"/>
              </a:rPr>
              <a:t>for</a:t>
            </a:r>
            <a:r>
              <a:rPr lang="en-US" sz="3200" b="1" spc="-1">
                <a:solidFill>
                  <a:srgbClr val="000000"/>
                </a:solidFill>
                <a:latin typeface="Courier New Bold"/>
              </a:rPr>
              <a:t> x </a:t>
            </a:r>
            <a:r>
              <a:rPr lang="en-US" sz="3200" b="1" spc="-1">
                <a:solidFill>
                  <a:srgbClr val="4F81BD"/>
                </a:solidFill>
                <a:latin typeface="Courier New Bold"/>
              </a:rPr>
              <a:t>in</a:t>
            </a:r>
            <a:r>
              <a:rPr lang="en-US" sz="3200" b="1" spc="-1">
                <a:solidFill>
                  <a:srgbClr val="000000"/>
                </a:solidFill>
                <a:latin typeface="Courier New Bold"/>
              </a:rPr>
              <a:t> my_array:</a:t>
            </a:r>
            <a:endParaRPr lang="en-US" sz="3200" spc="-1">
              <a:latin typeface="Arial"/>
            </a:endParaRPr>
          </a:p>
          <a:p>
            <a:pPr>
              <a:spcBef>
                <a:spcPts val="641"/>
              </a:spcBef>
            </a:pPr>
            <a:r>
              <a:rPr lang="en-US" sz="3200" b="1" spc="-1">
                <a:solidFill>
                  <a:srgbClr val="000000"/>
                </a:solidFill>
                <a:latin typeface="Courier New Bold"/>
              </a:rPr>
              <a:t>	x += 1</a:t>
            </a:r>
            <a:endParaRPr lang="en-US" sz="3200" spc="-1">
              <a:latin typeface="Arial"/>
            </a:endParaRPr>
          </a:p>
          <a:p>
            <a:pPr>
              <a:spcBef>
                <a:spcPts val="641"/>
              </a:spcBef>
            </a:pPr>
            <a:endParaRPr lang="en-US" sz="3200" spc="-1">
              <a:latin typeface="Arial"/>
            </a:endParaRPr>
          </a:p>
          <a:p>
            <a:pPr>
              <a:spcBef>
                <a:spcPts val="641"/>
              </a:spcBef>
            </a:pPr>
            <a:r>
              <a:rPr lang="en-US" sz="3200" b="1" spc="-1">
                <a:solidFill>
                  <a:srgbClr val="000000"/>
                </a:solidFill>
                <a:latin typeface="Courier New Bold"/>
              </a:rPr>
              <a:t># same as the first one</a:t>
            </a:r>
            <a:endParaRPr lang="en-US" sz="3200" spc="-1">
              <a:latin typeface="Arial"/>
            </a:endParaRPr>
          </a:p>
          <a:p>
            <a:pPr>
              <a:spcBef>
                <a:spcPts val="641"/>
              </a:spcBef>
            </a:pPr>
            <a:r>
              <a:rPr lang="en-US" sz="3200" b="1" spc="-1">
                <a:solidFill>
                  <a:srgbClr val="4F81BD"/>
                </a:solidFill>
                <a:latin typeface="Courier New Bold"/>
              </a:rPr>
              <a:t>while</a:t>
            </a:r>
            <a:r>
              <a:rPr lang="en-US" sz="3200" b="1" spc="-1">
                <a:solidFill>
                  <a:srgbClr val="000000"/>
                </a:solidFill>
                <a:latin typeface="Courier New Bold"/>
              </a:rPr>
              <a:t> i &lt; 1024:</a:t>
            </a:r>
            <a:endParaRPr lang="en-US" sz="3200" spc="-1">
              <a:latin typeface="Arial"/>
            </a:endParaRPr>
          </a:p>
          <a:p>
            <a:pPr>
              <a:spcBef>
                <a:spcPts val="641"/>
              </a:spcBef>
            </a:pPr>
            <a:r>
              <a:rPr lang="en-US" sz="3200" b="1" spc="-1">
                <a:solidFill>
                  <a:srgbClr val="000000"/>
                </a:solidFill>
                <a:latin typeface="Courier New Bold"/>
              </a:rPr>
              <a:t>	print i</a:t>
            </a:r>
            <a:endParaRPr lang="en-US" sz="3200" spc="-1">
              <a:latin typeface="Arial"/>
            </a:endParaRPr>
          </a:p>
          <a:p>
            <a:pPr>
              <a:spcBef>
                <a:spcPts val="641"/>
              </a:spcBef>
            </a:pPr>
            <a:r>
              <a:rPr lang="en-US" sz="3200" b="1" spc="-1">
                <a:solidFill>
                  <a:srgbClr val="000000"/>
                </a:solidFill>
                <a:latin typeface="Courier New Bold"/>
              </a:rPr>
              <a:t>	i += 1</a:t>
            </a:r>
            <a:endParaRPr lang="en-US" sz="3200" spc="-1">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0"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Functions and classes</a:t>
            </a:r>
            <a:endParaRPr lang="en-US" sz="4400" spc="-1">
              <a:latin typeface="Arial"/>
            </a:endParaRPr>
          </a:p>
        </p:txBody>
      </p:sp>
      <p:sp>
        <p:nvSpPr>
          <p:cNvPr id="2411" name="CustomShape 2"/>
          <p:cNvSpPr/>
          <p:nvPr/>
        </p:nvSpPr>
        <p:spPr>
          <a:xfrm>
            <a:off x="1981200" y="1600200"/>
            <a:ext cx="822888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Define a function with the </a:t>
            </a:r>
            <a:r>
              <a:rPr lang="en-US" sz="3200" spc="-1">
                <a:solidFill>
                  <a:srgbClr val="4F81BD"/>
                </a:solidFill>
                <a:latin typeface="Trebuchet MS"/>
              </a:rPr>
              <a:t>def </a:t>
            </a:r>
            <a:r>
              <a:rPr lang="en-US" sz="3200" spc="-1">
                <a:solidFill>
                  <a:srgbClr val="000000"/>
                </a:solidFill>
                <a:latin typeface="Trebuchet MS"/>
              </a:rPr>
              <a:t>keyword</a:t>
            </a:r>
            <a:endParaRPr lang="en-US" sz="3200" spc="-1">
              <a:latin typeface="Arial"/>
            </a:endParaRPr>
          </a:p>
          <a:p>
            <a:pPr marL="457200">
              <a:spcBef>
                <a:spcPts val="561"/>
              </a:spcBef>
            </a:pPr>
            <a:r>
              <a:rPr lang="en-US" sz="2800" b="1" spc="-1">
                <a:solidFill>
                  <a:srgbClr val="4F81BD"/>
                </a:solidFill>
                <a:latin typeface="Courier New Bold"/>
              </a:rPr>
              <a:t>def </a:t>
            </a:r>
            <a:r>
              <a:rPr lang="en-US" sz="2800" b="1" spc="-1">
                <a:solidFill>
                  <a:srgbClr val="000000"/>
                </a:solidFill>
                <a:latin typeface="Courier New Bold"/>
              </a:rPr>
              <a:t>func(arg):</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You don’t specify the types or return arguments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you just return what you like</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Define a class with the </a:t>
            </a:r>
            <a:r>
              <a:rPr lang="en-US" sz="3200" spc="-1">
                <a:solidFill>
                  <a:srgbClr val="4F81BD"/>
                </a:solidFill>
                <a:latin typeface="Trebuchet MS"/>
              </a:rPr>
              <a:t>class</a:t>
            </a:r>
            <a:r>
              <a:rPr lang="en-US" sz="3200" spc="-1">
                <a:solidFill>
                  <a:srgbClr val="000000"/>
                </a:solidFill>
                <a:latin typeface="Trebuchet MS"/>
              </a:rPr>
              <a:t> keyword</a:t>
            </a:r>
            <a:endParaRPr lang="en-US" sz="3200" spc="-1">
              <a:latin typeface="Arial"/>
            </a:endParaRPr>
          </a:p>
          <a:p>
            <a:pPr marL="457200">
              <a:spcBef>
                <a:spcPts val="561"/>
              </a:spcBef>
            </a:pPr>
            <a:r>
              <a:rPr lang="en-US" sz="2800" spc="-1">
                <a:solidFill>
                  <a:srgbClr val="4F81BD"/>
                </a:solidFill>
                <a:latin typeface="Trebuchet MS"/>
              </a:rPr>
              <a:t>class</a:t>
            </a:r>
            <a:r>
              <a:rPr lang="en-US" sz="2800" spc="-1">
                <a:solidFill>
                  <a:srgbClr val="000000"/>
                </a:solidFill>
                <a:latin typeface="Trebuchet MS"/>
              </a:rPr>
              <a:t> name:</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Classes contain function definitions and variables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These are both called attributes</a:t>
            </a:r>
            <a:endParaRPr lang="en-US" sz="2800" spc="-1">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2"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More about classes</a:t>
            </a:r>
            <a:endParaRPr lang="en-US" sz="4400" spc="-1">
              <a:latin typeface="Arial"/>
            </a:endParaRPr>
          </a:p>
        </p:txBody>
      </p:sp>
      <p:sp>
        <p:nvSpPr>
          <p:cNvPr id="2413" name="CustomShape 2"/>
          <p:cNvSpPr/>
          <p:nvPr/>
        </p:nvSpPr>
        <p:spPr>
          <a:xfrm>
            <a:off x="1981200" y="1600200"/>
            <a:ext cx="8686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There is a lot more about classes e.g. inheritance</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Python is an object-oriented language</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A small example from the python tutorial:</a:t>
            </a:r>
            <a:endParaRPr lang="en-US" sz="3200" spc="-1">
              <a:latin typeface="Arial"/>
            </a:endParaRPr>
          </a:p>
          <a:p>
            <a:pPr>
              <a:spcBef>
                <a:spcPts val="519"/>
              </a:spcBef>
            </a:pPr>
            <a:r>
              <a:rPr lang="en-US" sz="2600" b="1" spc="-1">
                <a:solidFill>
                  <a:srgbClr val="C0504D"/>
                </a:solidFill>
                <a:latin typeface="Courier New Bold"/>
              </a:rPr>
              <a:t>class</a:t>
            </a:r>
            <a:r>
              <a:rPr lang="en-US" sz="2600" b="1" spc="-1">
                <a:solidFill>
                  <a:srgbClr val="000000"/>
                </a:solidFill>
                <a:latin typeface="Courier New Bold"/>
              </a:rPr>
              <a:t> Complex:</a:t>
            </a:r>
            <a:endParaRPr lang="en-US" sz="2600" spc="-1">
              <a:latin typeface="Arial"/>
            </a:endParaRPr>
          </a:p>
          <a:p>
            <a:pPr>
              <a:spcBef>
                <a:spcPts val="519"/>
              </a:spcBef>
            </a:pPr>
            <a:r>
              <a:rPr lang="en-US" sz="2600" b="1" spc="-1">
                <a:solidFill>
                  <a:srgbClr val="000000"/>
                </a:solidFill>
                <a:latin typeface="Courier New Bold"/>
              </a:rPr>
              <a:t>	</a:t>
            </a:r>
            <a:r>
              <a:rPr lang="en-US" sz="2600" b="1" spc="-1">
                <a:solidFill>
                  <a:srgbClr val="C0504D"/>
                </a:solidFill>
                <a:latin typeface="Courier New Bold"/>
              </a:rPr>
              <a:t>def </a:t>
            </a:r>
            <a:r>
              <a:rPr lang="en-US" sz="2600" b="1" spc="-1">
                <a:solidFill>
                  <a:srgbClr val="000000"/>
                </a:solidFill>
                <a:latin typeface="Courier New Bold"/>
              </a:rPr>
              <a:t>__init__(</a:t>
            </a:r>
            <a:r>
              <a:rPr lang="en-US" sz="2600" b="1" spc="-1">
                <a:solidFill>
                  <a:srgbClr val="4F81BD"/>
                </a:solidFill>
                <a:latin typeface="Courier New Bold"/>
              </a:rPr>
              <a:t>self</a:t>
            </a:r>
            <a:r>
              <a:rPr lang="en-US" sz="2600" b="1" spc="-1">
                <a:solidFill>
                  <a:srgbClr val="000000"/>
                </a:solidFill>
                <a:latin typeface="Courier New Bold"/>
              </a:rPr>
              <a:t>, realpart, imagpart):</a:t>
            </a:r>
            <a:endParaRPr lang="en-US" sz="2600" spc="-1">
              <a:latin typeface="Arial"/>
            </a:endParaRPr>
          </a:p>
          <a:p>
            <a:pPr>
              <a:spcBef>
                <a:spcPts val="519"/>
              </a:spcBef>
            </a:pPr>
            <a:r>
              <a:rPr lang="en-US" sz="2600" b="1" spc="-1">
                <a:solidFill>
                  <a:srgbClr val="000000"/>
                </a:solidFill>
                <a:latin typeface="Courier New Bold"/>
              </a:rPr>
              <a:t>		</a:t>
            </a:r>
            <a:r>
              <a:rPr lang="en-US" sz="2600" b="1" i="1" spc="-1">
                <a:solidFill>
                  <a:srgbClr val="4F81BD"/>
                </a:solidFill>
                <a:latin typeface="Courier New Bold"/>
              </a:rPr>
              <a:t>self</a:t>
            </a:r>
            <a:r>
              <a:rPr lang="en-US" sz="2600" b="1" spc="-1">
                <a:solidFill>
                  <a:srgbClr val="000000"/>
                </a:solidFill>
                <a:latin typeface="Courier New Bold"/>
              </a:rPr>
              <a:t>.r = realpart</a:t>
            </a:r>
            <a:endParaRPr lang="en-US" sz="2600" spc="-1">
              <a:latin typeface="Arial"/>
            </a:endParaRPr>
          </a:p>
          <a:p>
            <a:pPr>
              <a:spcBef>
                <a:spcPts val="519"/>
              </a:spcBef>
            </a:pPr>
            <a:r>
              <a:rPr lang="en-US" sz="2600" b="1" spc="-1">
                <a:solidFill>
                  <a:srgbClr val="000000"/>
                </a:solidFill>
                <a:latin typeface="Courier New Bold"/>
              </a:rPr>
              <a:t>		</a:t>
            </a:r>
            <a:r>
              <a:rPr lang="en-US" sz="2600" b="1" i="1" spc="-1">
                <a:solidFill>
                  <a:srgbClr val="4F81BD"/>
                </a:solidFill>
                <a:latin typeface="Courier New Bold"/>
              </a:rPr>
              <a:t>self</a:t>
            </a:r>
            <a:r>
              <a:rPr lang="en-US" sz="2600" b="1" spc="-1">
                <a:solidFill>
                  <a:srgbClr val="000000"/>
                </a:solidFill>
                <a:latin typeface="Courier New Bold"/>
              </a:rPr>
              <a:t>.i = imagpart</a:t>
            </a:r>
            <a:endParaRPr lang="en-US" sz="26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Initilize an instance of the class with:</a:t>
            </a:r>
            <a:endParaRPr lang="en-US" sz="3200" spc="-1">
              <a:latin typeface="Arial"/>
            </a:endParaRPr>
          </a:p>
          <a:p>
            <a:pPr marL="457200">
              <a:spcBef>
                <a:spcPts val="561"/>
              </a:spcBef>
            </a:pPr>
            <a:r>
              <a:rPr lang="en-US" sz="2800" b="1" spc="-1">
                <a:solidFill>
                  <a:srgbClr val="000000"/>
                </a:solidFill>
                <a:latin typeface="Courier New Bold"/>
              </a:rPr>
              <a:t>x = Complex(3.0, -4.5)</a:t>
            </a:r>
            <a:endParaRPr lang="en-US" sz="2800" spc="-1">
              <a:latin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4" name="CustomShape 1"/>
          <p:cNvSpPr/>
          <p:nvPr/>
        </p:nvSpPr>
        <p:spPr>
          <a:xfrm>
            <a:off x="1631640" y="125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Python has functional programming elements</a:t>
            </a:r>
            <a:endParaRPr lang="en-US" sz="4400" spc="-1">
              <a:latin typeface="Arial"/>
            </a:endParaRPr>
          </a:p>
        </p:txBody>
      </p:sp>
      <p:sp>
        <p:nvSpPr>
          <p:cNvPr id="2415" name="CustomShape 2"/>
          <p:cNvSpPr/>
          <p:nvPr/>
        </p:nvSpPr>
        <p:spPr>
          <a:xfrm>
            <a:off x="1703640" y="1268640"/>
            <a:ext cx="8712360" cy="540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Filter</a:t>
            </a:r>
            <a:endParaRPr lang="en-US" sz="3200" spc="-1">
              <a:latin typeface="Arial"/>
            </a:endParaRPr>
          </a:p>
          <a:p>
            <a:pPr marL="457200">
              <a:spcBef>
                <a:spcPts val="561"/>
              </a:spcBef>
            </a:pPr>
            <a:r>
              <a:rPr lang="en-US" sz="2800" b="1" spc="-1">
                <a:solidFill>
                  <a:srgbClr val="000000"/>
                </a:solidFill>
                <a:latin typeface="Courier New Bold"/>
              </a:rPr>
              <a:t>filter(function, sequence)</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Returns a list from sequence which function returns true</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Map</a:t>
            </a:r>
            <a:endParaRPr lang="en-US" sz="3200" spc="-1">
              <a:latin typeface="Arial"/>
            </a:endParaRPr>
          </a:p>
          <a:p>
            <a:pPr marL="457200">
              <a:spcBef>
                <a:spcPts val="561"/>
              </a:spcBef>
            </a:pPr>
            <a:r>
              <a:rPr lang="en-US" sz="2800" b="1" spc="-1">
                <a:solidFill>
                  <a:srgbClr val="000000"/>
                </a:solidFill>
                <a:latin typeface="Courier New Bold"/>
              </a:rPr>
              <a:t>map(function, sequence)</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Applies the function to each element in the sequence</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Reduce</a:t>
            </a:r>
            <a:endParaRPr lang="en-US" sz="3200" spc="-1">
              <a:latin typeface="Arial"/>
            </a:endParaRPr>
          </a:p>
          <a:p>
            <a:pPr marL="457200">
              <a:spcBef>
                <a:spcPts val="561"/>
              </a:spcBef>
            </a:pPr>
            <a:r>
              <a:rPr lang="en-US" sz="2800" b="1" spc="-1">
                <a:solidFill>
                  <a:srgbClr val="000000"/>
                </a:solidFill>
                <a:latin typeface="Courier New Bold"/>
              </a:rPr>
              <a:t>reduce(function, sequence)</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Applies binary function with first two in sequence, then with the result with third, etc.</a:t>
            </a:r>
            <a:endParaRPr lang="en-US" sz="2800"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 name="CustomShape 1"/>
          <p:cNvSpPr/>
          <p:nvPr/>
        </p:nvSpPr>
        <p:spPr>
          <a:xfrm>
            <a:off x="1631640" y="12564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Python has functional programming elements</a:t>
            </a:r>
            <a:endParaRPr lang="en-US" sz="4400" spc="-1">
              <a:latin typeface="Arial"/>
            </a:endParaRPr>
          </a:p>
        </p:txBody>
      </p:sp>
      <p:sp>
        <p:nvSpPr>
          <p:cNvPr id="2417" name="CustomShape 2"/>
          <p:cNvSpPr/>
          <p:nvPr/>
        </p:nvSpPr>
        <p:spPr>
          <a:xfrm>
            <a:off x="1703640" y="1268640"/>
            <a:ext cx="8712360" cy="540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List comprehensions</a:t>
            </a:r>
            <a:endParaRPr lang="en-US" sz="3200" spc="-1">
              <a:latin typeface="Arial"/>
            </a:endParaRPr>
          </a:p>
          <a:p>
            <a:pPr marL="457200">
              <a:spcBef>
                <a:spcPts val="561"/>
              </a:spcBef>
            </a:pPr>
            <a:r>
              <a:rPr lang="en-US" sz="2800" b="1" spc="-1">
                <a:solidFill>
                  <a:srgbClr val="000000"/>
                </a:solidFill>
                <a:latin typeface="Courier New Bold"/>
              </a:rPr>
              <a:t>squares = [x*x for x in range(10)]</a:t>
            </a:r>
            <a:endParaRPr lang="en-US" sz="2800" spc="-1">
              <a:latin typeface="Arial"/>
            </a:endParaRPr>
          </a:p>
          <a:p>
            <a:pPr marL="457200">
              <a:spcBef>
                <a:spcPts val="561"/>
              </a:spcBef>
            </a:pPr>
            <a:r>
              <a:rPr lang="en-US" sz="2800" b="1" spc="-1">
                <a:solidFill>
                  <a:srgbClr val="000000"/>
                </a:solidFill>
                <a:latin typeface="Courier New Bold"/>
              </a:rPr>
              <a:t># squares = [0, 1, 4, 9, 16, etc]</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Zip</a:t>
            </a:r>
            <a:endParaRPr lang="en-US" sz="3200" spc="-1">
              <a:latin typeface="Arial"/>
            </a:endParaRPr>
          </a:p>
          <a:p>
            <a:pPr marL="457200">
              <a:spcBef>
                <a:spcPts val="561"/>
              </a:spcBef>
            </a:pPr>
            <a:r>
              <a:rPr lang="en-US" sz="2800" b="1" spc="-1">
                <a:solidFill>
                  <a:srgbClr val="000000"/>
                </a:solidFill>
                <a:latin typeface="Courier New Bold"/>
              </a:rPr>
              <a:t>zip(list1, list2)</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Creates a list of tuples, where the ith tuple consists of the ith elements of each list</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Generators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Lazy generation of lists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Either:</a:t>
            </a:r>
            <a:endParaRPr lang="en-US" sz="2800" spc="-1">
              <a:latin typeface="Arial"/>
            </a:endParaRPr>
          </a:p>
          <a:p>
            <a:pPr marL="1143000" lvl="2" indent="-227880">
              <a:spcBef>
                <a:spcPts val="479"/>
              </a:spcBef>
              <a:buClr>
                <a:srgbClr val="000000"/>
              </a:buClr>
              <a:buFont typeface="Arial"/>
              <a:buChar char="•"/>
            </a:pPr>
            <a:r>
              <a:rPr lang="en-US" sz="2400" spc="-1">
                <a:solidFill>
                  <a:srgbClr val="000000"/>
                </a:solidFill>
                <a:latin typeface="Trebuchet MS"/>
              </a:rPr>
              <a:t>Replace [] with () in list comprehensions to use as expression, i.e. to pass to another function</a:t>
            </a:r>
            <a:endParaRPr lang="en-US" sz="2400" spc="-1">
              <a:latin typeface="Arial"/>
            </a:endParaRPr>
          </a:p>
          <a:p>
            <a:pPr marL="1143000" lvl="2" indent="-227880">
              <a:spcBef>
                <a:spcPts val="479"/>
              </a:spcBef>
              <a:buClr>
                <a:srgbClr val="000000"/>
              </a:buClr>
              <a:buFont typeface="Arial"/>
              <a:buChar char="•"/>
            </a:pPr>
            <a:r>
              <a:rPr lang="en-US" sz="2400" spc="-1">
                <a:solidFill>
                  <a:srgbClr val="000000"/>
                </a:solidFill>
                <a:latin typeface="Trebuchet MS"/>
              </a:rPr>
              <a:t>Use the yield keyword instead of return in a function which builds and returns a list</a:t>
            </a:r>
            <a:endParaRPr lang="en-US" sz="2400"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更多信息</a:t>
            </a:r>
            <a:r>
              <a:rPr lang="en-US" sz="4400" spc="-1" dirty="0">
                <a:solidFill>
                  <a:srgbClr val="000000"/>
                </a:solidFill>
                <a:latin typeface="Trebuchet MS"/>
              </a:rPr>
              <a:t>:</a:t>
            </a:r>
            <a:endParaRPr lang="en-US" sz="4400" spc="-1" dirty="0">
              <a:latin typeface="Arial"/>
            </a:endParaRPr>
          </a:p>
        </p:txBody>
      </p:sp>
      <p:sp>
        <p:nvSpPr>
          <p:cNvPr id="2419"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There is lots more to python, this is just a flavor of the language to help you understand the syntax in this course</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The official python tutorial is much more complete:</a:t>
            </a:r>
            <a:endParaRPr lang="en-US" sz="3200" spc="-1">
              <a:latin typeface="Arial"/>
            </a:endParaRPr>
          </a:p>
          <a:p>
            <a:pPr marL="743040" lvl="1" indent="-285120">
              <a:spcBef>
                <a:spcPts val="561"/>
              </a:spcBef>
              <a:buClr>
                <a:srgbClr val="000000"/>
              </a:buClr>
              <a:buFont typeface="Arial"/>
              <a:buChar char="–"/>
            </a:pPr>
            <a:r>
              <a:rPr lang="en-US" sz="2800" u="sng" spc="-1">
                <a:solidFill>
                  <a:srgbClr val="0000FF"/>
                </a:solidFill>
                <a:latin typeface="Trebuchet MS"/>
                <a:hlinkClick r:id="rId2"/>
              </a:rPr>
              <a:t>http://docs.python.org/2/tutorial/index.html</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The python docs are really good too</a:t>
            </a:r>
            <a:endParaRPr lang="en-US" sz="3200" spc="-1">
              <a:latin typeface="Arial"/>
            </a:endParaRPr>
          </a:p>
          <a:p>
            <a:pPr marL="743040" lvl="1" indent="-285120">
              <a:spcBef>
                <a:spcPts val="561"/>
              </a:spcBef>
              <a:buClr>
                <a:srgbClr val="000000"/>
              </a:buClr>
              <a:buFont typeface="Arial"/>
              <a:buChar char="–"/>
            </a:pPr>
            <a:r>
              <a:rPr lang="en-US" sz="2800" u="sng" spc="-1">
                <a:solidFill>
                  <a:srgbClr val="0000FF"/>
                </a:solidFill>
                <a:latin typeface="Trebuchet MS"/>
                <a:hlinkClick r:id="rId3"/>
              </a:rPr>
              <a:t>http://docs.python.org/2/library/index.html</a:t>
            </a:r>
            <a:endParaRPr lang="en-US" sz="2800"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OpenCL 1.0</a:t>
            </a:r>
            <a:endParaRPr lang="en-US" sz="4400" spc="-1">
              <a:latin typeface="Arial"/>
            </a:endParaRPr>
          </a:p>
        </p:txBody>
      </p:sp>
      <p:sp>
        <p:nvSpPr>
          <p:cNvPr id="2123"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a:solidFill>
                  <a:srgbClr val="000000"/>
                </a:solidFill>
                <a:latin typeface="Trebuchet MS"/>
              </a:rPr>
              <a:t>First public release, December 2008</a:t>
            </a:r>
            <a:endParaRPr lang="en-US" sz="3200"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4"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OpenCL 1.1</a:t>
            </a:r>
            <a:endParaRPr lang="en-US" sz="4400" spc="-1">
              <a:latin typeface="Arial"/>
            </a:endParaRPr>
          </a:p>
        </p:txBody>
      </p:sp>
      <p:sp>
        <p:nvSpPr>
          <p:cNvPr id="2125"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a:solidFill>
                  <a:srgbClr val="000000"/>
                </a:solidFill>
                <a:latin typeface="Trebuchet MS"/>
              </a:rPr>
              <a:t>Released June 2010</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Major new features:</a:t>
            </a:r>
            <a:endParaRPr lang="en-US" sz="32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Sub buffers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User events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More built-in functions</a:t>
            </a:r>
            <a:endParaRPr lang="en-US" sz="2800" spc="-1">
              <a:latin typeface="Arial"/>
            </a:endParaRPr>
          </a:p>
          <a:p>
            <a:pPr marL="743040" lvl="1" indent="-285120">
              <a:spcBef>
                <a:spcPts val="561"/>
              </a:spcBef>
              <a:buClr>
                <a:srgbClr val="000000"/>
              </a:buClr>
              <a:buFont typeface="Arial"/>
              <a:buChar char="–"/>
            </a:pPr>
            <a:r>
              <a:rPr lang="en-US" sz="2800" spc="-1">
                <a:solidFill>
                  <a:srgbClr val="000000"/>
                </a:solidFill>
                <a:latin typeface="Trebuchet MS"/>
              </a:rPr>
              <a:t>32-bit atomics become core features</a:t>
            </a:r>
            <a:endParaRPr lang="en-US" sz="2800" spc="-1">
              <a:latin typeface="Arial"/>
            </a:endParaRPr>
          </a:p>
          <a:p>
            <a:pPr>
              <a:lnSpc>
                <a:spcPct val="100000"/>
              </a:lnSpc>
            </a:pPr>
            <a:endParaRPr lang="en-US" sz="2800" spc="-1">
              <a:latin typeface="Aria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6100</Words>
  <Application>Microsoft Office PowerPoint</Application>
  <PresentationFormat>宽屏</PresentationFormat>
  <Paragraphs>939</Paragraphs>
  <Slides>76</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Letter Gothic Std</vt:lpstr>
      <vt:lpstr>Menlo</vt:lpstr>
      <vt:lpstr>等线</vt:lpstr>
      <vt:lpstr>等线 Light</vt:lpstr>
      <vt:lpstr>Arial</vt:lpstr>
      <vt:lpstr>Arial Black</vt:lpstr>
      <vt:lpstr>Arial Narrow</vt:lpstr>
      <vt:lpstr>Courier New</vt:lpstr>
      <vt:lpstr>Courier New Bold</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Jane Fred</dc:creator>
  <cp:lastModifiedBy>Jane Fred</cp:lastModifiedBy>
  <cp:revision>1</cp:revision>
  <dcterms:created xsi:type="dcterms:W3CDTF">2019-08-05T14:14:30Z</dcterms:created>
  <dcterms:modified xsi:type="dcterms:W3CDTF">2019-08-05T14:14:44Z</dcterms:modified>
</cp:coreProperties>
</file>