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08B8E-84E0-4813-BCC4-88A2E725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CF2CB-39B0-4C76-9C6B-0D1D219B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4923F-716E-4393-821D-7BEFB358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46E9A-EC4E-4890-B186-8699F76E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37C3D-E774-435C-8118-BE317F4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5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59F2A-6831-4B18-8E72-C58639CF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009B8-F66B-4F38-B7B9-AA07ED057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EC00E-AEF0-41FB-A427-E171BC3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35956-866F-4B57-9540-EF14FE73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C7388-D20F-4A0C-ABC4-666A8F09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44CEB-9067-4134-A70A-B52D7EDF5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03E2C-D542-45A3-A610-17279650A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49F5E-2058-467C-A3BB-EF3403A0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FD566-5D21-4251-AA6C-C39BD205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A2E29-A6C1-4545-856A-F2E0BA28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9F06A-58DD-4A29-A2EF-A3416CC0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5CC3C-F80A-4D1D-A90D-5BDB7157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B53BC-4C75-42B0-87FD-ED1191C6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13D07-3B5C-4187-865C-975C3A9C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3CA67-2BFD-4436-8C28-C5741735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5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FC18-AEA1-4424-A8A0-30CC02C9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3617B-F485-4447-92D4-802AD1AB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83CB6-3E9B-472F-AF66-FF627C3F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9DB94-6205-4885-8D7E-49AF17BC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5B950-750E-4E13-9F57-B32E4370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939B3-EF32-4C2C-B9A6-DD3700EA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8AAC6-DDBD-49F3-BE9B-A9ADC237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D609A-862A-47DC-9C80-5404FC23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8EC62-3B75-4017-8C4E-4B523AF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F9B28-C5A5-4D18-A5F5-3CB5C3C9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F9956-B377-44F2-A137-C57A1A14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ACC0-9DE2-4F94-AD29-B7C1D198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4D19F-5914-4C75-A4FA-CA6833F3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72F38-1F1B-4877-A912-82685F06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3236E-7D00-44D9-A3E8-C313493F2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182F2C-FB8B-4C5C-8224-A70C26BA0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FBCF16-44C9-474D-AFC9-09F6835A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4E8C0-F93E-4E5D-B2E1-9F88213D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13785-64DD-4739-8CD8-690067DA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7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1605-F3E0-49D6-8E17-77291A30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F061D-0EC6-4DF4-AA3F-A170CFE3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40F4F-098F-4CE1-BDF0-B5CA3426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0B699-CBAE-4DC6-8944-72F90694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0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31F8F-98B2-4C44-9766-BA14813C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53946-219B-41BC-92AF-E6439FC3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4C09F-43A4-4A90-B2E9-3E7A16E5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8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8174-2FAC-45CA-A90C-05383DE3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47812-DC80-452A-ACBA-1161B3FE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F0FEF-20E8-43DE-9A42-3098E8DF4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A7224-51F5-473B-BA7D-CA191B8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CF7DB-452D-45D9-B75B-9B63D1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552BA-84D3-4771-8F13-C8F52A4B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B6C2-5273-491D-A2CE-7C2AAEAF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DDB33-E63C-4580-B0DB-03073D1F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0ABA5-8D6C-4F36-94AB-D52C4CE9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1ACDB-F096-4D26-92BC-A5BBBD0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DD904-3D6F-4ADF-9E3A-5501AC08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AB137-EFDE-4037-827B-65EFA473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FDC953-A24A-4E4A-8044-104F45E6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72A7A-5094-41FC-8D39-C1E56F30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6D442-46CC-4F14-9C56-F7EE2D21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D78CF-6F39-4815-9BF1-3BD23D4B6D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589B-E872-470D-8BE6-CC66AF586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16FDF-6E17-4BE2-A3B1-7DD53A435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6F56-E853-4FC0-A5D6-2FF346C0B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istymountain.co.uk/flaming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借 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开启可移植性（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portable performance ）</a:t>
            </a:r>
          </a:p>
        </p:txBody>
      </p:sp>
      <p:sp>
        <p:nvSpPr>
          <p:cNvPr id="1871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9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CustomShape 1"/>
          <p:cNvSpPr/>
          <p:nvPr/>
        </p:nvSpPr>
        <p:spPr>
          <a:xfrm>
            <a:off x="1631640" y="-99360"/>
            <a:ext cx="8856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针对可移植性能的一些建议</a:t>
            </a:r>
            <a:endParaRPr lang="en-US" altLang="zh-CN" sz="4400" spc="-1" dirty="0"/>
          </a:p>
        </p:txBody>
      </p:sp>
      <p:sp>
        <p:nvSpPr>
          <p:cNvPr id="1895" name="CustomShape 2"/>
          <p:cNvSpPr/>
          <p:nvPr/>
        </p:nvSpPr>
        <p:spPr>
          <a:xfrm>
            <a:off x="1703640" y="1196640"/>
            <a:ext cx="8784360" cy="566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设备不同则对应的最优工作组规模也不同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比如，对于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来说，每个工作组一个工作项就比较合适，而对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来说，每个工作组就最好有很多工作项（通常是每个计算单元（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）上处理元素（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）的整数倍，比如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32/64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等等）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v1.1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开始，一旦一个核函数（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）针对某一个特定设备进行了构建，你就可以</a:t>
            </a: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发现所用的工作组规模（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 preferred Work-Group size </a:t>
            </a: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一定要将工作项的综述精确地填补（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pad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）到这个数目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再次强调，不同设备就会有差异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的运行时环境（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run-time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）会运行一次来替你选择良好的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EnqueueNDRangeKernel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dimension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当然会有各种不同结果了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760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800" b="1" spc="-1" dirty="0">
                <a:solidFill>
                  <a:srgbClr val="C0504D"/>
                </a:solidFill>
                <a:latin typeface="Trebuchet MS"/>
              </a:rPr>
              <a:t>你的开发过程（</a:t>
            </a:r>
            <a:r>
              <a:rPr lang="en-US" altLang="zh-CN" sz="3800" b="1" spc="-1" dirty="0">
                <a:solidFill>
                  <a:srgbClr val="C0504D"/>
                </a:solidFill>
                <a:latin typeface="Trebuchet MS"/>
              </a:rPr>
              <a:t> mileage </a:t>
            </a:r>
            <a:r>
              <a:rPr lang="zh-CN" altLang="en-US" sz="3800" b="1" spc="-1" dirty="0">
                <a:solidFill>
                  <a:srgbClr val="C0504D"/>
                </a:solidFill>
                <a:latin typeface="Trebuchet MS"/>
              </a:rPr>
              <a:t>）可能有变化</a:t>
            </a:r>
            <a:r>
              <a:rPr lang="zh-CN" altLang="en-US" sz="3800" spc="-1" dirty="0">
                <a:solidFill>
                  <a:srgbClr val="000000"/>
                </a:solidFill>
                <a:latin typeface="Trebuchet MS"/>
              </a:rPr>
              <a:t>，最好的策略是写具有</a:t>
            </a:r>
            <a:r>
              <a:rPr lang="zh-CN" altLang="en-US" sz="3800" b="1" i="1" spc="-1" dirty="0">
                <a:solidFill>
                  <a:srgbClr val="8064A2"/>
                </a:solidFill>
                <a:latin typeface="Trebuchet MS"/>
              </a:rPr>
              <a:t>适应性（</a:t>
            </a:r>
            <a:r>
              <a:rPr lang="en-US" altLang="zh-CN" sz="3800" b="1" i="1" spc="-1" dirty="0">
                <a:solidFill>
                  <a:srgbClr val="8064A2"/>
                </a:solidFill>
                <a:latin typeface="Trebuchet MS"/>
              </a:rPr>
              <a:t>adaptive</a:t>
            </a:r>
            <a:r>
              <a:rPr lang="zh-CN" altLang="en-US" sz="3800" b="1" i="1" spc="-1" dirty="0">
                <a:solidFill>
                  <a:srgbClr val="8064A2"/>
                </a:solidFill>
                <a:latin typeface="Trebuchet MS"/>
              </a:rPr>
              <a:t>）</a:t>
            </a:r>
            <a:r>
              <a:rPr lang="zh-CN" altLang="en-US" sz="3800" spc="-1" dirty="0">
                <a:solidFill>
                  <a:srgbClr val="000000"/>
                </a:solidFill>
                <a:latin typeface="Trebuchet MS"/>
              </a:rPr>
              <a:t>的代码，使之在运行时（</a:t>
            </a:r>
            <a:r>
              <a:rPr lang="en-US" altLang="zh-CN" sz="3800" spc="-1" dirty="0">
                <a:solidFill>
                  <a:srgbClr val="000000"/>
                </a:solidFill>
                <a:latin typeface="Trebuchet MS"/>
              </a:rPr>
              <a:t>run-time</a:t>
            </a:r>
            <a:r>
              <a:rPr lang="zh-CN" altLang="en-US" sz="3800" spc="-1" dirty="0">
                <a:solidFill>
                  <a:srgbClr val="000000"/>
                </a:solidFill>
                <a:latin typeface="Trebuchet MS"/>
              </a:rPr>
              <a:t>）来作出决定</a:t>
            </a:r>
            <a:endParaRPr lang="en-US" sz="38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继续微调优化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000" spc="-1" dirty="0">
                <a:solidFill>
                  <a:srgbClr val="000000"/>
                </a:solidFill>
                <a:latin typeface="Trebuchet MS"/>
              </a:rPr>
              <a:t>一些需要考虑的常见问题</a:t>
            </a:r>
            <a:endParaRPr lang="en-US" sz="3000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7" name="CustomShape 2"/>
          <p:cNvSpPr/>
          <p:nvPr/>
        </p:nvSpPr>
        <p:spPr>
          <a:xfrm>
            <a:off x="1631640" y="1600200"/>
            <a:ext cx="8928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分块规模（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Tiling size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工作组规模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work-group sizes,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维度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dimensionality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等等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针对分块算法（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block-based algorithms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比如矩阵乘法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不同设备可能在不同的分块规模上能跑得更快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latin typeface="Arial"/>
              </a:rPr>
              <a:t>数据布局（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Data layout </a:t>
            </a:r>
            <a:r>
              <a:rPr lang="zh-CN" altLang="en-US" sz="3200" spc="-1" dirty="0">
                <a:latin typeface="Arial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结构体的数组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Array of Structures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 数组的结构体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Structure of Arrays 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AoS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vs.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SoA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按列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Column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或者按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Row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缓存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Caching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和预读取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prefetching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是否使用局部内存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额外的加载存储辅助硬件缓存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?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Work-item /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work-group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的数据映射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data mapping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与数据布局相关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以及如何将工作并行化（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parallelize the work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针对特定运算的微调（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Operation-specific tuning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具体硬件差别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Specific hardware differences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内置三角函数或者特殊函数的硬件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双精度、单精度、半精度的选择</a:t>
            </a:r>
            <a:endParaRPr lang="en-US" sz="2800" spc="-1" dirty="0">
              <a:latin typeface="Arial"/>
            </a:endParaRPr>
          </a:p>
        </p:txBody>
      </p:sp>
      <p:sp>
        <p:nvSpPr>
          <p:cNvPr id="1898" name="CustomShape 3"/>
          <p:cNvSpPr/>
          <p:nvPr/>
        </p:nvSpPr>
        <p:spPr>
          <a:xfrm>
            <a:off x="7176000" y="5046120"/>
            <a:ext cx="331164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这部分的内容参考资料 </a:t>
            </a:r>
            <a:r>
              <a:rPr 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Zhang, Sinclair II and </a:t>
            </a:r>
            <a:r>
              <a:rPr lang="en-US" sz="1600" spc="-1" dirty="0" err="1">
                <a:solidFill>
                  <a:srgbClr val="4F81BD"/>
                </a:solidFill>
                <a:latin typeface="Trebuchet MS"/>
                <a:ea typeface="DejaVu Sans"/>
              </a:rPr>
              <a:t>Chien</a:t>
            </a:r>
            <a:r>
              <a:rPr lang="en-US" sz="1600" spc="-1" dirty="0">
                <a:solidFill>
                  <a:srgbClr val="4F81BD"/>
                </a:solidFill>
                <a:latin typeface="Trebuchet MS"/>
                <a:ea typeface="DejaVu Sans"/>
              </a:rPr>
              <a:t>: Improving Performance Portability in OpenCL Programs – ISC13</a:t>
            </a:r>
            <a:endParaRPr lang="en-US" sz="1600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自动优化</a:t>
            </a:r>
            <a:endParaRPr lang="en-US" sz="4400" spc="-1" dirty="0">
              <a:latin typeface="Arial"/>
            </a:endParaRPr>
          </a:p>
        </p:txBody>
      </p:sp>
      <p:sp>
        <p:nvSpPr>
          <p:cNvPr id="1900" name="CustomShape 2"/>
          <p:cNvSpPr/>
          <p:nvPr/>
        </p:nvSpPr>
        <p:spPr>
          <a:xfrm>
            <a:off x="1631640" y="1600200"/>
            <a:ext cx="8856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Q: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你怎么知道你的程度的最优参数值是多少呢？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比如最优的工作组规模是多少？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全都试一遍！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或者选择一个比较仔细挑选过的子集来尝试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这就是自动优化发挥作用的时候了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遍历各种不同的参数组合，然后优化调整程序的运行时间。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CustomShape 1"/>
          <p:cNvSpPr/>
          <p:nvPr/>
        </p:nvSpPr>
        <p:spPr>
          <a:xfrm>
            <a:off x="1981200" y="260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样例：自动优化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- Flamingo</a:t>
            </a:r>
            <a:endParaRPr lang="en-US" sz="4400" spc="-1" dirty="0">
              <a:latin typeface="Arial"/>
            </a:endParaRPr>
          </a:p>
        </p:txBody>
      </p:sp>
      <p:sp>
        <p:nvSpPr>
          <p:cNvPr id="1902" name="CustomShape 2"/>
          <p:cNvSpPr/>
          <p:nvPr/>
        </p:nvSpPr>
        <p:spPr>
          <a:xfrm>
            <a:off x="1703640" y="1600200"/>
            <a:ext cx="8784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u="sng" spc="-1" dirty="0">
                <a:solidFill>
                  <a:srgbClr val="0000FF"/>
                </a:solidFill>
                <a:latin typeface="Trebuchet MS"/>
                <a:hlinkClick r:id="rId2"/>
              </a:rPr>
              <a:t>http://mistymountain.co.uk/flamingo/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Python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程序，将你的代码噫不同参数进行编译，计算出最优组合来使用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写一个简单的配置文件，然后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Flamingo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就会使用不同参数值来运行你的代码，返回最佳组合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注意：适当缩放你的问题，避免在坏参数上浪费时间（比如可以更少循环等等）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样例：自动优化（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Auto Tuning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4400" spc="-1" dirty="0"/>
          </a:p>
        </p:txBody>
      </p:sp>
      <p:sp>
        <p:nvSpPr>
          <p:cNvPr id="1904" name="CustomShape 2"/>
          <p:cNvSpPr/>
          <p:nvPr/>
        </p:nvSpPr>
        <p:spPr>
          <a:xfrm>
            <a:off x="1981200" y="105264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D2Q9 Lattice-Boltzmann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晶格玻尔兹曼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对于一个指定设备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(NVIDIA Tesla M2050)?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和一个指定的问题规模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(3000x2000)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来说，什么是最好的工作组规模（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work-group size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）？</a:t>
            </a:r>
            <a:endParaRPr lang="en-US" sz="3200" spc="-1" dirty="0">
              <a:latin typeface="Arial"/>
            </a:endParaRPr>
          </a:p>
        </p:txBody>
      </p:sp>
      <p:pic>
        <p:nvPicPr>
          <p:cNvPr id="1905" name="Picture 3"/>
          <p:cNvPicPr/>
          <p:nvPr/>
        </p:nvPicPr>
        <p:blipFill>
          <a:blip r:embed="rId2"/>
          <a:stretch/>
        </p:blipFill>
        <p:spPr>
          <a:xfrm>
            <a:off x="1524000" y="3074400"/>
            <a:ext cx="9143280" cy="3782880"/>
          </a:xfrm>
          <a:prstGeom prst="rect">
            <a:avLst/>
          </a:prstGeom>
          <a:ln>
            <a:noFill/>
          </a:ln>
        </p:spPr>
      </p:pic>
      <p:sp>
        <p:nvSpPr>
          <p:cNvPr id="1906" name="CustomShape 3"/>
          <p:cNvSpPr/>
          <p:nvPr/>
        </p:nvSpPr>
        <p:spPr>
          <a:xfrm>
            <a:off x="5556000" y="4913280"/>
            <a:ext cx="1079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C0504D"/>
                </a:solidFill>
                <a:latin typeface="Trebuchet MS"/>
                <a:ea typeface="DejaVu Sans"/>
              </a:rPr>
              <a:t>X values</a:t>
            </a:r>
            <a:endParaRPr lang="en-US" spc="-1">
              <a:latin typeface="Arial"/>
            </a:endParaRPr>
          </a:p>
        </p:txBody>
      </p:sp>
      <p:sp>
        <p:nvSpPr>
          <p:cNvPr id="1907" name="CustomShape 4"/>
          <p:cNvSpPr/>
          <p:nvPr/>
        </p:nvSpPr>
        <p:spPr>
          <a:xfrm>
            <a:off x="5556000" y="5949360"/>
            <a:ext cx="1079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C0504D"/>
                </a:solidFill>
                <a:latin typeface="Trebuchet MS"/>
                <a:ea typeface="DejaVu Sans"/>
              </a:rPr>
              <a:t>Y values</a:t>
            </a:r>
            <a:endParaRPr lang="en-US" spc="-1">
              <a:latin typeface="Arial"/>
            </a:endParaRPr>
          </a:p>
        </p:txBody>
      </p:sp>
      <p:sp>
        <p:nvSpPr>
          <p:cNvPr id="1908" name="CustomShape 5"/>
          <p:cNvSpPr/>
          <p:nvPr/>
        </p:nvSpPr>
        <p:spPr>
          <a:xfrm>
            <a:off x="4629000" y="3573000"/>
            <a:ext cx="2933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C0504D"/>
                </a:solidFill>
                <a:latin typeface="Trebuchet MS"/>
                <a:ea typeface="DejaVu Sans"/>
              </a:rPr>
              <a:t>运行时间，越低越好</a:t>
            </a:r>
            <a:endParaRPr lang="en-US" spc="-1" dirty="0">
              <a:latin typeface="Arial"/>
            </a:endParaRPr>
          </a:p>
        </p:txBody>
      </p:sp>
      <p:sp>
        <p:nvSpPr>
          <p:cNvPr id="1909" name="CustomShape 6"/>
          <p:cNvSpPr/>
          <p:nvPr/>
        </p:nvSpPr>
        <p:spPr>
          <a:xfrm>
            <a:off x="3359640" y="3142800"/>
            <a:ext cx="1268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4F81BD"/>
                </a:solidFill>
                <a:latin typeface="Trebuchet MS"/>
                <a:ea typeface="DejaVu Sans"/>
              </a:rPr>
              <a:t>Best: 60x1</a:t>
            </a:r>
            <a:endParaRPr lang="en-US" spc="-1">
              <a:latin typeface="Arial"/>
            </a:endParaRPr>
          </a:p>
        </p:txBody>
      </p:sp>
      <p:sp>
        <p:nvSpPr>
          <p:cNvPr id="1910" name="CustomShape 7"/>
          <p:cNvSpPr/>
          <p:nvPr/>
        </p:nvSpPr>
        <p:spPr>
          <a:xfrm flipH="1">
            <a:off x="2494920" y="3512160"/>
            <a:ext cx="1497960" cy="99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CustomShape 1"/>
          <p:cNvSpPr/>
          <p:nvPr/>
        </p:nvSpPr>
        <p:spPr>
          <a:xfrm>
            <a:off x="1559640" y="11952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11: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优化矩阵乘法</a:t>
            </a:r>
            <a:endParaRPr lang="en-US" sz="3600" spc="-1" dirty="0">
              <a:latin typeface="Arial"/>
            </a:endParaRPr>
          </a:p>
        </p:txBody>
      </p:sp>
      <p:sp>
        <p:nvSpPr>
          <p:cNvPr id="1912" name="CustomShape 2"/>
          <p:cNvSpPr/>
          <p:nvPr/>
        </p:nvSpPr>
        <p:spPr>
          <a:xfrm>
            <a:off x="1703640" y="1415520"/>
            <a:ext cx="8784360" cy="50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理解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penC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中的 可移植性能（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portable performance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一步步优化矩阵乘法，保留中间版本，跟踪性能提升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在自行优化完成后，学习一下针对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NVIDIA GPU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优化的分块解决方案。将这些技术用到你自己的代码中来优化未来的性能表现。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最后一步，回头去写一个简单的程序，使之具有可适应性，无论在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还是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上运行都能够提供最佳结果。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一份验证信息证明矩阵乘法计算正确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报告运行时间以及算力表现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MFLOPS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CustomShape 1"/>
          <p:cNvSpPr/>
          <p:nvPr/>
        </p:nvSpPr>
        <p:spPr>
          <a:xfrm>
            <a:off x="1703640" y="274680"/>
            <a:ext cx="8784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的可移植性</a:t>
            </a:r>
            <a:endParaRPr lang="en-US" sz="4400" spc="-1" dirty="0">
              <a:latin typeface="Arial"/>
            </a:endParaRPr>
          </a:p>
        </p:txBody>
      </p:sp>
      <p:sp>
        <p:nvSpPr>
          <p:cNvPr id="1873" name="CustomShape 2"/>
          <p:cNvSpPr/>
          <p:nvPr/>
        </p:nvSpPr>
        <p:spPr>
          <a:xfrm>
            <a:off x="1981200" y="1600200"/>
            <a:ext cx="8228880" cy="478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可移植性（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portable performance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）始终是一个挑战，而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设备种类繁多，有各种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、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GPU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 等等，挑战就更严峻了。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好在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提供了强大的框架，支持编写性能强悍的可移植代码。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接下来的讲义中，针对编写兼容绝大部分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设备的代码给出一些通用的建议。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需要优化的问题</a:t>
            </a:r>
            <a:endParaRPr lang="en-US" sz="4400" spc="-1" dirty="0">
              <a:latin typeface="Arial"/>
            </a:endParaRPr>
          </a:p>
        </p:txBody>
      </p:sp>
      <p:sp>
        <p:nvSpPr>
          <p:cNvPr id="1875" name="CustomShape 2"/>
          <p:cNvSpPr/>
          <p:nvPr/>
        </p:nvSpPr>
        <p:spPr>
          <a:xfrm>
            <a:off x="1631640" y="1600200"/>
            <a:ext cx="8856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提高内存访问效率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内存合并 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Memory coalescing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理想情况下就是让工作项</a:t>
            </a:r>
            <a:r>
              <a:rPr lang="en-US" altLang="zh-CN" sz="2400" spc="-1" dirty="0" err="1">
                <a:solidFill>
                  <a:srgbClr val="000000"/>
                </a:solidFill>
                <a:latin typeface="Trebuchet MS"/>
              </a:rPr>
              <a:t>i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读取数据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data[</a:t>
            </a:r>
            <a:r>
              <a:rPr lang="en-US" altLang="zh-CN" sz="2400" spc="-1" dirty="0" err="1">
                <a:solidFill>
                  <a:srgbClr val="000000"/>
                </a:solidFill>
                <a:latin typeface="Trebuchet MS"/>
              </a:rPr>
              <a:t>i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]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，同时工作项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j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读取数据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data[j]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4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C0504D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C0504D"/>
                </a:solidFill>
                <a:latin typeface="Trebuchet MS"/>
              </a:rPr>
              <a:t>内存对齐 </a:t>
            </a:r>
            <a:r>
              <a:rPr lang="en-US" sz="2800" spc="-1" dirty="0">
                <a:solidFill>
                  <a:srgbClr val="C0504D"/>
                </a:solidFill>
                <a:latin typeface="Trebuchet MS"/>
              </a:rPr>
              <a:t>Memory alignment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填充数组，使之对齐到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16/32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或者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64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的整数倍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）的个数以及工作组（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）的规模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理想情况下，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上一个计算单元（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compute unit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）上的每个处理元素（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processing elements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）上至少有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4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越多越好，但也有上限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每个工作项都要消耗处理元素（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PE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）上面有限的资源（比如寄存器等等）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工作项拆散（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work-item divergence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工作项出现分支（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branch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）的时候怎么回事？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实际上是一个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SIMD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数据并行模型（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SIMD data parallel model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SIMD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即单指令多数据结构（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Single Instruction Multiple Data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））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E46C0A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E46C0A"/>
                </a:solidFill>
                <a:latin typeface="Trebuchet MS"/>
              </a:rPr>
              <a:t>两条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路径（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paths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if-else)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可能都需要执行（分支拆散（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branch divergence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）），尽量避免这样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非发散分支（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non-divergent branches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）也称为联合（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uniform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CustomShape 1"/>
          <p:cNvSpPr/>
          <p:nvPr/>
        </p:nvSpPr>
        <p:spPr>
          <a:xfrm>
            <a:off x="1703640" y="274680"/>
            <a:ext cx="8856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内存布局（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Memory layout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）对性能至关重要</a:t>
            </a:r>
            <a:endParaRPr lang="en-US" sz="3200" spc="-1" dirty="0">
              <a:latin typeface="Arial"/>
            </a:endParaRPr>
          </a:p>
        </p:txBody>
      </p:sp>
      <p:sp>
        <p:nvSpPr>
          <p:cNvPr id="1877" name="CustomShape 2"/>
          <p:cNvSpPr/>
          <p:nvPr/>
        </p:nvSpPr>
        <p:spPr>
          <a:xfrm>
            <a:off x="1981200" y="1600200"/>
            <a:ext cx="845640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数组的结构体（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Structure of Arrays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，缩写为</a:t>
            </a:r>
            <a:r>
              <a:rPr lang="en-US" altLang="zh-CN" sz="2400" spc="-1" dirty="0" err="1">
                <a:solidFill>
                  <a:srgbClr val="000000"/>
                </a:solidFill>
                <a:latin typeface="Trebuchet MS"/>
              </a:rPr>
              <a:t>SoA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vs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结构体的数组（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Array of Structures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，缩写为</a:t>
            </a:r>
            <a:r>
              <a:rPr lang="en-US" altLang="zh-CN" sz="2400" spc="-1" dirty="0" err="1">
                <a:solidFill>
                  <a:srgbClr val="000000"/>
                </a:solidFill>
                <a:latin typeface="Trebuchet MS"/>
              </a:rPr>
              <a:t>AoS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问题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2400" spc="-1" dirty="0">
              <a:latin typeface="Arial"/>
            </a:endParaRPr>
          </a:p>
          <a:p>
            <a:pPr>
              <a:spcBef>
                <a:spcPts val="641"/>
              </a:spcBef>
            </a:pPr>
            <a:r>
              <a:rPr lang="en-US" sz="2400" b="1" spc="-1" dirty="0">
                <a:solidFill>
                  <a:srgbClr val="000000"/>
                </a:solidFill>
                <a:latin typeface="Courier New Bold"/>
              </a:rPr>
              <a:t>	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</a:rPr>
              <a:t>struct 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</a:rPr>
              <a:t>{ </a:t>
            </a:r>
            <a:r>
              <a:rPr lang="en-US" sz="2400" b="1" spc="-1" dirty="0">
                <a:solidFill>
                  <a:srgbClr val="C0504D"/>
                </a:solidFill>
                <a:latin typeface="Courier New Bold"/>
              </a:rPr>
              <a:t>float</a:t>
            </a:r>
            <a:r>
              <a:rPr lang="en-US" sz="2400" b="1" spc="-1" dirty="0">
                <a:solidFill>
                  <a:srgbClr val="000000"/>
                </a:solidFill>
                <a:latin typeface="Courier New Bold"/>
              </a:rPr>
              <a:t> x, y, z, a; } Point;</a:t>
            </a:r>
            <a:endParaRPr lang="en-US" sz="24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数组结构体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SoA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适合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GPU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上的内存合并（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memory coalescence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结构体数组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AoS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适合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上的缓存层级（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cache hierarchies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400" spc="-1" dirty="0">
              <a:latin typeface="Arial"/>
            </a:endParaRPr>
          </a:p>
        </p:txBody>
      </p:sp>
      <p:graphicFrame>
        <p:nvGraphicFramePr>
          <p:cNvPr id="1878" name="Table 3"/>
          <p:cNvGraphicFramePr/>
          <p:nvPr/>
        </p:nvGraphicFramePr>
        <p:xfrm>
          <a:off x="2436960" y="4033800"/>
          <a:ext cx="5443200" cy="3657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9" name="Table 4"/>
          <p:cNvGraphicFramePr/>
          <p:nvPr/>
        </p:nvGraphicFramePr>
        <p:xfrm>
          <a:off x="2452800" y="5445360"/>
          <a:ext cx="5443200" cy="365760"/>
        </p:xfrm>
        <a:graphic>
          <a:graphicData uri="http://schemas.openxmlformats.org/drawingml/2006/table">
            <a:tbl>
              <a:tblPr/>
              <a:tblGrid>
                <a:gridCol w="27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28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14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z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…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8EA8B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0" name="CustomShape 5"/>
          <p:cNvSpPr/>
          <p:nvPr/>
        </p:nvSpPr>
        <p:spPr>
          <a:xfrm>
            <a:off x="8184360" y="3800160"/>
            <a:ext cx="23756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将工作项就近安排，和就近安排内存同理</a:t>
            </a:r>
            <a:endParaRPr lang="en-US" spc="-1" dirty="0">
              <a:latin typeface="Arial"/>
            </a:endParaRPr>
          </a:p>
        </p:txBody>
      </p:sp>
      <p:sp>
        <p:nvSpPr>
          <p:cNvPr id="1881" name="CustomShape 6"/>
          <p:cNvSpPr/>
          <p:nvPr/>
        </p:nvSpPr>
        <p:spPr>
          <a:xfrm>
            <a:off x="8112360" y="5169960"/>
            <a:ext cx="2325240" cy="11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单个工作项访问邻近内存（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</a:rPr>
              <a:t>adjacent memory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）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CustomShape 1"/>
          <p:cNvSpPr/>
          <p:nvPr/>
        </p:nvSpPr>
        <p:spPr>
          <a:xfrm>
            <a:off x="1981200" y="-90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其他的优化建议</a:t>
            </a:r>
            <a:endParaRPr lang="en-US" sz="4400" spc="-1" dirty="0">
              <a:latin typeface="Arial"/>
            </a:endParaRPr>
          </a:p>
        </p:txBody>
      </p:sp>
      <p:sp>
        <p:nvSpPr>
          <p:cNvPr id="1883" name="CustomShape 2"/>
          <p:cNvSpPr/>
          <p:nvPr/>
        </p:nvSpPr>
        <p:spPr>
          <a:xfrm>
            <a:off x="1703640" y="1124640"/>
            <a:ext cx="878436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使用分析器（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profiler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）来查看你的程序是否性能良好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E46C0A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E46C0A"/>
                </a:solidFill>
                <a:latin typeface="Trebuchet MS"/>
              </a:rPr>
              <a:t>占用率 </a:t>
            </a:r>
            <a:r>
              <a:rPr lang="en-US" sz="2800" spc="-1" dirty="0">
                <a:solidFill>
                  <a:srgbClr val="E46C0A"/>
                </a:solidFill>
                <a:latin typeface="Trebuchet MS"/>
              </a:rPr>
              <a:t>Occupancy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is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是衡量你的处理元素（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processing elements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，缩写为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zh-CN" altLang="en-US" sz="2800" spc="-1" dirty="0">
                <a:solidFill>
                  <a:srgbClr val="E46C0A"/>
                </a:solidFill>
                <a:latin typeface="Trebuchet MS"/>
              </a:rPr>
              <a:t>活跃程度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占用率超过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0.5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就是好的（表示超过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50%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的活跃程度）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分析其要考虑的其他衡量指标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内存带宽（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memory bandwidth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应该保证有一个良好的峰值（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a good fraction of peak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比如，在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M2050 GPU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上到全局内存（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global memory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）的内存带宽 为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148 </a:t>
            </a:r>
            <a:r>
              <a:rPr lang="en-US" sz="2400" spc="-1" dirty="0" err="1">
                <a:solidFill>
                  <a:srgbClr val="000000"/>
                </a:solidFill>
                <a:latin typeface="Trebuchet MS"/>
              </a:rPr>
              <a:t>GBytes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/s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。</a:t>
            </a:r>
            <a:endParaRPr lang="en-US" sz="24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）（线程（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thread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））分散度（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divergence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这个越低越好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）（线程（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thread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）） 的寄存器（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register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理想情况下低一些好，最好是计算单元（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Compute Unit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，缩写为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）上的硬件寄存器（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register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）数目的除数（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divisor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比如对于 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M2050 GPU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 来说就可以设置为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32,768</a:t>
            </a:r>
            <a:endParaRPr lang="en-US" sz="24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针对每个计算单元（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CU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）中的所有工作组和工作项静态分配（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statically allocated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）并且相互共享</a:t>
            </a:r>
            <a:endParaRPr lang="en-US" sz="24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四个工作组（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），每个工作组有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1024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个工作项（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），这样最终就是每个工作项只有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8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个寄存器（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register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）！通常目标是每个工作项有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16-32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个寄存器（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register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）。</a:t>
            </a: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CustomShape 1"/>
          <p:cNvSpPr/>
          <p:nvPr/>
        </p:nvSpPr>
        <p:spPr>
          <a:xfrm>
            <a:off x="1631640" y="-27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中的可移植性</a:t>
            </a:r>
            <a:endParaRPr lang="en-US" sz="4400" spc="-1" dirty="0">
              <a:latin typeface="Arial"/>
            </a:endParaRPr>
          </a:p>
        </p:txBody>
      </p:sp>
      <p:sp>
        <p:nvSpPr>
          <p:cNvPr id="1885" name="CustomShape 2"/>
          <p:cNvSpPr/>
          <p:nvPr/>
        </p:nvSpPr>
        <p:spPr>
          <a:xfrm>
            <a:off x="1631640" y="1124640"/>
            <a:ext cx="8856360" cy="57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E46C0A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E46C0A"/>
                </a:solidFill>
                <a:latin typeface="Trebuchet MS"/>
              </a:rPr>
              <a:t>不要为了任何一个平台去过分优化</a:t>
            </a:r>
            <a:r>
              <a:rPr lang="en-US" altLang="zh-CN" sz="3200" spc="-1" dirty="0">
                <a:solidFill>
                  <a:srgbClr val="E46C0A"/>
                </a:solidFill>
                <a:latin typeface="Trebuchet MS"/>
              </a:rPr>
              <a:t>!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比如：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不要写死一些特定的参数，比如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warp/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wavefront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的规模（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size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）等等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要注意避免一来某个特定规模的局部内存或者全局内存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中向量数据类型（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vector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）的支持程度是有变化的，有的设备上快一些，有的设备上就慢了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有的设备在内存层级中包含有缓存（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cache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），有的就没有，如果你意识不到，这种区别就可能很大程度上影响性能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在核函数启动（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launch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）的时候选择分配给工作组（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work-group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）以及维度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统一的（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unified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）和分散的（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disjoint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）宿主内存和全局内存会导致性能差异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不同设备之间的双精度运算性能会有很显著的差异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有一些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OpenCL SDK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会提供一些有用的反馈信息，告诉你代码的编译情况，但你自己必须选择开启这种反馈功能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457920" lvl="1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</a:pP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将你的代码在几个不同的平台上进行运行然后对比一下效果，是个很好的习惯（多对比作侧写是很好的！）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建议至少使用两个不同的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（最好是不同厂商的）和至少一个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进行对比</a:t>
            </a:r>
            <a:endParaRPr lang="en-US" sz="28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CustomShape 1"/>
          <p:cNvSpPr/>
          <p:nvPr/>
        </p:nvSpPr>
        <p:spPr>
          <a:xfrm>
            <a:off x="1981200" y="-18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针对可移植性能的一些建议</a:t>
            </a:r>
            <a:endParaRPr lang="en-US" sz="4400" spc="-1" dirty="0">
              <a:latin typeface="Arial"/>
            </a:endParaRPr>
          </a:p>
        </p:txBody>
      </p:sp>
      <p:sp>
        <p:nvSpPr>
          <p:cNvPr id="1887" name="CustomShape 2"/>
          <p:cNvSpPr/>
          <p:nvPr/>
        </p:nvSpPr>
        <p:spPr>
          <a:xfrm>
            <a:off x="1631640" y="1124640"/>
            <a:ext cx="88563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在运行时（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run time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）搜索一下可用设备有哪些，比如</a:t>
            </a:r>
            <a:endParaRPr lang="en-US" sz="2800" spc="-1" dirty="0">
              <a:latin typeface="Arial"/>
            </a:endParaRPr>
          </a:p>
        </p:txBody>
      </p:sp>
      <p:sp>
        <p:nvSpPr>
          <p:cNvPr id="1888" name="CustomShape 3"/>
          <p:cNvSpPr/>
          <p:nvPr/>
        </p:nvSpPr>
        <p:spPr>
          <a:xfrm>
            <a:off x="1919640" y="2554560"/>
            <a:ext cx="8424360" cy="37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获取可用平台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Get available platforms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 err="1">
                <a:solidFill>
                  <a:srgbClr val="8064A2"/>
                </a:solidFill>
                <a:latin typeface="Courier New"/>
                <a:ea typeface="DejaVu Sans"/>
              </a:rPr>
              <a:t>cl_uint</a:t>
            </a:r>
            <a:r>
              <a:rPr lang="en-US" sz="1400" b="1" spc="-1" dirty="0">
                <a:solidFill>
                  <a:srgbClr val="9BBB59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nPlatforms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 err="1">
                <a:solidFill>
                  <a:srgbClr val="8064A2"/>
                </a:solidFill>
                <a:latin typeface="Courier New"/>
                <a:ea typeface="DejaVu Sans"/>
              </a:rPr>
              <a:t>cl_platform_id</a:t>
            </a:r>
            <a:r>
              <a:rPr lang="en-US" sz="1400" b="1" spc="-1" dirty="0">
                <a:solidFill>
                  <a:srgbClr val="8064A2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platforms[MAX_PLATFORMS];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>
                <a:solidFill>
                  <a:srgbClr val="C0504D"/>
                </a:solidFill>
                <a:latin typeface="Courier New"/>
                <a:ea typeface="DejaVu Sans"/>
              </a:rPr>
              <a:t>int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ret = </a:t>
            </a:r>
            <a:r>
              <a:rPr lang="en-US" sz="1400" b="1" spc="-1" dirty="0" err="1">
                <a:solidFill>
                  <a:srgbClr val="17375E"/>
                </a:solidFill>
                <a:latin typeface="Courier New"/>
                <a:ea typeface="DejaVu Sans"/>
              </a:rPr>
              <a:t>clGetPlatformIDs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(MAX_PLATFORMS, platforms, &amp;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nPlatforms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循环遍历所有平台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Loop over all platforms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  <a:ea typeface="DejaVu Sans"/>
              </a:rPr>
              <a:t>for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n-US" sz="1400" b="1" spc="-1" dirty="0">
                <a:solidFill>
                  <a:srgbClr val="C0504D"/>
                </a:solidFill>
                <a:latin typeface="Courier New"/>
                <a:ea typeface="DejaVu Sans"/>
              </a:rPr>
              <a:t>int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p = 0; p &lt;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nPlatforms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; p++) {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  // Get available devices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en-US" sz="1400" b="1" spc="-1" dirty="0" err="1">
                <a:solidFill>
                  <a:srgbClr val="8064A2"/>
                </a:solidFill>
                <a:latin typeface="Courier New"/>
                <a:ea typeface="DejaVu Sans"/>
              </a:rPr>
              <a:t>cl_uint</a:t>
            </a:r>
            <a:r>
              <a:rPr lang="en-US" sz="1400" b="1" spc="-1" dirty="0">
                <a:solidFill>
                  <a:srgbClr val="8064A2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nDevices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= 0;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en-US" sz="1400" b="1" spc="-1" dirty="0" err="1">
                <a:solidFill>
                  <a:srgbClr val="8064A2"/>
                </a:solidFill>
                <a:latin typeface="Courier New"/>
                <a:ea typeface="DejaVu Sans"/>
              </a:rPr>
              <a:t>cl_device_id</a:t>
            </a:r>
            <a:r>
              <a:rPr lang="en-US" sz="1400" b="1" spc="-1" dirty="0">
                <a:solidFill>
                  <a:srgbClr val="8064A2"/>
                </a:solidFill>
                <a:latin typeface="Courier New"/>
                <a:ea typeface="DejaVu Sans"/>
              </a:rPr>
              <a:t>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devices[MAX_DEVICES];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17375E"/>
                </a:solidFill>
                <a:latin typeface="Courier New"/>
                <a:ea typeface="DejaVu Sans"/>
              </a:rPr>
              <a:t>   </a:t>
            </a:r>
            <a:r>
              <a:rPr lang="en-US" sz="1400" b="1" spc="-1" dirty="0" err="1">
                <a:solidFill>
                  <a:srgbClr val="17375E"/>
                </a:solidFill>
                <a:latin typeface="Courier New"/>
                <a:ea typeface="DejaVu Sans"/>
              </a:rPr>
              <a:t>clGetDeviceIDs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(platforms[p],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deviceType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, MAX_DEVICES, devices, &amp;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nDevices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  //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循环遍历该平台下的所有设备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Loop over all devices in this platform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en-US" sz="1400" b="1" spc="-1" dirty="0">
                <a:solidFill>
                  <a:srgbClr val="4F81BD"/>
                </a:solidFill>
                <a:latin typeface="Courier New"/>
                <a:ea typeface="DejaVu Sans"/>
              </a:rPr>
              <a:t>for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n-US" sz="1400" b="1" spc="-1" dirty="0">
                <a:solidFill>
                  <a:srgbClr val="C0504D"/>
                </a:solidFill>
                <a:latin typeface="Courier New"/>
                <a:ea typeface="DejaVu Sans"/>
              </a:rPr>
              <a:t>int 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d = 0; d &lt; </a:t>
            </a:r>
            <a:r>
              <a:rPr lang="en-US" sz="14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nDevices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; d++)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lang="en-US" sz="1400" b="1" spc="-1" dirty="0" err="1">
                <a:solidFill>
                  <a:srgbClr val="17375E"/>
                </a:solidFill>
                <a:latin typeface="Courier New"/>
                <a:ea typeface="DejaVu Sans"/>
              </a:rPr>
              <a:t>getDeviceInformation</a:t>
            </a: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(devices[d]);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</p:txBody>
      </p:sp>
      <p:sp>
        <p:nvSpPr>
          <p:cNvPr id="1889" name="CustomShape 4"/>
          <p:cNvSpPr/>
          <p:nvPr/>
        </p:nvSpPr>
        <p:spPr>
          <a:xfrm>
            <a:off x="9120360" y="2493000"/>
            <a:ext cx="10072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CustomShape 1"/>
          <p:cNvSpPr/>
          <p:nvPr/>
        </p:nvSpPr>
        <p:spPr>
          <a:xfrm>
            <a:off x="1631640" y="-99360"/>
            <a:ext cx="89283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针对可移植性能的一些建议</a:t>
            </a:r>
            <a:endParaRPr lang="en-US" altLang="zh-CN" sz="4400" spc="-1" dirty="0"/>
          </a:p>
        </p:txBody>
      </p:sp>
      <p:sp>
        <p:nvSpPr>
          <p:cNvPr id="1891" name="CustomShape 2"/>
          <p:cNvSpPr/>
          <p:nvPr/>
        </p:nvSpPr>
        <p:spPr>
          <a:xfrm>
            <a:off x="1703640" y="1052640"/>
            <a:ext cx="878436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在运行时（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run-time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）对你所有的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设备进行</a:t>
            </a: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微型基准测试（</a:t>
            </a:r>
            <a:r>
              <a:rPr lang="en-US" altLang="zh-CN" sz="3200" spc="-1" dirty="0">
                <a:solidFill>
                  <a:srgbClr val="C0504D"/>
                </a:solidFill>
                <a:latin typeface="Trebuchet MS"/>
              </a:rPr>
              <a:t>micro-benchmark</a:t>
            </a: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来衡量（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gauge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）在各个设备之间如何分配工作量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理想情况是使用一些具体的应用来进行测试，避免浪费算力资源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测试最好短一点，否则一些速度慢的设备就会拖累速度快的设备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在得到了计算出来的每个设备的工作分数（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work fraction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）之后，可以时不时地重新测试一下，因为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工作负载（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workload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）的行为（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behavior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）可能会有变化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宿主或者设备可能会繁忙或者闲置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最重要的就是要保持最快的设备多干活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如果慢速设备能够稍微早一点完成任务，这就不太重要了（因为这样慢速设备就成了空闲状态了）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一定要避免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宿主代码（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host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）和设备代码（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device code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）同时使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满载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微型基准测试计时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(C)</a:t>
            </a:r>
            <a:endParaRPr lang="en-US" sz="4400" spc="-1" dirty="0">
              <a:latin typeface="Arial"/>
            </a:endParaRPr>
          </a:p>
        </p:txBody>
      </p:sp>
      <p:sp>
        <p:nvSpPr>
          <p:cNvPr id="1893" name="CustomShape 2"/>
          <p:cNvSpPr/>
          <p:nvPr/>
        </p:nvSpPr>
        <p:spPr>
          <a:xfrm>
            <a:off x="1703640" y="1600200"/>
            <a:ext cx="8784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int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&lt;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numDevices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;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++) {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</a:rPr>
              <a:t>等待核函数执行完毕 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Wait for the kernel to finish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ret = 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clFinish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oclDevices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].queue);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// </a:t>
            </a:r>
            <a:r>
              <a:rPr lang="zh-CN" altLang="en-US" b="1" spc="-1" dirty="0">
                <a:solidFill>
                  <a:srgbClr val="000000"/>
                </a:solidFill>
                <a:latin typeface="Courier New Bold"/>
              </a:rPr>
              <a:t>更新计时器 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Update timers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</a:t>
            </a:r>
            <a:r>
              <a:rPr lang="en-US" b="1" spc="-1" dirty="0" err="1">
                <a:solidFill>
                  <a:srgbClr val="8064A2"/>
                </a:solidFill>
                <a:latin typeface="Courier New Bold"/>
              </a:rPr>
              <a:t>cl_ulong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 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start, end;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ret = 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clGetEventProfilingInfo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oclDevices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].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kernelEvent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          	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CL_PROFILING_COMMAND_START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17375E"/>
                </a:solidFill>
                <a:latin typeface="Courier New Bold"/>
              </a:rPr>
              <a:t>		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cl_ulong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), &amp;start, NULL);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ret |= 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clGetEventProfilingInfo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oclDevices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].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kernelEvent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          	</a:t>
            </a:r>
            <a:r>
              <a:rPr lang="en-US" b="1" spc="-1" dirty="0">
                <a:solidFill>
                  <a:srgbClr val="8064A2"/>
                </a:solidFill>
                <a:latin typeface="Courier New Bold"/>
              </a:rPr>
              <a:t>CL_PROFILING_COMMAND_END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, 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17375E"/>
                </a:solidFill>
                <a:latin typeface="Courier New Bold"/>
              </a:rPr>
              <a:t>		</a:t>
            </a:r>
            <a:r>
              <a:rPr lang="en-US" b="1" spc="-1" dirty="0" err="1">
                <a:solidFill>
                  <a:srgbClr val="17375E"/>
                </a:solidFill>
                <a:latin typeface="Courier New Bold"/>
              </a:rPr>
              <a:t>sizeof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(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cl_ulong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), &amp;end, NULL);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</a:t>
            </a:r>
            <a:r>
              <a:rPr lang="en-US" b="1" spc="-1" dirty="0">
                <a:solidFill>
                  <a:srgbClr val="C0504D"/>
                </a:solidFill>
                <a:latin typeface="Courier New Bold"/>
              </a:rPr>
              <a:t>long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timeTaken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= (end - start);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  speeds[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] =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timeTaken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 / 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oclDevices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[</a:t>
            </a:r>
            <a:r>
              <a:rPr lang="en-US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].load;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r>
              <a:rPr lang="en-US" b="1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pc="-1" dirty="0">
              <a:latin typeface="Arial"/>
            </a:endParaRPr>
          </a:p>
          <a:p>
            <a:pPr>
              <a:spcBef>
                <a:spcPts val="360"/>
              </a:spcBef>
            </a:pP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Microsoft Office PowerPoint</Application>
  <PresentationFormat>宽屏</PresentationFormat>
  <Paragraphs>199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2019-08-05T10:00:21Z</dcterms:created>
  <dcterms:modified xsi:type="dcterms:W3CDTF">2019-08-05T10:00:32Z</dcterms:modified>
</cp:coreProperties>
</file>