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EB91-0868-4908-BB8F-46F2BA6CD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725A1-9F39-49E1-B01F-55250AD0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2D258-47C1-4EA1-8057-55C72B5C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957CE-00EE-4FB6-B69F-30DAC5D6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4C3BC-6BAA-4797-913B-C77B9B7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071DD-844E-41A6-9131-6E4D3D2B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1DDCF-0938-43BB-A231-97DFC5F0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F4E13-83FF-4CE0-AAF4-E4E72002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8AF5A-2453-42D5-BD7B-D7A9454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1DD10-CC7F-4026-B20F-BEEDBB04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34F2B-C65B-4FC5-9D43-3044EFE11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18BD7-66DE-496C-A1A1-251F7B71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1F016-1583-4D4C-9222-4D1DAD68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AE84F-CB02-4F3D-A642-3A01ABD5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CA460-C722-4FCE-ACB4-EE14984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CA885-B4E5-414D-84AF-1B638A4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3174D-A8DB-4E79-84B0-26EA9334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33D80-08E7-41FA-8DA4-1021A8F7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6617F-8A98-45E4-BF07-928662EC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EC333-9233-4DF0-B840-367E337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2433-5786-4427-B67A-32261804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A6132-B9BF-4019-9B07-6FD41EAD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8A2B-F861-40F5-B807-512A95E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E426-F38D-44DD-9275-1CC52C1A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9A220-F4F8-4F44-8B40-AB50739B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5DCA-A660-40A3-912C-81DD3CA4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12B33-7F0F-4B96-99E3-6F99EB8C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37D43-DC1C-4799-9F7A-AE0A3AC2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B8AF0-6D2D-449D-8DA7-5DC910C0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49104-DBB6-4840-BD0B-5BF2C1E3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4455E-DAB9-4231-BCDF-563AA59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D88BA-B9F9-410A-B027-766D94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F5CEA-897E-493D-B0C3-0BFB0E75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B0ECB-EF8E-4860-8689-C76C7EA8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CE7B1C-08CB-43A9-8610-78E6E7038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316E5-490F-49F8-8BDA-D9971CF9D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DC5F0-D5BA-475B-8D85-44C78955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A5AF3-5BB6-41A1-9172-67BDA4C4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62C78-AF08-4136-9C36-CD9E776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3834-B0FC-4833-AE26-7D1055B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E083B-BB8E-420B-AE38-F51A690E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3000D-C274-41B8-8F06-63EDF61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FCE875-17BF-4910-87F5-1DD8DA5D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0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FA39C-1D2D-4314-BFEF-A886E05C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4CDEB-F282-4E3C-812A-F5A483F6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DC37-6297-40F1-BDA8-B7752E45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1BF0-B461-46C1-9DD3-22664930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FDA3E-FA56-4BF0-B25A-547D3F9C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7DAFA-7EC4-487B-AB10-7F933405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1A737-40EC-4B30-A879-2D266C4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630BC-D040-4145-8F08-1275D621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4F474-4023-4DAA-BEF6-57FCFACD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F825-03A7-4F12-86F9-8088C1AD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6E1E1F-C85A-4F2D-8062-F5D6BE0A9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80A28-651B-40EA-AF83-67A0CD3A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C67AB-ED4B-4765-B241-A53E585D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3AA58-2B66-4188-A293-8106C019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654B4-162C-4944-82AA-318D672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9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3D7E9-32D4-4B49-8F79-026F2CE3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F54D8-B1BD-4D8F-B3DC-85120567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C2647-AEC4-41ED-A7B7-7EC717768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49A4-4D06-4F41-89B4-95D3F10B0AE9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A93F9-E2DC-4239-9CB7-AE83F1CBB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A48E4-9B41-4149-954E-83D747943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2720-1205-4C91-BB7E-84C99E39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中的同步（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000" spc="-1" dirty="0">
              <a:latin typeface="Arial"/>
            </a:endParaRPr>
          </a:p>
        </p:txBody>
      </p:sp>
      <p:sp>
        <p:nvSpPr>
          <p:cNvPr id="1705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7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CustomShape 3"/>
          <p:cNvSpPr/>
          <p:nvPr/>
        </p:nvSpPr>
        <p:spPr>
          <a:xfrm>
            <a:off x="1631640" y="5589360"/>
            <a:ext cx="885636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spcBef>
                <a:spcPts val="641"/>
              </a:spcBef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  <a:ea typeface="DejaVu Sans"/>
              </a:rPr>
              <a:t>同步 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  <a:ea typeface="DejaVu Sans"/>
              </a:rPr>
              <a:t>s</a:t>
            </a:r>
            <a:r>
              <a:rPr lang="en-US" sz="3200" spc="-1" dirty="0">
                <a:solidFill>
                  <a:srgbClr val="C0504D"/>
                </a:solidFill>
                <a:latin typeface="Trebuchet MS"/>
                <a:ea typeface="DejaVu Sans"/>
              </a:rPr>
              <a:t>ynchronization: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档多个单元执行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的时候（如多个工作项）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会在执行的过程中共同达到一个已知点（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  <a:ea typeface="DejaVu Sans"/>
              </a:rPr>
              <a:t>known point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）。最常见的例子就是屏障（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  <a:ea typeface="DejaVu Sans"/>
              </a:rPr>
              <a:t>barrier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），就是说所有“范围内（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  <a:ea typeface="DejaVu Sans"/>
              </a:rPr>
              <a:t>in scope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）”的执行单元都要达到</a:t>
            </a:r>
            <a:r>
              <a:rPr lang="zh-CN" altLang="en-US" sz="3200" spc="-1" dirty="0">
                <a:solidFill>
                  <a:srgbClr val="E46C0A"/>
                </a:solidFill>
                <a:latin typeface="Trebuchet MS"/>
              </a:rPr>
              <a:t>屏障（</a:t>
            </a:r>
            <a:r>
              <a:rPr lang="en-US" altLang="zh-CN" sz="3200" spc="-1" dirty="0">
                <a:solidFill>
                  <a:srgbClr val="E46C0A"/>
                </a:solidFill>
                <a:latin typeface="Trebuchet MS"/>
              </a:rPr>
              <a:t>barrier</a:t>
            </a:r>
            <a:r>
              <a:rPr lang="zh-CN" altLang="en-US" sz="3200" spc="-1" dirty="0">
                <a:solidFill>
                  <a:srgbClr val="E46C0A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然后才能继续执行</a:t>
            </a:r>
            <a:endParaRPr lang="en-US" sz="3200" spc="-1" dirty="0">
              <a:latin typeface="Arial"/>
            </a:endParaRPr>
          </a:p>
        </p:txBody>
      </p:sp>
      <p:sp>
        <p:nvSpPr>
          <p:cNvPr id="107" name="CustomShape 1">
            <a:extLst>
              <a:ext uri="{FF2B5EF4-FFF2-40B4-BE49-F238E27FC236}">
                <a16:creationId xmlns:a16="http://schemas.microsoft.com/office/drawing/2014/main" id="{B7F33374-89B7-4D4A-9D83-5830E2E495AD}"/>
              </a:ext>
            </a:extLst>
          </p:cNvPr>
          <p:cNvSpPr/>
          <p:nvPr/>
        </p:nvSpPr>
        <p:spPr>
          <a:xfrm>
            <a:off x="1434000" y="12600"/>
            <a:ext cx="9323640" cy="9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work-items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维域（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 N-dimensional domain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600" spc="-1" dirty="0">
              <a:latin typeface="Arial"/>
            </a:endParaRPr>
          </a:p>
        </p:txBody>
      </p:sp>
      <p:sp>
        <p:nvSpPr>
          <p:cNvPr id="108" name="CustomShape 2">
            <a:extLst>
              <a:ext uri="{FF2B5EF4-FFF2-40B4-BE49-F238E27FC236}">
                <a16:creationId xmlns:a16="http://schemas.microsoft.com/office/drawing/2014/main" id="{3FA20BC5-A201-484F-8E19-C2CA0B048321}"/>
              </a:ext>
            </a:extLst>
          </p:cNvPr>
          <p:cNvSpPr/>
          <p:nvPr/>
        </p:nvSpPr>
        <p:spPr>
          <a:xfrm>
            <a:off x="1631640" y="908640"/>
            <a:ext cx="88563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全局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Global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1024x1024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整个问题空间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problem space)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局部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Local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64x64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</a:t>
            </a: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work-group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一起执行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</p:txBody>
      </p:sp>
      <p:pic>
        <p:nvPicPr>
          <p:cNvPr id="109" name="Picture 1">
            <a:extLst>
              <a:ext uri="{FF2B5EF4-FFF2-40B4-BE49-F238E27FC236}">
                <a16:creationId xmlns:a16="http://schemas.microsoft.com/office/drawing/2014/main" id="{5DB73FCD-F87C-4A53-80BC-D1C5BA9922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154440" y="3045240"/>
            <a:ext cx="2045520" cy="2045520"/>
          </a:xfrm>
          <a:prstGeom prst="rect">
            <a:avLst/>
          </a:prstGeom>
          <a:ln w="25560">
            <a:noFill/>
          </a:ln>
        </p:spPr>
      </p:pic>
      <p:sp>
        <p:nvSpPr>
          <p:cNvPr id="110" name="CustomShape 4">
            <a:extLst>
              <a:ext uri="{FF2B5EF4-FFF2-40B4-BE49-F238E27FC236}">
                <a16:creationId xmlns:a16="http://schemas.microsoft.com/office/drawing/2014/main" id="{BB62C569-59C8-4005-9468-A8DD72EE9A2A}"/>
              </a:ext>
            </a:extLst>
          </p:cNvPr>
          <p:cNvSpPr/>
          <p:nvPr/>
        </p:nvSpPr>
        <p:spPr>
          <a:xfrm>
            <a:off x="3416160" y="3049920"/>
            <a:ext cx="25488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5">
            <a:extLst>
              <a:ext uri="{FF2B5EF4-FFF2-40B4-BE49-F238E27FC236}">
                <a16:creationId xmlns:a16="http://schemas.microsoft.com/office/drawing/2014/main" id="{08F896E0-4FEF-42B3-B314-D971F7B70B7A}"/>
              </a:ext>
            </a:extLst>
          </p:cNvPr>
          <p:cNvSpPr/>
          <p:nvPr/>
        </p:nvSpPr>
        <p:spPr>
          <a:xfrm>
            <a:off x="3163800" y="2945160"/>
            <a:ext cx="2004840" cy="36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6">
            <a:extLst>
              <a:ext uri="{FF2B5EF4-FFF2-40B4-BE49-F238E27FC236}">
                <a16:creationId xmlns:a16="http://schemas.microsoft.com/office/drawing/2014/main" id="{92E7904C-65B0-463D-8223-576F4301E0D9}"/>
              </a:ext>
            </a:extLst>
          </p:cNvPr>
          <p:cNvSpPr/>
          <p:nvPr/>
        </p:nvSpPr>
        <p:spPr>
          <a:xfrm>
            <a:off x="3854640" y="2565000"/>
            <a:ext cx="614880" cy="27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113" name="Line 7">
            <a:extLst>
              <a:ext uri="{FF2B5EF4-FFF2-40B4-BE49-F238E27FC236}">
                <a16:creationId xmlns:a16="http://schemas.microsoft.com/office/drawing/2014/main" id="{4C51FC3C-006B-4E1E-B76D-AA46EC506A81}"/>
              </a:ext>
            </a:extLst>
          </p:cNvPr>
          <p:cNvSpPr/>
          <p:nvPr/>
        </p:nvSpPr>
        <p:spPr>
          <a:xfrm flipV="1">
            <a:off x="3022320" y="3043440"/>
            <a:ext cx="360" cy="2003400"/>
          </a:xfrm>
          <a:prstGeom prst="line">
            <a:avLst/>
          </a:prstGeom>
          <a:ln w="63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8">
            <a:extLst>
              <a:ext uri="{FF2B5EF4-FFF2-40B4-BE49-F238E27FC236}">
                <a16:creationId xmlns:a16="http://schemas.microsoft.com/office/drawing/2014/main" id="{98E0EE58-9F74-4EA9-99CC-B6009FE4FE81}"/>
              </a:ext>
            </a:extLst>
          </p:cNvPr>
          <p:cNvSpPr/>
          <p:nvPr/>
        </p:nvSpPr>
        <p:spPr>
          <a:xfrm rot="16200000">
            <a:off x="2469000" y="3983040"/>
            <a:ext cx="615240" cy="27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6360"/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1024</a:t>
            </a:r>
            <a:endParaRPr lang="en-US" spc="-1">
              <a:latin typeface="Arial"/>
            </a:endParaRPr>
          </a:p>
        </p:txBody>
      </p:sp>
      <p:sp>
        <p:nvSpPr>
          <p:cNvPr id="115" name="CustomShape 9">
            <a:extLst>
              <a:ext uri="{FF2B5EF4-FFF2-40B4-BE49-F238E27FC236}">
                <a16:creationId xmlns:a16="http://schemas.microsoft.com/office/drawing/2014/main" id="{AF356CB9-02E3-4216-8399-2B4F97F19172}"/>
              </a:ext>
            </a:extLst>
          </p:cNvPr>
          <p:cNvSpPr/>
          <p:nvPr/>
        </p:nvSpPr>
        <p:spPr>
          <a:xfrm>
            <a:off x="3159120" y="3049920"/>
            <a:ext cx="256320" cy="254880"/>
          </a:xfrm>
          <a:prstGeom prst="rect">
            <a:avLst/>
          </a:prstGeom>
          <a:solidFill>
            <a:srgbClr val="20538D">
              <a:alpha val="29000"/>
            </a:srgbClr>
          </a:solidFill>
          <a:ln w="25560">
            <a:solidFill>
              <a:srgbClr val="70AA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6" name="Group 10">
            <a:extLst>
              <a:ext uri="{FF2B5EF4-FFF2-40B4-BE49-F238E27FC236}">
                <a16:creationId xmlns:a16="http://schemas.microsoft.com/office/drawing/2014/main" id="{0A00ADE9-75F1-4DED-8F0D-EFAB1BFEAC3D}"/>
              </a:ext>
            </a:extLst>
          </p:cNvPr>
          <p:cNvGrpSpPr/>
          <p:nvPr/>
        </p:nvGrpSpPr>
        <p:grpSpPr>
          <a:xfrm>
            <a:off x="3671760" y="3049920"/>
            <a:ext cx="1534680" cy="254880"/>
            <a:chOff x="2147760" y="3049920"/>
            <a:chExt cx="1534680" cy="254880"/>
          </a:xfrm>
        </p:grpSpPr>
        <p:sp>
          <p:nvSpPr>
            <p:cNvPr id="117" name="CustomShape 11">
              <a:extLst>
                <a:ext uri="{FF2B5EF4-FFF2-40B4-BE49-F238E27FC236}">
                  <a16:creationId xmlns:a16="http://schemas.microsoft.com/office/drawing/2014/main" id="{1946EA86-FFC9-4F4A-9805-F1751A8B64FE}"/>
                </a:ext>
              </a:extLst>
            </p:cNvPr>
            <p:cNvSpPr/>
            <p:nvPr/>
          </p:nvSpPr>
          <p:spPr>
            <a:xfrm>
              <a:off x="214776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2">
              <a:extLst>
                <a:ext uri="{FF2B5EF4-FFF2-40B4-BE49-F238E27FC236}">
                  <a16:creationId xmlns:a16="http://schemas.microsoft.com/office/drawing/2014/main" id="{04979E66-A248-44F3-9016-86016AECA8C4}"/>
                </a:ext>
              </a:extLst>
            </p:cNvPr>
            <p:cNvSpPr/>
            <p:nvPr/>
          </p:nvSpPr>
          <p:spPr>
            <a:xfrm>
              <a:off x="240372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3">
              <a:extLst>
                <a:ext uri="{FF2B5EF4-FFF2-40B4-BE49-F238E27FC236}">
                  <a16:creationId xmlns:a16="http://schemas.microsoft.com/office/drawing/2014/main" id="{3E53068B-0BD7-48D9-AF0D-5CF5E442C917}"/>
                </a:ext>
              </a:extLst>
            </p:cNvPr>
            <p:cNvSpPr/>
            <p:nvPr/>
          </p:nvSpPr>
          <p:spPr>
            <a:xfrm>
              <a:off x="26596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4">
              <a:extLst>
                <a:ext uri="{FF2B5EF4-FFF2-40B4-BE49-F238E27FC236}">
                  <a16:creationId xmlns:a16="http://schemas.microsoft.com/office/drawing/2014/main" id="{0B9287D5-B8E8-4AC0-8225-10C27392DD13}"/>
                </a:ext>
              </a:extLst>
            </p:cNvPr>
            <p:cNvSpPr/>
            <p:nvPr/>
          </p:nvSpPr>
          <p:spPr>
            <a:xfrm>
              <a:off x="291528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5">
              <a:extLst>
                <a:ext uri="{FF2B5EF4-FFF2-40B4-BE49-F238E27FC236}">
                  <a16:creationId xmlns:a16="http://schemas.microsoft.com/office/drawing/2014/main" id="{442C6AB9-BC03-40E6-B092-4C74C6FDBB6E}"/>
                </a:ext>
              </a:extLst>
            </p:cNvPr>
            <p:cNvSpPr/>
            <p:nvPr/>
          </p:nvSpPr>
          <p:spPr>
            <a:xfrm>
              <a:off x="317124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6">
              <a:extLst>
                <a:ext uri="{FF2B5EF4-FFF2-40B4-BE49-F238E27FC236}">
                  <a16:creationId xmlns:a16="http://schemas.microsoft.com/office/drawing/2014/main" id="{0A611A90-E2A4-41DA-986A-F027B0741636}"/>
                </a:ext>
              </a:extLst>
            </p:cNvPr>
            <p:cNvSpPr/>
            <p:nvPr/>
          </p:nvSpPr>
          <p:spPr>
            <a:xfrm>
              <a:off x="3427200" y="3049920"/>
              <a:ext cx="255240" cy="254880"/>
            </a:xfrm>
            <a:prstGeom prst="rect">
              <a:avLst/>
            </a:prstGeom>
            <a:solidFill>
              <a:srgbClr val="20538D">
                <a:alpha val="29000"/>
              </a:srgbClr>
            </a:solidFill>
            <a:ln w="25560">
              <a:solidFill>
                <a:srgbClr val="70AA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3" name="Group 17">
            <a:extLst>
              <a:ext uri="{FF2B5EF4-FFF2-40B4-BE49-F238E27FC236}">
                <a16:creationId xmlns:a16="http://schemas.microsoft.com/office/drawing/2014/main" id="{25026D4D-4B7E-45DC-8540-4AABA35AE3AA}"/>
              </a:ext>
            </a:extLst>
          </p:cNvPr>
          <p:cNvGrpSpPr/>
          <p:nvPr/>
        </p:nvGrpSpPr>
        <p:grpSpPr>
          <a:xfrm>
            <a:off x="3159120" y="3305520"/>
            <a:ext cx="2047320" cy="1790280"/>
            <a:chOff x="1635120" y="3305520"/>
            <a:chExt cx="2047320" cy="1790280"/>
          </a:xfrm>
        </p:grpSpPr>
        <p:grpSp>
          <p:nvGrpSpPr>
            <p:cNvPr id="124" name="Group 18">
              <a:extLst>
                <a:ext uri="{FF2B5EF4-FFF2-40B4-BE49-F238E27FC236}">
                  <a16:creationId xmlns:a16="http://schemas.microsoft.com/office/drawing/2014/main" id="{7EA69C77-165A-4CC4-BCD5-96B11F8158C7}"/>
                </a:ext>
              </a:extLst>
            </p:cNvPr>
            <p:cNvGrpSpPr/>
            <p:nvPr/>
          </p:nvGrpSpPr>
          <p:grpSpPr>
            <a:xfrm>
              <a:off x="1635120" y="3305520"/>
              <a:ext cx="2047320" cy="1022760"/>
              <a:chOff x="1635120" y="3305520"/>
              <a:chExt cx="2047320" cy="1022760"/>
            </a:xfrm>
          </p:grpSpPr>
          <p:grpSp>
            <p:nvGrpSpPr>
              <p:cNvPr id="156" name="Group 19">
                <a:extLst>
                  <a:ext uri="{FF2B5EF4-FFF2-40B4-BE49-F238E27FC236}">
                    <a16:creationId xmlns:a16="http://schemas.microsoft.com/office/drawing/2014/main" id="{FB40357E-7381-4B5E-941B-52C1D8BE3775}"/>
                  </a:ext>
                </a:extLst>
              </p:cNvPr>
              <p:cNvGrpSpPr/>
              <p:nvPr/>
            </p:nvGrpSpPr>
            <p:grpSpPr>
              <a:xfrm>
                <a:off x="1635120" y="3305520"/>
                <a:ext cx="2047320" cy="511200"/>
                <a:chOff x="1635120" y="3305520"/>
                <a:chExt cx="2047320" cy="511200"/>
              </a:xfrm>
            </p:grpSpPr>
            <p:grpSp>
              <p:nvGrpSpPr>
                <p:cNvPr id="178" name="Group 20">
                  <a:extLst>
                    <a:ext uri="{FF2B5EF4-FFF2-40B4-BE49-F238E27FC236}">
                      <a16:creationId xmlns:a16="http://schemas.microsoft.com/office/drawing/2014/main" id="{F0171CA1-C955-4A6D-8F75-B5B809B885BD}"/>
                    </a:ext>
                  </a:extLst>
                </p:cNvPr>
                <p:cNvGrpSpPr/>
                <p:nvPr/>
              </p:nvGrpSpPr>
              <p:grpSpPr>
                <a:xfrm>
                  <a:off x="1635120" y="3305520"/>
                  <a:ext cx="2047320" cy="255240"/>
                  <a:chOff x="1635120" y="3305520"/>
                  <a:chExt cx="2047320" cy="255240"/>
                </a:xfrm>
              </p:grpSpPr>
              <p:sp>
                <p:nvSpPr>
                  <p:cNvPr id="189" name="CustomShape 21">
                    <a:extLst>
                      <a:ext uri="{FF2B5EF4-FFF2-40B4-BE49-F238E27FC236}">
                        <a16:creationId xmlns:a16="http://schemas.microsoft.com/office/drawing/2014/main" id="{9C19BB2D-C6F9-4ABA-A741-737BF4A1E45B}"/>
                      </a:ext>
                    </a:extLst>
                  </p:cNvPr>
                  <p:cNvSpPr/>
                  <p:nvPr/>
                </p:nvSpPr>
                <p:spPr>
                  <a:xfrm>
                    <a:off x="163512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0" name="CustomShape 22">
                    <a:extLst>
                      <a:ext uri="{FF2B5EF4-FFF2-40B4-BE49-F238E27FC236}">
                        <a16:creationId xmlns:a16="http://schemas.microsoft.com/office/drawing/2014/main" id="{5A294560-9FB4-437D-BCA7-BEFF2B41B696}"/>
                      </a:ext>
                    </a:extLst>
                  </p:cNvPr>
                  <p:cNvSpPr/>
                  <p:nvPr/>
                </p:nvSpPr>
                <p:spPr>
                  <a:xfrm>
                    <a:off x="1891080" y="330552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91" name="Group 23">
                    <a:extLst>
                      <a:ext uri="{FF2B5EF4-FFF2-40B4-BE49-F238E27FC236}">
                        <a16:creationId xmlns:a16="http://schemas.microsoft.com/office/drawing/2014/main" id="{B0E57018-312E-4420-9AC0-3F2F88B07E91}"/>
                      </a:ext>
                    </a:extLst>
                  </p:cNvPr>
                  <p:cNvGrpSpPr/>
                  <p:nvPr/>
                </p:nvGrpSpPr>
                <p:grpSpPr>
                  <a:xfrm>
                    <a:off x="2147040" y="3305520"/>
                    <a:ext cx="1535400" cy="255240"/>
                    <a:chOff x="2147040" y="3305520"/>
                    <a:chExt cx="1535400" cy="255240"/>
                  </a:xfrm>
                </p:grpSpPr>
                <p:sp>
                  <p:nvSpPr>
                    <p:cNvPr id="192" name="CustomShape 24">
                      <a:extLst>
                        <a:ext uri="{FF2B5EF4-FFF2-40B4-BE49-F238E27FC236}">
                          <a16:creationId xmlns:a16="http://schemas.microsoft.com/office/drawing/2014/main" id="{4B4BC23D-AAEA-4AFD-A5D2-D0406DBC9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704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3" name="CustomShape 25">
                      <a:extLst>
                        <a:ext uri="{FF2B5EF4-FFF2-40B4-BE49-F238E27FC236}">
                          <a16:creationId xmlns:a16="http://schemas.microsoft.com/office/drawing/2014/main" id="{FECAD6E2-7E92-4120-A84A-B86DE8D04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0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4" name="CustomShape 26">
                      <a:extLst>
                        <a:ext uri="{FF2B5EF4-FFF2-40B4-BE49-F238E27FC236}">
                          <a16:creationId xmlns:a16="http://schemas.microsoft.com/office/drawing/2014/main" id="{9A928FC4-50D7-4898-AFC1-34F917734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896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5" name="CustomShape 27">
                      <a:extLst>
                        <a:ext uri="{FF2B5EF4-FFF2-40B4-BE49-F238E27FC236}">
                          <a16:creationId xmlns:a16="http://schemas.microsoft.com/office/drawing/2014/main" id="{9B35BFB6-93F8-4080-9152-57B728149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92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6" name="CustomShape 28">
                      <a:extLst>
                        <a:ext uri="{FF2B5EF4-FFF2-40B4-BE49-F238E27FC236}">
                          <a16:creationId xmlns:a16="http://schemas.microsoft.com/office/drawing/2014/main" id="{19C30357-0D8A-4B3C-BAAB-5CA043742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088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7" name="CustomShape 29">
                      <a:extLst>
                        <a:ext uri="{FF2B5EF4-FFF2-40B4-BE49-F238E27FC236}">
                          <a16:creationId xmlns:a16="http://schemas.microsoft.com/office/drawing/2014/main" id="{B65B0BC4-51AF-46AE-B34D-95925E42C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7200" y="330552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179" name="Group 30">
                  <a:extLst>
                    <a:ext uri="{FF2B5EF4-FFF2-40B4-BE49-F238E27FC236}">
                      <a16:creationId xmlns:a16="http://schemas.microsoft.com/office/drawing/2014/main" id="{030767A2-E814-46A7-9EDF-851C8CBFA772}"/>
                    </a:ext>
                  </a:extLst>
                </p:cNvPr>
                <p:cNvGrpSpPr/>
                <p:nvPr/>
              </p:nvGrpSpPr>
              <p:grpSpPr>
                <a:xfrm>
                  <a:off x="1635120" y="3561480"/>
                  <a:ext cx="2047320" cy="255240"/>
                  <a:chOff x="1635120" y="3561480"/>
                  <a:chExt cx="2047320" cy="255240"/>
                </a:xfrm>
              </p:grpSpPr>
              <p:sp>
                <p:nvSpPr>
                  <p:cNvPr id="180" name="CustomShape 31">
                    <a:extLst>
                      <a:ext uri="{FF2B5EF4-FFF2-40B4-BE49-F238E27FC236}">
                        <a16:creationId xmlns:a16="http://schemas.microsoft.com/office/drawing/2014/main" id="{20C3223F-7DFD-446F-8297-A60261FB96C8}"/>
                      </a:ext>
                    </a:extLst>
                  </p:cNvPr>
                  <p:cNvSpPr/>
                  <p:nvPr/>
                </p:nvSpPr>
                <p:spPr>
                  <a:xfrm>
                    <a:off x="163512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1" name="CustomShape 32">
                    <a:extLst>
                      <a:ext uri="{FF2B5EF4-FFF2-40B4-BE49-F238E27FC236}">
                        <a16:creationId xmlns:a16="http://schemas.microsoft.com/office/drawing/2014/main" id="{0B66CA31-CC0F-4BF8-9208-CE1CCC96CB1E}"/>
                      </a:ext>
                    </a:extLst>
                  </p:cNvPr>
                  <p:cNvSpPr/>
                  <p:nvPr/>
                </p:nvSpPr>
                <p:spPr>
                  <a:xfrm>
                    <a:off x="1891080" y="35614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82" name="Group 33">
                    <a:extLst>
                      <a:ext uri="{FF2B5EF4-FFF2-40B4-BE49-F238E27FC236}">
                        <a16:creationId xmlns:a16="http://schemas.microsoft.com/office/drawing/2014/main" id="{3D4F5FDD-FF2D-46E4-B0AB-0CF75192F010}"/>
                      </a:ext>
                    </a:extLst>
                  </p:cNvPr>
                  <p:cNvGrpSpPr/>
                  <p:nvPr/>
                </p:nvGrpSpPr>
                <p:grpSpPr>
                  <a:xfrm>
                    <a:off x="2147040" y="3561480"/>
                    <a:ext cx="1535400" cy="255240"/>
                    <a:chOff x="2147040" y="3561480"/>
                    <a:chExt cx="1535400" cy="255240"/>
                  </a:xfrm>
                </p:grpSpPr>
                <p:sp>
                  <p:nvSpPr>
                    <p:cNvPr id="183" name="CustomShape 34">
                      <a:extLst>
                        <a:ext uri="{FF2B5EF4-FFF2-40B4-BE49-F238E27FC236}">
                          <a16:creationId xmlns:a16="http://schemas.microsoft.com/office/drawing/2014/main" id="{EE699F30-C621-4570-A924-F1357E7BE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704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84" name="CustomShape 35">
                      <a:extLst>
                        <a:ext uri="{FF2B5EF4-FFF2-40B4-BE49-F238E27FC236}">
                          <a16:creationId xmlns:a16="http://schemas.microsoft.com/office/drawing/2014/main" id="{8037D9C5-2429-401E-A76C-3E6E059E7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0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85" name="CustomShape 36">
                      <a:extLst>
                        <a:ext uri="{FF2B5EF4-FFF2-40B4-BE49-F238E27FC236}">
                          <a16:creationId xmlns:a16="http://schemas.microsoft.com/office/drawing/2014/main" id="{1F070B32-1270-4E1B-8CA8-DA56D4B94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896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86" name="CustomShape 37">
                      <a:extLst>
                        <a:ext uri="{FF2B5EF4-FFF2-40B4-BE49-F238E27FC236}">
                          <a16:creationId xmlns:a16="http://schemas.microsoft.com/office/drawing/2014/main" id="{699B8BB0-B0EE-47F5-9B0D-7437E66E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92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87" name="CustomShape 38">
                      <a:extLst>
                        <a:ext uri="{FF2B5EF4-FFF2-40B4-BE49-F238E27FC236}">
                          <a16:creationId xmlns:a16="http://schemas.microsoft.com/office/drawing/2014/main" id="{73282513-8E5B-49D5-B153-EAD2CE2AA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088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88" name="CustomShape 39">
                      <a:extLst>
                        <a:ext uri="{FF2B5EF4-FFF2-40B4-BE49-F238E27FC236}">
                          <a16:creationId xmlns:a16="http://schemas.microsoft.com/office/drawing/2014/main" id="{EBC02CC1-BEBE-4A8B-AAC4-C9FBB388A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7200" y="35614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  <p:grpSp>
            <p:nvGrpSpPr>
              <p:cNvPr id="157" name="Group 40">
                <a:extLst>
                  <a:ext uri="{FF2B5EF4-FFF2-40B4-BE49-F238E27FC236}">
                    <a16:creationId xmlns:a16="http://schemas.microsoft.com/office/drawing/2014/main" id="{3DEC53C0-F37A-41E9-A754-A2105FC54C4A}"/>
                  </a:ext>
                </a:extLst>
              </p:cNvPr>
              <p:cNvGrpSpPr/>
              <p:nvPr/>
            </p:nvGrpSpPr>
            <p:grpSpPr>
              <a:xfrm>
                <a:off x="1635120" y="3817080"/>
                <a:ext cx="2047320" cy="511200"/>
                <a:chOff x="1635120" y="3817080"/>
                <a:chExt cx="2047320" cy="511200"/>
              </a:xfrm>
            </p:grpSpPr>
            <p:grpSp>
              <p:nvGrpSpPr>
                <p:cNvPr id="158" name="Group 41">
                  <a:extLst>
                    <a:ext uri="{FF2B5EF4-FFF2-40B4-BE49-F238E27FC236}">
                      <a16:creationId xmlns:a16="http://schemas.microsoft.com/office/drawing/2014/main" id="{B6361871-DF44-476E-B980-0B688312E885}"/>
                    </a:ext>
                  </a:extLst>
                </p:cNvPr>
                <p:cNvGrpSpPr/>
                <p:nvPr/>
              </p:nvGrpSpPr>
              <p:grpSpPr>
                <a:xfrm>
                  <a:off x="1635120" y="3817080"/>
                  <a:ext cx="2047320" cy="255240"/>
                  <a:chOff x="1635120" y="3817080"/>
                  <a:chExt cx="2047320" cy="255240"/>
                </a:xfrm>
              </p:grpSpPr>
              <p:sp>
                <p:nvSpPr>
                  <p:cNvPr id="169" name="CustomShape 42">
                    <a:extLst>
                      <a:ext uri="{FF2B5EF4-FFF2-40B4-BE49-F238E27FC236}">
                        <a16:creationId xmlns:a16="http://schemas.microsoft.com/office/drawing/2014/main" id="{BE2A42AF-4EA3-473B-A72E-DF9BBD5BB537}"/>
                      </a:ext>
                    </a:extLst>
                  </p:cNvPr>
                  <p:cNvSpPr/>
                  <p:nvPr/>
                </p:nvSpPr>
                <p:spPr>
                  <a:xfrm>
                    <a:off x="163512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0" name="CustomShape 43">
                    <a:extLst>
                      <a:ext uri="{FF2B5EF4-FFF2-40B4-BE49-F238E27FC236}">
                        <a16:creationId xmlns:a16="http://schemas.microsoft.com/office/drawing/2014/main" id="{041DEEA1-4629-4872-94AB-2EDDB93F4A63}"/>
                      </a:ext>
                    </a:extLst>
                  </p:cNvPr>
                  <p:cNvSpPr/>
                  <p:nvPr/>
                </p:nvSpPr>
                <p:spPr>
                  <a:xfrm>
                    <a:off x="1891080" y="381708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71" name="Group 44">
                    <a:extLst>
                      <a:ext uri="{FF2B5EF4-FFF2-40B4-BE49-F238E27FC236}">
                        <a16:creationId xmlns:a16="http://schemas.microsoft.com/office/drawing/2014/main" id="{9B4E86B8-4571-4FF1-8D14-26E7D8D1A520}"/>
                      </a:ext>
                    </a:extLst>
                  </p:cNvPr>
                  <p:cNvGrpSpPr/>
                  <p:nvPr/>
                </p:nvGrpSpPr>
                <p:grpSpPr>
                  <a:xfrm>
                    <a:off x="2147040" y="3817080"/>
                    <a:ext cx="1535400" cy="255240"/>
                    <a:chOff x="2147040" y="3817080"/>
                    <a:chExt cx="1535400" cy="255240"/>
                  </a:xfrm>
                </p:grpSpPr>
                <p:sp>
                  <p:nvSpPr>
                    <p:cNvPr id="172" name="CustomShape 45">
                      <a:extLst>
                        <a:ext uri="{FF2B5EF4-FFF2-40B4-BE49-F238E27FC236}">
                          <a16:creationId xmlns:a16="http://schemas.microsoft.com/office/drawing/2014/main" id="{4F625C42-52A2-498B-AA12-4BCAD420C0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704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73" name="CustomShape 46">
                      <a:extLst>
                        <a:ext uri="{FF2B5EF4-FFF2-40B4-BE49-F238E27FC236}">
                          <a16:creationId xmlns:a16="http://schemas.microsoft.com/office/drawing/2014/main" id="{0364C005-415F-491F-8514-E41F28ED4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0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74" name="CustomShape 47">
                      <a:extLst>
                        <a:ext uri="{FF2B5EF4-FFF2-40B4-BE49-F238E27FC236}">
                          <a16:creationId xmlns:a16="http://schemas.microsoft.com/office/drawing/2014/main" id="{4D9184BF-099A-47E4-B37C-EBDCFB0A2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896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75" name="CustomShape 48">
                      <a:extLst>
                        <a:ext uri="{FF2B5EF4-FFF2-40B4-BE49-F238E27FC236}">
                          <a16:creationId xmlns:a16="http://schemas.microsoft.com/office/drawing/2014/main" id="{41892D77-BCA4-47E7-9F33-B2A6EA7A0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92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76" name="CustomShape 49">
                      <a:extLst>
                        <a:ext uri="{FF2B5EF4-FFF2-40B4-BE49-F238E27FC236}">
                          <a16:creationId xmlns:a16="http://schemas.microsoft.com/office/drawing/2014/main" id="{C5A2204E-5332-4FE0-9806-D647AFD4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088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77" name="CustomShape 50">
                      <a:extLst>
                        <a:ext uri="{FF2B5EF4-FFF2-40B4-BE49-F238E27FC236}">
                          <a16:creationId xmlns:a16="http://schemas.microsoft.com/office/drawing/2014/main" id="{6C238AE2-4570-463B-B3D4-5161C1722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7200" y="381708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grpSp>
              <p:nvGrpSpPr>
                <p:cNvPr id="159" name="Group 51">
                  <a:extLst>
                    <a:ext uri="{FF2B5EF4-FFF2-40B4-BE49-F238E27FC236}">
                      <a16:creationId xmlns:a16="http://schemas.microsoft.com/office/drawing/2014/main" id="{77523094-F7B4-4299-8220-650B3E617307}"/>
                    </a:ext>
                  </a:extLst>
                </p:cNvPr>
                <p:cNvGrpSpPr/>
                <p:nvPr/>
              </p:nvGrpSpPr>
              <p:grpSpPr>
                <a:xfrm>
                  <a:off x="1635120" y="4073040"/>
                  <a:ext cx="2047320" cy="255240"/>
                  <a:chOff x="1635120" y="4073040"/>
                  <a:chExt cx="2047320" cy="255240"/>
                </a:xfrm>
              </p:grpSpPr>
              <p:sp>
                <p:nvSpPr>
                  <p:cNvPr id="160" name="CustomShape 52">
                    <a:extLst>
                      <a:ext uri="{FF2B5EF4-FFF2-40B4-BE49-F238E27FC236}">
                        <a16:creationId xmlns:a16="http://schemas.microsoft.com/office/drawing/2014/main" id="{EE9E2491-5816-4EAD-928E-82C536C3012E}"/>
                      </a:ext>
                    </a:extLst>
                  </p:cNvPr>
                  <p:cNvSpPr/>
                  <p:nvPr/>
                </p:nvSpPr>
                <p:spPr>
                  <a:xfrm>
                    <a:off x="163512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1" name="CustomShape 53">
                    <a:extLst>
                      <a:ext uri="{FF2B5EF4-FFF2-40B4-BE49-F238E27FC236}">
                        <a16:creationId xmlns:a16="http://schemas.microsoft.com/office/drawing/2014/main" id="{7C8742C1-DE72-4EBA-94C3-83A04BBE75AA}"/>
                      </a:ext>
                    </a:extLst>
                  </p:cNvPr>
                  <p:cNvSpPr/>
                  <p:nvPr/>
                </p:nvSpPr>
                <p:spPr>
                  <a:xfrm>
                    <a:off x="1891080" y="407304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62" name="Group 54">
                    <a:extLst>
                      <a:ext uri="{FF2B5EF4-FFF2-40B4-BE49-F238E27FC236}">
                        <a16:creationId xmlns:a16="http://schemas.microsoft.com/office/drawing/2014/main" id="{E0013B69-544F-4461-B02F-759034057659}"/>
                      </a:ext>
                    </a:extLst>
                  </p:cNvPr>
                  <p:cNvGrpSpPr/>
                  <p:nvPr/>
                </p:nvGrpSpPr>
                <p:grpSpPr>
                  <a:xfrm>
                    <a:off x="2147040" y="4073040"/>
                    <a:ext cx="1535400" cy="255240"/>
                    <a:chOff x="2147040" y="4073040"/>
                    <a:chExt cx="1535400" cy="255240"/>
                  </a:xfrm>
                </p:grpSpPr>
                <p:sp>
                  <p:nvSpPr>
                    <p:cNvPr id="163" name="CustomShape 55">
                      <a:extLst>
                        <a:ext uri="{FF2B5EF4-FFF2-40B4-BE49-F238E27FC236}">
                          <a16:creationId xmlns:a16="http://schemas.microsoft.com/office/drawing/2014/main" id="{BE754E62-8A26-4229-9C40-AE7E2BEE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704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4" name="CustomShape 56">
                      <a:extLst>
                        <a:ext uri="{FF2B5EF4-FFF2-40B4-BE49-F238E27FC236}">
                          <a16:creationId xmlns:a16="http://schemas.microsoft.com/office/drawing/2014/main" id="{9DC74FAC-216A-4B28-B4FA-2A612AE4C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30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5" name="CustomShape 57">
                      <a:extLst>
                        <a:ext uri="{FF2B5EF4-FFF2-40B4-BE49-F238E27FC236}">
                          <a16:creationId xmlns:a16="http://schemas.microsoft.com/office/drawing/2014/main" id="{B0247E6A-74CC-451F-B774-1DFEBF4EB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896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6" name="CustomShape 58">
                      <a:extLst>
                        <a:ext uri="{FF2B5EF4-FFF2-40B4-BE49-F238E27FC236}">
                          <a16:creationId xmlns:a16="http://schemas.microsoft.com/office/drawing/2014/main" id="{75DBAB2C-FD3E-461B-9EB5-665D1AA86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92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7" name="CustomShape 59">
                      <a:extLst>
                        <a:ext uri="{FF2B5EF4-FFF2-40B4-BE49-F238E27FC236}">
                          <a16:creationId xmlns:a16="http://schemas.microsoft.com/office/drawing/2014/main" id="{50D5ED3D-7A2E-492B-9976-7BA6F2C69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088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68" name="CustomShape 60">
                      <a:extLst>
                        <a:ext uri="{FF2B5EF4-FFF2-40B4-BE49-F238E27FC236}">
                          <a16:creationId xmlns:a16="http://schemas.microsoft.com/office/drawing/2014/main" id="{DFE0D650-4078-45C7-8576-2FD854BEF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7200" y="4073040"/>
                      <a:ext cx="255240" cy="255240"/>
                    </a:xfrm>
                    <a:prstGeom prst="rect">
                      <a:avLst/>
                    </a:prstGeom>
                    <a:solidFill>
                      <a:srgbClr val="20538D">
                        <a:alpha val="29000"/>
                      </a:srgbClr>
                    </a:solidFill>
                    <a:ln w="25560">
                      <a:solidFill>
                        <a:srgbClr val="70AAE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</p:grpSp>
        </p:grpSp>
        <p:grpSp>
          <p:nvGrpSpPr>
            <p:cNvPr id="125" name="Group 61">
              <a:extLst>
                <a:ext uri="{FF2B5EF4-FFF2-40B4-BE49-F238E27FC236}">
                  <a16:creationId xmlns:a16="http://schemas.microsoft.com/office/drawing/2014/main" id="{98318DC0-DE07-4C56-B124-E4B93344121D}"/>
                </a:ext>
              </a:extLst>
            </p:cNvPr>
            <p:cNvGrpSpPr/>
            <p:nvPr/>
          </p:nvGrpSpPr>
          <p:grpSpPr>
            <a:xfrm>
              <a:off x="1635120" y="4329000"/>
              <a:ext cx="2047320" cy="510840"/>
              <a:chOff x="1635120" y="4329000"/>
              <a:chExt cx="2047320" cy="510840"/>
            </a:xfrm>
          </p:grpSpPr>
          <p:grpSp>
            <p:nvGrpSpPr>
              <p:cNvPr id="136" name="Group 62">
                <a:extLst>
                  <a:ext uri="{FF2B5EF4-FFF2-40B4-BE49-F238E27FC236}">
                    <a16:creationId xmlns:a16="http://schemas.microsoft.com/office/drawing/2014/main" id="{870A001C-4D06-447E-8056-52443C93A7A6}"/>
                  </a:ext>
                </a:extLst>
              </p:cNvPr>
              <p:cNvGrpSpPr/>
              <p:nvPr/>
            </p:nvGrpSpPr>
            <p:grpSpPr>
              <a:xfrm>
                <a:off x="1635120" y="4329000"/>
                <a:ext cx="2047320" cy="255240"/>
                <a:chOff x="1635120" y="4329000"/>
                <a:chExt cx="2047320" cy="255240"/>
              </a:xfrm>
            </p:grpSpPr>
            <p:sp>
              <p:nvSpPr>
                <p:cNvPr id="147" name="CustomShape 63">
                  <a:extLst>
                    <a:ext uri="{FF2B5EF4-FFF2-40B4-BE49-F238E27FC236}">
                      <a16:creationId xmlns:a16="http://schemas.microsoft.com/office/drawing/2014/main" id="{5FAA0C3C-B6B1-4882-A3B3-8588CB2AF11F}"/>
                    </a:ext>
                  </a:extLst>
                </p:cNvPr>
                <p:cNvSpPr/>
                <p:nvPr/>
              </p:nvSpPr>
              <p:spPr>
                <a:xfrm>
                  <a:off x="163512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8" name="CustomShape 64">
                  <a:extLst>
                    <a:ext uri="{FF2B5EF4-FFF2-40B4-BE49-F238E27FC236}">
                      <a16:creationId xmlns:a16="http://schemas.microsoft.com/office/drawing/2014/main" id="{5DDBF536-710E-4BE1-AD74-6F17B79903F1}"/>
                    </a:ext>
                  </a:extLst>
                </p:cNvPr>
                <p:cNvSpPr/>
                <p:nvPr/>
              </p:nvSpPr>
              <p:spPr>
                <a:xfrm>
                  <a:off x="1891080" y="43290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49" name="Group 65">
                  <a:extLst>
                    <a:ext uri="{FF2B5EF4-FFF2-40B4-BE49-F238E27FC236}">
                      <a16:creationId xmlns:a16="http://schemas.microsoft.com/office/drawing/2014/main" id="{C575C6AC-5861-4A60-AB30-543F12BD4C99}"/>
                    </a:ext>
                  </a:extLst>
                </p:cNvPr>
                <p:cNvGrpSpPr/>
                <p:nvPr/>
              </p:nvGrpSpPr>
              <p:grpSpPr>
                <a:xfrm>
                  <a:off x="2147040" y="4329000"/>
                  <a:ext cx="1535400" cy="255240"/>
                  <a:chOff x="2147040" y="4329000"/>
                  <a:chExt cx="1535400" cy="255240"/>
                </a:xfrm>
              </p:grpSpPr>
              <p:sp>
                <p:nvSpPr>
                  <p:cNvPr id="150" name="CustomShape 66">
                    <a:extLst>
                      <a:ext uri="{FF2B5EF4-FFF2-40B4-BE49-F238E27FC236}">
                        <a16:creationId xmlns:a16="http://schemas.microsoft.com/office/drawing/2014/main" id="{4E2322E0-E124-4AD6-8C62-E5DDEB124E06}"/>
                      </a:ext>
                    </a:extLst>
                  </p:cNvPr>
                  <p:cNvSpPr/>
                  <p:nvPr/>
                </p:nvSpPr>
                <p:spPr>
                  <a:xfrm>
                    <a:off x="214704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1" name="CustomShape 67">
                    <a:extLst>
                      <a:ext uri="{FF2B5EF4-FFF2-40B4-BE49-F238E27FC236}">
                        <a16:creationId xmlns:a16="http://schemas.microsoft.com/office/drawing/2014/main" id="{DFA9E6B0-D38D-418F-86E1-71ABC54D2437}"/>
                      </a:ext>
                    </a:extLst>
                  </p:cNvPr>
                  <p:cNvSpPr/>
                  <p:nvPr/>
                </p:nvSpPr>
                <p:spPr>
                  <a:xfrm>
                    <a:off x="24030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2" name="CustomShape 68">
                    <a:extLst>
                      <a:ext uri="{FF2B5EF4-FFF2-40B4-BE49-F238E27FC236}">
                        <a16:creationId xmlns:a16="http://schemas.microsoft.com/office/drawing/2014/main" id="{4501D5C9-16C2-47D6-97C5-553E511D87C8}"/>
                      </a:ext>
                    </a:extLst>
                  </p:cNvPr>
                  <p:cNvSpPr/>
                  <p:nvPr/>
                </p:nvSpPr>
                <p:spPr>
                  <a:xfrm>
                    <a:off x="265896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3" name="CustomShape 69">
                    <a:extLst>
                      <a:ext uri="{FF2B5EF4-FFF2-40B4-BE49-F238E27FC236}">
                        <a16:creationId xmlns:a16="http://schemas.microsoft.com/office/drawing/2014/main" id="{8DAF2B8D-4D7A-481C-B28B-052D6CB35BBD}"/>
                      </a:ext>
                    </a:extLst>
                  </p:cNvPr>
                  <p:cNvSpPr/>
                  <p:nvPr/>
                </p:nvSpPr>
                <p:spPr>
                  <a:xfrm>
                    <a:off x="291492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4" name="CustomShape 70">
                    <a:extLst>
                      <a:ext uri="{FF2B5EF4-FFF2-40B4-BE49-F238E27FC236}">
                        <a16:creationId xmlns:a16="http://schemas.microsoft.com/office/drawing/2014/main" id="{34BC8DE8-A766-45C5-8B2B-EECDB318F38E}"/>
                      </a:ext>
                    </a:extLst>
                  </p:cNvPr>
                  <p:cNvSpPr/>
                  <p:nvPr/>
                </p:nvSpPr>
                <p:spPr>
                  <a:xfrm>
                    <a:off x="317088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5" name="CustomShape 71">
                    <a:extLst>
                      <a:ext uri="{FF2B5EF4-FFF2-40B4-BE49-F238E27FC236}">
                        <a16:creationId xmlns:a16="http://schemas.microsoft.com/office/drawing/2014/main" id="{41EF09F0-14AD-4108-B718-833B4FD2938A}"/>
                      </a:ext>
                    </a:extLst>
                  </p:cNvPr>
                  <p:cNvSpPr/>
                  <p:nvPr/>
                </p:nvSpPr>
                <p:spPr>
                  <a:xfrm>
                    <a:off x="3427200" y="43290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137" name="Group 72">
                <a:extLst>
                  <a:ext uri="{FF2B5EF4-FFF2-40B4-BE49-F238E27FC236}">
                    <a16:creationId xmlns:a16="http://schemas.microsoft.com/office/drawing/2014/main" id="{DB3F6C20-546B-4BDC-ACDF-7D9CEE444C1E}"/>
                  </a:ext>
                </a:extLst>
              </p:cNvPr>
              <p:cNvGrpSpPr/>
              <p:nvPr/>
            </p:nvGrpSpPr>
            <p:grpSpPr>
              <a:xfrm>
                <a:off x="1635120" y="4584600"/>
                <a:ext cx="2047320" cy="255240"/>
                <a:chOff x="1635120" y="4584600"/>
                <a:chExt cx="2047320" cy="255240"/>
              </a:xfrm>
            </p:grpSpPr>
            <p:sp>
              <p:nvSpPr>
                <p:cNvPr id="138" name="CustomShape 73">
                  <a:extLst>
                    <a:ext uri="{FF2B5EF4-FFF2-40B4-BE49-F238E27FC236}">
                      <a16:creationId xmlns:a16="http://schemas.microsoft.com/office/drawing/2014/main" id="{B2DDF989-B65A-4DD8-A09B-5CB36375F403}"/>
                    </a:ext>
                  </a:extLst>
                </p:cNvPr>
                <p:cNvSpPr/>
                <p:nvPr/>
              </p:nvSpPr>
              <p:spPr>
                <a:xfrm>
                  <a:off x="163512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" name="CustomShape 74">
                  <a:extLst>
                    <a:ext uri="{FF2B5EF4-FFF2-40B4-BE49-F238E27FC236}">
                      <a16:creationId xmlns:a16="http://schemas.microsoft.com/office/drawing/2014/main" id="{92A12E01-3B9A-463E-B5E1-4B1EA4762AA5}"/>
                    </a:ext>
                  </a:extLst>
                </p:cNvPr>
                <p:cNvSpPr/>
                <p:nvPr/>
              </p:nvSpPr>
              <p:spPr>
                <a:xfrm>
                  <a:off x="1891080" y="458460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40" name="Group 75">
                  <a:extLst>
                    <a:ext uri="{FF2B5EF4-FFF2-40B4-BE49-F238E27FC236}">
                      <a16:creationId xmlns:a16="http://schemas.microsoft.com/office/drawing/2014/main" id="{AC141AC2-4000-4656-B2B4-94ED4FF24451}"/>
                    </a:ext>
                  </a:extLst>
                </p:cNvPr>
                <p:cNvGrpSpPr/>
                <p:nvPr/>
              </p:nvGrpSpPr>
              <p:grpSpPr>
                <a:xfrm>
                  <a:off x="2147040" y="4584600"/>
                  <a:ext cx="1535400" cy="255240"/>
                  <a:chOff x="2147040" y="4584600"/>
                  <a:chExt cx="1535400" cy="255240"/>
                </a:xfrm>
              </p:grpSpPr>
              <p:sp>
                <p:nvSpPr>
                  <p:cNvPr id="141" name="CustomShape 76">
                    <a:extLst>
                      <a:ext uri="{FF2B5EF4-FFF2-40B4-BE49-F238E27FC236}">
                        <a16:creationId xmlns:a16="http://schemas.microsoft.com/office/drawing/2014/main" id="{9B83C177-7F18-4C4A-AEE7-6EFE363A4344}"/>
                      </a:ext>
                    </a:extLst>
                  </p:cNvPr>
                  <p:cNvSpPr/>
                  <p:nvPr/>
                </p:nvSpPr>
                <p:spPr>
                  <a:xfrm>
                    <a:off x="214704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2" name="CustomShape 77">
                    <a:extLst>
                      <a:ext uri="{FF2B5EF4-FFF2-40B4-BE49-F238E27FC236}">
                        <a16:creationId xmlns:a16="http://schemas.microsoft.com/office/drawing/2014/main" id="{D018CE7F-9395-4EE0-8B70-972305536551}"/>
                      </a:ext>
                    </a:extLst>
                  </p:cNvPr>
                  <p:cNvSpPr/>
                  <p:nvPr/>
                </p:nvSpPr>
                <p:spPr>
                  <a:xfrm>
                    <a:off x="24030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3" name="CustomShape 78">
                    <a:extLst>
                      <a:ext uri="{FF2B5EF4-FFF2-40B4-BE49-F238E27FC236}">
                        <a16:creationId xmlns:a16="http://schemas.microsoft.com/office/drawing/2014/main" id="{B71A561F-8B20-4FD6-BDD3-A8F8DF869765}"/>
                      </a:ext>
                    </a:extLst>
                  </p:cNvPr>
                  <p:cNvSpPr/>
                  <p:nvPr/>
                </p:nvSpPr>
                <p:spPr>
                  <a:xfrm>
                    <a:off x="265896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4" name="CustomShape 79">
                    <a:extLst>
                      <a:ext uri="{FF2B5EF4-FFF2-40B4-BE49-F238E27FC236}">
                        <a16:creationId xmlns:a16="http://schemas.microsoft.com/office/drawing/2014/main" id="{21803A6B-94C5-4363-AEC7-01E1E65465CD}"/>
                      </a:ext>
                    </a:extLst>
                  </p:cNvPr>
                  <p:cNvSpPr/>
                  <p:nvPr/>
                </p:nvSpPr>
                <p:spPr>
                  <a:xfrm>
                    <a:off x="291492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5" name="CustomShape 80">
                    <a:extLst>
                      <a:ext uri="{FF2B5EF4-FFF2-40B4-BE49-F238E27FC236}">
                        <a16:creationId xmlns:a16="http://schemas.microsoft.com/office/drawing/2014/main" id="{87CEC4FA-DB78-4D59-82B6-5B1D8680B61A}"/>
                      </a:ext>
                    </a:extLst>
                  </p:cNvPr>
                  <p:cNvSpPr/>
                  <p:nvPr/>
                </p:nvSpPr>
                <p:spPr>
                  <a:xfrm>
                    <a:off x="317088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6" name="CustomShape 81">
                    <a:extLst>
                      <a:ext uri="{FF2B5EF4-FFF2-40B4-BE49-F238E27FC236}">
                        <a16:creationId xmlns:a16="http://schemas.microsoft.com/office/drawing/2014/main" id="{1E2BA8C0-D07C-4916-9FD4-C978C8D2D04A}"/>
                      </a:ext>
                    </a:extLst>
                  </p:cNvPr>
                  <p:cNvSpPr/>
                  <p:nvPr/>
                </p:nvSpPr>
                <p:spPr>
                  <a:xfrm>
                    <a:off x="3427200" y="4584600"/>
                    <a:ext cx="255240" cy="255240"/>
                  </a:xfrm>
                  <a:prstGeom prst="rect">
                    <a:avLst/>
                  </a:prstGeom>
                  <a:solidFill>
                    <a:srgbClr val="20538D">
                      <a:alpha val="29000"/>
                    </a:srgbClr>
                  </a:solidFill>
                  <a:ln w="25560">
                    <a:solidFill>
                      <a:srgbClr val="70AAE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  <p:grpSp>
          <p:nvGrpSpPr>
            <p:cNvPr id="126" name="Group 82">
              <a:extLst>
                <a:ext uri="{FF2B5EF4-FFF2-40B4-BE49-F238E27FC236}">
                  <a16:creationId xmlns:a16="http://schemas.microsoft.com/office/drawing/2014/main" id="{313F8940-3685-4047-9ECA-94D38BA050AC}"/>
                </a:ext>
              </a:extLst>
            </p:cNvPr>
            <p:cNvGrpSpPr/>
            <p:nvPr/>
          </p:nvGrpSpPr>
          <p:grpSpPr>
            <a:xfrm>
              <a:off x="1635120" y="4840560"/>
              <a:ext cx="2047320" cy="255240"/>
              <a:chOff x="1635120" y="4840560"/>
              <a:chExt cx="2047320" cy="255240"/>
            </a:xfrm>
          </p:grpSpPr>
          <p:sp>
            <p:nvSpPr>
              <p:cNvPr id="127" name="CustomShape 83">
                <a:extLst>
                  <a:ext uri="{FF2B5EF4-FFF2-40B4-BE49-F238E27FC236}">
                    <a16:creationId xmlns:a16="http://schemas.microsoft.com/office/drawing/2014/main" id="{2453C766-5DE6-4C44-95C3-F9025007F6D5}"/>
                  </a:ext>
                </a:extLst>
              </p:cNvPr>
              <p:cNvSpPr/>
              <p:nvPr/>
            </p:nvSpPr>
            <p:spPr>
              <a:xfrm>
                <a:off x="163512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84">
                <a:extLst>
                  <a:ext uri="{FF2B5EF4-FFF2-40B4-BE49-F238E27FC236}">
                    <a16:creationId xmlns:a16="http://schemas.microsoft.com/office/drawing/2014/main" id="{5633A4C0-D0EC-4204-83B4-69E2BDD60C77}"/>
                  </a:ext>
                </a:extLst>
              </p:cNvPr>
              <p:cNvSpPr/>
              <p:nvPr/>
            </p:nvSpPr>
            <p:spPr>
              <a:xfrm>
                <a:off x="1891080" y="4840560"/>
                <a:ext cx="255240" cy="255240"/>
              </a:xfrm>
              <a:prstGeom prst="rect">
                <a:avLst/>
              </a:prstGeom>
              <a:solidFill>
                <a:srgbClr val="20538D">
                  <a:alpha val="29000"/>
                </a:srgbClr>
              </a:solidFill>
              <a:ln w="25560">
                <a:solidFill>
                  <a:srgbClr val="70AAE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9" name="Group 85">
                <a:extLst>
                  <a:ext uri="{FF2B5EF4-FFF2-40B4-BE49-F238E27FC236}">
                    <a16:creationId xmlns:a16="http://schemas.microsoft.com/office/drawing/2014/main" id="{E1317D1E-C9BB-4943-B14D-F452756ECE44}"/>
                  </a:ext>
                </a:extLst>
              </p:cNvPr>
              <p:cNvGrpSpPr/>
              <p:nvPr/>
            </p:nvGrpSpPr>
            <p:grpSpPr>
              <a:xfrm>
                <a:off x="2147040" y="4840560"/>
                <a:ext cx="1535400" cy="255240"/>
                <a:chOff x="2147040" y="4840560"/>
                <a:chExt cx="1535400" cy="255240"/>
              </a:xfrm>
            </p:grpSpPr>
            <p:sp>
              <p:nvSpPr>
                <p:cNvPr id="130" name="CustomShape 86">
                  <a:extLst>
                    <a:ext uri="{FF2B5EF4-FFF2-40B4-BE49-F238E27FC236}">
                      <a16:creationId xmlns:a16="http://schemas.microsoft.com/office/drawing/2014/main" id="{1C1848C0-DCB9-40B9-B64A-290F8EC8BEB3}"/>
                    </a:ext>
                  </a:extLst>
                </p:cNvPr>
                <p:cNvSpPr/>
                <p:nvPr/>
              </p:nvSpPr>
              <p:spPr>
                <a:xfrm>
                  <a:off x="214704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" name="CustomShape 87">
                  <a:extLst>
                    <a:ext uri="{FF2B5EF4-FFF2-40B4-BE49-F238E27FC236}">
                      <a16:creationId xmlns:a16="http://schemas.microsoft.com/office/drawing/2014/main" id="{5B4B3F3F-0588-4B43-97EA-7BA169AD5498}"/>
                    </a:ext>
                  </a:extLst>
                </p:cNvPr>
                <p:cNvSpPr/>
                <p:nvPr/>
              </p:nvSpPr>
              <p:spPr>
                <a:xfrm>
                  <a:off x="24030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2" name="CustomShape 88">
                  <a:extLst>
                    <a:ext uri="{FF2B5EF4-FFF2-40B4-BE49-F238E27FC236}">
                      <a16:creationId xmlns:a16="http://schemas.microsoft.com/office/drawing/2014/main" id="{AC1E3496-353B-455D-8076-27BD5536F3DB}"/>
                    </a:ext>
                  </a:extLst>
                </p:cNvPr>
                <p:cNvSpPr/>
                <p:nvPr/>
              </p:nvSpPr>
              <p:spPr>
                <a:xfrm>
                  <a:off x="265896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" name="CustomShape 89">
                  <a:extLst>
                    <a:ext uri="{FF2B5EF4-FFF2-40B4-BE49-F238E27FC236}">
                      <a16:creationId xmlns:a16="http://schemas.microsoft.com/office/drawing/2014/main" id="{0918C327-80D0-43EF-81BB-674CDD11DBAF}"/>
                    </a:ext>
                  </a:extLst>
                </p:cNvPr>
                <p:cNvSpPr/>
                <p:nvPr/>
              </p:nvSpPr>
              <p:spPr>
                <a:xfrm>
                  <a:off x="291492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4" name="CustomShape 90">
                  <a:extLst>
                    <a:ext uri="{FF2B5EF4-FFF2-40B4-BE49-F238E27FC236}">
                      <a16:creationId xmlns:a16="http://schemas.microsoft.com/office/drawing/2014/main" id="{E386ACB9-B0E1-4F16-809F-6334D536DA4F}"/>
                    </a:ext>
                  </a:extLst>
                </p:cNvPr>
                <p:cNvSpPr/>
                <p:nvPr/>
              </p:nvSpPr>
              <p:spPr>
                <a:xfrm>
                  <a:off x="317088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5" name="CustomShape 91">
                  <a:extLst>
                    <a:ext uri="{FF2B5EF4-FFF2-40B4-BE49-F238E27FC236}">
                      <a16:creationId xmlns:a16="http://schemas.microsoft.com/office/drawing/2014/main" id="{56013D90-569F-4A3C-B9CD-6F9DAF660F22}"/>
                    </a:ext>
                  </a:extLst>
                </p:cNvPr>
                <p:cNvSpPr/>
                <p:nvPr/>
              </p:nvSpPr>
              <p:spPr>
                <a:xfrm>
                  <a:off x="3427200" y="4840560"/>
                  <a:ext cx="255240" cy="255240"/>
                </a:xfrm>
                <a:prstGeom prst="rect">
                  <a:avLst/>
                </a:prstGeom>
                <a:solidFill>
                  <a:srgbClr val="20538D">
                    <a:alpha val="29000"/>
                  </a:srgbClr>
                </a:solidFill>
                <a:ln w="25560">
                  <a:solidFill>
                    <a:srgbClr val="70AAE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98" name="CustomShape 92">
            <a:extLst>
              <a:ext uri="{FF2B5EF4-FFF2-40B4-BE49-F238E27FC236}">
                <a16:creationId xmlns:a16="http://schemas.microsoft.com/office/drawing/2014/main" id="{B3BAAABB-7ED7-46BF-93F7-526E2DC93252}"/>
              </a:ext>
            </a:extLst>
          </p:cNvPr>
          <p:cNvSpPr/>
          <p:nvPr/>
        </p:nvSpPr>
        <p:spPr>
          <a:xfrm>
            <a:off x="4700640" y="40629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93">
            <a:extLst>
              <a:ext uri="{FF2B5EF4-FFF2-40B4-BE49-F238E27FC236}">
                <a16:creationId xmlns:a16="http://schemas.microsoft.com/office/drawing/2014/main" id="{7C62898D-643E-4C27-9642-248B0C580C7B}"/>
              </a:ext>
            </a:extLst>
          </p:cNvPr>
          <p:cNvSpPr/>
          <p:nvPr/>
        </p:nvSpPr>
        <p:spPr>
          <a:xfrm>
            <a:off x="3676800" y="4318560"/>
            <a:ext cx="254880" cy="254880"/>
          </a:xfrm>
          <a:prstGeom prst="rect">
            <a:avLst/>
          </a:prstGeom>
          <a:noFill/>
          <a:ln w="5076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0" name="Group 94">
            <a:extLst>
              <a:ext uri="{FF2B5EF4-FFF2-40B4-BE49-F238E27FC236}">
                <a16:creationId xmlns:a16="http://schemas.microsoft.com/office/drawing/2014/main" id="{98AA0F8F-729D-4BBD-A475-E5FA8377708A}"/>
              </a:ext>
            </a:extLst>
          </p:cNvPr>
          <p:cNvGrpSpPr/>
          <p:nvPr/>
        </p:nvGrpSpPr>
        <p:grpSpPr>
          <a:xfrm>
            <a:off x="3680400" y="4063680"/>
            <a:ext cx="1083600" cy="494640"/>
            <a:chOff x="2156400" y="4063680"/>
            <a:chExt cx="1083600" cy="494640"/>
          </a:xfrm>
        </p:grpSpPr>
        <p:sp>
          <p:nvSpPr>
            <p:cNvPr id="201" name="CustomShape 95">
              <a:extLst>
                <a:ext uri="{FF2B5EF4-FFF2-40B4-BE49-F238E27FC236}">
                  <a16:creationId xmlns:a16="http://schemas.microsoft.com/office/drawing/2014/main" id="{EBB04EE3-95EC-46B5-AC96-94FD807739F0}"/>
                </a:ext>
              </a:extLst>
            </p:cNvPr>
            <p:cNvSpPr/>
            <p:nvPr/>
          </p:nvSpPr>
          <p:spPr>
            <a:xfrm rot="10800000">
              <a:off x="2156400" y="44938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96">
              <a:extLst>
                <a:ext uri="{FF2B5EF4-FFF2-40B4-BE49-F238E27FC236}">
                  <a16:creationId xmlns:a16="http://schemas.microsoft.com/office/drawing/2014/main" id="{555A3AB4-A5A9-48A1-98A6-7FCBD013D47C}"/>
                </a:ext>
              </a:extLst>
            </p:cNvPr>
            <p:cNvSpPr/>
            <p:nvPr/>
          </p:nvSpPr>
          <p:spPr>
            <a:xfrm rot="10800000">
              <a:off x="3175200" y="4063680"/>
              <a:ext cx="64800" cy="64440"/>
            </a:xfrm>
            <a:prstGeom prst="rect">
              <a:avLst/>
            </a:prstGeom>
            <a:solidFill>
              <a:srgbClr val="DD181A"/>
            </a:solidFill>
            <a:ln w="255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" name="CustomShape 97">
            <a:extLst>
              <a:ext uri="{FF2B5EF4-FFF2-40B4-BE49-F238E27FC236}">
                <a16:creationId xmlns:a16="http://schemas.microsoft.com/office/drawing/2014/main" id="{F612D11A-1FA7-43E0-B41C-A5F50A7A81DF}"/>
              </a:ext>
            </a:extLst>
          </p:cNvPr>
          <p:cNvSpPr/>
          <p:nvPr/>
        </p:nvSpPr>
        <p:spPr>
          <a:xfrm>
            <a:off x="6359520" y="2756520"/>
            <a:ext cx="3408120" cy="182880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只有同一个工作组 </a:t>
            </a:r>
            <a:r>
              <a:rPr lang="en-US" altLang="zh-CN" b="1" spc="-1" dirty="0">
                <a:solidFill>
                  <a:srgbClr val="F79646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内的工作项 </a:t>
            </a:r>
            <a:r>
              <a:rPr lang="en-US" b="1" spc="-1" dirty="0">
                <a:solidFill>
                  <a:srgbClr val="F79646"/>
                </a:solidFill>
                <a:latin typeface="Trebuchet MS"/>
                <a:ea typeface="DejaVu Sans"/>
              </a:rPr>
              <a:t>work-items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才能进行同步（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lang="en-US" spc="-1" dirty="0">
              <a:latin typeface="Arial"/>
            </a:endParaRPr>
          </a:p>
          <a:p>
            <a:pPr marL="36360" algn="ctr"/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屏障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barriers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和 </a:t>
            </a:r>
            <a:r>
              <a:rPr lang="zh-CN" alt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内存围栏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memory</a:t>
            </a: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 </a:t>
            </a:r>
            <a:r>
              <a:rPr lang="en-US" b="1" spc="-1" dirty="0">
                <a:solidFill>
                  <a:srgbClr val="9BBB59"/>
                </a:solidFill>
                <a:latin typeface="Trebuchet MS"/>
                <a:ea typeface="DejaVu Sans"/>
              </a:rPr>
              <a:t>fences</a:t>
            </a:r>
            <a:endParaRPr lang="en-US" spc="-1" dirty="0">
              <a:latin typeface="Arial"/>
            </a:endParaRPr>
          </a:p>
        </p:txBody>
      </p:sp>
      <p:sp>
        <p:nvSpPr>
          <p:cNvPr id="204" name="Line 98">
            <a:extLst>
              <a:ext uri="{FF2B5EF4-FFF2-40B4-BE49-F238E27FC236}">
                <a16:creationId xmlns:a16="http://schemas.microsoft.com/office/drawing/2014/main" id="{AFE026F9-09C8-4A37-869C-9A2078B58F28}"/>
              </a:ext>
            </a:extLst>
          </p:cNvPr>
          <p:cNvSpPr/>
          <p:nvPr/>
        </p:nvSpPr>
        <p:spPr>
          <a:xfrm>
            <a:off x="3663840" y="3179880"/>
            <a:ext cx="2703600" cy="36720"/>
          </a:xfrm>
          <a:prstGeom prst="line">
            <a:avLst/>
          </a:prstGeom>
          <a:ln w="50760">
            <a:solidFill>
              <a:schemeClr val="accent6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99">
            <a:extLst>
              <a:ext uri="{FF2B5EF4-FFF2-40B4-BE49-F238E27FC236}">
                <a16:creationId xmlns:a16="http://schemas.microsoft.com/office/drawing/2014/main" id="{87E56558-E090-409D-8AEC-A679D3AAB9B1}"/>
              </a:ext>
            </a:extLst>
          </p:cNvPr>
          <p:cNvSpPr/>
          <p:nvPr/>
        </p:nvSpPr>
        <p:spPr>
          <a:xfrm>
            <a:off x="6729716" y="4456620"/>
            <a:ext cx="2667728" cy="90918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/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一个核（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kernel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）内的工作组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altLang="zh-CN" b="1" spc="-1" dirty="0">
                <a:solidFill>
                  <a:srgbClr val="C0504D"/>
                </a:solidFill>
                <a:latin typeface="Trebuchet MS"/>
              </a:rPr>
              <a:t>work-groups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之间不能同步（</a:t>
            </a:r>
            <a:r>
              <a:rPr lang="en-US" altLang="zh-CN" b="1" spc="-1" dirty="0">
                <a:solidFill>
                  <a:srgbClr val="000000"/>
                </a:solidFill>
                <a:latin typeface="Trebuchet MS"/>
              </a:rPr>
              <a:t> synchronize </a:t>
            </a:r>
            <a:r>
              <a:rPr lang="zh-CN" altLang="en-US" b="1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</p:txBody>
      </p:sp>
      <p:sp>
        <p:nvSpPr>
          <p:cNvPr id="206" name="Line 100">
            <a:extLst>
              <a:ext uri="{FF2B5EF4-FFF2-40B4-BE49-F238E27FC236}">
                <a16:creationId xmlns:a16="http://schemas.microsoft.com/office/drawing/2014/main" id="{E6F3013C-1BA3-420D-B5D2-8D2473B3BB9F}"/>
              </a:ext>
            </a:extLst>
          </p:cNvPr>
          <p:cNvSpPr/>
          <p:nvPr/>
        </p:nvSpPr>
        <p:spPr>
          <a:xfrm>
            <a:off x="3927360" y="4510440"/>
            <a:ext cx="2432160" cy="33948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101">
            <a:extLst>
              <a:ext uri="{FF2B5EF4-FFF2-40B4-BE49-F238E27FC236}">
                <a16:creationId xmlns:a16="http://schemas.microsoft.com/office/drawing/2014/main" id="{8F9D5CC8-5378-40B6-84B8-3F345869427E}"/>
              </a:ext>
            </a:extLst>
          </p:cNvPr>
          <p:cNvSpPr/>
          <p:nvPr/>
        </p:nvSpPr>
        <p:spPr>
          <a:xfrm>
            <a:off x="4970280" y="4100760"/>
            <a:ext cx="1382760" cy="720000"/>
          </a:xfrm>
          <a:prstGeom prst="line">
            <a:avLst/>
          </a:prstGeom>
          <a:ln w="50760">
            <a:solidFill>
              <a:schemeClr val="accent2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02">
            <a:extLst>
              <a:ext uri="{FF2B5EF4-FFF2-40B4-BE49-F238E27FC236}">
                <a16:creationId xmlns:a16="http://schemas.microsoft.com/office/drawing/2014/main" id="{D126AA49-2ABF-460D-8C9D-DA94DFC15B43}"/>
              </a:ext>
            </a:extLst>
          </p:cNvPr>
          <p:cNvSpPr/>
          <p:nvPr/>
        </p:nvSpPr>
        <p:spPr>
          <a:xfrm>
            <a:off x="3419400" y="3049920"/>
            <a:ext cx="250200" cy="254880"/>
          </a:xfrm>
          <a:prstGeom prst="rect">
            <a:avLst/>
          </a:prstGeom>
          <a:noFill/>
          <a:ln w="57240">
            <a:solidFill>
              <a:srgbClr val="FFFF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03">
            <a:extLst>
              <a:ext uri="{FF2B5EF4-FFF2-40B4-BE49-F238E27FC236}">
                <a16:creationId xmlns:a16="http://schemas.microsoft.com/office/drawing/2014/main" id="{3809F400-BC95-4116-9FD5-22F8F04A3D9D}"/>
              </a:ext>
            </a:extLst>
          </p:cNvPr>
          <p:cNvSpPr/>
          <p:nvPr/>
        </p:nvSpPr>
        <p:spPr>
          <a:xfrm>
            <a:off x="3419400" y="3049920"/>
            <a:ext cx="6444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04">
            <a:extLst>
              <a:ext uri="{FF2B5EF4-FFF2-40B4-BE49-F238E27FC236}">
                <a16:creationId xmlns:a16="http://schemas.microsoft.com/office/drawing/2014/main" id="{6E805C00-B684-40C5-BBAA-9F06B8B9540A}"/>
              </a:ext>
            </a:extLst>
          </p:cNvPr>
          <p:cNvSpPr/>
          <p:nvPr/>
        </p:nvSpPr>
        <p:spPr>
          <a:xfrm>
            <a:off x="3601920" y="3240720"/>
            <a:ext cx="65880" cy="64440"/>
          </a:xfrm>
          <a:prstGeom prst="rect">
            <a:avLst/>
          </a:prstGeom>
          <a:solidFill>
            <a:srgbClr val="99CC00"/>
          </a:solidFill>
          <a:ln w="255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工作项同步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Work-Item Synchronization</a:t>
            </a:r>
            <a:endParaRPr lang="en-US" sz="2400" spc="-1" dirty="0">
              <a:latin typeface="Arial"/>
            </a:endParaRPr>
          </a:p>
        </p:txBody>
      </p:sp>
      <p:sp>
        <p:nvSpPr>
          <p:cNvPr id="1812" name="CustomShape 2"/>
          <p:cNvSpPr/>
          <p:nvPr/>
        </p:nvSpPr>
        <p:spPr>
          <a:xfrm>
            <a:off x="1631640" y="1556640"/>
            <a:ext cx="8928360" cy="52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在一个工作组（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）内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680"/>
              </a:spcBef>
            </a:pPr>
            <a:r>
              <a:rPr lang="en-US" sz="34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34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3400" b="1" spc="-1" dirty="0">
                <a:solidFill>
                  <a:srgbClr val="8064A2"/>
                </a:solidFill>
                <a:latin typeface="Courier New Bold"/>
              </a:rPr>
              <a:t>barrier</a:t>
            </a:r>
            <a:r>
              <a:rPr lang="en-US" sz="3400" b="1" spc="-1" dirty="0">
                <a:solidFill>
                  <a:srgbClr val="000000"/>
                </a:solidFill>
                <a:latin typeface="Courier New Bold"/>
              </a:rPr>
              <a:t>()</a:t>
            </a:r>
            <a:endParaRPr lang="en-US" sz="3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使用可选参数（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optional flags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CLK_LOCAL_MEM_FENCE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and/or </a:t>
            </a: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CLK_GLOBAL_MEM_FENCE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如果一个工作项（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）遇到了一个屏障函数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barrier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，就要等到所在工作组（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）内所有的工作项都达到这个屏障函数，然后才继续执行。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680"/>
              </a:spcBef>
              <a:buClr>
                <a:srgbClr val="C0504D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推论 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Corollary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如果在一个分支内有屏障函数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barrier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()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那么如果有下面的情况中的任意一个，这个</a:t>
            </a:r>
            <a:r>
              <a:rPr lang="zh-CN" altLang="en-US" sz="3400" spc="-1" dirty="0">
                <a:solidFill>
                  <a:srgbClr val="C0504D"/>
                </a:solidFill>
                <a:latin typeface="Trebuchet MS"/>
              </a:rPr>
              <a:t>分支必须</a:t>
            </a:r>
            <a:r>
              <a:rPr lang="en-US" sz="3400" spc="-1" dirty="0">
                <a:solidFill>
                  <a:srgbClr val="C0504D"/>
                </a:solidFill>
                <a:latin typeface="Trebuchet M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51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被工作组中的</a:t>
            </a:r>
            <a:r>
              <a:rPr lang="zh-CN" altLang="en-US" sz="2600" spc="-1" dirty="0">
                <a:solidFill>
                  <a:srgbClr val="C0504D"/>
                </a:solidFill>
                <a:latin typeface="Trebuchet MS"/>
              </a:rPr>
              <a:t>所有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工作项所选择，或者</a:t>
            </a:r>
            <a:endParaRPr lang="en-US" sz="2400" spc="-1" dirty="0">
              <a:latin typeface="Arial"/>
            </a:endParaRPr>
          </a:p>
          <a:p>
            <a:pPr marL="1143000" lvl="2" indent="-227880">
              <a:spcBef>
                <a:spcPts val="519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2600" spc="-1" dirty="0">
                <a:solidFill>
                  <a:srgbClr val="C0504D"/>
                </a:solidFill>
                <a:latin typeface="Trebuchet MS"/>
              </a:rPr>
              <a:t>不被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工作组中的任何工作项所选择</a:t>
            </a:r>
            <a:endParaRPr lang="en-US" altLang="zh-CN" sz="2400" spc="-1" dirty="0">
              <a:solidFill>
                <a:srgbClr val="000000"/>
              </a:solidFill>
              <a:latin typeface="Trebuchet MS"/>
            </a:endParaRPr>
          </a:p>
          <a:p>
            <a:pPr marL="915120" lvl="2">
              <a:spcBef>
                <a:spcPts val="519"/>
              </a:spcBef>
              <a:buClr>
                <a:srgbClr val="C0504D"/>
              </a:buClr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工作组之间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不保证一个工作组相对于另外的某个工作组在何时何处执行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8064A2"/>
                </a:solidFill>
                <a:latin typeface="Trebuchet MS"/>
              </a:rPr>
              <a:t>C</a:t>
            </a:r>
            <a:r>
              <a:rPr lang="zh-CN" altLang="en-US" sz="2800" spc="-1" dirty="0">
                <a:solidFill>
                  <a:srgbClr val="8064A2"/>
                </a:solidFill>
                <a:latin typeface="Trebuchet MS"/>
              </a:rPr>
              <a:t>两个不同的工作组之间不能交换数据，也不能有像内存屏障（</a:t>
            </a:r>
            <a:r>
              <a:rPr lang="en-US" altLang="zh-CN" sz="2800" spc="-1" dirty="0">
                <a:solidFill>
                  <a:srgbClr val="8064A2"/>
                </a:solidFill>
                <a:latin typeface="Trebuchet MS"/>
              </a:rPr>
              <a:t>barrier</a:t>
            </a:r>
            <a:r>
              <a:rPr lang="zh-CN" altLang="en-US" sz="2800" spc="-1" dirty="0">
                <a:solidFill>
                  <a:srgbClr val="8064A2"/>
                </a:solidFill>
                <a:latin typeface="Trebuchet MS"/>
              </a:rPr>
              <a:t>）这样的同步（</a:t>
            </a:r>
            <a:r>
              <a:rPr lang="en-US" altLang="zh-CN" sz="2800" spc="-1" dirty="0">
                <a:solidFill>
                  <a:srgbClr val="8064A2"/>
                </a:solidFill>
                <a:latin typeface="Trebuchet MS"/>
              </a:rPr>
              <a:t>synchronization</a:t>
            </a:r>
            <a:r>
              <a:rPr lang="zh-CN" altLang="en-US" sz="2800" spc="-1" dirty="0">
                <a:solidFill>
                  <a:srgbClr val="8064A2"/>
                </a:solidFill>
                <a:latin typeface="Trebuchet MS"/>
              </a:rPr>
              <a:t>）（这一特性非常关键）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唯一的解决方法：完成核函数数然后启动另一个核函数（</a:t>
            </a:r>
            <a:r>
              <a:rPr lang="en-US" altLang="zh-CN" sz="2800" spc="-1" dirty="0">
                <a:solidFill>
                  <a:srgbClr val="C0504D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813" name="CustomShape 3"/>
          <p:cNvSpPr/>
          <p:nvPr/>
        </p:nvSpPr>
        <p:spPr>
          <a:xfrm>
            <a:off x="6298517" y="847080"/>
            <a:ext cx="4129036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确保局部内存或者全局内存浓重的内存操作具有正确顺序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(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刷新或者队列一个内存围栏（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</a:rPr>
              <a:t> memory fence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）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1814" name="CustomShape 4"/>
          <p:cNvSpPr/>
          <p:nvPr/>
        </p:nvSpPr>
        <p:spPr>
          <a:xfrm flipH="1">
            <a:off x="5328447" y="1760040"/>
            <a:ext cx="2458473" cy="4983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5"/>
          <p:cNvSpPr/>
          <p:nvPr/>
        </p:nvSpPr>
        <p:spPr>
          <a:xfrm>
            <a:off x="7788360" y="1760040"/>
            <a:ext cx="179280" cy="73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CustomShape 1"/>
          <p:cNvSpPr/>
          <p:nvPr/>
        </p:nvSpPr>
        <p:spPr>
          <a:xfrm>
            <a:off x="1631640" y="125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什么地方需要同步（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synchronization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4400" spc="-1" dirty="0">
              <a:latin typeface="Arial"/>
            </a:endParaRPr>
          </a:p>
        </p:txBody>
      </p:sp>
      <p:sp>
        <p:nvSpPr>
          <p:cNvPr id="1817" name="CustomShape 2"/>
          <p:cNvSpPr/>
          <p:nvPr/>
        </p:nvSpPr>
        <p:spPr>
          <a:xfrm>
            <a:off x="1981200" y="1600200"/>
            <a:ext cx="8228880" cy="22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设想一个归约过程（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reduction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将一系列数值归约成一个单独的值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例如求一个数组中所有元素的和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顺序编码（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Sequential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1818" name="CustomShape 3"/>
          <p:cNvSpPr/>
          <p:nvPr/>
        </p:nvSpPr>
        <p:spPr>
          <a:xfrm>
            <a:off x="3071640" y="4001040"/>
            <a:ext cx="612000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>
                <a:solidFill>
                  <a:srgbClr val="17375E"/>
                </a:solidFill>
                <a:latin typeface="Courier New Bold"/>
                <a:ea typeface="DejaVu Sans"/>
              </a:rPr>
              <a:t>reduce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,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 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*A)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{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int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sum = 0;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  for 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  <a:ea typeface="DejaVu Sans"/>
              </a:rPr>
              <a:t>int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0;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&lt;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Ndim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++)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sum += A[</a:t>
            </a:r>
            <a:r>
              <a:rPr lang="en-US" sz="2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];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</a:t>
            </a:r>
            <a:r>
              <a:rPr lang="en-US" sz="2400" b="1" spc="-1" dirty="0">
                <a:solidFill>
                  <a:srgbClr val="4F81BD"/>
                </a:solidFill>
                <a:latin typeface="Courier New Bold"/>
                <a:ea typeface="DejaVu Sans"/>
              </a:rPr>
              <a:t>return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sum;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}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简单的并行归约（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parallel reduction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sp>
        <p:nvSpPr>
          <p:cNvPr id="1820" name="CustomShape 2"/>
          <p:cNvSpPr/>
          <p:nvPr/>
        </p:nvSpPr>
        <p:spPr>
          <a:xfrm>
            <a:off x="1703640" y="1600200"/>
            <a:ext cx="8784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一个归约过程可以分为三个步骤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971640" lvl="1" indent="-5137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）都将其私有内存的值累加到一个局部数组（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）中，这个局部数组使用工作项的局部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id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）作为索引；</a:t>
            </a:r>
            <a:endParaRPr lang="en-US" sz="2800" spc="-1" dirty="0">
              <a:latin typeface="Arial"/>
            </a:endParaRPr>
          </a:p>
          <a:p>
            <a:pPr marL="971640" lvl="1" indent="-5137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所有工作项都完成上述内容的时候，一个工作组将局部数组（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）加到全局数组（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global 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）中的一个元素上去，这个全局数组使用工作组（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id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作为索引；</a:t>
            </a:r>
            <a:endParaRPr lang="en-US" sz="2800" spc="-1" dirty="0">
              <a:latin typeface="Arial"/>
            </a:endParaRPr>
          </a:p>
          <a:p>
            <a:pPr marL="971640" lvl="1" indent="-5137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当所有工作组都完成了核函数执行（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execution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），将全局数组（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global array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）累加到宿主内存上（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memory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8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注意：这是一个简单的归约（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reduction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）过程，很好实现。更有效的归约在工作组求和的过程是在设备上并发进行的（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in parallel on the device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）而不是在宿主上（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on the 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这些更具有伸缩性（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more scalable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）的归约实现起来要复杂很多。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使用归约的一个简单程序</a:t>
            </a:r>
            <a:endParaRPr lang="en-US" sz="3600" spc="-1" dirty="0">
              <a:latin typeface="Arial"/>
            </a:endParaRPr>
          </a:p>
        </p:txBody>
      </p:sp>
      <p:sp>
        <p:nvSpPr>
          <p:cNvPr id="1822" name="CustomShape 2"/>
          <p:cNvSpPr/>
          <p:nvPr/>
        </p:nvSpPr>
        <p:spPr>
          <a:xfrm>
            <a:off x="1981200" y="13406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79"/>
              </a:spcBef>
            </a:pPr>
            <a:r>
              <a:rPr lang="zh-CN" altLang="en-US" sz="2400" b="1" spc="-1" dirty="0">
                <a:solidFill>
                  <a:srgbClr val="000000"/>
                </a:solidFill>
                <a:latin typeface="Trebuchet MS"/>
              </a:rPr>
              <a:t>数值积分</a:t>
            </a:r>
            <a:endParaRPr lang="en-US" altLang="zh-CN" sz="2400" b="1" spc="-1" dirty="0">
              <a:solidFill>
                <a:srgbClr val="000000"/>
              </a:solidFill>
              <a:latin typeface="Trebuchet MS"/>
            </a:endParaRPr>
          </a:p>
          <a:p>
            <a:pPr>
              <a:spcBef>
                <a:spcPts val="479"/>
              </a:spcBef>
            </a:pPr>
            <a:r>
              <a:rPr lang="en-US" sz="1400" b="1" spc="-1" dirty="0">
                <a:solidFill>
                  <a:srgbClr val="000000"/>
                </a:solidFill>
                <a:latin typeface="Trebuchet MS"/>
              </a:rPr>
              <a:t>Numerical Integration</a:t>
            </a:r>
            <a:endParaRPr lang="en-US" sz="1400" spc="-1" dirty="0">
              <a:latin typeface="Arial"/>
            </a:endParaRPr>
          </a:p>
        </p:txBody>
      </p:sp>
      <p:sp>
        <p:nvSpPr>
          <p:cNvPr id="1823" name="CustomShape 3"/>
          <p:cNvSpPr/>
          <p:nvPr/>
        </p:nvSpPr>
        <p:spPr>
          <a:xfrm>
            <a:off x="5829240" y="2174760"/>
            <a:ext cx="4730400" cy="44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数学上，我们可以将积分近似看作是一系列小矩形（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rectangle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）的面积求和。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zh-CN" altLang="en-US" sz="2400" spc="-1" dirty="0">
                <a:latin typeface="Arial"/>
              </a:rPr>
              <a:t>每个矩形的宽和高都处在所处间隔内的中部（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middle of interval </a:t>
            </a:r>
            <a:r>
              <a:rPr lang="zh-CN" altLang="en-US" sz="2400" spc="-1" dirty="0">
                <a:latin typeface="Arial"/>
              </a:rPr>
              <a:t>）。</a:t>
            </a:r>
            <a:endParaRPr lang="en-US" sz="2400" spc="-1" dirty="0">
              <a:latin typeface="Arial"/>
            </a:endParaRPr>
          </a:p>
        </p:txBody>
      </p:sp>
      <p:grpSp>
        <p:nvGrpSpPr>
          <p:cNvPr id="1824" name="Group 4"/>
          <p:cNvGrpSpPr/>
          <p:nvPr/>
        </p:nvGrpSpPr>
        <p:grpSpPr>
          <a:xfrm>
            <a:off x="1790760" y="2151360"/>
            <a:ext cx="4037760" cy="4063320"/>
            <a:chOff x="266760" y="2151360"/>
            <a:chExt cx="4037760" cy="4063320"/>
          </a:xfrm>
        </p:grpSpPr>
        <p:sp>
          <p:nvSpPr>
            <p:cNvPr id="1825" name="CustomShape 5"/>
            <p:cNvSpPr/>
            <p:nvPr/>
          </p:nvSpPr>
          <p:spPr>
            <a:xfrm>
              <a:off x="266760" y="2151360"/>
              <a:ext cx="4037760" cy="4063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6" name="CustomShape 6"/>
            <p:cNvSpPr/>
            <p:nvPr/>
          </p:nvSpPr>
          <p:spPr>
            <a:xfrm>
              <a:off x="1790640" y="2405520"/>
              <a:ext cx="227880" cy="3047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7" name="CustomShape 7"/>
            <p:cNvSpPr/>
            <p:nvPr/>
          </p:nvSpPr>
          <p:spPr>
            <a:xfrm>
              <a:off x="2019240" y="2468880"/>
              <a:ext cx="227880" cy="29836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8" name="CustomShape 8"/>
            <p:cNvSpPr/>
            <p:nvPr/>
          </p:nvSpPr>
          <p:spPr>
            <a:xfrm>
              <a:off x="2247840" y="2595960"/>
              <a:ext cx="227880" cy="2856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9" name="CustomShape 9"/>
            <p:cNvSpPr/>
            <p:nvPr/>
          </p:nvSpPr>
          <p:spPr>
            <a:xfrm>
              <a:off x="2476440" y="2723040"/>
              <a:ext cx="227880" cy="2729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0" name="CustomShape 10"/>
            <p:cNvSpPr/>
            <p:nvPr/>
          </p:nvSpPr>
          <p:spPr>
            <a:xfrm>
              <a:off x="2705040" y="2850120"/>
              <a:ext cx="227880" cy="2602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1" name="CustomShape 11"/>
            <p:cNvSpPr/>
            <p:nvPr/>
          </p:nvSpPr>
          <p:spPr>
            <a:xfrm>
              <a:off x="2933640" y="3040560"/>
              <a:ext cx="227880" cy="2412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2" name="CustomShape 12"/>
            <p:cNvSpPr/>
            <p:nvPr/>
          </p:nvSpPr>
          <p:spPr>
            <a:xfrm>
              <a:off x="3162240" y="3358080"/>
              <a:ext cx="227880" cy="2094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CustomShape 13"/>
            <p:cNvSpPr/>
            <p:nvPr/>
          </p:nvSpPr>
          <p:spPr>
            <a:xfrm>
              <a:off x="3390840" y="3738960"/>
              <a:ext cx="227880" cy="1713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600">
              <a:solidFill>
                <a:schemeClr val="bg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Line 14"/>
            <p:cNvSpPr/>
            <p:nvPr/>
          </p:nvSpPr>
          <p:spPr>
            <a:xfrm>
              <a:off x="1790640" y="2214720"/>
              <a:ext cx="360" cy="3238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5" name="Line 15"/>
            <p:cNvSpPr/>
            <p:nvPr/>
          </p:nvSpPr>
          <p:spPr>
            <a:xfrm>
              <a:off x="1714320" y="2405520"/>
              <a:ext cx="1522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6" name="Line 16"/>
            <p:cNvSpPr/>
            <p:nvPr/>
          </p:nvSpPr>
          <p:spPr>
            <a:xfrm>
              <a:off x="1714320" y="3939840"/>
              <a:ext cx="1522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Line 17"/>
            <p:cNvSpPr/>
            <p:nvPr/>
          </p:nvSpPr>
          <p:spPr>
            <a:xfrm flipH="1">
              <a:off x="1714320" y="5453280"/>
              <a:ext cx="24382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8" name="Line 18"/>
            <p:cNvSpPr/>
            <p:nvPr/>
          </p:nvSpPr>
          <p:spPr>
            <a:xfrm>
              <a:off x="3619440" y="5389920"/>
              <a:ext cx="360" cy="127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9" name="CustomShape 19"/>
            <p:cNvSpPr/>
            <p:nvPr/>
          </p:nvSpPr>
          <p:spPr>
            <a:xfrm>
              <a:off x="1790640" y="2405520"/>
              <a:ext cx="1980360" cy="2031120"/>
            </a:xfrm>
            <a:custGeom>
              <a:avLst/>
              <a:gdLst/>
              <a:ahLst/>
              <a:cxnLst/>
              <a:rect l="l" t="t" r="r" b="b"/>
              <a:pathLst>
                <a:path w="1104" h="1344">
                  <a:moveTo>
                    <a:pt x="0" y="0"/>
                  </a:moveTo>
                  <a:cubicBezTo>
                    <a:pt x="64" y="12"/>
                    <a:pt x="128" y="24"/>
                    <a:pt x="192" y="48"/>
                  </a:cubicBezTo>
                  <a:cubicBezTo>
                    <a:pt x="256" y="72"/>
                    <a:pt x="328" y="112"/>
                    <a:pt x="384" y="144"/>
                  </a:cubicBezTo>
                  <a:cubicBezTo>
                    <a:pt x="440" y="176"/>
                    <a:pt x="472" y="192"/>
                    <a:pt x="528" y="240"/>
                  </a:cubicBezTo>
                  <a:cubicBezTo>
                    <a:pt x="584" y="288"/>
                    <a:pt x="664" y="360"/>
                    <a:pt x="720" y="432"/>
                  </a:cubicBezTo>
                  <a:cubicBezTo>
                    <a:pt x="776" y="504"/>
                    <a:pt x="816" y="584"/>
                    <a:pt x="864" y="672"/>
                  </a:cubicBezTo>
                  <a:cubicBezTo>
                    <a:pt x="912" y="760"/>
                    <a:pt x="968" y="848"/>
                    <a:pt x="1008" y="960"/>
                  </a:cubicBezTo>
                  <a:cubicBezTo>
                    <a:pt x="1048" y="1072"/>
                    <a:pt x="1080" y="1288"/>
                    <a:pt x="1104" y="1344"/>
                  </a:cubicBezTo>
                </a:path>
              </a:pathLst>
            </a:cu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CustomShape 20"/>
            <p:cNvSpPr/>
            <p:nvPr/>
          </p:nvSpPr>
          <p:spPr>
            <a:xfrm rot="16237800">
              <a:off x="-63360" y="3748680"/>
              <a:ext cx="212796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1001"/>
                </a:spcBef>
              </a:pPr>
              <a:r>
                <a:rPr lang="en-US" sz="2000" b="1" spc="-1">
                  <a:solidFill>
                    <a:srgbClr val="000000"/>
                  </a:solidFill>
                  <a:latin typeface="Arial"/>
                  <a:ea typeface="DejaVu Sans"/>
                </a:rPr>
                <a:t>F(x) = 4.0/(1+x</a:t>
              </a:r>
              <a:r>
                <a:rPr lang="en-US" sz="2000" b="1" spc="-1" baseline="30000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lang="en-US" sz="2000" b="1" spc="-1">
                  <a:solidFill>
                    <a:srgbClr val="000000"/>
                  </a:solidFill>
                  <a:latin typeface="Arial"/>
                  <a:ea typeface="DejaVu Sans"/>
                </a:rPr>
                <a:t>)</a:t>
              </a:r>
              <a:endParaRPr lang="en-US" sz="2000" spc="-1">
                <a:latin typeface="Arial"/>
              </a:endParaRPr>
            </a:p>
          </p:txBody>
        </p:sp>
        <p:sp>
          <p:nvSpPr>
            <p:cNvPr id="1841" name="CustomShape 21"/>
            <p:cNvSpPr/>
            <p:nvPr/>
          </p:nvSpPr>
          <p:spPr>
            <a:xfrm>
              <a:off x="1257480" y="2278440"/>
              <a:ext cx="456480" cy="30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700"/>
                </a:spcBef>
              </a:pPr>
              <a:r>
                <a:rPr lang="en-US" sz="1400" b="1" spc="-1">
                  <a:solidFill>
                    <a:srgbClr val="000000"/>
                  </a:solidFill>
                  <a:latin typeface="Arial"/>
                  <a:ea typeface="DejaVu Sans"/>
                </a:rPr>
                <a:t>4.0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1842" name="CustomShape 22"/>
            <p:cNvSpPr/>
            <p:nvPr/>
          </p:nvSpPr>
          <p:spPr>
            <a:xfrm>
              <a:off x="1333440" y="3802680"/>
              <a:ext cx="456480" cy="30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700"/>
                </a:spcBef>
              </a:pPr>
              <a:r>
                <a:rPr lang="en-US" sz="1400" b="1" spc="-1">
                  <a:solidFill>
                    <a:srgbClr val="000000"/>
                  </a:solidFill>
                  <a:latin typeface="Arial"/>
                  <a:ea typeface="DejaVu Sans"/>
                </a:rPr>
                <a:t>2.0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1843" name="CustomShape 23"/>
            <p:cNvSpPr/>
            <p:nvPr/>
          </p:nvSpPr>
          <p:spPr>
            <a:xfrm>
              <a:off x="3390840" y="5453640"/>
              <a:ext cx="456480" cy="30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700"/>
                </a:spcBef>
              </a:pPr>
              <a:r>
                <a:rPr lang="en-US" sz="1400" b="1" spc="-1">
                  <a:solidFill>
                    <a:srgbClr val="000000"/>
                  </a:solidFill>
                  <a:latin typeface="Arial"/>
                  <a:ea typeface="DejaVu Sans"/>
                </a:rPr>
                <a:t>1.0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1844" name="CustomShape 24"/>
            <p:cNvSpPr/>
            <p:nvPr/>
          </p:nvSpPr>
          <p:spPr>
            <a:xfrm>
              <a:off x="2552760" y="5580360"/>
              <a:ext cx="45648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1001"/>
                </a:spcBef>
              </a:pPr>
              <a:r>
                <a:rPr lang="en-US" sz="2000" b="1" spc="-1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lang="en-US" sz="2000" spc="-1">
                <a:latin typeface="Arial"/>
              </a:endParaRPr>
            </a:p>
          </p:txBody>
        </p:sp>
        <p:sp>
          <p:nvSpPr>
            <p:cNvPr id="1845" name="CustomShape 25"/>
            <p:cNvSpPr/>
            <p:nvPr/>
          </p:nvSpPr>
          <p:spPr>
            <a:xfrm>
              <a:off x="1486080" y="5517000"/>
              <a:ext cx="456480" cy="30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spcBef>
                  <a:spcPts val="700"/>
                </a:spcBef>
              </a:pPr>
              <a:r>
                <a:rPr lang="en-US" sz="1400" b="1" spc="-1">
                  <a:solidFill>
                    <a:srgbClr val="000000"/>
                  </a:solidFill>
                  <a:latin typeface="Arial"/>
                  <a:ea typeface="DejaVu Sans"/>
                </a:rPr>
                <a:t>0.0</a:t>
              </a:r>
              <a:endParaRPr lang="en-US" sz="1400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CustomShape 1"/>
          <p:cNvSpPr/>
          <p:nvPr/>
        </p:nvSpPr>
        <p:spPr>
          <a:xfrm>
            <a:off x="1631640" y="-171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数值积分源代码</a:t>
            </a:r>
            <a:endParaRPr lang="en-US" sz="4400" spc="-1" dirty="0">
              <a:latin typeface="Arial"/>
            </a:endParaRPr>
          </a:p>
        </p:txBody>
      </p:sp>
      <p:sp>
        <p:nvSpPr>
          <p:cNvPr id="1847" name="CustomShape 2"/>
          <p:cNvSpPr/>
          <p:nvPr/>
        </p:nvSpPr>
        <p:spPr>
          <a:xfrm>
            <a:off x="1703640" y="692640"/>
            <a:ext cx="7117149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79"/>
              </a:spcBef>
            </a:pPr>
            <a:r>
              <a:rPr lang="zh-CN" altLang="en-US" sz="2400" b="1" spc="-1" dirty="0">
                <a:solidFill>
                  <a:srgbClr val="000000"/>
                </a:solidFill>
                <a:latin typeface="Trebuchet MS"/>
              </a:rPr>
              <a:t>顺序编码的串行 圆周率 程序（</a:t>
            </a:r>
            <a:r>
              <a:rPr lang="en-US" altLang="zh-CN" sz="2400" b="1" spc="-1" dirty="0">
                <a:solidFill>
                  <a:srgbClr val="000000"/>
                </a:solidFill>
                <a:latin typeface="Trebuchet MS"/>
              </a:rPr>
              <a:t> Pi program </a:t>
            </a:r>
            <a:r>
              <a:rPr lang="zh-CN" altLang="en-US" sz="2400" b="1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</p:txBody>
      </p:sp>
      <p:sp>
        <p:nvSpPr>
          <p:cNvPr id="1848" name="CustomShape 3"/>
          <p:cNvSpPr/>
          <p:nvPr/>
        </p:nvSpPr>
        <p:spPr>
          <a:xfrm>
            <a:off x="3287640" y="1700640"/>
            <a:ext cx="5670000" cy="49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static long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num_steps = 100000;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double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step;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000" b="1" spc="-1">
                <a:solidFill>
                  <a:srgbClr val="17375E"/>
                </a:solidFill>
                <a:latin typeface="Courier New Bold"/>
              </a:rPr>
              <a:t>main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()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{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i; 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double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x, pi, sum = 0.0;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step = 1.0/(</a:t>
            </a:r>
            <a:r>
              <a:rPr lang="en-US" sz="2000" b="1" spc="-1">
                <a:solidFill>
                  <a:srgbClr val="C0504D"/>
                </a:solidFill>
                <a:latin typeface="Courier New Bold"/>
              </a:rPr>
              <a:t>double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) num_steps;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</a:t>
            </a:r>
            <a:r>
              <a:rPr lang="en-US" sz="20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(i = 0; i &lt; num_steps; i++) {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x = (i+0.5)*step;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  sum = sum + 4.0/(1.0+x*x);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}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  pi = step * sum;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CustomShape 1"/>
          <p:cNvSpPr/>
          <p:nvPr/>
        </p:nvSpPr>
        <p:spPr>
          <a:xfrm>
            <a:off x="1559640" y="-16236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9: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圆周率程序</a:t>
            </a:r>
            <a:endParaRPr lang="en-US" sz="3600" spc="-1" dirty="0">
              <a:latin typeface="Arial"/>
            </a:endParaRPr>
          </a:p>
        </p:txBody>
      </p:sp>
      <p:sp>
        <p:nvSpPr>
          <p:cNvPr id="1850" name="CustomShape 2"/>
          <p:cNvSpPr/>
          <p:nvPr/>
        </p:nvSpPr>
        <p:spPr>
          <a:xfrm>
            <a:off x="1703640" y="620640"/>
            <a:ext cx="8784360" cy="50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理解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核编程语言中工作项之间的同步（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synchronization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从将以所提供的用数值积分估算圆周率的串行代码开始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写一个核函数和宿主程序来使用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计算数值积分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注意：你需要实现一个归约（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reduction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）过程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输出结果以及结果的估计误差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报告运行时间</a:t>
            </a:r>
            <a:endParaRPr lang="en-US" sz="2800" spc="-1" dirty="0">
              <a:latin typeface="Arial"/>
            </a:endParaRPr>
          </a:p>
        </p:txBody>
      </p:sp>
      <p:sp>
        <p:nvSpPr>
          <p:cNvPr id="1851" name="CustomShape 3"/>
          <p:cNvSpPr/>
          <p:nvPr/>
        </p:nvSpPr>
        <p:spPr>
          <a:xfrm>
            <a:off x="1703640" y="5805360"/>
            <a:ext cx="88563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1F497D"/>
                </a:solidFill>
                <a:latin typeface="Trebuchet MS"/>
              </a:rPr>
              <a:t>提示：你需要让每个工作项都执行循环中的多次迭代（</a:t>
            </a:r>
            <a:r>
              <a:rPr lang="en-US" altLang="zh-CN" spc="-1" dirty="0">
                <a:solidFill>
                  <a:srgbClr val="1F497D"/>
                </a:solidFill>
                <a:latin typeface="Trebuchet MS"/>
              </a:rPr>
              <a:t>iteration</a:t>
            </a:r>
            <a:r>
              <a:rPr lang="zh-CN" altLang="en-US" spc="-1" dirty="0">
                <a:solidFill>
                  <a:srgbClr val="1F497D"/>
                </a:solidFill>
                <a:latin typeface="Trebuchet MS"/>
              </a:rPr>
              <a:t>），也就是不要在每次循环迭代中都创建一个工作项。否则会使得归约过程算力开销巨大，整体的性能就很差了。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2019-08-05T01:01:57Z</dcterms:created>
  <dcterms:modified xsi:type="dcterms:W3CDTF">2019-08-05T01:02:09Z</dcterms:modified>
</cp:coreProperties>
</file>