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89" r:id="rId3"/>
    <p:sldId id="390" r:id="rId4"/>
    <p:sldId id="3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5DC0-298E-4742-8081-80243D89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419E3-24E4-47B6-8678-20987FB6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CD49E-A2D8-4088-86A2-3B81D46E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892FC-933F-4B8C-98F9-C8DC0272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B4BE1-E53B-45F7-BD60-BDB92D25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5E97-5294-4470-9189-C4E358D0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97E32-E189-46A8-8229-D24956EA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0E3A8-5C0E-40D3-8BBC-1D3FAFFC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EB45D-F9B9-4550-86B0-EDA12DB5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D8F2D-2EE4-498D-8CD7-9D8F8731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14D1C-A351-4235-B8B7-0C5F54E9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B1632-4D66-4D1E-9309-2EE6A9C7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84C39-4B53-4EA9-B235-2E2C2350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1ABB1-F3E4-4F62-B9EB-8F3A0209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B8FFD-15A2-4B51-9D09-36EBD330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8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80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96B46-039B-42FD-9514-B1516C52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DB150-34FB-4C61-83C1-E5055DC9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FB4CF-1B14-4727-9B75-16D513AB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DC4A-5B69-45F7-BF12-E761E00D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9BFB1-E6A9-4100-B6F6-80947744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4C2F1-6BA3-493E-93F6-2C27BF28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9AA08-2878-405A-AFB9-CAA2D114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54F7B-4254-4256-B88E-4665F3C5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61F06-FB0D-4B5A-B36E-167C4FF4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845C9-FEBE-4195-ADA4-B30C8AE2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72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3710-FFC2-4B1F-99CB-80637A04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B4550-0497-43C4-92C2-AD7BA300F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CA73C-494A-46DB-90CC-3E4D84F67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76657-F52F-4759-8CF3-A82E319A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3C7AB-E5B4-4B81-9C71-CC0E875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B9A044-D984-41C1-8B2B-E183345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3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0AE73-EFC5-4806-9033-4FCD5315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1BA21-2EAD-4668-BC04-F94D26C2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C65D-B7A5-4AB9-A3D1-A500101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9EED10-DEB0-4451-8113-FE1D8E5AB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C81DD-1ACD-4149-A801-BCAA496C3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71DC6F-2D87-4903-81EB-9C1A15AF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6E4279-A24F-4B52-8850-F16400A8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1B4111-F3AF-453E-BDF0-319D5DF5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F00DF-CF09-4EF1-BE0E-A68E8DF0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53A99C-0A8F-472E-9DFB-F2C25AE3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E21A18-3037-4BF6-BB3E-4B67C438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5EECA-2712-4D8A-8296-FE921F74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83E56-A250-4AEB-B6B7-38D601A0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27A013-2F78-407B-B764-B829E6EB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C40C6-9965-4D38-925D-E0646FF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7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B43B-03F5-4D79-861A-03D9A2ED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E142F-90DE-41A4-AA4A-8069FD56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48C80-3E10-4258-A0FE-1FEFE7B8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B1084-160F-4EE5-87ED-BEAFA075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070A-3F9E-4EC1-8091-A6237AD8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30D33-EE0B-4A56-B625-8522235F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739F8-C613-4D73-B1C3-7C31E673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A548E-D416-4A25-A2DB-7DC03EDD9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D8215-8EBB-4494-A475-81EED9B0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305B1-7CB0-414A-97C0-5C97C50A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172F1-0A9E-4CA0-9C63-88F2BE7B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D7B2C-D8E8-4DBF-A848-10EE1E8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3FCC87-7B5C-4490-888C-48A961C5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F768C-776B-438E-816C-CDAD8A76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3C85-3BA6-4C2F-AD3D-6AEAA52F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D563-1ED8-4CD2-BC27-ED81B9882FBE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F78CB-48DE-40AA-87FE-6E97D6C4D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13053-0015-4479-AA56-7D46FF23B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5F54-B606-4C15-BE9F-2FF413CA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7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异构计算（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Heterogeneous computing）</a:t>
            </a:r>
            <a:endParaRPr lang="en-US" sz="4000" spc="-1" dirty="0">
              <a:latin typeface="Arial"/>
            </a:endParaRPr>
          </a:p>
        </p:txBody>
      </p:sp>
      <p:sp>
        <p:nvSpPr>
          <p:cNvPr id="1853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8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上运行</a:t>
            </a:r>
            <a:endParaRPr lang="en-US" sz="4400" spc="-1" dirty="0">
              <a:latin typeface="Arial"/>
            </a:endParaRPr>
          </a:p>
        </p:txBody>
      </p:sp>
      <p:sp>
        <p:nvSpPr>
          <p:cNvPr id="1855" name="CustomShape 2"/>
          <p:cNvSpPr/>
          <p:nvPr/>
        </p:nvSpPr>
        <p:spPr>
          <a:xfrm>
            <a:off x="1703640" y="1600200"/>
            <a:ext cx="431568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）可同时在多个设备（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）上面运行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可以充分利用多个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和宿主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来用于计算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只需要简单地定义具有多平台（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）、多设备（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）、多命令队列（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queues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在队列（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queues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）之间的同步（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synchronization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）可以通过事件（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event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）来实现，这部分参考本讲义后面的附录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还可以有不止一个上下文环境（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context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4F4B6363-8084-40F1-9218-584BFA6B06D1}"/>
              </a:ext>
            </a:extLst>
          </p:cNvPr>
          <p:cNvGrpSpPr/>
          <p:nvPr/>
        </p:nvGrpSpPr>
        <p:grpSpPr>
          <a:xfrm>
            <a:off x="6307680" y="1763280"/>
            <a:ext cx="4035960" cy="4977360"/>
            <a:chOff x="4783680" y="1763280"/>
            <a:chExt cx="4035960" cy="497736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815A38EA-6DE3-4965-838F-6C3ED1C6D09C}"/>
                </a:ext>
              </a:extLst>
            </p:cNvPr>
            <p:cNvSpPr/>
            <p:nvPr/>
          </p:nvSpPr>
          <p:spPr>
            <a:xfrm>
              <a:off x="4783680" y="1763280"/>
              <a:ext cx="4035960" cy="4520160"/>
            </a:xfrm>
            <a:prstGeom prst="roundRect">
              <a:avLst>
                <a:gd name="adj" fmla="val 4954"/>
              </a:avLst>
            </a:prstGeom>
            <a:solidFill>
              <a:srgbClr val="20538D">
                <a:alpha val="29000"/>
              </a:srgbClr>
            </a:solidFill>
            <a:ln w="648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AB8B3C4F-EB79-44EB-AA51-A04D0F965BE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5144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AD2D327E-F4F4-4436-A08B-1F07C1A2775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09560" y="3498480"/>
              <a:ext cx="1793160" cy="3242160"/>
            </a:xfrm>
            <a:prstGeom prst="rect">
              <a:avLst/>
            </a:prstGeom>
            <a:ln w="25560">
              <a:noFill/>
            </a:ln>
          </p:spPr>
        </p:pic>
        <p:sp>
          <p:nvSpPr>
            <p:cNvPr id="17" name="CustomShape 5">
              <a:extLst>
                <a:ext uri="{FF2B5EF4-FFF2-40B4-BE49-F238E27FC236}">
                  <a16:creationId xmlns:a16="http://schemas.microsoft.com/office/drawing/2014/main" id="{587F2FD1-8ECC-4F13-B5E2-406714C61F77}"/>
                </a:ext>
              </a:extLst>
            </p:cNvPr>
            <p:cNvSpPr/>
            <p:nvPr/>
          </p:nvSpPr>
          <p:spPr>
            <a:xfrm>
              <a:off x="534924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8" name="CustomShape 6">
              <a:extLst>
                <a:ext uri="{FF2B5EF4-FFF2-40B4-BE49-F238E27FC236}">
                  <a16:creationId xmlns:a16="http://schemas.microsoft.com/office/drawing/2014/main" id="{3CC4A4A9-2EA4-4E37-BDC3-C1DA402686A9}"/>
                </a:ext>
              </a:extLst>
            </p:cNvPr>
            <p:cNvSpPr/>
            <p:nvPr/>
          </p:nvSpPr>
          <p:spPr>
            <a:xfrm>
              <a:off x="7407720" y="3992760"/>
              <a:ext cx="814680" cy="314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队列</a:t>
              </a:r>
              <a:endParaRPr lang="en-US" altLang="zh-CN" sz="1600" b="1" spc="-1" dirty="0">
                <a:solidFill>
                  <a:srgbClr val="003434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600" b="1" spc="-1" dirty="0">
                  <a:solidFill>
                    <a:srgbClr val="003434"/>
                  </a:solidFill>
                  <a:latin typeface="Arial Narrow"/>
                  <a:ea typeface="ヒラギノ角ゴ ProN W3"/>
                </a:rPr>
                <a:t>Queue</a:t>
              </a:r>
              <a:endParaRPr lang="en-US" sz="1600" spc="-1" dirty="0">
                <a:latin typeface="Arial"/>
              </a:endParaRPr>
            </a:p>
          </p:txBody>
        </p:sp>
        <p:sp>
          <p:nvSpPr>
            <p:cNvPr id="19" name="CustomShape 7">
              <a:extLst>
                <a:ext uri="{FF2B5EF4-FFF2-40B4-BE49-F238E27FC236}">
                  <a16:creationId xmlns:a16="http://schemas.microsoft.com/office/drawing/2014/main" id="{3AFBAE6E-6059-4590-A2AF-4BF8BED11460}"/>
                </a:ext>
              </a:extLst>
            </p:cNvPr>
            <p:cNvSpPr/>
            <p:nvPr/>
          </p:nvSpPr>
          <p:spPr>
            <a:xfrm>
              <a:off x="6240240" y="5521320"/>
              <a:ext cx="1127880" cy="409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/>
            <a:lstStyle/>
            <a:p>
              <a:pPr marL="36360" algn="ctr">
                <a:lnSpc>
                  <a:spcPct val="99000"/>
                </a:lnSpc>
              </a:pPr>
              <a:r>
                <a:rPr lang="zh-CN" alt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上下文环境</a:t>
              </a:r>
              <a:endParaRPr lang="en-US" altLang="zh-CN" sz="1400" b="1" spc="-1" dirty="0">
                <a:solidFill>
                  <a:srgbClr val="000000"/>
                </a:solidFill>
                <a:latin typeface="Arial Narrow"/>
                <a:ea typeface="ヒラギノ角ゴ ProN W3"/>
              </a:endParaRPr>
            </a:p>
            <a:p>
              <a:pPr marL="36360" algn="ctr">
                <a:lnSpc>
                  <a:spcPct val="99000"/>
                </a:lnSpc>
              </a:pPr>
              <a:r>
                <a:rPr lang="en-US" sz="1400" b="1" spc="-1" dirty="0">
                  <a:solidFill>
                    <a:srgbClr val="000000"/>
                  </a:solidFill>
                  <a:latin typeface="Arial Narrow"/>
                  <a:ea typeface="ヒラギノ角ゴ ProN W3"/>
                </a:rPr>
                <a:t>Context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20" name="CustomShape 8">
              <a:extLst>
                <a:ext uri="{FF2B5EF4-FFF2-40B4-BE49-F238E27FC236}">
                  <a16:creationId xmlns:a16="http://schemas.microsoft.com/office/drawing/2014/main" id="{1EACFC28-FE00-451C-BC0A-F0AC1028F4B8}"/>
                </a:ext>
              </a:extLst>
            </p:cNvPr>
            <p:cNvSpPr/>
            <p:nvPr/>
          </p:nvSpPr>
          <p:spPr>
            <a:xfrm>
              <a:off x="51674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 dirty="0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 dirty="0">
                  <a:solidFill>
                    <a:srgbClr val="000000"/>
                  </a:solidFill>
                  <a:latin typeface="Arial Black"/>
                  <a:ea typeface="ヒラギノ角ゴ ProN W3"/>
                </a:rPr>
                <a:t>GPU</a:t>
              </a:r>
              <a:endParaRPr lang="en-US" sz="1500" spc="-1" dirty="0">
                <a:latin typeface="Arial"/>
              </a:endParaRPr>
            </a:p>
          </p:txBody>
        </p:sp>
        <p:sp>
          <p:nvSpPr>
            <p:cNvPr id="21" name="CustomShape 9">
              <a:extLst>
                <a:ext uri="{FF2B5EF4-FFF2-40B4-BE49-F238E27FC236}">
                  <a16:creationId xmlns:a16="http://schemas.microsoft.com/office/drawing/2014/main" id="{63386952-050A-48E8-B285-21C17A3D750F}"/>
                </a:ext>
              </a:extLst>
            </p:cNvPr>
            <p:cNvSpPr/>
            <p:nvPr/>
          </p:nvSpPr>
          <p:spPr>
            <a:xfrm>
              <a:off x="7215840" y="2188080"/>
              <a:ext cx="1247040" cy="11916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2700000"/>
            </a:gradFill>
            <a:ln w="76320">
              <a:solidFill>
                <a:srgbClr val="000000"/>
              </a:solidFill>
              <a:round/>
              <a:head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9240" tIns="19440" rIns="39240" bIns="19440"/>
            <a:lstStyle/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 </a:t>
              </a:r>
              <a:endParaRPr lang="en-US" sz="1500" spc="-1">
                <a:latin typeface="Arial"/>
              </a:endParaRPr>
            </a:p>
            <a:p>
              <a:pPr algn="ctr">
                <a:lnSpc>
                  <a:spcPct val="99000"/>
                </a:lnSpc>
              </a:pPr>
              <a:r>
                <a:rPr lang="en-US" sz="1500" b="1" spc="-1">
                  <a:solidFill>
                    <a:srgbClr val="000000"/>
                  </a:solidFill>
                  <a:latin typeface="Arial Black"/>
                  <a:ea typeface="ヒラギノ角ゴ ProN W3"/>
                </a:rPr>
                <a:t>CPU</a:t>
              </a:r>
              <a:endParaRPr lang="en-US" sz="1500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上运行</a:t>
            </a:r>
            <a:endParaRPr lang="en-US" altLang="zh-CN" sz="4400" spc="-1" dirty="0"/>
          </a:p>
        </p:txBody>
      </p:sp>
      <p:sp>
        <p:nvSpPr>
          <p:cNvPr id="1866" name="CustomShape 2"/>
          <p:cNvSpPr/>
          <p:nvPr/>
        </p:nvSpPr>
        <p:spPr>
          <a:xfrm>
            <a:off x="1981200" y="1484640"/>
            <a:ext cx="822888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514440" indent="-5137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发现所有可用平台和设备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参考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来查找平台（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Platforms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）和设备（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Devices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ID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创建一个带有设备向量（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vector of devices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cl::Context  </a:t>
            </a:r>
            <a:endParaRPr lang="en-US" sz="32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r>
              <a:rPr lang="en-US" sz="1400" spc="-1" dirty="0">
                <a:solidFill>
                  <a:srgbClr val="000000"/>
                </a:solidFill>
                <a:latin typeface="Letter Gothic Std"/>
              </a:rPr>
              <a:t>         </a:t>
            </a:r>
            <a:br>
              <a:rPr dirty="0"/>
            </a:br>
            <a:r>
              <a:rPr lang="en-US" sz="3200" spc="-1" dirty="0">
                <a:solidFill>
                  <a:srgbClr val="000000"/>
                </a:solidFill>
                <a:latin typeface="Letter Gothic Std"/>
              </a:rPr>
              <a:t>        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cl::Context(</a:t>
            </a:r>
            <a:r>
              <a:rPr lang="en-US" sz="3200" b="1" spc="-1" dirty="0">
                <a:solidFill>
                  <a:srgbClr val="C0504D"/>
                </a:solidFill>
                <a:latin typeface="Courier New Bold"/>
              </a:rPr>
              <a:t>const</a:t>
            </a:r>
            <a:r>
              <a:rPr lang="en-US" sz="3200" b="1" spc="-1" dirty="0">
                <a:solidFill>
                  <a:srgbClr val="000000"/>
                </a:solidFill>
                <a:latin typeface="Courier New Bold"/>
              </a:rPr>
              <a:t> VECTOR_CLASS&lt;Device&gt; &amp;devices,</a:t>
            </a:r>
            <a:endParaRPr lang="en-US" sz="32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		</a:t>
            </a:r>
            <a:r>
              <a:rPr lang="en-US" sz="2800" b="1" spc="-1" dirty="0" err="1">
                <a:solidFill>
                  <a:srgbClr val="8064A2"/>
                </a:solidFill>
                <a:latin typeface="Courier New Bold"/>
              </a:rPr>
              <a:t>cl_context_properties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*properties = NULL,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		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(CL_CALLBACK *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pfn_notify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)(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		  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const char 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errorinfo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           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const void 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private_info_size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,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		  ::</a:t>
            </a:r>
            <a:r>
              <a:rPr lang="en-US" sz="2800" b="1" spc="-1" dirty="0" err="1">
                <a:solidFill>
                  <a:srgbClr val="C0504D"/>
                </a:solidFill>
                <a:latin typeface="Courier New Bold"/>
              </a:rPr>
              <a:t>size_t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cb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, 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void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*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user_data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) = NULL,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561"/>
              </a:spcBef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		</a:t>
            </a:r>
            <a:r>
              <a:rPr lang="en-US" sz="2800" b="1" spc="-1" dirty="0">
                <a:solidFill>
                  <a:srgbClr val="C0504D"/>
                </a:solidFill>
                <a:latin typeface="Courier New Bold"/>
              </a:rPr>
              <a:t>void 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*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user_data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= NULL, </a:t>
            </a:r>
            <a:r>
              <a:rPr lang="en-US" sz="2800" b="1" spc="-1" dirty="0" err="1">
                <a:solidFill>
                  <a:srgbClr val="8064A2"/>
                </a:solidFill>
                <a:latin typeface="Courier New Bold"/>
              </a:rPr>
              <a:t>cl_int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*err = NULL);</a:t>
            </a:r>
            <a:endParaRPr lang="en-US" sz="2800" spc="-1" dirty="0">
              <a:latin typeface="Arial"/>
            </a:endParaRPr>
          </a:p>
          <a:p>
            <a:pPr marL="457200"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Trebuchet MS"/>
              <a:buAutoNum type="arabicPeriod" startAt="3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为这些设备各自创建一个命令队列（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command queue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NVIDIA 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oclSimpleMultiGPU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AMD (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SimpleMultiDevice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 OpenCL SDKs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中都有 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语言的样例</a:t>
            </a:r>
            <a:endParaRPr lang="en-US" sz="2800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  <p:sp>
        <p:nvSpPr>
          <p:cNvPr id="1867" name="CustomShape 3"/>
          <p:cNvSpPr/>
          <p:nvPr/>
        </p:nvSpPr>
        <p:spPr>
          <a:xfrm>
            <a:off x="2063640" y="6516000"/>
            <a:ext cx="81363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这一步无论是用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C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语言还是用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Python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都是一样的，只是 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  <a:ea typeface="DejaVu Sans"/>
              </a:rPr>
              <a:t>API 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  <a:ea typeface="DejaVu Sans"/>
              </a:rPr>
              <a:t>调用会有点差别。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CustomShape 1"/>
          <p:cNvSpPr/>
          <p:nvPr/>
        </p:nvSpPr>
        <p:spPr>
          <a:xfrm>
            <a:off x="1559640" y="11952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10: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异构计算</a:t>
            </a:r>
            <a:endParaRPr lang="en-US" sz="3600" spc="-1" dirty="0">
              <a:latin typeface="Arial"/>
            </a:endParaRPr>
          </a:p>
        </p:txBody>
      </p:sp>
      <p:sp>
        <p:nvSpPr>
          <p:cNvPr id="1869" name="CustomShape 2"/>
          <p:cNvSpPr/>
          <p:nvPr/>
        </p:nvSpPr>
        <p:spPr>
          <a:xfrm>
            <a:off x="1703640" y="1415520"/>
            <a:ext cx="8784360" cy="503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尝试体验一下在多个设备上运行核函数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选择一个你的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修改上下文环境的构造器（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Context constructors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）使之包含多个设备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修改程序，使之在多个设备上面运行一个核函数，每个都有不同的输入数据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如果时间精力允许，将你的问题分散到多个设备上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SDK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里面的样例代码会对你有所帮助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输出所有设备的运行结果，查看哪个更快一些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Letter Gothic Std</vt:lpstr>
      <vt:lpstr>等线</vt:lpstr>
      <vt:lpstr>等线 Light</vt:lpstr>
      <vt:lpstr>Arial</vt:lpstr>
      <vt:lpstr>Arial Black</vt:lpstr>
      <vt:lpstr>Arial Narrow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2019-08-05T01:01:34Z</dcterms:created>
  <dcterms:modified xsi:type="dcterms:W3CDTF">2019-08-05T01:01:49Z</dcterms:modified>
</cp:coreProperties>
</file>