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53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532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BCDAD-9220-4D66-BAC1-273A3A35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71B0E-0619-4755-A0DB-94EB384B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EEBD-8644-4A37-93B4-6254AA3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039D-261D-42E4-92A4-1042611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A013E-296A-431D-A30F-3211A09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8106-DAA4-4705-A655-D6F311C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5EBBC-B486-4A1F-97D6-FE2D6D7D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AF66A-BCE8-49E3-8F27-AC9046D0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78443-EA34-44B6-B0E0-525AC196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CCFB7-8CA4-41B0-BC1A-C3C032B0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C366B-2FAD-4878-BD4B-ED4B7D8F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459E2-6DAC-42FA-83F4-5DA7D424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4220-E736-4309-9F88-C944EAA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236E-00F5-4C9D-BE14-B8E805E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9E44C-BB63-4D55-A123-5BD9D59F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3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1397-506C-4F3F-816A-86BEC8F6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3737D-77CE-4196-A706-CB27486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7CE5-87AF-4AEF-B089-83F666DF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4533A-ADFC-409D-B43C-014183F9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6548F-BADE-4800-9A67-33812AF0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B645-410A-4EEE-AD4B-BFC6C7BC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F40B4-0A14-4341-A899-9C319B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7685-3171-4DF0-AB5E-41C3785D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1812A-1F02-42EB-86E3-94626EE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8F149-02DF-4FF7-A180-1A3D9391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09A4-A268-4AAF-9D80-4D7687E3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339A5-EE32-4474-BE58-FB31352B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3A17F-D4DF-482B-B691-66FB30F8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D6617-CF9A-4BAA-9139-91A90E2B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5B489-7CC3-4350-9A0A-FDF62DFB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4FD9F-610E-4069-90BE-49D97DA2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3AD5-AE4D-415B-8AFE-331BF9CC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3C043-8179-4E1A-B688-C8B28558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A166-62B5-42A1-947B-DF878AD3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EEAED-9973-49F9-8907-AF5061F8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41F96-6364-4781-AF80-F71EBA34A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2E7EE-F643-40FD-AE01-AE8BEAF7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D3274-D39E-4EA7-AA95-9AA2D9A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7AB65-9C9E-4836-A494-7D455410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A03D-BEC0-4A22-9286-4EF6382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9E576-996E-4EB7-9835-B1868BDA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AAB08-BA67-47AE-B7A9-461EAB2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94072-DE50-46B7-8C18-38E7DDCA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67A09-3BCA-4503-B5E5-5862C1E3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19C4D0-F739-4AB6-9B85-960401C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3F82B-B333-4EAF-BFF4-20D7D05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384A-E472-4A36-9570-113AC0C5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9541-F7DA-4AA6-866B-5255F336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68A02-D8B2-4CC5-A5A9-B98AC8F8C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4AE-5005-4EEE-9C85-77D7D50E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1C249-1F24-4F1F-BF1A-65520F5E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52E0-2EE7-4986-BCCE-E51BAA8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352A-6289-41F2-B835-38C1E5A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28B6-1A73-448E-84DC-08D138D21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17DF-7FF1-4F03-A315-ED9FD218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39C98-0E3D-4F14-8E0D-B9F956D9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869CC-4F0D-4228-95FF-E955DAB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EFE3-3A3C-4CF3-9CB2-40494E8E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E0CCE-A2F7-46DE-9384-F020F431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83934-B650-47DC-B8B7-93139F43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DDA36-9220-4DDF-9859-0F7C636EF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64F7-4686-4E0E-A91B-AF787483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8ED6-6307-4B6C-BA1A-7B46E754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en-US" altLang="zh-CN" sz="4000" spc="-1" dirty="0" err="1">
                <a:solidFill>
                  <a:srgbClr val="000000"/>
                </a:solidFill>
                <a:latin typeface="Trebuchet MS"/>
              </a:rPr>
              <a:t>重要基本概念</a:t>
            </a:r>
            <a:endParaRPr lang="en-US" altLang="zh-CN" sz="4000" spc="-1" dirty="0"/>
          </a:p>
        </p:txBody>
      </p:sp>
      <p:sp>
        <p:nvSpPr>
          <p:cNvPr id="755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3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1559640" y="4412160"/>
            <a:ext cx="5040000" cy="23284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1680"/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void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horizontal_reflect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read_only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src,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write_only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dst)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x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(0);  // x-coord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y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(1);  // y-coord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width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get_image_width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float4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src_val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read_imagef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(src, sampler,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)(width-1-x, y));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write_imagef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(dst,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)(x, y), src_val);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  <p:sp>
        <p:nvSpPr>
          <p:cNvPr id="1030" name="CustomShape 2"/>
          <p:cNvSpPr/>
          <p:nvPr/>
        </p:nvSpPr>
        <p:spPr>
          <a:xfrm>
            <a:off x="1631640" y="58680"/>
            <a:ext cx="8928360" cy="7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构建程序对象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Building Program Objects</a:t>
            </a:r>
            <a:endParaRPr lang="en-US" sz="2400" spc="-1" dirty="0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1631640" y="980640"/>
            <a:ext cx="6264000" cy="32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所谓的程序对象（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 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）是对下面各项的封装（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encapsulates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）的代码或者二进制文件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目标设备（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target devices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）列表以及创建选项（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build options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创建程序对象的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C 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构建过程（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build process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clCreateProgramWithSource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clCreateProgramWithBinary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032" name="CustomShape 4"/>
          <p:cNvSpPr/>
          <p:nvPr/>
        </p:nvSpPr>
        <p:spPr>
          <a:xfrm>
            <a:off x="7968360" y="1268640"/>
            <a:ext cx="266364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OpenCL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使用的是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运行时编译</a:t>
            </a:r>
            <a:r>
              <a:rPr lang="en-US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pc="-1" dirty="0">
                <a:solidFill>
                  <a:srgbClr val="F79646"/>
                </a:solidFill>
                <a:latin typeface="Trebuchet MS"/>
              </a:rPr>
              <a:t>runtime compilation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…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因为通常发送程序过去的时候你也不知道目标设备的细节。</a:t>
            </a:r>
            <a:endParaRPr lang="en-US" spc="-1" dirty="0">
              <a:latin typeface="Arial"/>
            </a:endParaRPr>
          </a:p>
        </p:txBody>
      </p:sp>
      <p:grpSp>
        <p:nvGrpSpPr>
          <p:cNvPr id="1033" name="Group 5"/>
          <p:cNvGrpSpPr/>
          <p:nvPr/>
        </p:nvGrpSpPr>
        <p:grpSpPr>
          <a:xfrm>
            <a:off x="7031640" y="4596120"/>
            <a:ext cx="1370880" cy="1945440"/>
            <a:chOff x="5507640" y="4596120"/>
            <a:chExt cx="1370880" cy="1945440"/>
          </a:xfrm>
        </p:grpSpPr>
        <p:sp>
          <p:nvSpPr>
            <p:cNvPr id="1034" name="CustomShape 6"/>
            <p:cNvSpPr/>
            <p:nvPr/>
          </p:nvSpPr>
          <p:spPr>
            <a:xfrm>
              <a:off x="5507640" y="4596120"/>
              <a:ext cx="1370880" cy="840240"/>
            </a:xfrm>
            <a:prstGeom prst="rect">
              <a:avLst/>
            </a:prstGeom>
            <a:solidFill>
              <a:srgbClr val="036F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GPU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035" name="CustomShape 7"/>
            <p:cNvSpPr/>
            <p:nvPr/>
          </p:nvSpPr>
          <p:spPr>
            <a:xfrm>
              <a:off x="5507640" y="5701320"/>
              <a:ext cx="1370880" cy="840240"/>
            </a:xfrm>
            <a:prstGeom prst="rect">
              <a:avLst/>
            </a:prstGeom>
            <a:solidFill>
              <a:srgbClr val="036A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CPU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</p:grpSp>
      <p:grpSp>
        <p:nvGrpSpPr>
          <p:cNvPr id="1036" name="Group 8"/>
          <p:cNvGrpSpPr/>
          <p:nvPr/>
        </p:nvGrpSpPr>
        <p:grpSpPr>
          <a:xfrm>
            <a:off x="6384000" y="4797000"/>
            <a:ext cx="626400" cy="1439640"/>
            <a:chOff x="4860000" y="4797000"/>
            <a:chExt cx="626400" cy="1439640"/>
          </a:xfrm>
        </p:grpSpPr>
        <p:sp>
          <p:nvSpPr>
            <p:cNvPr id="1037" name="CustomShape 9"/>
            <p:cNvSpPr/>
            <p:nvPr/>
          </p:nvSpPr>
          <p:spPr>
            <a:xfrm>
              <a:off x="4873320" y="479700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10"/>
            <p:cNvSpPr/>
            <p:nvPr/>
          </p:nvSpPr>
          <p:spPr>
            <a:xfrm>
              <a:off x="4860000" y="595584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9" name="CustomShape 11"/>
          <p:cNvSpPr/>
          <p:nvPr/>
        </p:nvSpPr>
        <p:spPr>
          <a:xfrm>
            <a:off x="8474880" y="4846680"/>
            <a:ext cx="745560" cy="239040"/>
          </a:xfrm>
          <a:prstGeom prst="rightArrow">
            <a:avLst>
              <a:gd name="adj1" fmla="val 51028"/>
              <a:gd name="adj2" fmla="val 97700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12"/>
          <p:cNvSpPr/>
          <p:nvPr/>
        </p:nvSpPr>
        <p:spPr>
          <a:xfrm>
            <a:off x="8459040" y="5999040"/>
            <a:ext cx="743760" cy="237240"/>
          </a:xfrm>
          <a:prstGeom prst="rightArrow">
            <a:avLst>
              <a:gd name="adj1" fmla="val 51028"/>
              <a:gd name="adj2" fmla="val 98143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13"/>
          <p:cNvSpPr/>
          <p:nvPr/>
        </p:nvSpPr>
        <p:spPr>
          <a:xfrm>
            <a:off x="9241680" y="4404960"/>
            <a:ext cx="1145880" cy="11116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GPU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  <p:sp>
        <p:nvSpPr>
          <p:cNvPr id="1042" name="CustomShape 14"/>
          <p:cNvSpPr/>
          <p:nvPr/>
        </p:nvSpPr>
        <p:spPr>
          <a:xfrm>
            <a:off x="9241680" y="5632560"/>
            <a:ext cx="1174320" cy="10360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CPU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举例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endParaRPr lang="en-US" sz="4400" spc="-1" dirty="0">
              <a:latin typeface="Arial"/>
            </a:endParaRPr>
          </a:p>
        </p:txBody>
      </p:sp>
      <p:sp>
        <p:nvSpPr>
          <p:cNvPr id="1044" name="CustomShape 2"/>
          <p:cNvSpPr/>
          <p:nvPr/>
        </p:nvSpPr>
        <p:spPr>
          <a:xfrm>
            <a:off x="1631640" y="1600200"/>
            <a:ext cx="8856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学编程的一般都知道第一个程序就是所谓的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程序。对于数据并行编程来说，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程序就是将两个向量相加：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	</a:t>
            </a:r>
            <a:endParaRPr lang="en-US" sz="3200" spc="-1" dirty="0">
              <a:latin typeface="Arial"/>
            </a:endParaRPr>
          </a:p>
          <a:p>
            <a:pPr algn="ctr">
              <a:spcBef>
                <a:spcPts val="641"/>
              </a:spcBef>
            </a:pP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C[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= A[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+ B[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for 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=0 to N-1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来解决，就需要写两部分代码：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Kernel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-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Kernel</a:t>
            </a:r>
            <a:endParaRPr lang="en-US" sz="4400" spc="-1" dirty="0">
              <a:latin typeface="Arial"/>
            </a:endParaRPr>
          </a:p>
        </p:txBody>
      </p:sp>
      <p:sp>
        <p:nvSpPr>
          <p:cNvPr id="1046" name="CustomShape 2"/>
          <p:cNvSpPr/>
          <p:nvPr/>
        </p:nvSpPr>
        <p:spPr>
          <a:xfrm>
            <a:off x="1631640" y="1917000"/>
            <a:ext cx="8928360" cy="42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__kernel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vadd(</a:t>
            </a: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*a,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*b,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 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*c)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{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gid = </a:t>
            </a:r>
            <a:r>
              <a:rPr lang="en-US" sz="2800" b="1" spc="-145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(0);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c[gid]  = a[gid] + b[gid];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}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479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Host</a:t>
            </a:r>
            <a:endParaRPr lang="en-US" sz="4400" spc="-1" dirty="0">
              <a:latin typeface="Arial"/>
            </a:endParaRPr>
          </a:p>
        </p:txBody>
      </p:sp>
      <p:sp>
        <p:nvSpPr>
          <p:cNvPr id="1048" name="CustomShape 2"/>
          <p:cNvSpPr/>
          <p:nvPr/>
        </p:nvSpPr>
        <p:spPr>
          <a:xfrm>
            <a:off x="1631640" y="1600200"/>
            <a:ext cx="8856360" cy="37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顾名思义是运行在宿主（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 上的，功能是：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程序运行的环境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创建和管理核函数（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一个基础的宿主程序可以划分成五个步骤：</a:t>
            </a:r>
            <a:endParaRPr lang="en-US" sz="32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平台（</a:t>
            </a:r>
            <a:r>
              <a:rPr lang="en-US" altLang="zh-CN" sz="3600" b="1" i="1" spc="-1" dirty="0">
                <a:solidFill>
                  <a:srgbClr val="F79646"/>
                </a:solidFill>
                <a:latin typeface="Trebuchet MS"/>
              </a:rPr>
              <a:t> p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latform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platform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上下文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queues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Create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）并构建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Build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）该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程序</a:t>
            </a:r>
            <a:r>
              <a:rPr lang="en-US" sz="2900" b="1" i="1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 program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）运行所需的动态链接库（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dynamic library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内存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memory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核函数（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kernel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附加上传递给核函数的参数（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arguments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submit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）命令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i="1" spc="-1" dirty="0">
                <a:solidFill>
                  <a:srgbClr val="F79646"/>
                </a:solidFill>
                <a:latin typeface="Trebuchet MS"/>
              </a:rPr>
              <a:t>commands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转移内存对象（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transfer memory objects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然后执行核函数（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execute 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</p:txBody>
      </p:sp>
      <p:pic>
        <p:nvPicPr>
          <p:cNvPr id="1049" name="Picture 2"/>
          <p:cNvPicPr/>
          <p:nvPr/>
        </p:nvPicPr>
        <p:blipFill>
          <a:blip r:embed="rId2"/>
          <a:stretch/>
        </p:blipFill>
        <p:spPr>
          <a:xfrm>
            <a:off x="2207640" y="5083200"/>
            <a:ext cx="1179720" cy="1515960"/>
          </a:xfrm>
          <a:prstGeom prst="rect">
            <a:avLst/>
          </a:prstGeom>
          <a:ln w="9360">
            <a:noFill/>
          </a:ln>
        </p:spPr>
      </p:pic>
      <p:sp>
        <p:nvSpPr>
          <p:cNvPr id="1050" name="CustomShape 3"/>
          <p:cNvSpPr/>
          <p:nvPr/>
        </p:nvSpPr>
        <p:spPr>
          <a:xfrm>
            <a:off x="4453680" y="5300640"/>
            <a:ext cx="4968000" cy="11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000000"/>
                </a:solidFill>
                <a:latin typeface="Trebuchet MS"/>
                <a:ea typeface="DejaVu Sans"/>
              </a:rPr>
              <a:t>接下来的讲义中，需要交叉阅读讲义和参考卡上面的内容。这会有助于你习惯于使用参考卡，从卡片中获取信息，然后用代码来表达出来。</a:t>
            </a:r>
            <a:endParaRPr lang="en-US" sz="1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CustomShape 1"/>
          <p:cNvSpPr/>
          <p:nvPr/>
        </p:nvSpPr>
        <p:spPr>
          <a:xfrm>
            <a:off x="1631640" y="116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 中的基本平台（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basic 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）和运行时环境接口（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runtime API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52" name="CustomShape 2"/>
          <p:cNvSpPr/>
          <p:nvPr/>
        </p:nvSpPr>
        <p:spPr>
          <a:xfrm>
            <a:off x="4933920" y="3812760"/>
            <a:ext cx="1196280" cy="152964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3"/>
          <p:cNvSpPr/>
          <p:nvPr/>
        </p:nvSpPr>
        <p:spPr>
          <a:xfrm>
            <a:off x="4862640" y="387324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4"/>
          <p:cNvSpPr/>
          <p:nvPr/>
        </p:nvSpPr>
        <p:spPr>
          <a:xfrm>
            <a:off x="5146680" y="423828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5" name="CustomShape 5"/>
          <p:cNvSpPr/>
          <p:nvPr/>
        </p:nvSpPr>
        <p:spPr>
          <a:xfrm>
            <a:off x="5146680" y="45968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6" name="CustomShape 6"/>
          <p:cNvSpPr/>
          <p:nvPr/>
        </p:nvSpPr>
        <p:spPr>
          <a:xfrm>
            <a:off x="5146680" y="49622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57" name="CustomShape 7"/>
          <p:cNvSpPr/>
          <p:nvPr/>
        </p:nvSpPr>
        <p:spPr>
          <a:xfrm>
            <a:off x="5086200" y="42764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8" name="CustomShape 8"/>
          <p:cNvSpPr/>
          <p:nvPr/>
        </p:nvSpPr>
        <p:spPr>
          <a:xfrm>
            <a:off x="5086200" y="463500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9" name="CustomShape 9"/>
          <p:cNvSpPr/>
          <p:nvPr/>
        </p:nvSpPr>
        <p:spPr>
          <a:xfrm>
            <a:off x="5086200" y="50000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60" name="CustomShape 10"/>
          <p:cNvSpPr/>
          <p:nvPr/>
        </p:nvSpPr>
        <p:spPr>
          <a:xfrm>
            <a:off x="8396400" y="3846240"/>
            <a:ext cx="1828080" cy="149004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11"/>
          <p:cNvSpPr/>
          <p:nvPr/>
        </p:nvSpPr>
        <p:spPr>
          <a:xfrm>
            <a:off x="8591520" y="4036680"/>
            <a:ext cx="696240" cy="864360"/>
          </a:xfrm>
          <a:prstGeom prst="rect">
            <a:avLst/>
          </a:prstGeom>
          <a:solidFill>
            <a:srgbClr val="1D7135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12"/>
          <p:cNvSpPr/>
          <p:nvPr/>
        </p:nvSpPr>
        <p:spPr>
          <a:xfrm>
            <a:off x="8526360" y="4090680"/>
            <a:ext cx="707400" cy="8978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13"/>
          <p:cNvSpPr/>
          <p:nvPr/>
        </p:nvSpPr>
        <p:spPr>
          <a:xfrm>
            <a:off x="8472360" y="413964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14"/>
          <p:cNvSpPr/>
          <p:nvPr/>
        </p:nvSpPr>
        <p:spPr>
          <a:xfrm>
            <a:off x="8482080" y="425412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In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5" name="CustomShape 15"/>
          <p:cNvSpPr/>
          <p:nvPr/>
        </p:nvSpPr>
        <p:spPr>
          <a:xfrm>
            <a:off x="9424920" y="407952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16"/>
          <p:cNvSpPr/>
          <p:nvPr/>
        </p:nvSpPr>
        <p:spPr>
          <a:xfrm>
            <a:off x="9369480" y="412884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17"/>
          <p:cNvSpPr/>
          <p:nvPr/>
        </p:nvSpPr>
        <p:spPr>
          <a:xfrm>
            <a:off x="9380640" y="4242960"/>
            <a:ext cx="658080" cy="6804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Out of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8" name="CustomShape 18"/>
          <p:cNvSpPr/>
          <p:nvPr/>
        </p:nvSpPr>
        <p:spPr>
          <a:xfrm>
            <a:off x="8489640" y="5103360"/>
            <a:ext cx="4377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069" name="CustomShape 19"/>
          <p:cNvSpPr/>
          <p:nvPr/>
        </p:nvSpPr>
        <p:spPr>
          <a:xfrm>
            <a:off x="8320080" y="3904920"/>
            <a:ext cx="1837440" cy="150732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CustomShape 20"/>
          <p:cNvSpPr/>
          <p:nvPr/>
        </p:nvSpPr>
        <p:spPr>
          <a:xfrm>
            <a:off x="8515200" y="4095360"/>
            <a:ext cx="696240" cy="86616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1"/>
          <p:cNvSpPr/>
          <p:nvPr/>
        </p:nvSpPr>
        <p:spPr>
          <a:xfrm>
            <a:off x="4797480" y="393336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22"/>
          <p:cNvSpPr/>
          <p:nvPr/>
        </p:nvSpPr>
        <p:spPr>
          <a:xfrm>
            <a:off x="1603200" y="3866760"/>
            <a:ext cx="3090240" cy="157248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23"/>
          <p:cNvSpPr/>
          <p:nvPr/>
        </p:nvSpPr>
        <p:spPr>
          <a:xfrm>
            <a:off x="1787520" y="3949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24"/>
          <p:cNvSpPr/>
          <p:nvPr/>
        </p:nvSpPr>
        <p:spPr>
          <a:xfrm>
            <a:off x="1733520" y="4003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25"/>
          <p:cNvSpPr/>
          <p:nvPr/>
        </p:nvSpPr>
        <p:spPr>
          <a:xfrm>
            <a:off x="1679520" y="4063680"/>
            <a:ext cx="154404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26"/>
          <p:cNvSpPr/>
          <p:nvPr/>
        </p:nvSpPr>
        <p:spPr>
          <a:xfrm>
            <a:off x="2343000" y="2653920"/>
            <a:ext cx="7390800" cy="396000"/>
          </a:xfrm>
          <a:prstGeom prst="rect">
            <a:avLst/>
          </a:prstGeom>
          <a:solidFill>
            <a:srgbClr val="FFCC9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/>
            <a:r>
              <a:rPr lang="zh-CN" alt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上下文 </a:t>
            </a:r>
            <a:r>
              <a:rPr 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Context</a:t>
            </a:r>
            <a:endParaRPr lang="en-US" sz="2100" spc="-1" dirty="0">
              <a:latin typeface="Arial"/>
            </a:endParaRPr>
          </a:p>
        </p:txBody>
      </p:sp>
      <p:sp>
        <p:nvSpPr>
          <p:cNvPr id="1077" name="CustomShape 27"/>
          <p:cNvSpPr/>
          <p:nvPr/>
        </p:nvSpPr>
        <p:spPr>
          <a:xfrm>
            <a:off x="1809120" y="4200120"/>
            <a:ext cx="1318680" cy="1085760"/>
          </a:xfrm>
          <a:prstGeom prst="rect">
            <a:avLst/>
          </a:prstGeom>
          <a:solidFill>
            <a:srgbClr val="EAEAE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__kernel void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dp_mul(global const float *a,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const float *b,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float *c)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{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int id = get_global_id(0);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c[id] = a[id] * b[id];</a:t>
            </a:r>
            <a:br/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}</a:t>
            </a:r>
            <a:endParaRPr lang="en-US" sz="900" spc="-1">
              <a:latin typeface="Arial"/>
            </a:endParaRPr>
          </a:p>
        </p:txBody>
      </p:sp>
      <p:sp>
        <p:nvSpPr>
          <p:cNvPr id="1078" name="CustomShape 28"/>
          <p:cNvSpPr/>
          <p:nvPr/>
        </p:nvSpPr>
        <p:spPr>
          <a:xfrm>
            <a:off x="3481320" y="4166640"/>
            <a:ext cx="1131120" cy="1023120"/>
          </a:xfrm>
          <a:prstGeom prst="rect">
            <a:avLst/>
          </a:prstGeom>
          <a:solidFill>
            <a:srgbClr val="CCCCCC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29"/>
          <p:cNvSpPr/>
          <p:nvPr/>
        </p:nvSpPr>
        <p:spPr>
          <a:xfrm>
            <a:off x="3551160" y="4254120"/>
            <a:ext cx="99000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0" name="CustomShape 30"/>
          <p:cNvSpPr/>
          <p:nvPr/>
        </p:nvSpPr>
        <p:spPr>
          <a:xfrm>
            <a:off x="3540000" y="4711320"/>
            <a:ext cx="101196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GPU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1" name="CustomShape 31"/>
          <p:cNvSpPr/>
          <p:nvPr/>
        </p:nvSpPr>
        <p:spPr>
          <a:xfrm>
            <a:off x="2799840" y="3371400"/>
            <a:ext cx="7671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b="1" spc="-1">
                <a:solidFill>
                  <a:srgbClr val="FFFFFF"/>
                </a:solidFill>
                <a:latin typeface="Arial Narrow"/>
                <a:ea typeface="ヒラギノ角ゴ ProN W3"/>
              </a:rPr>
              <a:t>Programs</a:t>
            </a:r>
            <a:endParaRPr lang="en-US" sz="1500" spc="-1">
              <a:latin typeface="Arial"/>
            </a:endParaRPr>
          </a:p>
        </p:txBody>
      </p:sp>
      <p:sp>
        <p:nvSpPr>
          <p:cNvPr id="1082" name="CustomShape 32"/>
          <p:cNvSpPr/>
          <p:nvPr/>
        </p:nvSpPr>
        <p:spPr>
          <a:xfrm>
            <a:off x="4960920" y="43304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arg[0] value</a:t>
            </a:r>
            <a:endParaRPr lang="en-US" sz="900" spc="-1">
              <a:latin typeface="Arial"/>
            </a:endParaRPr>
          </a:p>
        </p:txBody>
      </p:sp>
      <p:sp>
        <p:nvSpPr>
          <p:cNvPr id="1083" name="CustomShape 33"/>
          <p:cNvSpPr/>
          <p:nvPr/>
        </p:nvSpPr>
        <p:spPr>
          <a:xfrm>
            <a:off x="4960920" y="4689000"/>
            <a:ext cx="88200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arg[1] value</a:t>
            </a:r>
            <a:endParaRPr lang="en-US" sz="900" spc="-1">
              <a:latin typeface="Arial"/>
            </a:endParaRPr>
          </a:p>
        </p:txBody>
      </p:sp>
      <p:sp>
        <p:nvSpPr>
          <p:cNvPr id="1084" name="CustomShape 34"/>
          <p:cNvSpPr/>
          <p:nvPr/>
        </p:nvSpPr>
        <p:spPr>
          <a:xfrm>
            <a:off x="4960920" y="50540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arg[2] value</a:t>
            </a:r>
            <a:endParaRPr lang="en-US" sz="900" spc="-1">
              <a:latin typeface="Arial"/>
            </a:endParaRPr>
          </a:p>
        </p:txBody>
      </p:sp>
      <p:sp>
        <p:nvSpPr>
          <p:cNvPr id="1085" name="CustomShape 35"/>
          <p:cNvSpPr/>
          <p:nvPr/>
        </p:nvSpPr>
        <p:spPr>
          <a:xfrm>
            <a:off x="6377160" y="3884040"/>
            <a:ext cx="837360" cy="33588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36"/>
          <p:cNvSpPr/>
          <p:nvPr/>
        </p:nvSpPr>
        <p:spPr>
          <a:xfrm>
            <a:off x="6321360" y="39380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37"/>
          <p:cNvSpPr/>
          <p:nvPr/>
        </p:nvSpPr>
        <p:spPr>
          <a:xfrm>
            <a:off x="626736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38"/>
          <p:cNvSpPr/>
          <p:nvPr/>
        </p:nvSpPr>
        <p:spPr>
          <a:xfrm>
            <a:off x="6342240" y="4079520"/>
            <a:ext cx="58284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缓存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Buffers</a:t>
            </a:r>
            <a:endParaRPr lang="en-US" sz="1000" spc="-1" dirty="0">
              <a:latin typeface="Arial"/>
            </a:endParaRPr>
          </a:p>
        </p:txBody>
      </p:sp>
      <p:sp>
        <p:nvSpPr>
          <p:cNvPr id="1089" name="CustomShape 39"/>
          <p:cNvSpPr/>
          <p:nvPr/>
        </p:nvSpPr>
        <p:spPr>
          <a:xfrm>
            <a:off x="7345200" y="39002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40"/>
          <p:cNvSpPr/>
          <p:nvPr/>
        </p:nvSpPr>
        <p:spPr>
          <a:xfrm>
            <a:off x="7300920" y="395388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41"/>
          <p:cNvSpPr/>
          <p:nvPr/>
        </p:nvSpPr>
        <p:spPr>
          <a:xfrm>
            <a:off x="725808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42"/>
          <p:cNvSpPr/>
          <p:nvPr/>
        </p:nvSpPr>
        <p:spPr>
          <a:xfrm>
            <a:off x="7341600" y="4079520"/>
            <a:ext cx="57528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图像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Images</a:t>
            </a:r>
            <a:endParaRPr lang="en-US" sz="1000" spc="-1" dirty="0">
              <a:latin typeface="Arial"/>
            </a:endParaRPr>
          </a:p>
        </p:txBody>
      </p:sp>
      <p:sp>
        <p:nvSpPr>
          <p:cNvPr id="1093" name="CustomShape 43"/>
          <p:cNvSpPr/>
          <p:nvPr/>
        </p:nvSpPr>
        <p:spPr>
          <a:xfrm>
            <a:off x="8450400" y="4150800"/>
            <a:ext cx="707400" cy="8960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44"/>
          <p:cNvSpPr/>
          <p:nvPr/>
        </p:nvSpPr>
        <p:spPr>
          <a:xfrm>
            <a:off x="8396400" y="420012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45"/>
          <p:cNvSpPr/>
          <p:nvPr/>
        </p:nvSpPr>
        <p:spPr>
          <a:xfrm>
            <a:off x="8405760" y="431424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有序队列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In 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096" name="CustomShape 46"/>
          <p:cNvSpPr/>
          <p:nvPr/>
        </p:nvSpPr>
        <p:spPr>
          <a:xfrm>
            <a:off x="9413760" y="4085640"/>
            <a:ext cx="696240" cy="86436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47"/>
          <p:cNvSpPr/>
          <p:nvPr/>
        </p:nvSpPr>
        <p:spPr>
          <a:xfrm>
            <a:off x="9348960" y="413964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48"/>
          <p:cNvSpPr/>
          <p:nvPr/>
        </p:nvSpPr>
        <p:spPr>
          <a:xfrm>
            <a:off x="9293160" y="418896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49"/>
          <p:cNvSpPr/>
          <p:nvPr/>
        </p:nvSpPr>
        <p:spPr>
          <a:xfrm>
            <a:off x="9304320" y="4303440"/>
            <a:ext cx="658080" cy="6786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无序队列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Out of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100" name="CustomShape 50"/>
          <p:cNvSpPr/>
          <p:nvPr/>
        </p:nvSpPr>
        <p:spPr>
          <a:xfrm>
            <a:off x="8409720" y="5162040"/>
            <a:ext cx="12639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计算设备</a:t>
            </a: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Compute Device</a:t>
            </a:r>
            <a:endParaRPr lang="en-US" sz="1000" spc="-1" dirty="0">
              <a:latin typeface="Arial"/>
            </a:endParaRPr>
          </a:p>
        </p:txBody>
      </p:sp>
      <p:pic>
        <p:nvPicPr>
          <p:cNvPr id="1101" name="Picture 6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344" y="5533560"/>
            <a:ext cx="9013312" cy="847080"/>
          </a:xfrm>
          <a:prstGeom prst="rect">
            <a:avLst/>
          </a:prstGeom>
          <a:ln w="25560">
            <a:noFill/>
          </a:ln>
        </p:spPr>
      </p:pic>
      <p:sp>
        <p:nvSpPr>
          <p:cNvPr id="1102" name="Line 51"/>
          <p:cNvSpPr/>
          <p:nvPr/>
        </p:nvSpPr>
        <p:spPr>
          <a:xfrm flipH="1">
            <a:off x="4932120" y="2387160"/>
            <a:ext cx="180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Line 52"/>
          <p:cNvSpPr/>
          <p:nvPr/>
        </p:nvSpPr>
        <p:spPr>
          <a:xfrm>
            <a:off x="7329360" y="2376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Line 53"/>
          <p:cNvSpPr/>
          <p:nvPr/>
        </p:nvSpPr>
        <p:spPr>
          <a:xfrm>
            <a:off x="3196200" y="303948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Line 54"/>
          <p:cNvSpPr/>
          <p:nvPr/>
        </p:nvSpPr>
        <p:spPr>
          <a:xfrm flipH="1">
            <a:off x="53328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Line 55"/>
          <p:cNvSpPr/>
          <p:nvPr/>
        </p:nvSpPr>
        <p:spPr>
          <a:xfrm flipH="1">
            <a:off x="718176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Line 56"/>
          <p:cNvSpPr/>
          <p:nvPr/>
        </p:nvSpPr>
        <p:spPr>
          <a:xfrm flipH="1">
            <a:off x="91470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Line 57"/>
          <p:cNvSpPr/>
          <p:nvPr/>
        </p:nvSpPr>
        <p:spPr>
          <a:xfrm>
            <a:off x="3186120" y="3655440"/>
            <a:ext cx="4680" cy="22068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Line 58"/>
          <p:cNvSpPr/>
          <p:nvPr/>
        </p:nvSpPr>
        <p:spPr>
          <a:xfrm flipH="1">
            <a:off x="5311920" y="3647520"/>
            <a:ext cx="7920" cy="21744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Line 59"/>
          <p:cNvSpPr/>
          <p:nvPr/>
        </p:nvSpPr>
        <p:spPr>
          <a:xfrm flipH="1">
            <a:off x="672924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Line 60"/>
          <p:cNvSpPr/>
          <p:nvPr/>
        </p:nvSpPr>
        <p:spPr>
          <a:xfrm flipH="1">
            <a:off x="762780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Line 61"/>
          <p:cNvSpPr/>
          <p:nvPr/>
        </p:nvSpPr>
        <p:spPr>
          <a:xfrm>
            <a:off x="9149520" y="3600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62"/>
          <p:cNvSpPr/>
          <p:nvPr/>
        </p:nvSpPr>
        <p:spPr>
          <a:xfrm>
            <a:off x="6920040" y="1549080"/>
            <a:ext cx="81684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114" name="CustomShape 63"/>
          <p:cNvSpPr/>
          <p:nvPr/>
        </p:nvSpPr>
        <p:spPr>
          <a:xfrm>
            <a:off x="4537200" y="1549080"/>
            <a:ext cx="81540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 dirty="0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CPU</a:t>
            </a:r>
            <a:endParaRPr lang="en-US" sz="1500" spc="-1" dirty="0">
              <a:latin typeface="Arial"/>
            </a:endParaRPr>
          </a:p>
        </p:txBody>
      </p:sp>
      <p:sp>
        <p:nvSpPr>
          <p:cNvPr id="1115" name="CustomShape 64"/>
          <p:cNvSpPr/>
          <p:nvPr/>
        </p:nvSpPr>
        <p:spPr>
          <a:xfrm>
            <a:off x="5124360" y="3976200"/>
            <a:ext cx="55476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dp_mul</a:t>
            </a:r>
            <a:endParaRPr lang="en-US" sz="900" spc="-1">
              <a:latin typeface="Arial"/>
            </a:endParaRPr>
          </a:p>
        </p:txBody>
      </p:sp>
      <p:sp>
        <p:nvSpPr>
          <p:cNvPr id="1116" name="CustomShape 65"/>
          <p:cNvSpPr/>
          <p:nvPr/>
        </p:nvSpPr>
        <p:spPr>
          <a:xfrm>
            <a:off x="2775720" y="3344400"/>
            <a:ext cx="80928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 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Programs</a:t>
            </a:r>
            <a:endParaRPr lang="en-US" sz="800" spc="-1" dirty="0">
              <a:latin typeface="Arial"/>
            </a:endParaRPr>
          </a:p>
        </p:txBody>
      </p:sp>
      <p:sp>
        <p:nvSpPr>
          <p:cNvPr id="1117" name="CustomShape 66"/>
          <p:cNvSpPr/>
          <p:nvPr/>
        </p:nvSpPr>
        <p:spPr>
          <a:xfrm>
            <a:off x="4995840" y="3344400"/>
            <a:ext cx="65376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核函数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Kernels</a:t>
            </a:r>
            <a:endParaRPr lang="en-US" sz="800" spc="-1" dirty="0">
              <a:latin typeface="Arial"/>
            </a:endParaRPr>
          </a:p>
        </p:txBody>
      </p:sp>
      <p:sp>
        <p:nvSpPr>
          <p:cNvPr id="1118" name="CustomShape 67"/>
          <p:cNvSpPr/>
          <p:nvPr/>
        </p:nvSpPr>
        <p:spPr>
          <a:xfrm>
            <a:off x="6500640" y="3344400"/>
            <a:ext cx="129672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内存对象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Memory Objects</a:t>
            </a:r>
            <a:endParaRPr lang="en-US" sz="800" spc="-1" dirty="0">
              <a:latin typeface="Arial"/>
            </a:endParaRPr>
          </a:p>
        </p:txBody>
      </p:sp>
      <p:sp>
        <p:nvSpPr>
          <p:cNvPr id="1119" name="CustomShape 68"/>
          <p:cNvSpPr/>
          <p:nvPr/>
        </p:nvSpPr>
        <p:spPr>
          <a:xfrm>
            <a:off x="8427360" y="3344400"/>
            <a:ext cx="146304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命令队列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Command Queues</a:t>
            </a:r>
            <a:endParaRPr lang="en-US" sz="800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236256-8E8C-4DB7-8438-C283DB418CBE}"/>
              </a:ext>
            </a:extLst>
          </p:cNvPr>
          <p:cNvSpPr/>
          <p:nvPr/>
        </p:nvSpPr>
        <p:spPr>
          <a:xfrm>
            <a:off x="2446769" y="5718269"/>
            <a:ext cx="1117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编译代码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Compile code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8C08303-CF2A-4A6D-A6A5-F07C1A2CC3AC}"/>
              </a:ext>
            </a:extLst>
          </p:cNvPr>
          <p:cNvSpPr/>
          <p:nvPr/>
        </p:nvSpPr>
        <p:spPr>
          <a:xfrm>
            <a:off x="5675880" y="5729256"/>
            <a:ext cx="191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创建数据和参数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Create data &amp; arguments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16C68EB-21CF-4644-BC5B-739416DA00B6}"/>
              </a:ext>
            </a:extLst>
          </p:cNvPr>
          <p:cNvSpPr/>
          <p:nvPr/>
        </p:nvSpPr>
        <p:spPr>
          <a:xfrm>
            <a:off x="8696778" y="5718269"/>
            <a:ext cx="1420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发送执行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Send to execution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1.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21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获取第一可用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平台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first available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platform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clGetPlatformIDs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numPlatforms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使用平台提供的第一个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device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clGetDeviceIDs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CL_DEVICE_TYPE_CPU, 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创建一个单独设备（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single 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）的简单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上下文环境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simple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context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context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clCreateContext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针对设备（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）创建一个简单的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命令队列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en-US" altLang="zh-CN" sz="24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commands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             0, &amp;err);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Command-Queues</a:t>
            </a:r>
            <a:endParaRPr lang="en-US" sz="2400" spc="-1" dirty="0">
              <a:latin typeface="Arial"/>
            </a:endParaRPr>
          </a:p>
        </p:txBody>
      </p:sp>
      <p:sp>
        <p:nvSpPr>
          <p:cNvPr id="1123" name="CustomShape 2"/>
          <p:cNvSpPr/>
          <p:nvPr/>
        </p:nvSpPr>
        <p:spPr>
          <a:xfrm>
            <a:off x="1703640" y="1600200"/>
            <a:ext cx="43156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命令队列中的命令（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）包括：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Kernel executions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内存对象管理（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 management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同步（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命令（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commands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到一个设备（</a:t>
            </a:r>
            <a:r>
              <a:rPr lang="en-US" altLang="zh-CN" sz="29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900" spc="-1" dirty="0">
                <a:solidFill>
                  <a:srgbClr val="000000"/>
                </a:solidFill>
                <a:latin typeface="Trebuchet MS"/>
              </a:rPr>
              <a:t>）的唯一方式就是通过一个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命令队列（</a:t>
            </a:r>
            <a:r>
              <a:rPr lang="en-US" altLang="zh-CN" sz="29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command-queue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）都指向在一个上下文环境（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）中的某个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单一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single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对某个单一设备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(single device)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可以提供多个命令队列（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Multiple command-queues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这一特性可以用于定义不需要同步（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）的独立命令流（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independent streams of commands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</p:txBody>
      </p:sp>
      <p:grpSp>
        <p:nvGrpSpPr>
          <p:cNvPr id="1124" name="Group 3"/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1125" name="CustomShape 4"/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126" name="Picture 5"/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1127" name="Picture 6"/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1128" name="CustomShape 5"/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29" name="CustomShape 6"/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30" name="CustomShape 7"/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131" name="CustomShape 8"/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1132" name="CustomShape 9"/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命令队列的执行细节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Command-Queue execution details</a:t>
            </a:r>
            <a:endParaRPr lang="en-US" sz="2800" spc="-1" dirty="0">
              <a:latin typeface="Arial"/>
            </a:endParaRPr>
          </a:p>
        </p:txBody>
      </p:sp>
      <p:sp>
        <p:nvSpPr>
          <p:cNvPr id="1134" name="CustomShape 2"/>
          <p:cNvSpPr/>
          <p:nvPr/>
        </p:nvSpPr>
        <p:spPr>
          <a:xfrm>
            <a:off x="1703640" y="1196640"/>
            <a:ext cx="4626000" cy="55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spcBef>
                <a:spcPts val="479"/>
              </a:spcBef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command queues</a:t>
            </a: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可以配置成不同方式来控制命令如何执行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有序队列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In-order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命令进行排序然后按照他们在程序中出现的顺序进行执行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程序顺序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program-order)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无序队列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Out-of-order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命令按照程序顺序（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 program-order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）排序，但执行的时候可以按照任意顺序来执行（即完成）。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命令队列内的命令执行能够确保在同步点（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synchronization points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）完成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稍后再讲</a:t>
            </a:r>
            <a:endParaRPr lang="en-US" spc="-1" dirty="0">
              <a:latin typeface="Arial"/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D3AC298C-7BD9-4E7A-93C6-0BE9BBE43543}"/>
              </a:ext>
            </a:extLst>
          </p:cNvPr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28" name="CustomShape 4">
              <a:extLst>
                <a:ext uri="{FF2B5EF4-FFF2-40B4-BE49-F238E27FC236}">
                  <a16:creationId xmlns:a16="http://schemas.microsoft.com/office/drawing/2014/main" id="{D1E0AD24-FECE-48DB-8D69-13A872EFB7A8}"/>
                </a:ext>
              </a:extLst>
            </p:cNvPr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BBED3868-DDA7-4EF1-8B05-68933044BE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EF75FA8C-A652-475F-A6CB-57F8E85311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31" name="CustomShape 5">
              <a:extLst>
                <a:ext uri="{FF2B5EF4-FFF2-40B4-BE49-F238E27FC236}">
                  <a16:creationId xmlns:a16="http://schemas.microsoft.com/office/drawing/2014/main" id="{455DAA42-EDF5-4D4A-886B-E5BC5EED587C}"/>
                </a:ext>
              </a:extLst>
            </p:cNvPr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2" name="CustomShape 6">
              <a:extLst>
                <a:ext uri="{FF2B5EF4-FFF2-40B4-BE49-F238E27FC236}">
                  <a16:creationId xmlns:a16="http://schemas.microsoft.com/office/drawing/2014/main" id="{E3B37BBD-E9B9-46FA-B5F7-E71BB775037A}"/>
                </a:ext>
              </a:extLst>
            </p:cNvPr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3" name="CustomShape 7">
              <a:extLst>
                <a:ext uri="{FF2B5EF4-FFF2-40B4-BE49-F238E27FC236}">
                  <a16:creationId xmlns:a16="http://schemas.microsoft.com/office/drawing/2014/main" id="{B94D79C3-39C6-47FD-A505-A32E1632E0FB}"/>
                </a:ext>
              </a:extLst>
            </p:cNvPr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34" name="CustomShape 8">
              <a:extLst>
                <a:ext uri="{FF2B5EF4-FFF2-40B4-BE49-F238E27FC236}">
                  <a16:creationId xmlns:a16="http://schemas.microsoft.com/office/drawing/2014/main" id="{6B4FE165-5499-4B3D-B85F-912F128D1285}"/>
                </a:ext>
              </a:extLst>
            </p:cNvPr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35" name="CustomShape 9">
              <a:extLst>
                <a:ext uri="{FF2B5EF4-FFF2-40B4-BE49-F238E27FC236}">
                  <a16:creationId xmlns:a16="http://schemas.microsoft.com/office/drawing/2014/main" id="{ED96F758-2F7B-4013-9CBD-2C9B511F2FFD}"/>
                </a:ext>
              </a:extLst>
            </p:cNvPr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2.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创建并构建程序</a:t>
            </a:r>
            <a:endParaRPr lang="en-US" sz="4400" spc="-1" dirty="0">
              <a:latin typeface="Arial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1703640" y="980640"/>
            <a:ext cx="896364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以字符串文本（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string literal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）方式定义核程序（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kernel-program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）的源代码（很适合样例代码），或者也可以从一个文件中读取（这就是对应真实应用了）。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构建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程序对象（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program object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1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const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**)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编译（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Compile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上面的程序（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）俩创建一个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动态链接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dynamic library”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，可以从中提取特定的核函数（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CustomShape 1"/>
          <p:cNvSpPr/>
          <p:nvPr/>
        </p:nvSpPr>
        <p:spPr>
          <a:xfrm>
            <a:off x="198156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错误信息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000" spc="-1" dirty="0">
                <a:solidFill>
                  <a:srgbClr val="000000"/>
                </a:solidFill>
                <a:latin typeface="Trebuchet MS"/>
              </a:rPr>
              <a:t>Error messages</a:t>
            </a:r>
            <a:endParaRPr lang="en-US" sz="3000" spc="-1" dirty="0">
              <a:latin typeface="Arial"/>
            </a:endParaRPr>
          </a:p>
        </p:txBody>
      </p:sp>
      <p:sp>
        <p:nvSpPr>
          <p:cNvPr id="1147" name="CustomShape 2"/>
          <p:cNvSpPr/>
          <p:nvPr/>
        </p:nvSpPr>
        <p:spPr>
          <a:xfrm>
            <a:off x="1703640" y="1196640"/>
            <a:ext cx="896364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获取并打印错误信息（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error</a:t>
            </a:r>
            <a:r>
              <a:rPr lang="en-US" altLang="zh-CN" sz="2400" spc="-1" dirty="0">
                <a:solidFill>
                  <a:srgbClr val="D99694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messages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if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(err !=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CL_SUCCESS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buffer[2048];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clGetProgramBuildInfo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 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  CL_PROGRAM_BUILD_LOG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(buffer), buffer,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printf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(“%s\n”, buffer);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检查你的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API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错误信息很重要！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里面使用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try/catch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就更简单了（后面再说）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981200" y="274680"/>
            <a:ext cx="82288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平台模型</a:t>
            </a:r>
            <a:endParaRPr lang="en-US" sz="4400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524000" y="4509000"/>
            <a:ext cx="9143280" cy="23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一个宿主（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）以及一个或者多个 </a:t>
            </a:r>
            <a:r>
              <a:rPr lang="en-US" sz="3200" i="1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设备 （</a:t>
            </a:r>
            <a:r>
              <a:rPr lang="en-US" altLang="zh-CN" sz="3200" i="1" spc="-1" dirty="0">
                <a:solidFill>
                  <a:srgbClr val="C0504D"/>
                </a:solidFill>
                <a:latin typeface="Trebuchet MS"/>
              </a:rPr>
              <a:t>Device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628560" lvl="1" indent="-2660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设备都由一个或者多个计算单元（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Compute Units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）组成，计算单元后文常缩写为 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CU </a:t>
            </a:r>
            <a:endParaRPr lang="en-US" sz="2800" spc="-1" dirty="0">
              <a:latin typeface="Arial"/>
            </a:endParaRPr>
          </a:p>
          <a:p>
            <a:pPr marL="1071720" lvl="2" indent="-2674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每个计算单元都可以分成一个或者多个处理元素（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Processing Elements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），后文缩写为 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PE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）分为宿主内存（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）和设备内存（</a:t>
            </a:r>
            <a:r>
              <a:rPr lang="en-US" altLang="zh-CN" sz="3200" b="1" i="1" spc="-1" dirty="0">
                <a:solidFill>
                  <a:srgbClr val="EA157A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grpSp>
        <p:nvGrpSpPr>
          <p:cNvPr id="614" name="Group 3"/>
          <p:cNvGrpSpPr/>
          <p:nvPr/>
        </p:nvGrpSpPr>
        <p:grpSpPr>
          <a:xfrm>
            <a:off x="1524000" y="1254240"/>
            <a:ext cx="7290360" cy="3444120"/>
            <a:chOff x="0" y="1254240"/>
            <a:chExt cx="7290360" cy="3444120"/>
          </a:xfrm>
        </p:grpSpPr>
        <p:sp>
          <p:nvSpPr>
            <p:cNvPr id="615" name="CustomShape 4"/>
            <p:cNvSpPr/>
            <p:nvPr/>
          </p:nvSpPr>
          <p:spPr>
            <a:xfrm>
              <a:off x="0" y="2223540"/>
              <a:ext cx="3373371" cy="1004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处理元素（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Processing Elements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616" name="CustomShape 5"/>
            <p:cNvSpPr/>
            <p:nvPr/>
          </p:nvSpPr>
          <p:spPr>
            <a:xfrm>
              <a:off x="4349880" y="3850560"/>
              <a:ext cx="2245320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OpenCL 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设备（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Device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grpSp>
          <p:nvGrpSpPr>
            <p:cNvPr id="617" name="Group 6"/>
            <p:cNvGrpSpPr/>
            <p:nvPr/>
          </p:nvGrpSpPr>
          <p:grpSpPr>
            <a:xfrm>
              <a:off x="3125160" y="1254240"/>
              <a:ext cx="4165200" cy="2378520"/>
              <a:chOff x="3125160" y="1254240"/>
              <a:chExt cx="4165200" cy="2378520"/>
            </a:xfrm>
          </p:grpSpPr>
          <p:grpSp>
            <p:nvGrpSpPr>
              <p:cNvPr id="618" name="Group 7"/>
              <p:cNvGrpSpPr/>
              <p:nvPr/>
            </p:nvGrpSpPr>
            <p:grpSpPr>
              <a:xfrm>
                <a:off x="4362120" y="1254240"/>
                <a:ext cx="1564560" cy="1053720"/>
                <a:chOff x="4362120" y="1254240"/>
                <a:chExt cx="1564560" cy="1053720"/>
              </a:xfrm>
            </p:grpSpPr>
            <p:sp>
              <p:nvSpPr>
                <p:cNvPr id="619" name="CustomShape 8"/>
                <p:cNvSpPr/>
                <p:nvPr/>
              </p:nvSpPr>
              <p:spPr>
                <a:xfrm>
                  <a:off x="4362120" y="12542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0" name="Group 9"/>
                <p:cNvGrpSpPr/>
                <p:nvPr/>
              </p:nvGrpSpPr>
              <p:grpSpPr>
                <a:xfrm>
                  <a:off x="4878000" y="1256040"/>
                  <a:ext cx="964440" cy="619200"/>
                  <a:chOff x="4878000" y="1256040"/>
                  <a:chExt cx="964440" cy="619200"/>
                </a:xfrm>
              </p:grpSpPr>
              <p:sp>
                <p:nvSpPr>
                  <p:cNvPr id="621" name="CustomShape 10"/>
                  <p:cNvSpPr/>
                  <p:nvPr/>
                </p:nvSpPr>
                <p:spPr>
                  <a:xfrm>
                    <a:off x="4878000" y="1356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1"/>
                  <p:cNvSpPr/>
                  <p:nvPr/>
                </p:nvSpPr>
                <p:spPr>
                  <a:xfrm>
                    <a:off x="49233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2"/>
                  <p:cNvSpPr/>
                  <p:nvPr/>
                </p:nvSpPr>
                <p:spPr>
                  <a:xfrm>
                    <a:off x="509184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3"/>
                  <p:cNvSpPr/>
                  <p:nvPr/>
                </p:nvSpPr>
                <p:spPr>
                  <a:xfrm>
                    <a:off x="526032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4"/>
                  <p:cNvSpPr/>
                  <p:nvPr/>
                </p:nvSpPr>
                <p:spPr>
                  <a:xfrm>
                    <a:off x="56991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5"/>
                  <p:cNvSpPr/>
                  <p:nvPr/>
                </p:nvSpPr>
                <p:spPr>
                  <a:xfrm>
                    <a:off x="5253480" y="1256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27" name="Group 16"/>
                <p:cNvGrpSpPr/>
                <p:nvPr/>
              </p:nvGrpSpPr>
              <p:grpSpPr>
                <a:xfrm>
                  <a:off x="4653360" y="1411920"/>
                  <a:ext cx="964440" cy="619560"/>
                  <a:chOff x="4653360" y="1411920"/>
                  <a:chExt cx="964440" cy="619560"/>
                </a:xfrm>
              </p:grpSpPr>
              <p:sp>
                <p:nvSpPr>
                  <p:cNvPr id="628" name="CustomShape 17"/>
                  <p:cNvSpPr/>
                  <p:nvPr/>
                </p:nvSpPr>
                <p:spPr>
                  <a:xfrm>
                    <a:off x="4653360" y="1512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18"/>
                  <p:cNvSpPr/>
                  <p:nvPr/>
                </p:nvSpPr>
                <p:spPr>
                  <a:xfrm>
                    <a:off x="46990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19"/>
                  <p:cNvSpPr/>
                  <p:nvPr/>
                </p:nvSpPr>
                <p:spPr>
                  <a:xfrm>
                    <a:off x="486756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0"/>
                  <p:cNvSpPr/>
                  <p:nvPr/>
                </p:nvSpPr>
                <p:spPr>
                  <a:xfrm>
                    <a:off x="50356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1"/>
                  <p:cNvSpPr/>
                  <p:nvPr/>
                </p:nvSpPr>
                <p:spPr>
                  <a:xfrm>
                    <a:off x="547452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2"/>
                  <p:cNvSpPr/>
                  <p:nvPr/>
                </p:nvSpPr>
                <p:spPr>
                  <a:xfrm>
                    <a:off x="5028840" y="1411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3"/>
                <p:cNvGrpSpPr/>
                <p:nvPr/>
              </p:nvGrpSpPr>
              <p:grpSpPr>
                <a:xfrm>
                  <a:off x="4456800" y="1600200"/>
                  <a:ext cx="964440" cy="619560"/>
                  <a:chOff x="4456800" y="1600200"/>
                  <a:chExt cx="964440" cy="619560"/>
                </a:xfrm>
              </p:grpSpPr>
              <p:sp>
                <p:nvSpPr>
                  <p:cNvPr id="635" name="CustomShape 24"/>
                  <p:cNvSpPr/>
                  <p:nvPr/>
                </p:nvSpPr>
                <p:spPr>
                  <a:xfrm>
                    <a:off x="4456800" y="1700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25"/>
                  <p:cNvSpPr/>
                  <p:nvPr/>
                </p:nvSpPr>
                <p:spPr>
                  <a:xfrm>
                    <a:off x="450252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6"/>
                  <p:cNvSpPr/>
                  <p:nvPr/>
                </p:nvSpPr>
                <p:spPr>
                  <a:xfrm>
                    <a:off x="467100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7"/>
                  <p:cNvSpPr/>
                  <p:nvPr/>
                </p:nvSpPr>
                <p:spPr>
                  <a:xfrm>
                    <a:off x="483948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28"/>
                  <p:cNvSpPr/>
                  <p:nvPr/>
                </p:nvSpPr>
                <p:spPr>
                  <a:xfrm>
                    <a:off x="527796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9"/>
                  <p:cNvSpPr/>
                  <p:nvPr/>
                </p:nvSpPr>
                <p:spPr>
                  <a:xfrm>
                    <a:off x="4832280" y="1600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41" name="Line 30"/>
              <p:cNvSpPr/>
              <p:nvPr/>
            </p:nvSpPr>
            <p:spPr>
              <a:xfrm>
                <a:off x="5933880" y="1780920"/>
                <a:ext cx="16848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2" name="Group 31"/>
              <p:cNvGrpSpPr/>
              <p:nvPr/>
            </p:nvGrpSpPr>
            <p:grpSpPr>
              <a:xfrm>
                <a:off x="3819960" y="1852920"/>
                <a:ext cx="1729800" cy="1053720"/>
                <a:chOff x="3819960" y="1852920"/>
                <a:chExt cx="1729800" cy="1053720"/>
              </a:xfrm>
            </p:grpSpPr>
            <p:grpSp>
              <p:nvGrpSpPr>
                <p:cNvPr id="643" name="Group 32"/>
                <p:cNvGrpSpPr/>
                <p:nvPr/>
              </p:nvGrpSpPr>
              <p:grpSpPr>
                <a:xfrm>
                  <a:off x="3988440" y="2215080"/>
                  <a:ext cx="964440" cy="619560"/>
                  <a:chOff x="3988440" y="2215080"/>
                  <a:chExt cx="964440" cy="619560"/>
                </a:xfrm>
              </p:grpSpPr>
              <p:sp>
                <p:nvSpPr>
                  <p:cNvPr id="644" name="CustomShape 33"/>
                  <p:cNvSpPr/>
                  <p:nvPr/>
                </p:nvSpPr>
                <p:spPr>
                  <a:xfrm>
                    <a:off x="3988440" y="2315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34"/>
                  <p:cNvSpPr/>
                  <p:nvPr/>
                </p:nvSpPr>
                <p:spPr>
                  <a:xfrm>
                    <a:off x="40338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6" name="CustomShape 35"/>
                  <p:cNvSpPr/>
                  <p:nvPr/>
                </p:nvSpPr>
                <p:spPr>
                  <a:xfrm>
                    <a:off x="420228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6"/>
                  <p:cNvSpPr/>
                  <p:nvPr/>
                </p:nvSpPr>
                <p:spPr>
                  <a:xfrm>
                    <a:off x="437076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7"/>
                  <p:cNvSpPr/>
                  <p:nvPr/>
                </p:nvSpPr>
                <p:spPr>
                  <a:xfrm>
                    <a:off x="48096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8"/>
                  <p:cNvSpPr/>
                  <p:nvPr/>
                </p:nvSpPr>
                <p:spPr>
                  <a:xfrm>
                    <a:off x="4363920" y="2215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50" name="Line 39"/>
                <p:cNvSpPr/>
                <p:nvPr/>
              </p:nvSpPr>
              <p:spPr>
                <a:xfrm>
                  <a:off x="5044320" y="27781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40"/>
                <p:cNvSpPr/>
                <p:nvPr/>
              </p:nvSpPr>
              <p:spPr>
                <a:xfrm>
                  <a:off x="3819960" y="185292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2" name="Group 41"/>
                <p:cNvGrpSpPr/>
                <p:nvPr/>
              </p:nvGrpSpPr>
              <p:grpSpPr>
                <a:xfrm>
                  <a:off x="4325040" y="1870920"/>
                  <a:ext cx="964440" cy="619560"/>
                  <a:chOff x="4325040" y="1870920"/>
                  <a:chExt cx="964440" cy="619560"/>
                </a:xfrm>
              </p:grpSpPr>
              <p:sp>
                <p:nvSpPr>
                  <p:cNvPr id="653" name="CustomShape 42"/>
                  <p:cNvSpPr/>
                  <p:nvPr/>
                </p:nvSpPr>
                <p:spPr>
                  <a:xfrm>
                    <a:off x="4325040" y="1971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43"/>
                  <p:cNvSpPr/>
                  <p:nvPr/>
                </p:nvSpPr>
                <p:spPr>
                  <a:xfrm>
                    <a:off x="43707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44"/>
                  <p:cNvSpPr/>
                  <p:nvPr/>
                </p:nvSpPr>
                <p:spPr>
                  <a:xfrm>
                    <a:off x="453924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6" name="CustomShape 45"/>
                  <p:cNvSpPr/>
                  <p:nvPr/>
                </p:nvSpPr>
                <p:spPr>
                  <a:xfrm>
                    <a:off x="470772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7" name="CustomShape 46"/>
                  <p:cNvSpPr/>
                  <p:nvPr/>
                </p:nvSpPr>
                <p:spPr>
                  <a:xfrm>
                    <a:off x="51465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8" name="CustomShape 47"/>
                  <p:cNvSpPr/>
                  <p:nvPr/>
                </p:nvSpPr>
                <p:spPr>
                  <a:xfrm>
                    <a:off x="4700520" y="1870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59" name="Group 48"/>
                <p:cNvGrpSpPr/>
                <p:nvPr/>
              </p:nvGrpSpPr>
              <p:grpSpPr>
                <a:xfrm>
                  <a:off x="4111200" y="2010600"/>
                  <a:ext cx="964440" cy="619560"/>
                  <a:chOff x="4111200" y="2010600"/>
                  <a:chExt cx="964440" cy="619560"/>
                </a:xfrm>
              </p:grpSpPr>
              <p:sp>
                <p:nvSpPr>
                  <p:cNvPr id="660" name="CustomShape 49"/>
                  <p:cNvSpPr/>
                  <p:nvPr/>
                </p:nvSpPr>
                <p:spPr>
                  <a:xfrm>
                    <a:off x="4111200" y="21110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1" name="CustomShape 50"/>
                  <p:cNvSpPr/>
                  <p:nvPr/>
                </p:nvSpPr>
                <p:spPr>
                  <a:xfrm>
                    <a:off x="41569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2" name="CustomShape 51"/>
                  <p:cNvSpPr/>
                  <p:nvPr/>
                </p:nvSpPr>
                <p:spPr>
                  <a:xfrm>
                    <a:off x="432504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3" name="CustomShape 52"/>
                  <p:cNvSpPr/>
                  <p:nvPr/>
                </p:nvSpPr>
                <p:spPr>
                  <a:xfrm>
                    <a:off x="44935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4" name="CustomShape 53"/>
                  <p:cNvSpPr/>
                  <p:nvPr/>
                </p:nvSpPr>
                <p:spPr>
                  <a:xfrm>
                    <a:off x="493236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5" name="CustomShape 54"/>
                  <p:cNvSpPr/>
                  <p:nvPr/>
                </p:nvSpPr>
                <p:spPr>
                  <a:xfrm>
                    <a:off x="4486680" y="20106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66" name="Group 55"/>
                <p:cNvGrpSpPr/>
                <p:nvPr/>
              </p:nvGrpSpPr>
              <p:grpSpPr>
                <a:xfrm>
                  <a:off x="3904200" y="2197080"/>
                  <a:ext cx="964440" cy="619560"/>
                  <a:chOff x="3904200" y="2197080"/>
                  <a:chExt cx="964440" cy="619560"/>
                </a:xfrm>
              </p:grpSpPr>
              <p:sp>
                <p:nvSpPr>
                  <p:cNvPr id="667" name="CustomShape 56"/>
                  <p:cNvSpPr/>
                  <p:nvPr/>
                </p:nvSpPr>
                <p:spPr>
                  <a:xfrm>
                    <a:off x="3904200" y="229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8" name="CustomShape 57"/>
                  <p:cNvSpPr/>
                  <p:nvPr/>
                </p:nvSpPr>
                <p:spPr>
                  <a:xfrm>
                    <a:off x="39495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9" name="CustomShape 58"/>
                  <p:cNvSpPr/>
                  <p:nvPr/>
                </p:nvSpPr>
                <p:spPr>
                  <a:xfrm>
                    <a:off x="411804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0" name="CustomShape 59"/>
                  <p:cNvSpPr/>
                  <p:nvPr/>
                </p:nvSpPr>
                <p:spPr>
                  <a:xfrm>
                    <a:off x="428652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1" name="CustomShape 60"/>
                  <p:cNvSpPr/>
                  <p:nvPr/>
                </p:nvSpPr>
                <p:spPr>
                  <a:xfrm>
                    <a:off x="47253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2" name="CustomShape 61"/>
                  <p:cNvSpPr/>
                  <p:nvPr/>
                </p:nvSpPr>
                <p:spPr>
                  <a:xfrm>
                    <a:off x="4279680" y="219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73" name="Line 62"/>
                <p:cNvSpPr/>
                <p:nvPr/>
              </p:nvSpPr>
              <p:spPr>
                <a:xfrm>
                  <a:off x="5381280" y="237996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63"/>
              <p:cNvGrpSpPr/>
              <p:nvPr/>
            </p:nvGrpSpPr>
            <p:grpSpPr>
              <a:xfrm>
                <a:off x="3498840" y="2192040"/>
                <a:ext cx="1729800" cy="1053720"/>
                <a:chOff x="3498840" y="2192040"/>
                <a:chExt cx="1729800" cy="1053720"/>
              </a:xfrm>
            </p:grpSpPr>
            <p:grpSp>
              <p:nvGrpSpPr>
                <p:cNvPr id="675" name="Group 64"/>
                <p:cNvGrpSpPr/>
                <p:nvPr/>
              </p:nvGrpSpPr>
              <p:grpSpPr>
                <a:xfrm>
                  <a:off x="3667320" y="2554200"/>
                  <a:ext cx="964440" cy="619560"/>
                  <a:chOff x="3667320" y="2554200"/>
                  <a:chExt cx="964440" cy="619560"/>
                </a:xfrm>
              </p:grpSpPr>
              <p:sp>
                <p:nvSpPr>
                  <p:cNvPr id="676" name="CustomShape 65"/>
                  <p:cNvSpPr/>
                  <p:nvPr/>
                </p:nvSpPr>
                <p:spPr>
                  <a:xfrm>
                    <a:off x="3667320" y="2654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7" name="CustomShape 66"/>
                  <p:cNvSpPr/>
                  <p:nvPr/>
                </p:nvSpPr>
                <p:spPr>
                  <a:xfrm>
                    <a:off x="37126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8" name="CustomShape 67"/>
                  <p:cNvSpPr/>
                  <p:nvPr/>
                </p:nvSpPr>
                <p:spPr>
                  <a:xfrm>
                    <a:off x="388116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9" name="CustomShape 68"/>
                  <p:cNvSpPr/>
                  <p:nvPr/>
                </p:nvSpPr>
                <p:spPr>
                  <a:xfrm>
                    <a:off x="404964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0" name="CustomShape 69"/>
                  <p:cNvSpPr/>
                  <p:nvPr/>
                </p:nvSpPr>
                <p:spPr>
                  <a:xfrm>
                    <a:off x="44884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1" name="CustomShape 70"/>
                  <p:cNvSpPr/>
                  <p:nvPr/>
                </p:nvSpPr>
                <p:spPr>
                  <a:xfrm>
                    <a:off x="4042800" y="2554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82" name="Line 71"/>
                <p:cNvSpPr/>
                <p:nvPr/>
              </p:nvSpPr>
              <p:spPr>
                <a:xfrm>
                  <a:off x="4723200" y="31168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72"/>
                <p:cNvSpPr/>
                <p:nvPr/>
              </p:nvSpPr>
              <p:spPr>
                <a:xfrm>
                  <a:off x="3498840" y="2192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84" name="Group 73"/>
                <p:cNvGrpSpPr/>
                <p:nvPr/>
              </p:nvGrpSpPr>
              <p:grpSpPr>
                <a:xfrm>
                  <a:off x="4003920" y="2209680"/>
                  <a:ext cx="964800" cy="619560"/>
                  <a:chOff x="4003920" y="2209680"/>
                  <a:chExt cx="964800" cy="619560"/>
                </a:xfrm>
              </p:grpSpPr>
              <p:sp>
                <p:nvSpPr>
                  <p:cNvPr id="685" name="CustomShape 74"/>
                  <p:cNvSpPr/>
                  <p:nvPr/>
                </p:nvSpPr>
                <p:spPr>
                  <a:xfrm>
                    <a:off x="4003920" y="2310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6" name="CustomShape 75"/>
                  <p:cNvSpPr/>
                  <p:nvPr/>
                </p:nvSpPr>
                <p:spPr>
                  <a:xfrm>
                    <a:off x="40496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7" name="CustomShape 76"/>
                  <p:cNvSpPr/>
                  <p:nvPr/>
                </p:nvSpPr>
                <p:spPr>
                  <a:xfrm>
                    <a:off x="421812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8" name="CustomShape 77"/>
                  <p:cNvSpPr/>
                  <p:nvPr/>
                </p:nvSpPr>
                <p:spPr>
                  <a:xfrm>
                    <a:off x="438660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9" name="CustomShape 78"/>
                  <p:cNvSpPr/>
                  <p:nvPr/>
                </p:nvSpPr>
                <p:spPr>
                  <a:xfrm>
                    <a:off x="48254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0" name="CustomShape 79"/>
                  <p:cNvSpPr/>
                  <p:nvPr/>
                </p:nvSpPr>
                <p:spPr>
                  <a:xfrm>
                    <a:off x="4379760" y="22096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1" name="Group 80"/>
                <p:cNvGrpSpPr/>
                <p:nvPr/>
              </p:nvGrpSpPr>
              <p:grpSpPr>
                <a:xfrm>
                  <a:off x="3790080" y="2349720"/>
                  <a:ext cx="964440" cy="619560"/>
                  <a:chOff x="3790080" y="2349720"/>
                  <a:chExt cx="964440" cy="619560"/>
                </a:xfrm>
              </p:grpSpPr>
              <p:sp>
                <p:nvSpPr>
                  <p:cNvPr id="692" name="CustomShape 81"/>
                  <p:cNvSpPr/>
                  <p:nvPr/>
                </p:nvSpPr>
                <p:spPr>
                  <a:xfrm>
                    <a:off x="3790080" y="24501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3" name="CustomShape 82"/>
                  <p:cNvSpPr/>
                  <p:nvPr/>
                </p:nvSpPr>
                <p:spPr>
                  <a:xfrm>
                    <a:off x="38358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83"/>
                  <p:cNvSpPr/>
                  <p:nvPr/>
                </p:nvSpPr>
                <p:spPr>
                  <a:xfrm>
                    <a:off x="400392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84"/>
                  <p:cNvSpPr/>
                  <p:nvPr/>
                </p:nvSpPr>
                <p:spPr>
                  <a:xfrm>
                    <a:off x="41724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85"/>
                  <p:cNvSpPr/>
                  <p:nvPr/>
                </p:nvSpPr>
                <p:spPr>
                  <a:xfrm>
                    <a:off x="461124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86"/>
                  <p:cNvSpPr/>
                  <p:nvPr/>
                </p:nvSpPr>
                <p:spPr>
                  <a:xfrm>
                    <a:off x="4165560" y="23497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87"/>
                <p:cNvGrpSpPr/>
                <p:nvPr/>
              </p:nvGrpSpPr>
              <p:grpSpPr>
                <a:xfrm>
                  <a:off x="3583080" y="2536200"/>
                  <a:ext cx="964440" cy="619560"/>
                  <a:chOff x="3583080" y="2536200"/>
                  <a:chExt cx="964440" cy="619560"/>
                </a:xfrm>
              </p:grpSpPr>
              <p:sp>
                <p:nvSpPr>
                  <p:cNvPr id="699" name="CustomShape 88"/>
                  <p:cNvSpPr/>
                  <p:nvPr/>
                </p:nvSpPr>
                <p:spPr>
                  <a:xfrm>
                    <a:off x="3583080" y="2636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89"/>
                  <p:cNvSpPr/>
                  <p:nvPr/>
                </p:nvSpPr>
                <p:spPr>
                  <a:xfrm>
                    <a:off x="36284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90"/>
                  <p:cNvSpPr/>
                  <p:nvPr/>
                </p:nvSpPr>
                <p:spPr>
                  <a:xfrm>
                    <a:off x="379692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91"/>
                  <p:cNvSpPr/>
                  <p:nvPr/>
                </p:nvSpPr>
                <p:spPr>
                  <a:xfrm>
                    <a:off x="396540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92"/>
                  <p:cNvSpPr/>
                  <p:nvPr/>
                </p:nvSpPr>
                <p:spPr>
                  <a:xfrm>
                    <a:off x="44042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93"/>
                  <p:cNvSpPr/>
                  <p:nvPr/>
                </p:nvSpPr>
                <p:spPr>
                  <a:xfrm>
                    <a:off x="3958560" y="2536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05" name="Line 94"/>
                <p:cNvSpPr/>
                <p:nvPr/>
              </p:nvSpPr>
              <p:spPr>
                <a:xfrm>
                  <a:off x="5060160" y="27187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06" name="Group 95"/>
              <p:cNvGrpSpPr/>
              <p:nvPr/>
            </p:nvGrpSpPr>
            <p:grpSpPr>
              <a:xfrm>
                <a:off x="3125160" y="2579040"/>
                <a:ext cx="1729800" cy="1053720"/>
                <a:chOff x="3125160" y="2579040"/>
                <a:chExt cx="1729800" cy="1053720"/>
              </a:xfrm>
            </p:grpSpPr>
            <p:grpSp>
              <p:nvGrpSpPr>
                <p:cNvPr id="707" name="Group 96"/>
                <p:cNvGrpSpPr/>
                <p:nvPr/>
              </p:nvGrpSpPr>
              <p:grpSpPr>
                <a:xfrm>
                  <a:off x="3293280" y="2941560"/>
                  <a:ext cx="964800" cy="619200"/>
                  <a:chOff x="3293280" y="2941560"/>
                  <a:chExt cx="964800" cy="619200"/>
                </a:xfrm>
              </p:grpSpPr>
              <p:sp>
                <p:nvSpPr>
                  <p:cNvPr id="708" name="CustomShape 97"/>
                  <p:cNvSpPr/>
                  <p:nvPr/>
                </p:nvSpPr>
                <p:spPr>
                  <a:xfrm>
                    <a:off x="3293280" y="3041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98"/>
                  <p:cNvSpPr/>
                  <p:nvPr/>
                </p:nvSpPr>
                <p:spPr>
                  <a:xfrm>
                    <a:off x="33390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99"/>
                  <p:cNvSpPr/>
                  <p:nvPr/>
                </p:nvSpPr>
                <p:spPr>
                  <a:xfrm>
                    <a:off x="350748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100"/>
                  <p:cNvSpPr/>
                  <p:nvPr/>
                </p:nvSpPr>
                <p:spPr>
                  <a:xfrm>
                    <a:off x="367596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101"/>
                  <p:cNvSpPr/>
                  <p:nvPr/>
                </p:nvSpPr>
                <p:spPr>
                  <a:xfrm>
                    <a:off x="41148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102"/>
                  <p:cNvSpPr/>
                  <p:nvPr/>
                </p:nvSpPr>
                <p:spPr>
                  <a:xfrm>
                    <a:off x="3669120" y="2941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14" name="Line 103"/>
                <p:cNvSpPr/>
                <p:nvPr/>
              </p:nvSpPr>
              <p:spPr>
                <a:xfrm>
                  <a:off x="4349520" y="350424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CustomShape 104"/>
                <p:cNvSpPr/>
                <p:nvPr/>
              </p:nvSpPr>
              <p:spPr>
                <a:xfrm>
                  <a:off x="3125160" y="2579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716" name="Group 105"/>
                <p:cNvGrpSpPr/>
                <p:nvPr/>
              </p:nvGrpSpPr>
              <p:grpSpPr>
                <a:xfrm>
                  <a:off x="3630240" y="2597040"/>
                  <a:ext cx="964440" cy="619560"/>
                  <a:chOff x="3630240" y="2597040"/>
                  <a:chExt cx="964440" cy="619560"/>
                </a:xfrm>
              </p:grpSpPr>
              <p:sp>
                <p:nvSpPr>
                  <p:cNvPr id="717" name="CustomShape 106"/>
                  <p:cNvSpPr/>
                  <p:nvPr/>
                </p:nvSpPr>
                <p:spPr>
                  <a:xfrm>
                    <a:off x="3630240" y="269748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107"/>
                  <p:cNvSpPr/>
                  <p:nvPr/>
                </p:nvSpPr>
                <p:spPr>
                  <a:xfrm>
                    <a:off x="367596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108"/>
                  <p:cNvSpPr/>
                  <p:nvPr/>
                </p:nvSpPr>
                <p:spPr>
                  <a:xfrm>
                    <a:off x="384444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109"/>
                  <p:cNvSpPr/>
                  <p:nvPr/>
                </p:nvSpPr>
                <p:spPr>
                  <a:xfrm>
                    <a:off x="401292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110"/>
                  <p:cNvSpPr/>
                  <p:nvPr/>
                </p:nvSpPr>
                <p:spPr>
                  <a:xfrm>
                    <a:off x="445140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11"/>
                  <p:cNvSpPr/>
                  <p:nvPr/>
                </p:nvSpPr>
                <p:spPr>
                  <a:xfrm>
                    <a:off x="4005720" y="2597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23" name="Group 112"/>
                <p:cNvGrpSpPr/>
                <p:nvPr/>
              </p:nvGrpSpPr>
              <p:grpSpPr>
                <a:xfrm>
                  <a:off x="3416400" y="2737080"/>
                  <a:ext cx="964440" cy="619560"/>
                  <a:chOff x="3416400" y="2737080"/>
                  <a:chExt cx="964440" cy="619560"/>
                </a:xfrm>
              </p:grpSpPr>
              <p:sp>
                <p:nvSpPr>
                  <p:cNvPr id="724" name="CustomShape 113"/>
                  <p:cNvSpPr/>
                  <p:nvPr/>
                </p:nvSpPr>
                <p:spPr>
                  <a:xfrm>
                    <a:off x="3416400" y="283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114"/>
                  <p:cNvSpPr/>
                  <p:nvPr/>
                </p:nvSpPr>
                <p:spPr>
                  <a:xfrm>
                    <a:off x="34617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6" name="CustomShape 115"/>
                  <p:cNvSpPr/>
                  <p:nvPr/>
                </p:nvSpPr>
                <p:spPr>
                  <a:xfrm>
                    <a:off x="363024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116"/>
                  <p:cNvSpPr/>
                  <p:nvPr/>
                </p:nvSpPr>
                <p:spPr>
                  <a:xfrm>
                    <a:off x="379872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117"/>
                  <p:cNvSpPr/>
                  <p:nvPr/>
                </p:nvSpPr>
                <p:spPr>
                  <a:xfrm>
                    <a:off x="42375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118"/>
                  <p:cNvSpPr/>
                  <p:nvPr/>
                </p:nvSpPr>
                <p:spPr>
                  <a:xfrm>
                    <a:off x="3791880" y="273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30" name="Group 119"/>
                <p:cNvGrpSpPr/>
                <p:nvPr/>
              </p:nvGrpSpPr>
              <p:grpSpPr>
                <a:xfrm>
                  <a:off x="3209040" y="2923560"/>
                  <a:ext cx="964800" cy="619560"/>
                  <a:chOff x="3209040" y="2923560"/>
                  <a:chExt cx="964800" cy="619560"/>
                </a:xfrm>
              </p:grpSpPr>
              <p:sp>
                <p:nvSpPr>
                  <p:cNvPr id="731" name="CustomShape 120"/>
                  <p:cNvSpPr/>
                  <p:nvPr/>
                </p:nvSpPr>
                <p:spPr>
                  <a:xfrm>
                    <a:off x="3209040" y="302400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2" name="CustomShape 121"/>
                  <p:cNvSpPr/>
                  <p:nvPr/>
                </p:nvSpPr>
                <p:spPr>
                  <a:xfrm>
                    <a:off x="32547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3" name="CustomShape 122"/>
                  <p:cNvSpPr/>
                  <p:nvPr/>
                </p:nvSpPr>
                <p:spPr>
                  <a:xfrm>
                    <a:off x="342324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4" name="CustomShape 123"/>
                  <p:cNvSpPr/>
                  <p:nvPr/>
                </p:nvSpPr>
                <p:spPr>
                  <a:xfrm>
                    <a:off x="359172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24"/>
                  <p:cNvSpPr/>
                  <p:nvPr/>
                </p:nvSpPr>
                <p:spPr>
                  <a:xfrm>
                    <a:off x="40305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6" name="CustomShape 125"/>
                  <p:cNvSpPr/>
                  <p:nvPr/>
                </p:nvSpPr>
                <p:spPr>
                  <a:xfrm>
                    <a:off x="3584880" y="2923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37" name="Line 126"/>
                <p:cNvSpPr/>
                <p:nvPr/>
              </p:nvSpPr>
              <p:spPr>
                <a:xfrm>
                  <a:off x="4686480" y="31060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8" name="Line 127"/>
              <p:cNvSpPr/>
              <p:nvPr/>
            </p:nvSpPr>
            <p:spPr>
              <a:xfrm flipV="1">
                <a:off x="4846320" y="1772280"/>
                <a:ext cx="1263240" cy="13446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128"/>
              <p:cNvSpPr/>
              <p:nvPr/>
            </p:nvSpPr>
            <p:spPr>
              <a:xfrm>
                <a:off x="6099120" y="2293920"/>
                <a:ext cx="1094040" cy="84924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129"/>
              <p:cNvSpPr/>
              <p:nvPr/>
            </p:nvSpPr>
            <p:spPr>
              <a:xfrm>
                <a:off x="6075000" y="2304720"/>
                <a:ext cx="1215360" cy="820800"/>
              </a:xfrm>
              <a:prstGeom prst="rect">
                <a:avLst/>
              </a:prstGeom>
              <a:noFill/>
              <a:ln w="381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spcBef>
                    <a:spcPts val="1199"/>
                  </a:spcBef>
                </a:pP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宿主（</a:t>
                </a:r>
                <a:r>
                  <a:rPr lang="en-US" altLang="zh-CN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Host</a:t>
                </a: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）</a:t>
                </a:r>
                <a:endParaRPr lang="en-US" sz="2400" spc="-1" dirty="0">
                  <a:latin typeface="Arial"/>
                </a:endParaRPr>
              </a:p>
            </p:txBody>
          </p:sp>
          <p:sp>
            <p:nvSpPr>
              <p:cNvPr id="741" name="Line 130"/>
              <p:cNvSpPr/>
              <p:nvPr/>
            </p:nvSpPr>
            <p:spPr>
              <a:xfrm>
                <a:off x="5362200" y="2557440"/>
                <a:ext cx="7473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705977" y="3999240"/>
              <a:ext cx="3905263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计算单元（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</a:rPr>
                <a:t>Compute Unites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743" name="Line 132"/>
            <p:cNvSpPr/>
            <p:nvPr/>
          </p:nvSpPr>
          <p:spPr>
            <a:xfrm flipV="1">
              <a:off x="3245760" y="3515040"/>
              <a:ext cx="589680" cy="45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133"/>
            <p:cNvSpPr/>
            <p:nvPr/>
          </p:nvSpPr>
          <p:spPr>
            <a:xfrm flipH="1" flipV="1">
              <a:off x="4677840" y="3547440"/>
              <a:ext cx="757800" cy="268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134"/>
            <p:cNvSpPr/>
            <p:nvPr/>
          </p:nvSpPr>
          <p:spPr>
            <a:xfrm>
              <a:off x="2761560" y="2718720"/>
              <a:ext cx="515880" cy="6350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667998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3.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创建内存对象</a:t>
            </a:r>
            <a:endParaRPr lang="en-US" sz="4400" spc="-1" dirty="0">
              <a:latin typeface="Arial"/>
            </a:endParaRPr>
          </a:p>
        </p:txBody>
      </p:sp>
      <p:sp>
        <p:nvSpPr>
          <p:cNvPr id="1149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对于向量加法，我们需要用到三个内存对象，分别对应着输入的向量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A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以及一个输出向量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在宿主上（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on the host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创建输入向量并且赋值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for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&lt; length;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353880" indent="-3531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CL_MEM_WRITE_ONLY,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往设备内存（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）里面放什么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3200" spc="-1" dirty="0">
              <a:latin typeface="Arial"/>
            </a:endParaRPr>
          </a:p>
        </p:txBody>
      </p:sp>
      <p:sp>
        <p:nvSpPr>
          <p:cNvPr id="1151" name="CustomShape 2"/>
          <p:cNvSpPr/>
          <p:nvPr/>
        </p:nvSpPr>
        <p:spPr>
          <a:xfrm>
            <a:off x="1981200" y="1484640"/>
            <a:ext cx="8228880" cy="47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一个句柄（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handle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），指向</a:t>
            </a:r>
            <a:r>
              <a:rPr lang="zh-CN" altLang="en-US" sz="31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100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）中引用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-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计数区域（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reference-counted region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有两种类型的内存对象（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缓存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Buffer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定义多个字节组成的一个线性集合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(“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就是一个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语言数组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array”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缓存对象的内容完全暴露在核函数（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）内，可以通过指针（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pointer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）进行读取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图像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Image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定义了内存中的一个二维或者三维的区域。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图像数据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只能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通过 读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 写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write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这两个函数来使用，也就是说，是一种不透明数据结构（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opaque data structures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）。读取函数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用作了取样器（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sampler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5448000" y="6300720"/>
            <a:ext cx="519876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4F81BD"/>
                </a:solidFill>
                <a:latin typeface="Trebuchet MS"/>
                <a:ea typeface="DejaVu Sans"/>
              </a:rPr>
              <a:t>Used when interfacing with a graphics API such as OpenGL.  We won’t use image objects in this tutorial.</a:t>
            </a:r>
            <a:endParaRPr lang="en-US" sz="1600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  <p:sp>
        <p:nvSpPr>
          <p:cNvPr id="1154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缓存对象可以在宿主（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）上通过类型来声明（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declare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5244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arrays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）存储了原始的宿主侧数据（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host-side data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缓存对象（</a:t>
            </a:r>
            <a:r>
              <a:rPr lang="en-US" altLang="zh-CN" sz="2800" spc="-1" dirty="0">
                <a:solidFill>
                  <a:srgbClr val="9BBB59"/>
                </a:solidFill>
                <a:latin typeface="Trebuchet MS"/>
              </a:rPr>
              <a:t> buffer 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d_a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h_a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进行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sizeof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(float)*count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，将所得字节赋值到这个缓存对象，然后将其复制到设备内存（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400" spc="-1" dirty="0">
                <a:solidFill>
                  <a:srgbClr val="9BBB59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(context,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    CL_MEM_READ_ONLY | CL_MEM_COPY_HOST_PTR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    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latin typeface="Arial"/>
              </a:rPr>
              <a:t>缓存对象的命名约定</a:t>
            </a:r>
            <a:endParaRPr lang="en-US" sz="4400" spc="-1" dirty="0">
              <a:latin typeface="Arial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有时候如果分不清一个宿主变量（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variable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）到底是普通的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）还是一个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对此有一个有用的办法就是约定一个前缀，常规的宿主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h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ost C arrays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h_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，而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）是在设备（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evice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）上的，就加上前缀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d_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561"/>
              </a:spcBef>
            </a:pPr>
            <a:endParaRPr lang="en-US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其他常用的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内存标记（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memory flags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CL_MEM_WRITE_ONLY, CL_MEM_READ_WRITE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  <a:p>
            <a:pPr marL="357120" lvl="1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这些是从设备（</a:t>
            </a:r>
            <a:r>
              <a:rPr lang="en-US" altLang="zh-CN" sz="2800" b="1" u="sng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）视角出发的。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然后提交命令将缓存对象（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）复制回宿主内存（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h_c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位置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CL_FALSE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非阻塞（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non-blocking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		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		NULL, NULL, NULL);</a:t>
            </a:r>
            <a:endParaRPr lang="en-US" sz="2400" spc="-1" dirty="0">
              <a:latin typeface="Arial"/>
            </a:endParaRPr>
          </a:p>
          <a:p>
            <a:pPr marL="5724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CA41E0C-CF3F-4D48-9EBC-077D68B5B867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4.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kernel function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核对象（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kernel object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 algn="ctr">
              <a:spcBef>
                <a:spcPts val="439"/>
              </a:spcBef>
            </a:pP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2200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22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”, &amp;err);</a:t>
            </a:r>
            <a:endParaRPr lang="en-US" sz="2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2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附加核函数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的参数到内存对象（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1,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2,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3,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unsigned int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				&amp;count);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1703640" y="1268640"/>
            <a:ext cx="878436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缓存（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Buffers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从宿主写到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作为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非阻塞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操作（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 non-blocking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operations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</a:t>
            </a:r>
            <a:r>
              <a:rPr lang="en-US" sz="2000" spc="-1" dirty="0">
                <a:solidFill>
                  <a:srgbClr val="FFFFFF"/>
                </a:solidFill>
                <a:latin typeface="Letter Gothic St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）排序等待执行（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execution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注意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这里用有序队列（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kernel,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NULL, &amp;global, &amp;local, 0, NULL, 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CustomShape 2"/>
          <p:cNvSpPr/>
          <p:nvPr/>
        </p:nvSpPr>
        <p:spPr>
          <a:xfrm>
            <a:off x="1703640" y="1484640"/>
            <a:ext cx="8784360" cy="51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读取结果回来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这是一个阻塞操作（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blocking operation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。这里使用的是有序队列（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），就保证了在读取操作开始之前，前面的命令都已经执行完毕了。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297AEDC-9F0D-430C-A852-F42037C6E26E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FDECF2A-3730-469F-90EE-04490B618F96}"/>
              </a:ext>
            </a:extLst>
          </p:cNvPr>
          <p:cNvSpPr/>
          <p:nvPr/>
        </p:nvSpPr>
        <p:spPr>
          <a:xfrm>
            <a:off x="6018600" y="1556280"/>
            <a:ext cx="4469400" cy="4658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1D52522E-E73C-44AC-90F3-446187B78041}"/>
              </a:ext>
            </a:extLst>
          </p:cNvPr>
          <p:cNvSpPr/>
          <p:nvPr/>
        </p:nvSpPr>
        <p:spPr>
          <a:xfrm>
            <a:off x="1562520" y="1551960"/>
            <a:ext cx="4455000" cy="20203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ACF5F975-5B6B-4086-B263-7B18F05B276A}"/>
              </a:ext>
            </a:extLst>
          </p:cNvPr>
          <p:cNvSpPr/>
          <p:nvPr/>
        </p:nvSpPr>
        <p:spPr>
          <a:xfrm>
            <a:off x="2106840" y="2473920"/>
            <a:ext cx="33667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定义平台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platform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和 命令队列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queues</a:t>
            </a:r>
            <a:endParaRPr lang="en-US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5FB6188B-E7DA-43D8-8725-6BF141279717}"/>
              </a:ext>
            </a:extLst>
          </p:cNvPr>
          <p:cNvSpPr/>
          <p:nvPr/>
        </p:nvSpPr>
        <p:spPr>
          <a:xfrm>
            <a:off x="1562520" y="3573000"/>
            <a:ext cx="4455000" cy="1295280"/>
          </a:xfrm>
          <a:prstGeom prst="rect">
            <a:avLst/>
          </a:prstGeom>
          <a:solidFill>
            <a:schemeClr val="accent3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22DC3509-1826-4021-B6C4-D972175E9CD7}"/>
              </a:ext>
            </a:extLst>
          </p:cNvPr>
          <p:cNvSpPr/>
          <p:nvPr/>
        </p:nvSpPr>
        <p:spPr>
          <a:xfrm>
            <a:off x="2236800" y="4005000"/>
            <a:ext cx="310644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定义内存对象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memory objects</a:t>
            </a:r>
            <a:endParaRPr lang="en-US" spc="-1" dirty="0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61BAFB3-8807-4BD8-B58A-C192DF198D19}"/>
              </a:ext>
            </a:extLst>
          </p:cNvPr>
          <p:cNvSpPr/>
          <p:nvPr/>
        </p:nvSpPr>
        <p:spPr>
          <a:xfrm>
            <a:off x="1571880" y="4869000"/>
            <a:ext cx="4446000" cy="1263240"/>
          </a:xfrm>
          <a:prstGeom prst="rect">
            <a:avLst/>
          </a:prstGeom>
          <a:solidFill>
            <a:schemeClr val="accent4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B737F053-47D2-4BB3-8E51-9E28C2DCA951}"/>
              </a:ext>
            </a:extLst>
          </p:cNvPr>
          <p:cNvSpPr/>
          <p:nvPr/>
        </p:nvSpPr>
        <p:spPr>
          <a:xfrm>
            <a:off x="2460720" y="5301360"/>
            <a:ext cx="26776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AB5EBEE8-37CF-4B88-819C-446C8F99DB49}"/>
              </a:ext>
            </a:extLst>
          </p:cNvPr>
          <p:cNvSpPr/>
          <p:nvPr/>
        </p:nvSpPr>
        <p:spPr>
          <a:xfrm>
            <a:off x="7144680" y="1604880"/>
            <a:ext cx="21340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构建程序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189C7F65-21EB-442B-94C3-F74BE388E68F}"/>
              </a:ext>
            </a:extLst>
          </p:cNvPr>
          <p:cNvSpPr/>
          <p:nvPr/>
        </p:nvSpPr>
        <p:spPr>
          <a:xfrm>
            <a:off x="6018600" y="2026800"/>
            <a:ext cx="4469400" cy="2244240"/>
          </a:xfrm>
          <a:prstGeom prst="rect">
            <a:avLst/>
          </a:prstGeom>
          <a:solidFill>
            <a:schemeClr val="accent6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209656A-9909-4DFC-A353-76FD524A1CD7}"/>
              </a:ext>
            </a:extLst>
          </p:cNvPr>
          <p:cNvSpPr/>
          <p:nvPr/>
        </p:nvSpPr>
        <p:spPr>
          <a:xfrm>
            <a:off x="6781080" y="2964600"/>
            <a:ext cx="28753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创建并设置核函数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0F05EA3D-A8AB-4607-AE4F-C9F06C12FC70}"/>
              </a:ext>
            </a:extLst>
          </p:cNvPr>
          <p:cNvSpPr/>
          <p:nvPr/>
        </p:nvSpPr>
        <p:spPr>
          <a:xfrm>
            <a:off x="6018600" y="4272120"/>
            <a:ext cx="4469400" cy="734040"/>
          </a:xfrm>
          <a:prstGeom prst="rect">
            <a:avLst/>
          </a:prstGeom>
          <a:solidFill>
            <a:schemeClr val="tx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B34461A6-FD15-4481-A564-42632EF6B48F}"/>
              </a:ext>
            </a:extLst>
          </p:cNvPr>
          <p:cNvSpPr/>
          <p:nvPr/>
        </p:nvSpPr>
        <p:spPr>
          <a:xfrm>
            <a:off x="7049640" y="4455360"/>
            <a:ext cx="23335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执行核函数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C230AD8B-F1D8-4D4D-9CC3-C1F18F9AA8C4}"/>
              </a:ext>
            </a:extLst>
          </p:cNvPr>
          <p:cNvSpPr/>
          <p:nvPr/>
        </p:nvSpPr>
        <p:spPr>
          <a:xfrm>
            <a:off x="6018600" y="5006520"/>
            <a:ext cx="4469400" cy="1125720"/>
          </a:xfrm>
          <a:prstGeom prst="rect">
            <a:avLst/>
          </a:prstGeom>
          <a:solidFill>
            <a:schemeClr val="tx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B46A185-D243-4691-90E9-F3F2A1A617AF}"/>
              </a:ext>
            </a:extLst>
          </p:cNvPr>
          <p:cNvSpPr/>
          <p:nvPr/>
        </p:nvSpPr>
        <p:spPr>
          <a:xfrm>
            <a:off x="6788280" y="5385240"/>
            <a:ext cx="28519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读取结果到宿主 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host</a:t>
            </a:r>
            <a:endParaRPr lang="en-US" spc="-1" dirty="0">
              <a:latin typeface="Arial"/>
            </a:endParaRPr>
          </a:p>
        </p:txBody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DD78BD50-D081-4B6A-999B-53AEB70BDCBF}"/>
              </a:ext>
            </a:extLst>
          </p:cNvPr>
          <p:cNvSpPr/>
          <p:nvPr/>
        </p:nvSpPr>
        <p:spPr>
          <a:xfrm>
            <a:off x="1598880" y="6132960"/>
            <a:ext cx="883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看上去可能挺复杂，但大部分其实都是样板套路，并没有那么麻烦。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62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1631640" y="1440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背后的</a:t>
            </a:r>
            <a:r>
              <a:rPr lang="zh-CN" altLang="en-US" sz="4400" spc="-1" dirty="0">
                <a:solidFill>
                  <a:srgbClr val="F79646"/>
                </a:solidFill>
                <a:latin typeface="Trebuchet MS"/>
              </a:rPr>
              <a:t>大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智慧</a:t>
            </a:r>
            <a:endParaRPr lang="en-US" sz="4400" spc="-1" dirty="0">
              <a:latin typeface="Arial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1631640" y="1124640"/>
            <a:ext cx="8928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将循环替换成在一个问题域（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）内每个点运行的函数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核函数</a:t>
            </a:r>
            <a:r>
              <a:rPr lang="en-US" altLang="zh-CN" sz="3200" spc="-1" dirty="0">
                <a:solidFill>
                  <a:srgbClr val="F79646"/>
                </a:solidFill>
                <a:latin typeface="Trebuchet MS"/>
              </a:rPr>
              <a:t>k</a:t>
            </a:r>
            <a:r>
              <a:rPr lang="en-US" sz="3200" spc="-1" dirty="0">
                <a:solidFill>
                  <a:srgbClr val="F79646"/>
                </a:solidFill>
                <a:latin typeface="Trebuchet MS"/>
              </a:rPr>
              <a:t>ernel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例如，处理一个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像素大小的图像，调用一个核函数处理每个像素点或者直接进行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1024x1024=1,048,576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次核函数运行</a:t>
            </a:r>
            <a:endParaRPr lang="en-US" sz="2800" spc="-1" dirty="0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1920720" y="2565000"/>
            <a:ext cx="3669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传统循环</a:t>
            </a:r>
            <a:endParaRPr lang="en-US" sz="2400" spc="-1" dirty="0">
              <a:latin typeface="Arial"/>
            </a:endParaRPr>
          </a:p>
        </p:txBody>
      </p:sp>
      <p:sp>
        <p:nvSpPr>
          <p:cNvPr id="893" name="CustomShape 4"/>
          <p:cNvSpPr/>
          <p:nvPr/>
        </p:nvSpPr>
        <p:spPr>
          <a:xfrm>
            <a:off x="6094560" y="2565000"/>
            <a:ext cx="4318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OpenCL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数据并行</a:t>
            </a:r>
            <a:endParaRPr lang="en-US" sz="2400" spc="-1" dirty="0">
              <a:latin typeface="Arial"/>
            </a:endParaRPr>
          </a:p>
        </p:txBody>
      </p:sp>
      <p:sp>
        <p:nvSpPr>
          <p:cNvPr id="894" name="CustomShape 5"/>
          <p:cNvSpPr/>
          <p:nvPr/>
        </p:nvSpPr>
        <p:spPr>
          <a:xfrm>
            <a:off x="1919640" y="3082680"/>
            <a:ext cx="3671640" cy="34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n,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for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&lt; n;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++)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c[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a[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* b[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</p:txBody>
      </p:sp>
      <p:sp>
        <p:nvSpPr>
          <p:cNvPr id="895" name="CustomShape 6"/>
          <p:cNvSpPr/>
          <p:nvPr/>
        </p:nvSpPr>
        <p:spPr>
          <a:xfrm>
            <a:off x="6096000" y="3082680"/>
            <a:ext cx="457128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__kernel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    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id = </a:t>
            </a:r>
            <a:r>
              <a:rPr lang="en-US" b="1" spc="-1" dirty="0" err="1">
                <a:solidFill>
                  <a:srgbClr val="558ED5"/>
                </a:solidFill>
                <a:latin typeface="Courier New Bold"/>
                <a:ea typeface="DejaVu Sans"/>
              </a:rPr>
              <a:t>get_global_id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c[id] = a[id] * b[id];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称为工作项目的</a:t>
            </a:r>
            <a:endParaRPr lang="en-US" altLang="zh-CN" b="1" spc="-1" dirty="0">
              <a:solidFill>
                <a:srgbClr val="000000"/>
              </a:solidFill>
              <a:latin typeface="Courier New Bold"/>
              <a:ea typeface="DejaVu Sans"/>
            </a:endParaRPr>
          </a:p>
          <a:p>
            <a:pPr>
              <a:spcBef>
                <a:spcPts val="360"/>
              </a:spcBef>
            </a:pPr>
            <a:r>
              <a:rPr lang="en-US" altLang="zh-CN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很多核函数的实例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>
                <a:solidFill>
                  <a:srgbClr val="000000"/>
                </a:solidFill>
                <a:latin typeface="Courier New Bold"/>
                <a:ea typeface="DejaVu Sans"/>
              </a:rPr>
              <a:t>都是并行执行的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2: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运行向量加法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</a:t>
            </a:r>
            <a:endParaRPr lang="en-US" sz="4400" spc="-1" dirty="0">
              <a:latin typeface="Arial"/>
            </a:endParaRPr>
          </a:p>
        </p:txBody>
      </p:sp>
      <p:sp>
        <p:nvSpPr>
          <p:cNvPr id="1187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尝试一下确保你能够运行一个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使用将以所提供的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语言的向量加法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程序。可以运行为一个简单的核函数来实现两个向量相加。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仔细阅读宿主代码，从中识别调用的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。对比参考卡和这里的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描述。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有一些辅助文件可以计算执行时间，输出设备简要信息，还可以用来查错。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一条信息，证明向量加法成功运行。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1434000" y="12600"/>
            <a:ext cx="9323640" cy="9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work-items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维域（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N-dimensional domain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>
            <a:off x="1631640" y="908640"/>
            <a:ext cx="8856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1024x1024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整个问题空间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problem space)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Local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64x64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</a:t>
            </a: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work-group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一起执行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</p:txBody>
      </p:sp>
      <p:sp>
        <p:nvSpPr>
          <p:cNvPr id="898" name="CustomShape 3"/>
          <p:cNvSpPr/>
          <p:nvPr/>
        </p:nvSpPr>
        <p:spPr>
          <a:xfrm>
            <a:off x="1631640" y="5589360"/>
            <a:ext cx="885636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选择对你所用算法（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 algorithm 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）来说“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</a:rPr>
              <a:t>最优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”的维度（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dimensions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z="2700" spc="-1" dirty="0">
              <a:latin typeface="Arial"/>
            </a:endParaRPr>
          </a:p>
        </p:txBody>
      </p:sp>
      <p:pic>
        <p:nvPicPr>
          <p:cNvPr id="899" name="Picture 1"/>
          <p:cNvPicPr/>
          <p:nvPr/>
        </p:nvPicPr>
        <p:blipFill>
          <a:blip r:embed="rId2"/>
          <a:stretch/>
        </p:blipFill>
        <p:spPr>
          <a:xfrm>
            <a:off x="3154440" y="3045240"/>
            <a:ext cx="2045520" cy="2045520"/>
          </a:xfrm>
          <a:prstGeom prst="rect">
            <a:avLst/>
          </a:prstGeom>
          <a:ln w="25560">
            <a:noFill/>
          </a:ln>
        </p:spPr>
      </p:pic>
      <p:sp>
        <p:nvSpPr>
          <p:cNvPr id="900" name="CustomShape 4"/>
          <p:cNvSpPr/>
          <p:nvPr/>
        </p:nvSpPr>
        <p:spPr>
          <a:xfrm>
            <a:off x="3416160" y="3049920"/>
            <a:ext cx="25488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Line 5"/>
          <p:cNvSpPr/>
          <p:nvPr/>
        </p:nvSpPr>
        <p:spPr>
          <a:xfrm>
            <a:off x="3163800" y="2945160"/>
            <a:ext cx="2004840" cy="36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6"/>
          <p:cNvSpPr/>
          <p:nvPr/>
        </p:nvSpPr>
        <p:spPr>
          <a:xfrm>
            <a:off x="3854640" y="2565000"/>
            <a:ext cx="614880" cy="27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3" name="Line 7"/>
          <p:cNvSpPr/>
          <p:nvPr/>
        </p:nvSpPr>
        <p:spPr>
          <a:xfrm flipV="1">
            <a:off x="3022320" y="3043440"/>
            <a:ext cx="360" cy="200340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8"/>
          <p:cNvSpPr/>
          <p:nvPr/>
        </p:nvSpPr>
        <p:spPr>
          <a:xfrm rot="16200000">
            <a:off x="2469000" y="3983040"/>
            <a:ext cx="615240" cy="27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5" name="CustomShape 9"/>
          <p:cNvSpPr/>
          <p:nvPr/>
        </p:nvSpPr>
        <p:spPr>
          <a:xfrm>
            <a:off x="3159120" y="3049920"/>
            <a:ext cx="25632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6" name="Group 10"/>
          <p:cNvGrpSpPr/>
          <p:nvPr/>
        </p:nvGrpSpPr>
        <p:grpSpPr>
          <a:xfrm>
            <a:off x="3671760" y="3049920"/>
            <a:ext cx="1534680" cy="254880"/>
            <a:chOff x="2147760" y="3049920"/>
            <a:chExt cx="1534680" cy="254880"/>
          </a:xfrm>
        </p:grpSpPr>
        <p:sp>
          <p:nvSpPr>
            <p:cNvPr id="907" name="CustomShape 11"/>
            <p:cNvSpPr/>
            <p:nvPr/>
          </p:nvSpPr>
          <p:spPr>
            <a:xfrm>
              <a:off x="214776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12"/>
            <p:cNvSpPr/>
            <p:nvPr/>
          </p:nvSpPr>
          <p:spPr>
            <a:xfrm>
              <a:off x="240372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13"/>
            <p:cNvSpPr/>
            <p:nvPr/>
          </p:nvSpPr>
          <p:spPr>
            <a:xfrm>
              <a:off x="26596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14"/>
            <p:cNvSpPr/>
            <p:nvPr/>
          </p:nvSpPr>
          <p:spPr>
            <a:xfrm>
              <a:off x="29152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15"/>
            <p:cNvSpPr/>
            <p:nvPr/>
          </p:nvSpPr>
          <p:spPr>
            <a:xfrm>
              <a:off x="317124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16"/>
            <p:cNvSpPr/>
            <p:nvPr/>
          </p:nvSpPr>
          <p:spPr>
            <a:xfrm>
              <a:off x="342720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3" name="Group 17"/>
          <p:cNvGrpSpPr/>
          <p:nvPr/>
        </p:nvGrpSpPr>
        <p:grpSpPr>
          <a:xfrm>
            <a:off x="3159120" y="3305520"/>
            <a:ext cx="2047320" cy="1790280"/>
            <a:chOff x="1635120" y="3305520"/>
            <a:chExt cx="2047320" cy="1790280"/>
          </a:xfrm>
        </p:grpSpPr>
        <p:grpSp>
          <p:nvGrpSpPr>
            <p:cNvPr id="914" name="Group 18"/>
            <p:cNvGrpSpPr/>
            <p:nvPr/>
          </p:nvGrpSpPr>
          <p:grpSpPr>
            <a:xfrm>
              <a:off x="1635120" y="3305520"/>
              <a:ext cx="2047320" cy="1022760"/>
              <a:chOff x="1635120" y="3305520"/>
              <a:chExt cx="2047320" cy="1022760"/>
            </a:xfrm>
          </p:grpSpPr>
          <p:grpSp>
            <p:nvGrpSpPr>
              <p:cNvPr id="915" name="Group 19"/>
              <p:cNvGrpSpPr/>
              <p:nvPr/>
            </p:nvGrpSpPr>
            <p:grpSpPr>
              <a:xfrm>
                <a:off x="1635120" y="3305520"/>
                <a:ext cx="2047320" cy="511200"/>
                <a:chOff x="1635120" y="3305520"/>
                <a:chExt cx="2047320" cy="511200"/>
              </a:xfrm>
            </p:grpSpPr>
            <p:grpSp>
              <p:nvGrpSpPr>
                <p:cNvPr id="916" name="Group 20"/>
                <p:cNvGrpSpPr/>
                <p:nvPr/>
              </p:nvGrpSpPr>
              <p:grpSpPr>
                <a:xfrm>
                  <a:off x="1635120" y="3305520"/>
                  <a:ext cx="2047320" cy="255240"/>
                  <a:chOff x="1635120" y="3305520"/>
                  <a:chExt cx="2047320" cy="255240"/>
                </a:xfrm>
              </p:grpSpPr>
              <p:sp>
                <p:nvSpPr>
                  <p:cNvPr id="917" name="CustomShape 21"/>
                  <p:cNvSpPr/>
                  <p:nvPr/>
                </p:nvSpPr>
                <p:spPr>
                  <a:xfrm>
                    <a:off x="163512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8" name="CustomShape 22"/>
                  <p:cNvSpPr/>
                  <p:nvPr/>
                </p:nvSpPr>
                <p:spPr>
                  <a:xfrm>
                    <a:off x="189108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19" name="Group 23"/>
                  <p:cNvGrpSpPr/>
                  <p:nvPr/>
                </p:nvGrpSpPr>
                <p:grpSpPr>
                  <a:xfrm>
                    <a:off x="2147040" y="3305520"/>
                    <a:ext cx="1535400" cy="255240"/>
                    <a:chOff x="2147040" y="3305520"/>
                    <a:chExt cx="1535400" cy="255240"/>
                  </a:xfrm>
                </p:grpSpPr>
                <p:sp>
                  <p:nvSpPr>
                    <p:cNvPr id="920" name="CustomShape 24"/>
                    <p:cNvSpPr/>
                    <p:nvPr/>
                  </p:nvSpPr>
                  <p:spPr>
                    <a:xfrm>
                      <a:off x="214704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1" name="CustomShape 25"/>
                    <p:cNvSpPr/>
                    <p:nvPr/>
                  </p:nvSpPr>
                  <p:spPr>
                    <a:xfrm>
                      <a:off x="24030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2" name="CustomShape 26"/>
                    <p:cNvSpPr/>
                    <p:nvPr/>
                  </p:nvSpPr>
                  <p:spPr>
                    <a:xfrm>
                      <a:off x="265896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3" name="CustomShape 27"/>
                    <p:cNvSpPr/>
                    <p:nvPr/>
                  </p:nvSpPr>
                  <p:spPr>
                    <a:xfrm>
                      <a:off x="291492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4" name="CustomShape 28"/>
                    <p:cNvSpPr/>
                    <p:nvPr/>
                  </p:nvSpPr>
                  <p:spPr>
                    <a:xfrm>
                      <a:off x="317088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5" name="CustomShape 29"/>
                    <p:cNvSpPr/>
                    <p:nvPr/>
                  </p:nvSpPr>
                  <p:spPr>
                    <a:xfrm>
                      <a:off x="34272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26" name="Group 30"/>
                <p:cNvGrpSpPr/>
                <p:nvPr/>
              </p:nvGrpSpPr>
              <p:grpSpPr>
                <a:xfrm>
                  <a:off x="1635120" y="3561480"/>
                  <a:ext cx="2047320" cy="255240"/>
                  <a:chOff x="1635120" y="3561480"/>
                  <a:chExt cx="2047320" cy="255240"/>
                </a:xfrm>
              </p:grpSpPr>
              <p:sp>
                <p:nvSpPr>
                  <p:cNvPr id="927" name="CustomShape 31"/>
                  <p:cNvSpPr/>
                  <p:nvPr/>
                </p:nvSpPr>
                <p:spPr>
                  <a:xfrm>
                    <a:off x="163512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28" name="CustomShape 32"/>
                  <p:cNvSpPr/>
                  <p:nvPr/>
                </p:nvSpPr>
                <p:spPr>
                  <a:xfrm>
                    <a:off x="189108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29" name="Group 33"/>
                  <p:cNvGrpSpPr/>
                  <p:nvPr/>
                </p:nvGrpSpPr>
                <p:grpSpPr>
                  <a:xfrm>
                    <a:off x="2147040" y="3561480"/>
                    <a:ext cx="1535400" cy="255240"/>
                    <a:chOff x="2147040" y="3561480"/>
                    <a:chExt cx="1535400" cy="255240"/>
                  </a:xfrm>
                </p:grpSpPr>
                <p:sp>
                  <p:nvSpPr>
                    <p:cNvPr id="930" name="CustomShape 34"/>
                    <p:cNvSpPr/>
                    <p:nvPr/>
                  </p:nvSpPr>
                  <p:spPr>
                    <a:xfrm>
                      <a:off x="214704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1" name="CustomShape 35"/>
                    <p:cNvSpPr/>
                    <p:nvPr/>
                  </p:nvSpPr>
                  <p:spPr>
                    <a:xfrm>
                      <a:off x="24030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2" name="CustomShape 36"/>
                    <p:cNvSpPr/>
                    <p:nvPr/>
                  </p:nvSpPr>
                  <p:spPr>
                    <a:xfrm>
                      <a:off x="265896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3" name="CustomShape 37"/>
                    <p:cNvSpPr/>
                    <p:nvPr/>
                  </p:nvSpPr>
                  <p:spPr>
                    <a:xfrm>
                      <a:off x="291492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4" name="CustomShape 38"/>
                    <p:cNvSpPr/>
                    <p:nvPr/>
                  </p:nvSpPr>
                  <p:spPr>
                    <a:xfrm>
                      <a:off x="317088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5" name="CustomShape 39"/>
                    <p:cNvSpPr/>
                    <p:nvPr/>
                  </p:nvSpPr>
                  <p:spPr>
                    <a:xfrm>
                      <a:off x="34272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  <p:grpSp>
            <p:nvGrpSpPr>
              <p:cNvPr id="936" name="Group 40"/>
              <p:cNvGrpSpPr/>
              <p:nvPr/>
            </p:nvGrpSpPr>
            <p:grpSpPr>
              <a:xfrm>
                <a:off x="1635120" y="3817080"/>
                <a:ext cx="2047320" cy="511200"/>
                <a:chOff x="1635120" y="3817080"/>
                <a:chExt cx="2047320" cy="511200"/>
              </a:xfrm>
            </p:grpSpPr>
            <p:grpSp>
              <p:nvGrpSpPr>
                <p:cNvPr id="937" name="Group 41"/>
                <p:cNvGrpSpPr/>
                <p:nvPr/>
              </p:nvGrpSpPr>
              <p:grpSpPr>
                <a:xfrm>
                  <a:off x="1635120" y="3817080"/>
                  <a:ext cx="2047320" cy="255240"/>
                  <a:chOff x="1635120" y="3817080"/>
                  <a:chExt cx="2047320" cy="255240"/>
                </a:xfrm>
              </p:grpSpPr>
              <p:sp>
                <p:nvSpPr>
                  <p:cNvPr id="938" name="CustomShape 42"/>
                  <p:cNvSpPr/>
                  <p:nvPr/>
                </p:nvSpPr>
                <p:spPr>
                  <a:xfrm>
                    <a:off x="163512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9" name="CustomShape 43"/>
                  <p:cNvSpPr/>
                  <p:nvPr/>
                </p:nvSpPr>
                <p:spPr>
                  <a:xfrm>
                    <a:off x="189108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40" name="Group 44"/>
                  <p:cNvGrpSpPr/>
                  <p:nvPr/>
                </p:nvGrpSpPr>
                <p:grpSpPr>
                  <a:xfrm>
                    <a:off x="2147040" y="3817080"/>
                    <a:ext cx="1535400" cy="255240"/>
                    <a:chOff x="2147040" y="3817080"/>
                    <a:chExt cx="1535400" cy="255240"/>
                  </a:xfrm>
                </p:grpSpPr>
                <p:sp>
                  <p:nvSpPr>
                    <p:cNvPr id="941" name="CustomShape 45"/>
                    <p:cNvSpPr/>
                    <p:nvPr/>
                  </p:nvSpPr>
                  <p:spPr>
                    <a:xfrm>
                      <a:off x="214704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2" name="CustomShape 46"/>
                    <p:cNvSpPr/>
                    <p:nvPr/>
                  </p:nvSpPr>
                  <p:spPr>
                    <a:xfrm>
                      <a:off x="24030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3" name="CustomShape 47"/>
                    <p:cNvSpPr/>
                    <p:nvPr/>
                  </p:nvSpPr>
                  <p:spPr>
                    <a:xfrm>
                      <a:off x="265896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4" name="CustomShape 48"/>
                    <p:cNvSpPr/>
                    <p:nvPr/>
                  </p:nvSpPr>
                  <p:spPr>
                    <a:xfrm>
                      <a:off x="291492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5" name="CustomShape 49"/>
                    <p:cNvSpPr/>
                    <p:nvPr/>
                  </p:nvSpPr>
                  <p:spPr>
                    <a:xfrm>
                      <a:off x="317088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6" name="CustomShape 50"/>
                    <p:cNvSpPr/>
                    <p:nvPr/>
                  </p:nvSpPr>
                  <p:spPr>
                    <a:xfrm>
                      <a:off x="34272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47" name="Group 51"/>
                <p:cNvGrpSpPr/>
                <p:nvPr/>
              </p:nvGrpSpPr>
              <p:grpSpPr>
                <a:xfrm>
                  <a:off x="1635120" y="4073040"/>
                  <a:ext cx="2047320" cy="255240"/>
                  <a:chOff x="1635120" y="4073040"/>
                  <a:chExt cx="2047320" cy="255240"/>
                </a:xfrm>
              </p:grpSpPr>
              <p:sp>
                <p:nvSpPr>
                  <p:cNvPr id="948" name="CustomShape 52"/>
                  <p:cNvSpPr/>
                  <p:nvPr/>
                </p:nvSpPr>
                <p:spPr>
                  <a:xfrm>
                    <a:off x="163512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9" name="CustomShape 53"/>
                  <p:cNvSpPr/>
                  <p:nvPr/>
                </p:nvSpPr>
                <p:spPr>
                  <a:xfrm>
                    <a:off x="189108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50" name="Group 54"/>
                  <p:cNvGrpSpPr/>
                  <p:nvPr/>
                </p:nvGrpSpPr>
                <p:grpSpPr>
                  <a:xfrm>
                    <a:off x="2147040" y="4073040"/>
                    <a:ext cx="1535400" cy="255240"/>
                    <a:chOff x="2147040" y="4073040"/>
                    <a:chExt cx="1535400" cy="255240"/>
                  </a:xfrm>
                </p:grpSpPr>
                <p:sp>
                  <p:nvSpPr>
                    <p:cNvPr id="951" name="CustomShape 55"/>
                    <p:cNvSpPr/>
                    <p:nvPr/>
                  </p:nvSpPr>
                  <p:spPr>
                    <a:xfrm>
                      <a:off x="214704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2" name="CustomShape 56"/>
                    <p:cNvSpPr/>
                    <p:nvPr/>
                  </p:nvSpPr>
                  <p:spPr>
                    <a:xfrm>
                      <a:off x="24030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3" name="CustomShape 57"/>
                    <p:cNvSpPr/>
                    <p:nvPr/>
                  </p:nvSpPr>
                  <p:spPr>
                    <a:xfrm>
                      <a:off x="265896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4" name="CustomShape 58"/>
                    <p:cNvSpPr/>
                    <p:nvPr/>
                  </p:nvSpPr>
                  <p:spPr>
                    <a:xfrm>
                      <a:off x="291492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5" name="CustomShape 59"/>
                    <p:cNvSpPr/>
                    <p:nvPr/>
                  </p:nvSpPr>
                  <p:spPr>
                    <a:xfrm>
                      <a:off x="317088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6" name="CustomShape 60"/>
                    <p:cNvSpPr/>
                    <p:nvPr/>
                  </p:nvSpPr>
                  <p:spPr>
                    <a:xfrm>
                      <a:off x="34272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</p:grpSp>
        <p:grpSp>
          <p:nvGrpSpPr>
            <p:cNvPr id="957" name="Group 61"/>
            <p:cNvGrpSpPr/>
            <p:nvPr/>
          </p:nvGrpSpPr>
          <p:grpSpPr>
            <a:xfrm>
              <a:off x="1635120" y="4329000"/>
              <a:ext cx="2047320" cy="510840"/>
              <a:chOff x="1635120" y="4329000"/>
              <a:chExt cx="2047320" cy="510840"/>
            </a:xfrm>
          </p:grpSpPr>
          <p:grpSp>
            <p:nvGrpSpPr>
              <p:cNvPr id="958" name="Group 62"/>
              <p:cNvGrpSpPr/>
              <p:nvPr/>
            </p:nvGrpSpPr>
            <p:grpSpPr>
              <a:xfrm>
                <a:off x="1635120" y="4329000"/>
                <a:ext cx="2047320" cy="255240"/>
                <a:chOff x="1635120" y="4329000"/>
                <a:chExt cx="2047320" cy="255240"/>
              </a:xfrm>
            </p:grpSpPr>
            <p:sp>
              <p:nvSpPr>
                <p:cNvPr id="959" name="CustomShape 63"/>
                <p:cNvSpPr/>
                <p:nvPr/>
              </p:nvSpPr>
              <p:spPr>
                <a:xfrm>
                  <a:off x="163512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0" name="CustomShape 64"/>
                <p:cNvSpPr/>
                <p:nvPr/>
              </p:nvSpPr>
              <p:spPr>
                <a:xfrm>
                  <a:off x="189108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61" name="Group 65"/>
                <p:cNvGrpSpPr/>
                <p:nvPr/>
              </p:nvGrpSpPr>
              <p:grpSpPr>
                <a:xfrm>
                  <a:off x="2147040" y="4329000"/>
                  <a:ext cx="1535400" cy="255240"/>
                  <a:chOff x="2147040" y="4329000"/>
                  <a:chExt cx="1535400" cy="255240"/>
                </a:xfrm>
              </p:grpSpPr>
              <p:sp>
                <p:nvSpPr>
                  <p:cNvPr id="962" name="CustomShape 66"/>
                  <p:cNvSpPr/>
                  <p:nvPr/>
                </p:nvSpPr>
                <p:spPr>
                  <a:xfrm>
                    <a:off x="214704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3" name="CustomShape 67"/>
                  <p:cNvSpPr/>
                  <p:nvPr/>
                </p:nvSpPr>
                <p:spPr>
                  <a:xfrm>
                    <a:off x="24030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4" name="CustomShape 68"/>
                  <p:cNvSpPr/>
                  <p:nvPr/>
                </p:nvSpPr>
                <p:spPr>
                  <a:xfrm>
                    <a:off x="265896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5" name="CustomShape 69"/>
                  <p:cNvSpPr/>
                  <p:nvPr/>
                </p:nvSpPr>
                <p:spPr>
                  <a:xfrm>
                    <a:off x="291492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6" name="CustomShape 70"/>
                  <p:cNvSpPr/>
                  <p:nvPr/>
                </p:nvSpPr>
                <p:spPr>
                  <a:xfrm>
                    <a:off x="317088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7" name="CustomShape 71"/>
                  <p:cNvSpPr/>
                  <p:nvPr/>
                </p:nvSpPr>
                <p:spPr>
                  <a:xfrm>
                    <a:off x="34272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968" name="Group 72"/>
              <p:cNvGrpSpPr/>
              <p:nvPr/>
            </p:nvGrpSpPr>
            <p:grpSpPr>
              <a:xfrm>
                <a:off x="1635120" y="4584600"/>
                <a:ext cx="2047320" cy="255240"/>
                <a:chOff x="1635120" y="4584600"/>
                <a:chExt cx="2047320" cy="255240"/>
              </a:xfrm>
            </p:grpSpPr>
            <p:sp>
              <p:nvSpPr>
                <p:cNvPr id="969" name="CustomShape 73"/>
                <p:cNvSpPr/>
                <p:nvPr/>
              </p:nvSpPr>
              <p:spPr>
                <a:xfrm>
                  <a:off x="163512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0" name="CustomShape 74"/>
                <p:cNvSpPr/>
                <p:nvPr/>
              </p:nvSpPr>
              <p:spPr>
                <a:xfrm>
                  <a:off x="189108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71" name="Group 75"/>
                <p:cNvGrpSpPr/>
                <p:nvPr/>
              </p:nvGrpSpPr>
              <p:grpSpPr>
                <a:xfrm>
                  <a:off x="2147040" y="4584600"/>
                  <a:ext cx="1535400" cy="255240"/>
                  <a:chOff x="2147040" y="4584600"/>
                  <a:chExt cx="1535400" cy="255240"/>
                </a:xfrm>
              </p:grpSpPr>
              <p:sp>
                <p:nvSpPr>
                  <p:cNvPr id="972" name="CustomShape 76"/>
                  <p:cNvSpPr/>
                  <p:nvPr/>
                </p:nvSpPr>
                <p:spPr>
                  <a:xfrm>
                    <a:off x="214704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3" name="CustomShape 77"/>
                  <p:cNvSpPr/>
                  <p:nvPr/>
                </p:nvSpPr>
                <p:spPr>
                  <a:xfrm>
                    <a:off x="24030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4" name="CustomShape 78"/>
                  <p:cNvSpPr/>
                  <p:nvPr/>
                </p:nvSpPr>
                <p:spPr>
                  <a:xfrm>
                    <a:off x="265896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5" name="CustomShape 79"/>
                  <p:cNvSpPr/>
                  <p:nvPr/>
                </p:nvSpPr>
                <p:spPr>
                  <a:xfrm>
                    <a:off x="291492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6" name="CustomShape 80"/>
                  <p:cNvSpPr/>
                  <p:nvPr/>
                </p:nvSpPr>
                <p:spPr>
                  <a:xfrm>
                    <a:off x="317088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7" name="CustomShape 81"/>
                  <p:cNvSpPr/>
                  <p:nvPr/>
                </p:nvSpPr>
                <p:spPr>
                  <a:xfrm>
                    <a:off x="34272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978" name="Group 82"/>
            <p:cNvGrpSpPr/>
            <p:nvPr/>
          </p:nvGrpSpPr>
          <p:grpSpPr>
            <a:xfrm>
              <a:off x="1635120" y="4840560"/>
              <a:ext cx="2047320" cy="255240"/>
              <a:chOff x="1635120" y="4840560"/>
              <a:chExt cx="2047320" cy="255240"/>
            </a:xfrm>
          </p:grpSpPr>
          <p:sp>
            <p:nvSpPr>
              <p:cNvPr id="979" name="CustomShape 83"/>
              <p:cNvSpPr/>
              <p:nvPr/>
            </p:nvSpPr>
            <p:spPr>
              <a:xfrm>
                <a:off x="163512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0" name="CustomShape 84"/>
              <p:cNvSpPr/>
              <p:nvPr/>
            </p:nvSpPr>
            <p:spPr>
              <a:xfrm>
                <a:off x="189108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81" name="Group 85"/>
              <p:cNvGrpSpPr/>
              <p:nvPr/>
            </p:nvGrpSpPr>
            <p:grpSpPr>
              <a:xfrm>
                <a:off x="2147040" y="4840560"/>
                <a:ext cx="1535400" cy="255240"/>
                <a:chOff x="2147040" y="4840560"/>
                <a:chExt cx="1535400" cy="255240"/>
              </a:xfrm>
            </p:grpSpPr>
            <p:sp>
              <p:nvSpPr>
                <p:cNvPr id="982" name="CustomShape 86"/>
                <p:cNvSpPr/>
                <p:nvPr/>
              </p:nvSpPr>
              <p:spPr>
                <a:xfrm>
                  <a:off x="214704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CustomShape 87"/>
                <p:cNvSpPr/>
                <p:nvPr/>
              </p:nvSpPr>
              <p:spPr>
                <a:xfrm>
                  <a:off x="24030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CustomShape 88"/>
                <p:cNvSpPr/>
                <p:nvPr/>
              </p:nvSpPr>
              <p:spPr>
                <a:xfrm>
                  <a:off x="265896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CustomShape 89"/>
                <p:cNvSpPr/>
                <p:nvPr/>
              </p:nvSpPr>
              <p:spPr>
                <a:xfrm>
                  <a:off x="291492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CustomShape 90"/>
                <p:cNvSpPr/>
                <p:nvPr/>
              </p:nvSpPr>
              <p:spPr>
                <a:xfrm>
                  <a:off x="317088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7" name="CustomShape 91"/>
                <p:cNvSpPr/>
                <p:nvPr/>
              </p:nvSpPr>
              <p:spPr>
                <a:xfrm>
                  <a:off x="34272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988" name="CustomShape 92"/>
          <p:cNvSpPr/>
          <p:nvPr/>
        </p:nvSpPr>
        <p:spPr>
          <a:xfrm>
            <a:off x="4700640" y="40629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93"/>
          <p:cNvSpPr/>
          <p:nvPr/>
        </p:nvSpPr>
        <p:spPr>
          <a:xfrm>
            <a:off x="3676800" y="43185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0" name="Group 94"/>
          <p:cNvGrpSpPr/>
          <p:nvPr/>
        </p:nvGrpSpPr>
        <p:grpSpPr>
          <a:xfrm>
            <a:off x="3680400" y="4063680"/>
            <a:ext cx="1083600" cy="494640"/>
            <a:chOff x="2156400" y="4063680"/>
            <a:chExt cx="1083600" cy="494640"/>
          </a:xfrm>
        </p:grpSpPr>
        <p:sp>
          <p:nvSpPr>
            <p:cNvPr id="991" name="CustomShape 95"/>
            <p:cNvSpPr/>
            <p:nvPr/>
          </p:nvSpPr>
          <p:spPr>
            <a:xfrm rot="10800000">
              <a:off x="2156400" y="44938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96"/>
            <p:cNvSpPr/>
            <p:nvPr/>
          </p:nvSpPr>
          <p:spPr>
            <a:xfrm rot="10800000">
              <a:off x="3175200" y="40636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3" name="CustomShape 97"/>
          <p:cNvSpPr/>
          <p:nvPr/>
        </p:nvSpPr>
        <p:spPr>
          <a:xfrm>
            <a:off x="6359520" y="2756520"/>
            <a:ext cx="3408120" cy="182880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只有同一个工作组 </a:t>
            </a:r>
            <a:r>
              <a:rPr lang="en-US" altLang="zh-CN" b="1" spc="-1" dirty="0">
                <a:solidFill>
                  <a:srgbClr val="F79646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内的工作项 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work-items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才能进行同步（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lang="en-US" spc="-1" dirty="0">
              <a:latin typeface="Arial"/>
            </a:endParaRPr>
          </a:p>
          <a:p>
            <a:pPr marL="36360" algn="ctr"/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屏障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barriers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和 </a:t>
            </a: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内存围栏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memory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fences</a:t>
            </a:r>
            <a:endParaRPr lang="en-US" spc="-1" dirty="0">
              <a:latin typeface="Arial"/>
            </a:endParaRPr>
          </a:p>
        </p:txBody>
      </p:sp>
      <p:sp>
        <p:nvSpPr>
          <p:cNvPr id="994" name="Line 98"/>
          <p:cNvSpPr/>
          <p:nvPr/>
        </p:nvSpPr>
        <p:spPr>
          <a:xfrm>
            <a:off x="3663840" y="3179880"/>
            <a:ext cx="2703600" cy="36720"/>
          </a:xfrm>
          <a:prstGeom prst="line">
            <a:avLst/>
          </a:prstGeom>
          <a:ln w="50760">
            <a:solidFill>
              <a:schemeClr val="accent6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99"/>
          <p:cNvSpPr/>
          <p:nvPr/>
        </p:nvSpPr>
        <p:spPr>
          <a:xfrm>
            <a:off x="6729716" y="4456620"/>
            <a:ext cx="2667728" cy="90918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一个核（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）内的工作组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altLang="zh-CN" b="1" spc="-1" dirty="0">
                <a:solidFill>
                  <a:srgbClr val="C0504D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之间不能同步（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 synchronize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</p:txBody>
      </p:sp>
      <p:sp>
        <p:nvSpPr>
          <p:cNvPr id="996" name="Line 100"/>
          <p:cNvSpPr/>
          <p:nvPr/>
        </p:nvSpPr>
        <p:spPr>
          <a:xfrm>
            <a:off x="3927360" y="4510440"/>
            <a:ext cx="2432160" cy="33948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Line 101"/>
          <p:cNvSpPr/>
          <p:nvPr/>
        </p:nvSpPr>
        <p:spPr>
          <a:xfrm>
            <a:off x="4970280" y="4100760"/>
            <a:ext cx="1382760" cy="72000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102"/>
          <p:cNvSpPr/>
          <p:nvPr/>
        </p:nvSpPr>
        <p:spPr>
          <a:xfrm>
            <a:off x="3419400" y="3049920"/>
            <a:ext cx="250200" cy="254880"/>
          </a:xfrm>
          <a:prstGeom prst="rect">
            <a:avLst/>
          </a:prstGeom>
          <a:noFill/>
          <a:ln w="5724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103"/>
          <p:cNvSpPr/>
          <p:nvPr/>
        </p:nvSpPr>
        <p:spPr>
          <a:xfrm>
            <a:off x="3419400" y="3049920"/>
            <a:ext cx="6444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104"/>
          <p:cNvSpPr/>
          <p:nvPr/>
        </p:nvSpPr>
        <p:spPr>
          <a:xfrm>
            <a:off x="3601920" y="3240720"/>
            <a:ext cx="6588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02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我们要计算的问题应该具有某一个确定的维度（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dimensionality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假设要针对一个立方体（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cube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）上面的所有点计算一个核函数（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运行这个核函数（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）的时候就要指定最高为三维（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up to 3 dimensions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还要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指定每个维度上的问题规模 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specify the total problem size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然后将迭代空间（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iteration space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）中的每个点关联到一个工作项（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work-item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2"/>
          <p:cNvSpPr/>
          <p:nvPr/>
        </p:nvSpPr>
        <p:spPr>
          <a:xfrm>
            <a:off x="1981200" y="1600200"/>
            <a:ext cx="843444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划分组别就成了工作组（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work-groups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同一个工作组内的工作项可以共享本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局部内存（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 local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memory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并且可以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同步（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synchronize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）</a:t>
            </a:r>
            <a:endParaRPr lang="en-US" altLang="zh-CN" sz="3200" b="1" spc="-1" dirty="0">
              <a:solidFill>
                <a:srgbClr val="F79646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可以指定一个工作组中的工作项的个数这个个数也叫做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规模或者工作组规模（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local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(work-group) 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运行环境（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run-time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）也可以为替你来设置一个工作组规模，不过通常都不是最优设置。</a:t>
            </a: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1313549-4470-483E-921D-5E9272A189FB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1981200" y="-5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内存模型（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Memory model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1631640" y="1052640"/>
            <a:ext cx="3887640" cy="44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4F81BD"/>
                </a:solidFill>
                <a:latin typeface="Trebuchet MS"/>
              </a:rPr>
              <a:t>私有内存 </a:t>
            </a:r>
            <a:r>
              <a:rPr lang="en-US" sz="2400" b="1" i="1" spc="-1" dirty="0">
                <a:solidFill>
                  <a:srgbClr val="4F81BD"/>
                </a:solidFill>
                <a:latin typeface="Trebuchet MS"/>
              </a:rPr>
              <a:t>Private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每个工作项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work-item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9BBB59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9BBB59"/>
                </a:solidFill>
                <a:latin typeface="Trebuchet MS"/>
              </a:rPr>
              <a:t>局部内存 </a:t>
            </a:r>
            <a:r>
              <a:rPr lang="en-US" sz="2400" b="1" i="1" spc="-1" dirty="0">
                <a:solidFill>
                  <a:srgbClr val="9BBB59"/>
                </a:solidFill>
                <a:latin typeface="Trebuchet MS"/>
              </a:rPr>
              <a:t>Local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工作组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work-group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内分享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全局内存</a:t>
            </a:r>
            <a:r>
              <a:rPr lang="en-US" altLang="zh-CN" sz="2400" b="1" i="1" spc="-1" dirty="0">
                <a:solidFill>
                  <a:srgbClr val="F79646"/>
                </a:solidFill>
                <a:latin typeface="Trebuchet MS"/>
              </a:rPr>
              <a:t>/</a:t>
            </a: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恒定内存</a:t>
            </a:r>
            <a:r>
              <a:rPr lang="en-US" sz="2400" b="1" i="1" spc="-1" dirty="0">
                <a:solidFill>
                  <a:srgbClr val="F79646"/>
                </a:solidFill>
                <a:latin typeface="Trebuchet MS"/>
              </a:rPr>
              <a:t>Global Memory /Constant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对所有工作组都可见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200" b="1" i="1" spc="-1" dirty="0">
                <a:solidFill>
                  <a:srgbClr val="C0504D"/>
                </a:solidFill>
                <a:latin typeface="Trebuchet MS"/>
              </a:rPr>
              <a:t>宿主内存 </a:t>
            </a:r>
            <a:r>
              <a:rPr lang="en-US" sz="2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endParaRPr lang="en-US" sz="22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</a:t>
            </a:r>
            <a:endParaRPr lang="en-US" sz="2400" spc="-1" dirty="0">
              <a:latin typeface="Arial"/>
            </a:endParaRPr>
          </a:p>
        </p:txBody>
      </p:sp>
      <p:pic>
        <p:nvPicPr>
          <p:cNvPr id="1007" name="Content Placeholder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046" y="1265772"/>
            <a:ext cx="5141314" cy="3858571"/>
          </a:xfrm>
          <a:prstGeom prst="rect">
            <a:avLst/>
          </a:prstGeom>
          <a:ln>
            <a:noFill/>
          </a:ln>
        </p:spPr>
      </p:pic>
      <p:sp>
        <p:nvSpPr>
          <p:cNvPr id="1008" name="CustomShape 3"/>
          <p:cNvSpPr/>
          <p:nvPr/>
        </p:nvSpPr>
        <p:spPr>
          <a:xfrm>
            <a:off x="2927640" y="5428440"/>
            <a:ext cx="684000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内存管理是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明确的（</a:t>
            </a:r>
            <a:r>
              <a:rPr lang="en-US" altLang="zh-CN" sz="2800" b="1" u="sng" spc="-1" dirty="0">
                <a:solidFill>
                  <a:srgbClr val="C0504D"/>
                </a:solidFill>
                <a:latin typeface="Trebuchet MS"/>
              </a:rPr>
              <a:t> explicit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br>
              <a:rPr dirty="0"/>
            </a:b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你要负责把数据在 宿主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host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全局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global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局部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local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之间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来回移动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上下文（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）和命令队列（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10" name="CustomShape 2"/>
          <p:cNvSpPr/>
          <p:nvPr/>
        </p:nvSpPr>
        <p:spPr>
          <a:xfrm>
            <a:off x="1703640" y="1207440"/>
            <a:ext cx="532800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 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核函数运行的环境，也是同步和内存管理的定义域。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这里的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 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一个或者多个命令队列（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一个设备的所有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commands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，（例如 核函数执行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kernel execution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，同步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，内存转移操作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memory transfer operations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）都是通过一个命令队列（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command-queue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submitted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command-queue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b="1" i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都指向一个上下文（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）内的某一个单独的设备（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</p:txBody>
      </p:sp>
      <p:sp>
        <p:nvSpPr>
          <p:cNvPr id="1011" name="CustomShape 3"/>
          <p:cNvSpPr/>
          <p:nvPr/>
        </p:nvSpPr>
        <p:spPr>
          <a:xfrm>
            <a:off x="7176000" y="1488600"/>
            <a:ext cx="3102120" cy="4968360"/>
          </a:xfrm>
          <a:prstGeom prst="roundRect">
            <a:avLst>
              <a:gd name="adj" fmla="val 4954"/>
            </a:avLst>
          </a:prstGeom>
          <a:solidFill>
            <a:srgbClr val="20538D">
              <a:alpha val="29000"/>
            </a:srgbClr>
          </a:solidFill>
          <a:ln w="6480">
            <a:solidFill>
              <a:schemeClr val="tx1">
                <a:alpha val="4196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2" name="Picture 5"/>
          <p:cNvPicPr/>
          <p:nvPr/>
        </p:nvPicPr>
        <p:blipFill>
          <a:blip r:embed="rId2"/>
          <a:stretch/>
        </p:blipFill>
        <p:spPr>
          <a:xfrm>
            <a:off x="7898160" y="3717000"/>
            <a:ext cx="1926360" cy="2555280"/>
          </a:xfrm>
          <a:prstGeom prst="rect">
            <a:avLst/>
          </a:prstGeom>
          <a:ln w="25560">
            <a:noFill/>
          </a:ln>
        </p:spPr>
      </p:pic>
      <p:sp>
        <p:nvSpPr>
          <p:cNvPr id="1013" name="CustomShape 4"/>
          <p:cNvSpPr/>
          <p:nvPr/>
        </p:nvSpPr>
        <p:spPr>
          <a:xfrm>
            <a:off x="8356440" y="4005000"/>
            <a:ext cx="781200" cy="28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命令队列</a:t>
            </a:r>
            <a:endParaRPr lang="en-US" altLang="zh-CN" sz="1400" b="1" spc="-1" dirty="0">
              <a:solidFill>
                <a:srgbClr val="003434"/>
              </a:solidFill>
              <a:latin typeface="Trebuchet MS"/>
              <a:ea typeface="DejaVu Sans"/>
            </a:endParaRPr>
          </a:p>
          <a:p>
            <a:pPr marL="36360" algn="ctr"/>
            <a:r>
              <a:rPr 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Queue</a:t>
            </a:r>
            <a:endParaRPr lang="en-US" sz="1400" spc="-1" dirty="0">
              <a:latin typeface="Arial"/>
            </a:endParaRPr>
          </a:p>
        </p:txBody>
      </p:sp>
      <p:sp>
        <p:nvSpPr>
          <p:cNvPr id="1014" name="CustomShape 5"/>
          <p:cNvSpPr/>
          <p:nvPr/>
        </p:nvSpPr>
        <p:spPr>
          <a:xfrm>
            <a:off x="7946760" y="5712120"/>
            <a:ext cx="1672920" cy="379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上下文</a:t>
            </a:r>
            <a:r>
              <a:rPr 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Context</a:t>
            </a:r>
            <a:endParaRPr lang="en-US" sz="2000" spc="-1" dirty="0">
              <a:latin typeface="Arial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7523040" y="1751040"/>
            <a:ext cx="2458440" cy="1102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>
                  <a:alpha val="88000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round/>
            <a:headEnd type="oval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</a:t>
            </a: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设备</a:t>
            </a:r>
            <a:endParaRPr lang="en-US" altLang="zh-CN" sz="2000" b="1" spc="-1" dirty="0">
              <a:solidFill>
                <a:srgbClr val="000000"/>
              </a:solidFill>
              <a:latin typeface="Trebuchet MS"/>
              <a:ea typeface="ヒラギノ角ゴ ProN W3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Device</a:t>
            </a:r>
            <a:endParaRPr lang="en-US" sz="2000" spc="-1" dirty="0">
              <a:latin typeface="Arial"/>
            </a:endParaRPr>
          </a:p>
        </p:txBody>
      </p:sp>
      <p:sp>
        <p:nvSpPr>
          <p:cNvPr id="1016" name="CustomShape 7"/>
          <p:cNvSpPr/>
          <p:nvPr/>
        </p:nvSpPr>
        <p:spPr>
          <a:xfrm>
            <a:off x="7525920" y="2925000"/>
            <a:ext cx="2519280" cy="684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6600">
            <a:solidFill>
              <a:srgbClr val="00206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CustomShape 8"/>
          <p:cNvSpPr/>
          <p:nvPr/>
        </p:nvSpPr>
        <p:spPr>
          <a:xfrm>
            <a:off x="7518000" y="2942280"/>
            <a:ext cx="2527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设备内存 </a:t>
            </a:r>
            <a:endParaRPr lang="en-US" altLang="zh-CN" b="1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Device Memory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执行模型（核函数）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Execution model (kernels)</a:t>
            </a:r>
            <a:endParaRPr lang="en-US" sz="2400" spc="-1" dirty="0">
              <a:latin typeface="Arial"/>
            </a:endParaRPr>
          </a:p>
        </p:txBody>
      </p:sp>
      <p:sp>
        <p:nvSpPr>
          <p:cNvPr id="1019" name="CustomShape 2"/>
          <p:cNvSpPr/>
          <p:nvPr/>
        </p:nvSpPr>
        <p:spPr>
          <a:xfrm>
            <a:off x="1703640" y="1052640"/>
            <a:ext cx="8784360" cy="12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执行模型（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execution model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定义一个问题域（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）然后对域中每个点运行一个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核函数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实例（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instance of a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 algn="ctr">
              <a:spcBef>
                <a:spcPts val="641"/>
              </a:spcBef>
              <a:buClr>
                <a:srgbClr val="000000"/>
              </a:buClr>
            </a:pP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译者注：下面的例子就是对所有元素乘以</a:t>
            </a:r>
            <a:r>
              <a:rPr lang="en-US" altLang="zh-CN" sz="2600" spc="-1" dirty="0">
                <a:solidFill>
                  <a:srgbClr val="000000"/>
                </a:solidFill>
                <a:latin typeface="Trebuchet MS"/>
              </a:rPr>
              <a:t>2</a:t>
            </a: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的一个函数的示意图。</a:t>
            </a:r>
            <a:endParaRPr lang="en-US" altLang="zh-CN" sz="2600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2567640" y="2277000"/>
            <a:ext cx="691200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times_two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__global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input,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    __global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output)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2400" b="1" spc="-1" dirty="0" err="1">
                <a:solidFill>
                  <a:srgbClr val="4F81BD"/>
                </a:solidFill>
                <a:latin typeface="Courier New Bold"/>
                <a:ea typeface="DejaVu Sans"/>
              </a:rPr>
              <a:t>get_global_id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output[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2.0f * input[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400" spc="-1" dirty="0">
              <a:latin typeface="Arial"/>
            </a:endParaRPr>
          </a:p>
        </p:txBody>
      </p:sp>
      <p:sp>
        <p:nvSpPr>
          <p:cNvPr id="1021" name="CustomShape 4"/>
          <p:cNvSpPr/>
          <p:nvPr/>
        </p:nvSpPr>
        <p:spPr>
          <a:xfrm>
            <a:off x="6108240" y="4927680"/>
            <a:ext cx="2335320" cy="3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get_global_id(0)</a:t>
            </a:r>
            <a:endParaRPr lang="en-US" sz="2000" spc="-1">
              <a:latin typeface="Arial"/>
            </a:endParaRPr>
          </a:p>
        </p:txBody>
      </p:sp>
      <p:sp>
        <p:nvSpPr>
          <p:cNvPr id="1022" name="Line 5"/>
          <p:cNvSpPr/>
          <p:nvPr/>
        </p:nvSpPr>
        <p:spPr>
          <a:xfrm flipH="1">
            <a:off x="5750760" y="4948920"/>
            <a:ext cx="14760" cy="29988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Line 6"/>
          <p:cNvSpPr/>
          <p:nvPr/>
        </p:nvSpPr>
        <p:spPr>
          <a:xfrm>
            <a:off x="5749320" y="5852160"/>
            <a:ext cx="360" cy="45684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7"/>
          <p:cNvSpPr/>
          <p:nvPr/>
        </p:nvSpPr>
        <p:spPr>
          <a:xfrm>
            <a:off x="5557080" y="5235480"/>
            <a:ext cx="352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b="1" spc="-1">
                <a:solidFill>
                  <a:srgbClr val="A50021"/>
                </a:solidFill>
                <a:latin typeface="Trebuchet MS"/>
                <a:ea typeface="DejaVu Sans"/>
              </a:rPr>
              <a:t>10</a:t>
            </a:r>
            <a:endParaRPr lang="en-US" spc="-1">
              <a:latin typeface="Arial"/>
            </a:endParaRPr>
          </a:p>
        </p:txBody>
      </p:sp>
      <p:sp>
        <p:nvSpPr>
          <p:cNvPr id="1025" name="CustomShape 8"/>
          <p:cNvSpPr/>
          <p:nvPr/>
        </p:nvSpPr>
        <p:spPr>
          <a:xfrm>
            <a:off x="1847640" y="5528160"/>
            <a:ext cx="92628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Input</a:t>
            </a:r>
            <a:endParaRPr lang="en-US" spc="-1">
              <a:latin typeface="Arial"/>
            </a:endParaRPr>
          </a:p>
        </p:txBody>
      </p:sp>
      <p:sp>
        <p:nvSpPr>
          <p:cNvPr id="1026" name="CustomShape 9"/>
          <p:cNvSpPr/>
          <p:nvPr/>
        </p:nvSpPr>
        <p:spPr>
          <a:xfrm>
            <a:off x="1910280" y="6324480"/>
            <a:ext cx="93924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Output</a:t>
            </a:r>
            <a:endParaRPr lang="en-US" spc="-1">
              <a:latin typeface="Arial"/>
            </a:endParaRPr>
          </a:p>
        </p:txBody>
      </p:sp>
      <p:graphicFrame>
        <p:nvGraphicFramePr>
          <p:cNvPr id="1027" name="Table 10"/>
          <p:cNvGraphicFramePr/>
          <p:nvPr/>
        </p:nvGraphicFramePr>
        <p:xfrm>
          <a:off x="2902080" y="552348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8" name="Table 11"/>
          <p:cNvGraphicFramePr/>
          <p:nvPr/>
        </p:nvGraphicFramePr>
        <p:xfrm>
          <a:off x="2908920" y="638136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4415</Words>
  <Application>Microsoft Office PowerPoint</Application>
  <PresentationFormat>宽屏</PresentationFormat>
  <Paragraphs>560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Letter Gothic Std</vt:lpstr>
      <vt:lpstr>Myriad Set Text</vt:lpstr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</cp:revision>
  <dcterms:created xsi:type="dcterms:W3CDTF">2019-08-03T02:56:53Z</dcterms:created>
  <dcterms:modified xsi:type="dcterms:W3CDTF">2019-08-03T03:04:49Z</dcterms:modified>
</cp:coreProperties>
</file>