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52" d="100"/>
          <a:sy n="52" d="100"/>
        </p:scale>
        <p:origin x="5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9A0C8-E96E-405A-A102-5398CAF98E9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4513A-A49F-47CA-8475-46306B59B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4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3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A557FC8-9321-4533-804F-04D3F09BD35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3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5994BAC-7EF7-443B-8506-7E58C31E6D2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3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4438A8-239B-4D1F-8D00-243D7895436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4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A6BB77C-0ED6-4ECB-BD6F-4EF5D8005DC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4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9472166-2DFD-40E0-96C2-5E26E30553C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9184A-CEDB-44A1-AAA2-0140CFDED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9EB950-812C-4931-A906-5F05A1D9B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23ED0-8782-4637-8891-64BC51D1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74E8-B119-47EE-8BFE-3819462EE53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D11DC-4911-4487-9898-1EB0B621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3635B-1A33-4294-8681-4EF1CC71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8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89EF3-CBC1-4BD2-A2E5-4B9CF1B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73D41-CBE2-4FBA-A181-7807789AF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DB501-0F8B-4D4C-B85E-65347689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74E8-B119-47EE-8BFE-3819462EE53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84D34-7841-4EB2-B3E6-756101F5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3DB0A-65B2-428C-BDEB-ABF28E8B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5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1D78CE-2BA7-4794-B928-FDFC5C303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6A1FF9-1C3F-4E04-8B26-06ECEC27B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0751B-5935-461D-82EF-0AD26754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74E8-B119-47EE-8BFE-3819462EE53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A28C2-327E-466D-A4E6-081C70D8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2A293-DEC5-46F5-B4D9-B61AC624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46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00AB7-A622-4A92-9652-A48998C4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EF4E3-B12A-407C-97F0-B8BF388C5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49F83-BA5C-4961-A4F6-6A3E9B4F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74E8-B119-47EE-8BFE-3819462EE53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5BFE8-C8C5-4607-B3A9-19BE2127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9A4D5-2871-4264-8EFC-929EAFC0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1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06E91-FBC8-4219-9933-D00AFE4E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7952F9-B6E9-4D87-A8DA-9C5618060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39605-9C7B-45D2-8C4E-892D2CCA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74E8-B119-47EE-8BFE-3819462EE53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41939-FE4C-4B97-AEDF-84E55701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D1F0F-86B0-4C7D-A763-9EEDE799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70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D7768-663E-4FCF-BD1B-31D5FCE0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1B34F-862A-47ED-BADD-2A2CC7813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D0F841-D3DE-4961-8D85-3CE238C56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FF0188-96E8-4210-AA10-A14C837A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74E8-B119-47EE-8BFE-3819462EE53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2F601-C3BD-47B7-8F7D-0A53F450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5F7F4-8126-4AEF-9411-4DF67C5F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33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E2423-0199-4365-BAE1-6ABB3FA7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B0FC30-ECD9-4BD0-83FD-229A23583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B6F8EA-D56E-477C-A304-DDBB0F5FE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A818C6-8C62-4E2F-988E-2FBC0DB9E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62946F-C95B-407A-9A4F-372E02A9A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972C0D-A15B-45FC-BDB4-87F9D2B5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74E8-B119-47EE-8BFE-3819462EE53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7DF715-EB36-4E43-8A14-072129C7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1EA295-8896-439A-BBEB-B389BC19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5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2DBDA-1E24-4901-81AB-A3302F89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A50481-6804-48DF-A5C2-3ACF88F9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74E8-B119-47EE-8BFE-3819462EE53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53C68E-4130-40D9-985F-06EEFDA9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89619A-9C78-4018-B777-22BBDC37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5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9108F9-AC9E-49BA-91F3-615A91F8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74E8-B119-47EE-8BFE-3819462EE53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016C52-3A07-4090-A7C5-9086E44D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5F3B73-425C-4C0D-B6D6-0121F713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1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DFB67-2C4C-4684-90ED-F3B17BDD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4060E-2CA9-4733-ACC4-2C1C03B3E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9F063E-9748-4455-831F-F3FB5DECC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04B60D-D16B-4315-8467-DF8C5BF6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74E8-B119-47EE-8BFE-3819462EE53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E997DB-ECDD-440D-B42D-6784D4F0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9E853C-9222-4DF5-8C40-689F51C9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6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5FF6-04F6-4AF6-9040-1A9C080B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68D369-D5C6-4B8A-B575-F6D6EC16D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C3D7F-EA11-48A9-9BAB-B784AC74A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BD2380-A78A-4E7F-BCD3-C84A909B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74E8-B119-47EE-8BFE-3819462EE53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3B8963-3A0F-48BD-BB5A-5F1A4B13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6A373F-CDC7-4EBF-8E90-D3AACFF7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3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1C8D25-A28E-4695-99D4-0BEFB520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19ECD-EFAC-480B-8538-9F8A1AB3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0F2F1-A549-496D-BF6D-74F0B56F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74E8-B119-47EE-8BFE-3819462EE53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49A3D-583A-4896-B94E-C1B8A2AF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14ADB-505A-4AE4-B0C2-815440D4B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E1971-FC5F-4192-A9C0-39323C20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65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CustomShape 1"/>
          <p:cNvSpPr/>
          <p:nvPr/>
        </p:nvSpPr>
        <p:spPr>
          <a:xfrm>
            <a:off x="206364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核编程（</a:t>
            </a: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kernel programming）</a:t>
            </a: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导论</a:t>
            </a:r>
            <a:endParaRPr lang="en-US" sz="4000" spc="-1" dirty="0">
              <a:latin typeface="Arial"/>
            </a:endParaRPr>
          </a:p>
        </p:txBody>
      </p:sp>
      <p:sp>
        <p:nvSpPr>
          <p:cNvPr id="1311" name="CustomShape 2"/>
          <p:cNvSpPr/>
          <p:nvPr/>
        </p:nvSpPr>
        <p:spPr>
          <a:xfrm>
            <a:off x="2063640" y="285300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Trebuchet MS"/>
              </a:rPr>
              <a:t>章节 5</a:t>
            </a:r>
            <a:endParaRPr lang="en-US" sz="20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CustomShape 1"/>
          <p:cNvSpPr/>
          <p:nvPr/>
        </p:nvSpPr>
        <p:spPr>
          <a:xfrm>
            <a:off x="1631640" y="-9036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矩阵乘法：顺序编码（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 sequential code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altLang="zh-CN" sz="3600" spc="-1" dirty="0"/>
          </a:p>
        </p:txBody>
      </p:sp>
      <p:sp>
        <p:nvSpPr>
          <p:cNvPr id="1367" name="CustomShape 2"/>
          <p:cNvSpPr/>
          <p:nvPr/>
        </p:nvSpPr>
        <p:spPr>
          <a:xfrm>
            <a:off x="1631640" y="1700640"/>
            <a:ext cx="8928360" cy="44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C0504D"/>
                </a:solidFill>
                <a:latin typeface="Courier New"/>
              </a:rPr>
              <a:t>void</a:t>
            </a:r>
            <a:r>
              <a:rPr lang="en-US" sz="2000" b="1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spc="-1">
                <a:solidFill>
                  <a:srgbClr val="17375E"/>
                </a:solidFill>
                <a:latin typeface="Courier New"/>
              </a:rPr>
              <a:t>mat_mul</a:t>
            </a:r>
            <a:r>
              <a:rPr lang="en-US" sz="2000" b="1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spc="-1">
                <a:solidFill>
                  <a:srgbClr val="C0504D"/>
                </a:solidFill>
                <a:latin typeface="Courier New"/>
              </a:rPr>
              <a:t>int</a:t>
            </a:r>
            <a:r>
              <a:rPr lang="en-US" sz="2000" b="1" spc="-1">
                <a:solidFill>
                  <a:srgbClr val="000000"/>
                </a:solidFill>
                <a:latin typeface="Courier New"/>
              </a:rPr>
              <a:t> N, </a:t>
            </a:r>
            <a:r>
              <a:rPr lang="en-US" sz="2000" b="1" spc="-1">
                <a:solidFill>
                  <a:srgbClr val="C0504D"/>
                </a:solidFill>
                <a:latin typeface="Courier New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"/>
              </a:rPr>
              <a:t> *A, </a:t>
            </a:r>
            <a:r>
              <a:rPr lang="en-US" sz="2000" b="1" spc="-1">
                <a:solidFill>
                  <a:srgbClr val="C0504D"/>
                </a:solidFill>
                <a:latin typeface="Courier New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"/>
              </a:rPr>
              <a:t> *B, </a:t>
            </a:r>
            <a:r>
              <a:rPr lang="en-US" sz="2000" b="1" spc="-1">
                <a:solidFill>
                  <a:srgbClr val="C0504D"/>
                </a:solidFill>
                <a:latin typeface="Courier New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"/>
              </a:rPr>
              <a:t> *C)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{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000" b="1" spc="-1">
                <a:solidFill>
                  <a:srgbClr val="C0504D"/>
                </a:solidFill>
                <a:latin typeface="Courier New"/>
              </a:rPr>
              <a:t>int </a:t>
            </a:r>
            <a:r>
              <a:rPr lang="en-US" sz="2000" b="1" spc="-1">
                <a:solidFill>
                  <a:srgbClr val="000000"/>
                </a:solidFill>
                <a:latin typeface="Courier New"/>
              </a:rPr>
              <a:t>i, j, k;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000" b="1" spc="-1">
                <a:solidFill>
                  <a:srgbClr val="4F81BD"/>
                </a:solidFill>
                <a:latin typeface="Courier New"/>
              </a:rPr>
              <a:t>for</a:t>
            </a:r>
            <a:r>
              <a:rPr lang="en-US" sz="2000" b="1" spc="-1">
                <a:solidFill>
                  <a:srgbClr val="000000"/>
                </a:solidFill>
                <a:latin typeface="Courier New"/>
              </a:rPr>
              <a:t> (i = 0; i &lt; N; i++) {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000" b="1" spc="-1">
                <a:solidFill>
                  <a:srgbClr val="4F81BD"/>
                </a:solidFill>
                <a:latin typeface="Courier New"/>
              </a:rPr>
              <a:t>for</a:t>
            </a:r>
            <a:r>
              <a:rPr lang="en-US" sz="2000" b="1" spc="-1">
                <a:solidFill>
                  <a:srgbClr val="000000"/>
                </a:solidFill>
                <a:latin typeface="Courier New"/>
              </a:rPr>
              <a:t> (j = 0; j &lt; N; j++) {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        C[i*N+j] = 0.0f;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2000" b="1" spc="-1">
                <a:solidFill>
                  <a:srgbClr val="4F81BD"/>
                </a:solidFill>
                <a:latin typeface="Courier New"/>
              </a:rPr>
              <a:t>for</a:t>
            </a:r>
            <a:r>
              <a:rPr lang="en-US" sz="2000" b="1" spc="-1">
                <a:solidFill>
                  <a:srgbClr val="000000"/>
                </a:solidFill>
                <a:latin typeface="Courier New"/>
              </a:rPr>
              <a:t> (k = 0; k &lt; N; k++) { 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          // C(i, j) = sum(over k) A(i,k) * B(k,j)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          C[i*N+j] += A[i*N+k] * B[k*N+j];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        }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    }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    }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"/>
              </a:rPr>
              <a:t>}</a:t>
            </a:r>
            <a:endParaRPr lang="en-US" sz="2000" spc="-1">
              <a:latin typeface="Arial"/>
            </a:endParaRPr>
          </a:p>
        </p:txBody>
      </p:sp>
      <p:sp>
        <p:nvSpPr>
          <p:cNvPr id="1368" name="CustomShape 3"/>
          <p:cNvSpPr/>
          <p:nvPr/>
        </p:nvSpPr>
        <p:spPr>
          <a:xfrm>
            <a:off x="2668800" y="5940720"/>
            <a:ext cx="745776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3200" spc="-1" dirty="0">
                <a:solidFill>
                  <a:srgbClr val="9BBB59"/>
                </a:solidFill>
                <a:latin typeface="Trebuchet MS"/>
                <a:ea typeface="DejaVu Sans"/>
              </a:rPr>
              <a:t>把这个函数改写成</a:t>
            </a:r>
            <a:r>
              <a:rPr lang="en-US" sz="3200" spc="-1" dirty="0">
                <a:solidFill>
                  <a:srgbClr val="9BBB59"/>
                </a:solidFill>
                <a:latin typeface="Trebuchet MS"/>
                <a:ea typeface="DejaVu Sans"/>
              </a:rPr>
              <a:t> OpenCL </a:t>
            </a:r>
            <a:r>
              <a:rPr lang="zh-CN" altLang="en-US" sz="3200" spc="-1" dirty="0">
                <a:solidFill>
                  <a:srgbClr val="9BBB59"/>
                </a:solidFill>
                <a:latin typeface="Trebuchet MS"/>
                <a:ea typeface="DejaVu Sans"/>
              </a:rPr>
              <a:t>核函数再试试！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CustomShape 1"/>
          <p:cNvSpPr/>
          <p:nvPr/>
        </p:nvSpPr>
        <p:spPr>
          <a:xfrm>
            <a:off x="1631640" y="-9036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矩阵乘法：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核函数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(1/2)</a:t>
            </a:r>
            <a:endParaRPr lang="en-US" sz="3200" spc="-1" dirty="0">
              <a:latin typeface="Arial"/>
            </a:endParaRPr>
          </a:p>
        </p:txBody>
      </p:sp>
      <p:sp>
        <p:nvSpPr>
          <p:cNvPr id="1370" name="CustomShape 2"/>
          <p:cNvSpPr/>
          <p:nvPr/>
        </p:nvSpPr>
        <p:spPr>
          <a:xfrm>
            <a:off x="1631640" y="1700640"/>
            <a:ext cx="9035640" cy="44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C0504D"/>
                </a:solidFill>
                <a:latin typeface="Courier New Bold"/>
              </a:rPr>
              <a:t>void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3200" b="1" spc="-1">
                <a:solidFill>
                  <a:srgbClr val="17375E"/>
                </a:solidFill>
                <a:latin typeface="Courier New Bold"/>
              </a:rPr>
              <a:t>mat_mul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3200" b="1" spc="-1">
                <a:solidFill>
                  <a:srgbClr val="C0504D"/>
                </a:solidFill>
                <a:latin typeface="Courier New Bold"/>
              </a:rPr>
              <a:t>int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N, </a:t>
            </a:r>
            <a:r>
              <a:rPr lang="en-US" sz="3200" b="1" spc="-1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*A, </a:t>
            </a:r>
            <a:r>
              <a:rPr lang="en-US" sz="3200" b="1" spc="-1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*B, </a:t>
            </a:r>
            <a:r>
              <a:rPr lang="en-US" sz="3200" b="1" spc="-1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*C)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{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3200" b="1" spc="-1">
                <a:solidFill>
                  <a:srgbClr val="C0504D"/>
                </a:solidFill>
                <a:latin typeface="Courier New Bold"/>
              </a:rPr>
              <a:t>int 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i, j, k;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3200" b="1" spc="-1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(i = 0; i &lt; N; i++) {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     </a:t>
            </a:r>
            <a:r>
              <a:rPr lang="en-US" sz="3200" b="1" spc="-1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(j = 0; j &lt; N; j++) {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       // C(i, j) = sum(over k) A(i,k) * B(k,j)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       </a:t>
            </a:r>
            <a:r>
              <a:rPr lang="en-US" sz="3200" b="1" spc="-1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(k = 0; k &lt; N; k++) {  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         C[i*N+j] += A[i*N+k] * B[k*N+j];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           }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       }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   }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}</a:t>
            </a:r>
            <a:endParaRPr lang="en-US" sz="3200" spc="-1">
              <a:latin typeface="Arial"/>
            </a:endParaRPr>
          </a:p>
        </p:txBody>
      </p:sp>
      <p:sp>
        <p:nvSpPr>
          <p:cNvPr id="1371" name="CustomShape 3"/>
          <p:cNvSpPr/>
          <p:nvPr/>
        </p:nvSpPr>
        <p:spPr>
          <a:xfrm>
            <a:off x="1534800" y="1052640"/>
            <a:ext cx="8963640" cy="100476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8064A2"/>
                </a:solidFill>
                <a:latin typeface="Courier New Bold"/>
                <a:ea typeface="DejaVu Sans"/>
              </a:rPr>
              <a:t>__kernel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  <a:ea typeface="DejaVu Sans"/>
              </a:rPr>
              <a:t>void</a:t>
            </a: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r>
              <a:rPr lang="en-US" sz="2000" b="1" spc="-1">
                <a:solidFill>
                  <a:srgbClr val="17375E"/>
                </a:solidFill>
                <a:latin typeface="Courier New Bold"/>
                <a:ea typeface="DejaVu Sans"/>
              </a:rPr>
              <a:t>mat_mul</a:t>
            </a: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C0504D"/>
                </a:solidFill>
                <a:latin typeface="Courier New Bold"/>
                <a:ea typeface="DejaVu Sans"/>
              </a:rPr>
              <a:t> const int </a:t>
            </a: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N,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8064A2"/>
                </a:solidFill>
                <a:latin typeface="Courier New Bold"/>
                <a:ea typeface="DejaVu Sans"/>
              </a:rPr>
              <a:t>__global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  <a:ea typeface="DejaVu Sans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 *A, </a:t>
            </a:r>
            <a:r>
              <a:rPr lang="en-US" sz="2000" b="1" spc="-1">
                <a:solidFill>
                  <a:srgbClr val="8064A2"/>
                </a:solidFill>
                <a:latin typeface="Courier New Bold"/>
                <a:ea typeface="DejaVu Sans"/>
              </a:rPr>
              <a:t>__global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  <a:ea typeface="DejaVu Sans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 *B, </a:t>
            </a:r>
            <a:r>
              <a:rPr lang="en-US" sz="2000" b="1" spc="-1">
                <a:solidFill>
                  <a:srgbClr val="8064A2"/>
                </a:solidFill>
                <a:latin typeface="Courier New Bold"/>
                <a:ea typeface="DejaVu Sans"/>
              </a:rPr>
              <a:t>__global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  <a:ea typeface="DejaVu Sans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 *C)</a:t>
            </a:r>
            <a:endParaRPr lang="en-US" sz="2000" spc="-1">
              <a:latin typeface="Arial"/>
            </a:endParaRPr>
          </a:p>
        </p:txBody>
      </p:sp>
      <p:sp>
        <p:nvSpPr>
          <p:cNvPr id="1372" name="CustomShape 4"/>
          <p:cNvSpPr/>
          <p:nvPr/>
        </p:nvSpPr>
        <p:spPr>
          <a:xfrm>
            <a:off x="5880000" y="5085360"/>
            <a:ext cx="4230952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标记为核函数然后指定内存限定符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CustomShape 1"/>
          <p:cNvSpPr/>
          <p:nvPr/>
        </p:nvSpPr>
        <p:spPr>
          <a:xfrm>
            <a:off x="1511040" y="1194480"/>
            <a:ext cx="9143280" cy="51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8064A2"/>
                </a:solidFill>
                <a:latin typeface="Courier New Bold"/>
              </a:rPr>
              <a:t>__kernel </a:t>
            </a:r>
            <a:r>
              <a:rPr lang="en-US" sz="2000" b="1" spc="-1" dirty="0">
                <a:solidFill>
                  <a:srgbClr val="C0504D"/>
                </a:solidFill>
                <a:latin typeface="Courier New Bold"/>
              </a:rPr>
              <a:t>void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000" b="1" spc="-1" dirty="0" err="1">
                <a:solidFill>
                  <a:srgbClr val="17375E"/>
                </a:solidFill>
                <a:latin typeface="Courier New Bold"/>
              </a:rPr>
              <a:t>mat_mul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(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C0504D"/>
                </a:solidFill>
                <a:latin typeface="Courier New Bold"/>
              </a:rPr>
              <a:t>  const int 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N,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8064A2"/>
                </a:solidFill>
                <a:latin typeface="Courier New Bold"/>
              </a:rPr>
              <a:t>  __global </a:t>
            </a:r>
            <a:r>
              <a:rPr lang="en-US" sz="2000" b="1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*A, </a:t>
            </a:r>
            <a:r>
              <a:rPr lang="en-US" sz="2000" b="1" spc="-1" dirty="0">
                <a:solidFill>
                  <a:srgbClr val="8064A2"/>
                </a:solidFill>
                <a:latin typeface="Courier New Bold"/>
              </a:rPr>
              <a:t>__global </a:t>
            </a:r>
            <a:r>
              <a:rPr lang="en-US" sz="2000" b="1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*B, </a:t>
            </a:r>
            <a:r>
              <a:rPr lang="en-US" sz="2000" b="1" spc="-1" dirty="0">
                <a:solidFill>
                  <a:srgbClr val="8064A2"/>
                </a:solidFill>
                <a:latin typeface="Courier New Bold"/>
              </a:rPr>
              <a:t>__global </a:t>
            </a:r>
            <a:r>
              <a:rPr lang="en-US" sz="2000" b="1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*C)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{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2000" b="1" spc="-1" dirty="0">
                <a:solidFill>
                  <a:srgbClr val="C0504D"/>
                </a:solidFill>
                <a:latin typeface="Courier New Bold"/>
              </a:rPr>
              <a:t>int 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, j, k;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2000" b="1" spc="-1" dirty="0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(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= 0; 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&lt; N; 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++) {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       </a:t>
            </a:r>
            <a:r>
              <a:rPr lang="en-US" sz="2000" b="1" spc="-1" dirty="0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(j = 0; j &lt; N; 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j++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) {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           </a:t>
            </a:r>
            <a:r>
              <a:rPr lang="en-US" sz="2000" b="1" spc="-1" dirty="0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(k = 0; k &lt; N; k++) { 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               // C(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, j) = sum(over k) A(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i,k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) * B(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k,j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)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               C[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*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N+j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] += A[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*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N+k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] * B[k*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</a:rPr>
              <a:t>N+j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];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            }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</a:rPr>
              <a:t>}</a:t>
            </a:r>
            <a:endParaRPr lang="en-US" sz="2000" spc="-1" dirty="0">
              <a:latin typeface="Arial"/>
            </a:endParaRPr>
          </a:p>
        </p:txBody>
      </p:sp>
      <p:sp>
        <p:nvSpPr>
          <p:cNvPr id="1374" name="CustomShape 2"/>
          <p:cNvSpPr/>
          <p:nvPr/>
        </p:nvSpPr>
        <p:spPr>
          <a:xfrm>
            <a:off x="1631640" y="-9036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矩阵乘法：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核函数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(2/2)</a:t>
            </a:r>
            <a:endParaRPr lang="en-US" sz="3200" spc="-1" dirty="0">
              <a:latin typeface="Arial"/>
            </a:endParaRPr>
          </a:p>
        </p:txBody>
      </p:sp>
      <p:sp>
        <p:nvSpPr>
          <p:cNvPr id="1375" name="CustomShape 3"/>
          <p:cNvSpPr/>
          <p:nvPr/>
        </p:nvSpPr>
        <p:spPr>
          <a:xfrm>
            <a:off x="2135640" y="3069000"/>
            <a:ext cx="4968000" cy="69984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i = </a:t>
            </a:r>
            <a:r>
              <a:rPr lang="en-US" sz="2000" b="1" spc="-1">
                <a:solidFill>
                  <a:srgbClr val="17375E"/>
                </a:solidFill>
                <a:latin typeface="Courier New Bold"/>
                <a:ea typeface="DejaVu Sans"/>
              </a:rPr>
              <a:t>get_global_id</a:t>
            </a: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(0);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j = </a:t>
            </a:r>
            <a:r>
              <a:rPr lang="en-US" sz="2000" b="1" spc="-1">
                <a:solidFill>
                  <a:srgbClr val="17375E"/>
                </a:solidFill>
                <a:latin typeface="Courier New Bold"/>
                <a:ea typeface="DejaVu Sans"/>
              </a:rPr>
              <a:t>get_global_id</a:t>
            </a: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(1);</a:t>
            </a:r>
            <a:endParaRPr lang="en-US" sz="2000" spc="-1">
              <a:latin typeface="Arial"/>
            </a:endParaRPr>
          </a:p>
        </p:txBody>
      </p:sp>
      <p:sp>
        <p:nvSpPr>
          <p:cNvPr id="1376" name="CustomShape 4"/>
          <p:cNvSpPr/>
          <p:nvPr/>
        </p:nvSpPr>
        <p:spPr>
          <a:xfrm>
            <a:off x="3531477" y="5998680"/>
            <a:ext cx="7535197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移除外层循环，设置工作项（</a:t>
            </a:r>
            <a:r>
              <a:rPr lang="en-US" altLang="zh-CN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work-item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）坐标（</a:t>
            </a:r>
            <a:r>
              <a:rPr lang="en-US" altLang="zh-CN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coordinates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）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CustomShape 1"/>
          <p:cNvSpPr/>
          <p:nvPr/>
        </p:nvSpPr>
        <p:spPr>
          <a:xfrm>
            <a:off x="1631640" y="1700640"/>
            <a:ext cx="8928360" cy="44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8064A2"/>
                </a:solidFill>
                <a:latin typeface="Courier New Bold"/>
              </a:rPr>
              <a:t>__kernel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void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000" b="1" spc="-1">
                <a:solidFill>
                  <a:srgbClr val="17375E"/>
                </a:solidFill>
                <a:latin typeface="Courier New Bold"/>
              </a:rPr>
              <a:t>mat_mul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(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 const int 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N,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8064A2"/>
                </a:solidFill>
                <a:latin typeface="Courier New Bold"/>
              </a:rPr>
              <a:t> __global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*A, </a:t>
            </a:r>
            <a:r>
              <a:rPr lang="en-US" sz="2000" b="1" spc="-1">
                <a:solidFill>
                  <a:srgbClr val="8064A2"/>
                </a:solidFill>
                <a:latin typeface="Courier New Bold"/>
              </a:rPr>
              <a:t>__global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*B, </a:t>
            </a:r>
            <a:r>
              <a:rPr lang="en-US" sz="2000" b="1" spc="-1">
                <a:solidFill>
                  <a:srgbClr val="8064A2"/>
                </a:solidFill>
                <a:latin typeface="Courier New Bold"/>
              </a:rPr>
              <a:t>__global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*C)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{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int 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i, j, k;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  i = </a:t>
            </a:r>
            <a:r>
              <a:rPr lang="en-US" sz="2000" b="1" spc="-1">
                <a:solidFill>
                  <a:srgbClr val="17375E"/>
                </a:solidFill>
                <a:latin typeface="Courier New Bold"/>
              </a:rPr>
              <a:t>get_global_id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(0);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  j = </a:t>
            </a:r>
            <a:r>
              <a:rPr lang="en-US" sz="2000" b="1" spc="-1">
                <a:solidFill>
                  <a:srgbClr val="17375E"/>
                </a:solidFill>
                <a:latin typeface="Courier New Bold"/>
              </a:rPr>
              <a:t>get_global_id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(1);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  // C(i, j) = sum(over k) A(i,k) * B(k,j)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2000" b="1" spc="-1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(k = 0; k &lt; N; k++) { 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    C[i*N+j] += A[i*N+k] * B[k*N+j];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  }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}</a:t>
            </a:r>
            <a:endParaRPr lang="en-US" sz="2000" spc="-1">
              <a:latin typeface="Arial"/>
            </a:endParaRPr>
          </a:p>
        </p:txBody>
      </p:sp>
      <p:sp>
        <p:nvSpPr>
          <p:cNvPr id="1379" name="CustomShape 2"/>
          <p:cNvSpPr/>
          <p:nvPr/>
        </p:nvSpPr>
        <p:spPr>
          <a:xfrm>
            <a:off x="1631640" y="-9036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矩阵乘法：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核函数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CustomShape 1"/>
          <p:cNvSpPr/>
          <p:nvPr/>
        </p:nvSpPr>
        <p:spPr>
          <a:xfrm>
            <a:off x="1524000" y="2224440"/>
            <a:ext cx="349128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8064A2"/>
                </a:solidFill>
                <a:latin typeface="Courier New Bold"/>
              </a:rPr>
              <a:t>__kernel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void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000" b="1" spc="-1">
                <a:solidFill>
                  <a:srgbClr val="17375E"/>
                </a:solidFill>
                <a:latin typeface="Courier New Bold"/>
              </a:rPr>
              <a:t>mmul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(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   const int 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N,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8064A2"/>
                </a:solidFill>
                <a:latin typeface="Courier New Bold"/>
              </a:rPr>
              <a:t>   __global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*A,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9BBB59"/>
                </a:solidFill>
                <a:latin typeface="Courier New Bold"/>
              </a:rPr>
              <a:t>   </a:t>
            </a:r>
            <a:r>
              <a:rPr lang="en-US" sz="2000" b="1" spc="-1">
                <a:solidFill>
                  <a:srgbClr val="8064A2"/>
                </a:solidFill>
                <a:latin typeface="Courier New Bold"/>
              </a:rPr>
              <a:t>__global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*B,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8064A2"/>
                </a:solidFill>
                <a:latin typeface="Courier New Bold"/>
              </a:rPr>
              <a:t>   __global 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*C)</a:t>
            </a:r>
            <a:endParaRPr lang="en-US" sz="2000" spc="-1">
              <a:latin typeface="Arial"/>
            </a:endParaRPr>
          </a:p>
        </p:txBody>
      </p:sp>
      <p:sp>
        <p:nvSpPr>
          <p:cNvPr id="1381" name="CustomShape 2"/>
          <p:cNvSpPr/>
          <p:nvPr/>
        </p:nvSpPr>
        <p:spPr>
          <a:xfrm>
            <a:off x="1631640" y="-9036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矩阵乘法：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核函数改进版</a:t>
            </a:r>
            <a:endParaRPr lang="en-US" sz="3200" spc="-1" dirty="0">
              <a:latin typeface="Arial"/>
            </a:endParaRPr>
          </a:p>
        </p:txBody>
      </p:sp>
      <p:sp>
        <p:nvSpPr>
          <p:cNvPr id="1382" name="CustomShape 3"/>
          <p:cNvSpPr/>
          <p:nvPr/>
        </p:nvSpPr>
        <p:spPr>
          <a:xfrm>
            <a:off x="5088000" y="1883880"/>
            <a:ext cx="5579280" cy="44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{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2000" b="1" spc="-1" dirty="0">
                <a:solidFill>
                  <a:srgbClr val="C0504D"/>
                </a:solidFill>
                <a:latin typeface="Courier New Bold"/>
                <a:ea typeface="DejaVu Sans"/>
              </a:rPr>
              <a:t>int 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k;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2000" b="1" spc="-1" dirty="0">
                <a:solidFill>
                  <a:srgbClr val="C0504D"/>
                </a:solidFill>
                <a:latin typeface="Courier New Bold"/>
                <a:ea typeface="DejaVu Sans"/>
              </a:rPr>
              <a:t>int 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= </a:t>
            </a:r>
            <a:r>
              <a:rPr lang="en-US" sz="2000" b="1" spc="-1" dirty="0" err="1">
                <a:solidFill>
                  <a:srgbClr val="17375E"/>
                </a:solidFill>
                <a:latin typeface="Courier New Bold"/>
                <a:ea typeface="DejaVu Sans"/>
              </a:rPr>
              <a:t>get_global_id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(0);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2000" b="1" spc="-1" dirty="0">
                <a:solidFill>
                  <a:srgbClr val="C0504D"/>
                </a:solidFill>
                <a:latin typeface="Courier New Bold"/>
                <a:ea typeface="DejaVu Sans"/>
              </a:rPr>
              <a:t>int 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j = </a:t>
            </a:r>
            <a:r>
              <a:rPr lang="en-US" sz="2000" b="1" spc="-1" dirty="0" err="1">
                <a:solidFill>
                  <a:srgbClr val="17375E"/>
                </a:solidFill>
                <a:latin typeface="Courier New Bold"/>
                <a:ea typeface="DejaVu Sans"/>
              </a:rPr>
              <a:t>get_global_id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(1);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2000" b="1" spc="-1" dirty="0">
                <a:solidFill>
                  <a:srgbClr val="C0504D"/>
                </a:solidFill>
                <a:latin typeface="Courier New Bold"/>
                <a:ea typeface="DejaVu Sans"/>
              </a:rPr>
              <a:t>float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tmp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= 0.0f;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2000" b="1" spc="-1" dirty="0">
                <a:solidFill>
                  <a:srgbClr val="4F81BD"/>
                </a:solidFill>
                <a:latin typeface="Courier New Bold"/>
                <a:ea typeface="DejaVu Sans"/>
              </a:rPr>
              <a:t>for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(k = 0; k &lt; N; k++) 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tmp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+= A[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*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N+k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]*B[k*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N+j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];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}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C[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*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N+j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] += </a:t>
            </a:r>
            <a:r>
              <a:rPr lang="en-US" sz="20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tmp</a:t>
            </a: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;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ourier New Bold"/>
                <a:ea typeface="DejaVu Sans"/>
              </a:rPr>
              <a:t>}</a:t>
            </a:r>
            <a:endParaRPr lang="en-US" sz="2000" spc="-1" dirty="0">
              <a:latin typeface="Arial"/>
            </a:endParaRPr>
          </a:p>
        </p:txBody>
      </p:sp>
      <p:sp>
        <p:nvSpPr>
          <p:cNvPr id="1383" name="CustomShape 4"/>
          <p:cNvSpPr/>
          <p:nvPr/>
        </p:nvSpPr>
        <p:spPr>
          <a:xfrm>
            <a:off x="2711640" y="908640"/>
            <a:ext cx="705600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对中间</a:t>
            </a:r>
            <a:r>
              <a:rPr lang="en-US" altLang="zh-CN" spc="-1" dirty="0">
                <a:solidFill>
                  <a:srgbClr val="4F81BD"/>
                </a:solidFill>
                <a:latin typeface="Trebuchet MS"/>
                <a:ea typeface="DejaVu Sans"/>
              </a:rPr>
              <a:t>C</a:t>
            </a: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元素值（</a:t>
            </a:r>
            <a:r>
              <a:rPr lang="en-US" altLang="zh-CN" spc="-1" dirty="0">
                <a:solidFill>
                  <a:srgbClr val="4F81BD"/>
                </a:solidFill>
                <a:latin typeface="Trebuchet MS"/>
              </a:rPr>
              <a:t> intermediate C element values </a:t>
            </a: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）重新排列并使用局部标量（这是矩阵乘法函数里面的一种常见的优化方法）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CustomShape 1"/>
          <p:cNvSpPr/>
          <p:nvPr/>
        </p:nvSpPr>
        <p:spPr>
          <a:xfrm>
            <a:off x="1752600" y="-39240"/>
            <a:ext cx="864792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矩阵乘法宿主程序（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 program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(C++ API)</a:t>
            </a:r>
            <a:endParaRPr lang="en-US" sz="2800" spc="-1" dirty="0">
              <a:latin typeface="Arial"/>
            </a:endParaRPr>
          </a:p>
        </p:txBody>
      </p:sp>
      <p:sp>
        <p:nvSpPr>
          <p:cNvPr id="1385" name="CustomShape 2"/>
          <p:cNvSpPr/>
          <p:nvPr/>
        </p:nvSpPr>
        <p:spPr>
          <a:xfrm>
            <a:off x="6238920" y="579240"/>
            <a:ext cx="4428360" cy="2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6" name="CustomShape 3"/>
          <p:cNvSpPr/>
          <p:nvPr/>
        </p:nvSpPr>
        <p:spPr>
          <a:xfrm>
            <a:off x="1559640" y="1138680"/>
            <a:ext cx="4535640" cy="51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int main(int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argc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, char *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argv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[])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{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std::vector&lt;float&gt;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h_A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,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h_B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,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h_C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; // matrices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int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Mdim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,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Ndim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,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Pdim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; // A[N][P],B[P][M],C[N][M]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int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, err; 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int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szA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,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szB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,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szC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; // num elements in each matrix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double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start_time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,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run_time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; // timing data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cl::Program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program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;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Ndim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=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Pdim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=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Mdim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= ORDER;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szA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=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Ndim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*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Pdim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; 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szB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=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Pdim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*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Mdim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; 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szC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=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Ndim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*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Mdim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;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h_A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= std::vector&lt;float&gt;(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szA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);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h_B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= std::vector&lt;float&gt;(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szB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);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h_C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= std::vector&lt;float&gt;(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szC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);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initmat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Mdim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,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Ndim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,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Pdim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,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h_A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,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h_B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,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h_C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);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// Compile for first kernel to setup program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program = cl::Program(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C_elem_KernelSource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, true);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Context context(CL_DEVICE_TYPE_DEFAULT);  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cl::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CommandQueue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queue(context);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std::vector&lt;Device&gt; devices =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 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context.getInfo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&lt;CL_CONTEXT_DEVICES&gt;();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cl::Device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device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= devices[0]; 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std::string s =  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  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device.getInfo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&lt;CL_DEVICE_NAME&gt;();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std::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cout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&lt;&lt; "\</a:t>
            </a:r>
            <a:r>
              <a:rPr lang="en-US" sz="11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nUsing</a:t>
            </a: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OpenCL Device“</a:t>
            </a: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        &lt;&lt; s &lt;&lt; "\n";</a:t>
            </a:r>
            <a:endParaRPr lang="en-US" sz="1100" spc="-1" dirty="0">
              <a:latin typeface="Arial"/>
            </a:endParaRPr>
          </a:p>
        </p:txBody>
      </p:sp>
      <p:sp>
        <p:nvSpPr>
          <p:cNvPr id="1387" name="CustomShape 4"/>
          <p:cNvSpPr/>
          <p:nvPr/>
        </p:nvSpPr>
        <p:spPr>
          <a:xfrm>
            <a:off x="5838240" y="1549080"/>
            <a:ext cx="4859280" cy="444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// Setup the buffers, initialize matrices,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// and write them into global memory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initmat(Mdim, Ndim, Pdim, h_A, h_B, h_C);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cl::Buffer d_a(context, h_A.begin(),h_A.end(), true);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cl::Buffer d_b(context, h_B.begin(),h_B.end(), true);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cl::Buffer d_c = cl::Buffer(context, 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                            CL_MEM_WRITE_ONLY,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                            sizeof(float) * szC);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cl::make_kernel&lt;int, int, int,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                 cl::Buffer, cl::Buffer, cl::Buffer&gt; 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                 naive(program, "mmul");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zero_mat(Ndim, Mdim, h_C);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start_time = wtime();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naive(cl::EnqueueArgs(queue,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                      cl::NDRange(Ndim, Mdim)),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      Ndim, Mdim, Pdim, d_a, d_b, d_c);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cl::copy(queue, d_c, h_C.begin(), h_C.end());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run_time  = wtime() - start_time;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  results(Mdim, Ndim, Pdim, h_C, run_time);</a:t>
            </a:r>
            <a:endParaRPr lang="en-US" sz="11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 Bold"/>
                <a:ea typeface="DejaVu Sans"/>
              </a:rPr>
              <a:t>}</a:t>
            </a:r>
            <a:endParaRPr lang="en-US" sz="1100" spc="-1">
              <a:latin typeface="Arial"/>
            </a:endParaRPr>
          </a:p>
        </p:txBody>
      </p:sp>
      <p:sp>
        <p:nvSpPr>
          <p:cNvPr id="1388" name="CustomShape 5"/>
          <p:cNvSpPr/>
          <p:nvPr/>
        </p:nvSpPr>
        <p:spPr>
          <a:xfrm>
            <a:off x="1669800" y="1010160"/>
            <a:ext cx="4281480" cy="3282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9" name="CustomShape 6"/>
          <p:cNvSpPr/>
          <p:nvPr/>
        </p:nvSpPr>
        <p:spPr>
          <a:xfrm>
            <a:off x="2846280" y="1989000"/>
            <a:ext cx="1739520" cy="1004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声明和初始化数据</a:t>
            </a:r>
            <a:endParaRPr lang="en-US" sz="2000" spc="-1" dirty="0">
              <a:latin typeface="Arial"/>
            </a:endParaRPr>
          </a:p>
        </p:txBody>
      </p:sp>
      <p:sp>
        <p:nvSpPr>
          <p:cNvPr id="1390" name="CustomShape 7"/>
          <p:cNvSpPr/>
          <p:nvPr/>
        </p:nvSpPr>
        <p:spPr>
          <a:xfrm>
            <a:off x="1662960" y="4293000"/>
            <a:ext cx="4288320" cy="18716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1" name="CustomShape 8"/>
          <p:cNvSpPr/>
          <p:nvPr/>
        </p:nvSpPr>
        <p:spPr>
          <a:xfrm>
            <a:off x="2639640" y="4573440"/>
            <a:ext cx="2087640" cy="1004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设置平台（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  <a:ea typeface="DejaVu Sans"/>
              </a:rPr>
              <a:t>platform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）然后构建程序</a:t>
            </a:r>
            <a:endParaRPr lang="en-US" sz="2000" spc="-1" dirty="0">
              <a:latin typeface="Arial"/>
            </a:endParaRPr>
          </a:p>
        </p:txBody>
      </p:sp>
      <p:sp>
        <p:nvSpPr>
          <p:cNvPr id="1392" name="CustomShape 9"/>
          <p:cNvSpPr/>
          <p:nvPr/>
        </p:nvSpPr>
        <p:spPr>
          <a:xfrm>
            <a:off x="5952000" y="1010160"/>
            <a:ext cx="4537440" cy="22737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3" name="CustomShape 10"/>
          <p:cNvSpPr/>
          <p:nvPr/>
        </p:nvSpPr>
        <p:spPr>
          <a:xfrm>
            <a:off x="6562560" y="1591560"/>
            <a:ext cx="2943000" cy="1308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设置缓存（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  <a:ea typeface="DejaVu Sans"/>
              </a:rPr>
              <a:t>buffers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）然后写入矩阵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和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  <a:ea typeface="DejaVu Sans"/>
              </a:rPr>
              <a:t>B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到设备内存（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  <a:ea typeface="DejaVu Sans"/>
              </a:rPr>
              <a:t>device memory</a:t>
            </a:r>
            <a:endParaRPr lang="en-US" sz="2000" spc="-1" dirty="0">
              <a:latin typeface="Arial"/>
            </a:endParaRPr>
          </a:p>
        </p:txBody>
      </p:sp>
      <p:sp>
        <p:nvSpPr>
          <p:cNvPr id="1394" name="CustomShape 11"/>
          <p:cNvSpPr/>
          <p:nvPr/>
        </p:nvSpPr>
        <p:spPr>
          <a:xfrm>
            <a:off x="5952000" y="3285000"/>
            <a:ext cx="4537440" cy="102528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5" name="CustomShape 12"/>
          <p:cNvSpPr/>
          <p:nvPr/>
        </p:nvSpPr>
        <p:spPr>
          <a:xfrm>
            <a:off x="5952000" y="4293000"/>
            <a:ext cx="4537440" cy="187164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6" name="CustomShape 13"/>
          <p:cNvSpPr/>
          <p:nvPr/>
        </p:nvSpPr>
        <p:spPr>
          <a:xfrm>
            <a:off x="6188520" y="3622680"/>
            <a:ext cx="3794400" cy="39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创建核仿函数（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 kernel </a:t>
            </a:r>
            <a:r>
              <a:rPr lang="en-US" altLang="zh-CN" sz="2000" spc="-1" dirty="0" err="1">
                <a:solidFill>
                  <a:srgbClr val="000000"/>
                </a:solidFill>
                <a:latin typeface="Trebuchet MS"/>
              </a:rPr>
              <a:t>functor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）</a:t>
            </a:r>
            <a:endParaRPr lang="en-US" sz="2000" spc="-1" dirty="0">
              <a:latin typeface="Arial"/>
            </a:endParaRPr>
          </a:p>
        </p:txBody>
      </p:sp>
      <p:sp>
        <p:nvSpPr>
          <p:cNvPr id="1397" name="CustomShape 14"/>
          <p:cNvSpPr/>
          <p:nvPr/>
        </p:nvSpPr>
        <p:spPr>
          <a:xfrm>
            <a:off x="6816000" y="4809240"/>
            <a:ext cx="2435760" cy="1004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运行核函数（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  <a:ea typeface="DejaVu Sans"/>
              </a:rPr>
              <a:t>kernel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）并收集结果</a:t>
            </a:r>
            <a:endParaRPr lang="en-US" sz="2000" spc="-1" dirty="0">
              <a:latin typeface="Arial"/>
            </a:endParaRPr>
          </a:p>
        </p:txBody>
      </p:sp>
      <p:sp>
        <p:nvSpPr>
          <p:cNvPr id="1398" name="CustomShape 15"/>
          <p:cNvSpPr/>
          <p:nvPr/>
        </p:nvSpPr>
        <p:spPr>
          <a:xfrm>
            <a:off x="2639640" y="6237360"/>
            <a:ext cx="6912000" cy="819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sz="1600" b="1" spc="-1" dirty="0">
                <a:solidFill>
                  <a:srgbClr val="4F81BD"/>
                </a:solidFill>
                <a:latin typeface="Trebuchet MS"/>
                <a:ea typeface="DejaVu Sans"/>
              </a:rPr>
              <a:t>注意：要想使用默认的上下文、命令队列、设备（</a:t>
            </a:r>
            <a:r>
              <a:rPr lang="en-US" altLang="zh-CN" sz="1600" b="1" spc="-1" dirty="0">
                <a:solidFill>
                  <a:srgbClr val="4F81BD"/>
                </a:solidFill>
                <a:latin typeface="Trebuchet MS"/>
              </a:rPr>
              <a:t> context/queue/device </a:t>
            </a:r>
            <a:r>
              <a:rPr lang="zh-CN" altLang="en-US" sz="1600" b="1" spc="-1" dirty="0">
                <a:solidFill>
                  <a:srgbClr val="4F81BD"/>
                </a:solidFill>
                <a:latin typeface="Trebuchet MS"/>
                <a:ea typeface="DejaVu Sans"/>
              </a:rPr>
              <a:t>），就忽略掉这一段，并且删除所有对上下文、命令队列、设备的引用。</a:t>
            </a:r>
            <a:endParaRPr lang="en-US" sz="1600" spc="-1" dirty="0">
              <a:latin typeface="Arial"/>
            </a:endParaRPr>
          </a:p>
        </p:txBody>
      </p:sp>
      <p:sp>
        <p:nvSpPr>
          <p:cNvPr id="1399" name="CustomShape 16"/>
          <p:cNvSpPr/>
          <p:nvPr/>
        </p:nvSpPr>
        <p:spPr>
          <a:xfrm flipH="1" flipV="1">
            <a:off x="2422920" y="5952960"/>
            <a:ext cx="215280" cy="64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矩阵乘法性能</a:t>
            </a:r>
            <a:endParaRPr lang="en-US" altLang="zh-CN" sz="4400" spc="-1" dirty="0"/>
          </a:p>
        </p:txBody>
      </p:sp>
      <p:sp>
        <p:nvSpPr>
          <p:cNvPr id="1401" name="CustomShape 2"/>
          <p:cNvSpPr/>
          <p:nvPr/>
        </p:nvSpPr>
        <p:spPr>
          <a:xfrm>
            <a:off x="1703640" y="1600200"/>
            <a:ext cx="8784360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矩阵存储在全局内存上</a:t>
            </a:r>
            <a:endParaRPr lang="en-US" sz="3200" spc="-1" dirty="0">
              <a:latin typeface="Arial"/>
            </a:endParaRPr>
          </a:p>
        </p:txBody>
      </p:sp>
      <p:graphicFrame>
        <p:nvGraphicFramePr>
          <p:cNvPr id="1402" name="Table 3"/>
          <p:cNvGraphicFramePr/>
          <p:nvPr/>
        </p:nvGraphicFramePr>
        <p:xfrm>
          <a:off x="2135640" y="2637000"/>
          <a:ext cx="7920360" cy="1737360"/>
        </p:xfrm>
        <a:graphic>
          <a:graphicData uri="http://schemas.openxmlformats.org/drawingml/2006/table">
            <a:tbl>
              <a:tblPr/>
              <a:tblGrid>
                <a:gridCol w="424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1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情景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算力：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MFLOPS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CPU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GPU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顺序（</a:t>
                      </a:r>
                      <a:r>
                        <a:rPr lang="en-US" altLang="zh-CN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Sequential</a:t>
                      </a: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）</a:t>
                      </a:r>
                      <a:r>
                        <a:rPr lang="en-US" altLang="zh-CN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C (</a:t>
                      </a: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不使用</a:t>
                      </a:r>
                      <a:r>
                        <a:rPr lang="en-US" altLang="zh-CN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 OpenCL)</a:t>
                      </a:r>
                      <a:endParaRPr lang="en-US" altLang="zh-CN" sz="1800" b="0" strike="noStrike" spc="-1" dirty="0">
                        <a:latin typeface="+mn-lt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887.2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N/A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C(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Trebuchet MS"/>
                        </a:rPr>
                        <a:t>i,j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) </a:t>
                      </a: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每个工作项（</a:t>
                      </a:r>
                      <a:r>
                        <a:rPr lang="en-US" altLang="zh-CN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work-item</a:t>
                      </a: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）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全存放在全局内存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3,926.1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3,720.9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03" name="CustomShape 4"/>
          <p:cNvSpPr/>
          <p:nvPr/>
        </p:nvSpPr>
        <p:spPr>
          <a:xfrm>
            <a:off x="1524000" y="4644360"/>
            <a:ext cx="889164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此处用的 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  <a:ea typeface="DejaVu Sans"/>
              </a:rPr>
              <a:t>GPU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设备是 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Tesla® M2090 GPU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，来自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NVIDIA®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，有 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  <a:ea typeface="DejaVu Sans"/>
              </a:rPr>
              <a:t>16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 个计算单元（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  <a:ea typeface="DejaVu Sans"/>
              </a:rPr>
              <a:t>CU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），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  <a:ea typeface="DejaVu Sans"/>
              </a:rPr>
              <a:t>512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个处理元素（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  <a:ea typeface="DejaVu Sans"/>
              </a:rPr>
              <a:t>PE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）</a:t>
            </a: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所用的 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  <a:ea typeface="DejaVu Sans"/>
              </a:rPr>
              <a:t>CPU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设备是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 Intel® Xeon® CPU, E5649 @ 2.53GHz</a:t>
            </a:r>
            <a:endParaRPr lang="en-US" spc="-1" dirty="0">
              <a:latin typeface="Arial"/>
            </a:endParaRPr>
          </a:p>
        </p:txBody>
      </p:sp>
      <p:sp>
        <p:nvSpPr>
          <p:cNvPr id="1404" name="CustomShape 5"/>
          <p:cNvSpPr/>
          <p:nvPr/>
        </p:nvSpPr>
        <p:spPr>
          <a:xfrm>
            <a:off x="1631640" y="6453360"/>
            <a:ext cx="4860720" cy="51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241"/>
              </a:spcBef>
            </a:pPr>
            <a:r>
              <a:rPr lang="zh-CN" altLang="en-US" sz="1200" spc="-1" dirty="0">
                <a:solidFill>
                  <a:srgbClr val="000000"/>
                </a:solidFill>
                <a:latin typeface="Trebuchet MS"/>
                <a:ea typeface="DejaVu Sans"/>
              </a:rPr>
              <a:t>第三方名称是其公司所有财产</a:t>
            </a:r>
            <a:endParaRPr lang="en-US" sz="1200" spc="-1" dirty="0">
              <a:latin typeface="Arial"/>
            </a:endParaRPr>
          </a:p>
        </p:txBody>
      </p:sp>
      <p:sp>
        <p:nvSpPr>
          <p:cNvPr id="1405" name="CustomShape 6"/>
          <p:cNvSpPr/>
          <p:nvPr/>
        </p:nvSpPr>
        <p:spPr>
          <a:xfrm>
            <a:off x="5376000" y="5510880"/>
            <a:ext cx="521892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4F81BD"/>
                </a:solidFill>
                <a:latin typeface="Trebuchet MS"/>
              </a:rPr>
              <a:t>这些并不是专业的跑分测试结果。如果你在自己机器上运行这些测试可能得到完全不同的结果。</a:t>
            </a:r>
            <a:endParaRPr lang="en-US" altLang="zh-CN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CustomShape 1"/>
          <p:cNvSpPr/>
          <p:nvPr/>
        </p:nvSpPr>
        <p:spPr>
          <a:xfrm>
            <a:off x="1559640" y="0"/>
            <a:ext cx="9107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练习</a:t>
            </a: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 6: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矩阵乘法</a:t>
            </a:r>
            <a:endParaRPr lang="en-US" sz="3600" spc="-1" dirty="0">
              <a:latin typeface="Arial"/>
            </a:endParaRPr>
          </a:p>
        </p:txBody>
      </p:sp>
      <p:sp>
        <p:nvSpPr>
          <p:cNvPr id="1407" name="CustomShape 2"/>
          <p:cNvSpPr/>
          <p:nvPr/>
        </p:nvSpPr>
        <p:spPr>
          <a:xfrm>
            <a:off x="1703640" y="1127520"/>
            <a:ext cx="8784360" cy="554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目标：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从头开始独立写你自己打第一个完整的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核函数来计算矩阵乘法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计算一对矩阵的乘积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流程：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开始先利用提供的矩阵乘法的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宿主程序（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 program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 来生成矩阵并且检测结果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创建一个核函数来进行矩阵乘法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修改讲义提供的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宿主程序来使用你写的核函数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验证结果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预期输出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标准输出信息，证明矩阵乘法计算结果正确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报告运行的实践以及算力性能表现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 MFLOPS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中计算核函数所用的 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C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语言</a:t>
            </a:r>
            <a:endParaRPr lang="en-US" sz="3600" spc="-1" dirty="0">
              <a:latin typeface="Arial"/>
            </a:endParaRPr>
          </a:p>
        </p:txBody>
      </p:sp>
      <p:sp>
        <p:nvSpPr>
          <p:cNvPr id="1313" name="CustomShape 2"/>
          <p:cNvSpPr/>
          <p:nvPr/>
        </p:nvSpPr>
        <p:spPr>
          <a:xfrm>
            <a:off x="1703640" y="1484640"/>
            <a:ext cx="8856360" cy="537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源自于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语言标准 </a:t>
            </a:r>
            <a:r>
              <a:rPr lang="en-US" sz="3200" b="1" spc="-1" dirty="0">
                <a:solidFill>
                  <a:srgbClr val="4BACC6"/>
                </a:solidFill>
                <a:latin typeface="Trebuchet MS"/>
              </a:rPr>
              <a:t>ISO C99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一些</a:t>
            </a:r>
            <a:r>
              <a:rPr lang="zh-CN" altLang="en-US" sz="2800" b="1" spc="-1" dirty="0">
                <a:solidFill>
                  <a:srgbClr val="C0504D"/>
                </a:solidFill>
                <a:latin typeface="Trebuchet MS"/>
              </a:rPr>
              <a:t>限制（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restrictions</a:t>
            </a:r>
            <a:r>
              <a:rPr lang="zh-CN" altLang="en-US" sz="2800" b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C99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标准头文件中没有递归（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recursion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）、函数（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function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）、指函数针（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pointer functions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）等等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...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C99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中定义的预处理指令是支持的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(#include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、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#define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这些带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#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的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内置数据类型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标量和向量数据类型，指针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数据类型转换函数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1143000" lvl="2" indent="-22788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000000"/>
                </a:solidFill>
                <a:latin typeface="Trebuchet MS"/>
              </a:rPr>
              <a:t>convert_type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&lt;_sat&gt;&lt;_</a:t>
            </a:r>
            <a:r>
              <a:rPr lang="en-US" sz="2400" spc="-1" dirty="0" err="1">
                <a:solidFill>
                  <a:srgbClr val="000000"/>
                </a:solidFill>
                <a:latin typeface="Trebuchet MS"/>
              </a:rPr>
              <a:t>roundingmode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&gt; 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图像（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image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）类型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1143000" lvl="2" indent="-22788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image2d_t, image3d_t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和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Trebuchet MS"/>
              </a:rPr>
              <a:t>sampler_t</a:t>
            </a:r>
            <a:endParaRPr lang="en-US" sz="24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CustomShape 2"/>
          <p:cNvSpPr/>
          <p:nvPr/>
        </p:nvSpPr>
        <p:spPr>
          <a:xfrm>
            <a:off x="1703640" y="1484640"/>
            <a:ext cx="8856360" cy="537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内置函数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— </a:t>
            </a:r>
            <a:r>
              <a:rPr lang="zh-CN" altLang="en-US" sz="3200" b="1" i="1" spc="-1" dirty="0">
                <a:solidFill>
                  <a:srgbClr val="C0504D"/>
                </a:solidFill>
                <a:latin typeface="Trebuchet MS"/>
              </a:rPr>
              <a:t>必备（</a:t>
            </a:r>
            <a:r>
              <a:rPr lang="en-US" altLang="zh-CN" sz="3200" b="1" i="1" spc="-1" dirty="0">
                <a:solidFill>
                  <a:srgbClr val="C0504D"/>
                </a:solidFill>
                <a:latin typeface="Trebuchet MS"/>
              </a:rPr>
              <a:t> mandatory </a:t>
            </a:r>
            <a:r>
              <a:rPr lang="zh-CN" altLang="en-US" sz="3200" b="1" i="1" spc="-1" dirty="0">
                <a:solidFill>
                  <a:srgbClr val="C0504D"/>
                </a:solidFill>
                <a:latin typeface="Trebuchet MS"/>
              </a:rPr>
              <a:t>）</a:t>
            </a:r>
            <a:endParaRPr lang="en-US" sz="3200" b="1" i="1" spc="-1" dirty="0">
              <a:solidFill>
                <a:srgbClr val="C0504D"/>
              </a:solidFill>
              <a:latin typeface="Trebuchet MS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Work-Item functions, 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math.h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, read and write image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Relational, geometric functions, synchronization functions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(v1.2 only, so not currently for NVIDIA GPUs)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内置函数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— </a:t>
            </a:r>
            <a:r>
              <a:rPr lang="zh-CN" altLang="en-US" sz="3200" b="1" i="1" spc="-1" dirty="0">
                <a:solidFill>
                  <a:srgbClr val="8064A2"/>
                </a:solidFill>
                <a:latin typeface="Trebuchet MS"/>
              </a:rPr>
              <a:t>可选（</a:t>
            </a:r>
            <a:r>
              <a:rPr lang="en-US" altLang="zh-CN" sz="3200" b="1" i="1" spc="-1" dirty="0">
                <a:solidFill>
                  <a:srgbClr val="8064A2"/>
                </a:solidFill>
                <a:latin typeface="Trebuchet MS"/>
              </a:rPr>
              <a:t> optional </a:t>
            </a:r>
            <a:r>
              <a:rPr lang="zh-CN" altLang="en-US" sz="3200" b="1" i="1" spc="-1" dirty="0">
                <a:solidFill>
                  <a:srgbClr val="8064A2"/>
                </a:solidFill>
                <a:latin typeface="Trebuchet MS"/>
              </a:rPr>
              <a:t>）</a:t>
            </a:r>
            <a:r>
              <a:rPr lang="en-US" sz="3200" b="1" i="1" spc="-1" dirty="0">
                <a:solidFill>
                  <a:srgbClr val="8064A2"/>
                </a:solidFill>
                <a:latin typeface="Trebuchet MS"/>
              </a:rPr>
              <a:t> </a:t>
            </a:r>
            <a:r>
              <a:rPr lang="en-US" sz="3200" spc="-1" dirty="0">
                <a:solidFill>
                  <a:srgbClr val="8064A2"/>
                </a:solidFill>
                <a:latin typeface="Trebuchet MS"/>
              </a:rPr>
              <a:t>(</a:t>
            </a:r>
            <a:r>
              <a:rPr lang="zh-CN" altLang="en-US" sz="3200" spc="-1" dirty="0">
                <a:solidFill>
                  <a:srgbClr val="8064A2"/>
                </a:solidFill>
                <a:latin typeface="Trebuchet MS"/>
              </a:rPr>
              <a:t>也叫做</a:t>
            </a:r>
            <a:r>
              <a:rPr lang="en-US" sz="3200" spc="-1" dirty="0">
                <a:solidFill>
                  <a:srgbClr val="8064A2"/>
                </a:solidFill>
                <a:latin typeface="Trebuchet MS"/>
              </a:rPr>
              <a:t> “</a:t>
            </a:r>
            <a:r>
              <a:rPr lang="zh-CN" altLang="en-US" sz="3200" spc="-1" dirty="0">
                <a:solidFill>
                  <a:srgbClr val="8064A2"/>
                </a:solidFill>
                <a:latin typeface="Trebuchet MS"/>
              </a:rPr>
              <a:t>扩展</a:t>
            </a:r>
            <a:r>
              <a:rPr lang="en-US" sz="3200" spc="-1" dirty="0">
                <a:solidFill>
                  <a:srgbClr val="8064A2"/>
                </a:solidFill>
                <a:latin typeface="Trebuchet MS"/>
              </a:rPr>
              <a:t>extensions”)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双精度（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double precision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）数据类型，全局和局部内存的原子类型与操作（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atomics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四舍五入模式（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rounding mode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）的选择，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image3d_t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立体表面的写入。</a:t>
            </a:r>
            <a:endParaRPr lang="en-US" sz="2800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F1507DC-2C1D-49FE-A820-688134BA9861}"/>
              </a:ext>
            </a:extLst>
          </p:cNvPr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中计算核函数所用的 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C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语言</a:t>
            </a:r>
            <a:endParaRPr lang="en-US" sz="36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 C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语言亮点</a:t>
            </a:r>
            <a:endParaRPr lang="en-US" sz="4400" spc="-1" dirty="0">
              <a:latin typeface="Arial"/>
            </a:endParaRPr>
          </a:p>
        </p:txBody>
      </p:sp>
      <p:sp>
        <p:nvSpPr>
          <p:cNvPr id="1317" name="CustomShape 2"/>
          <p:cNvSpPr/>
          <p:nvPr/>
        </p:nvSpPr>
        <p:spPr>
          <a:xfrm>
            <a:off x="1703640" y="1412640"/>
            <a:ext cx="8856360" cy="52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函数限定符（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function qualifiers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604A7B"/>
              </a:buClr>
              <a:buFont typeface="Arial"/>
              <a:buChar char="–"/>
            </a:pPr>
            <a:r>
              <a:rPr lang="en-US" sz="2800" b="1" spc="-1" dirty="0">
                <a:solidFill>
                  <a:srgbClr val="604A7B"/>
                </a:solidFill>
                <a:latin typeface="Trebuchet MS"/>
              </a:rPr>
              <a:t>__kernel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限定符声明一个函数是一个核函数</a:t>
            </a:r>
            <a:endParaRPr lang="en-US" sz="2800" spc="-1" dirty="0">
              <a:latin typeface="Arial"/>
            </a:endParaRPr>
          </a:p>
          <a:p>
            <a:pPr marL="1143000" lvl="2" indent="-22788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也就是使其对宿主代码（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host code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）可见，可以提交到队列（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can be enqueued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核内（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）可以调用其他核内函数（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kernel-side functions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地址空间限定符（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ddress space qualifiers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604A7B"/>
              </a:buClr>
              <a:buFont typeface="Arial"/>
              <a:buChar char="–"/>
            </a:pPr>
            <a:r>
              <a:rPr lang="en-US" sz="2800" b="1" spc="-1" dirty="0">
                <a:solidFill>
                  <a:srgbClr val="604A7B"/>
                </a:solidFill>
                <a:latin typeface="Trebuchet MS"/>
              </a:rPr>
              <a:t>__global, __local, __constant, __private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Pointer kernel arguments must be declared with an address space qualifier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工作项函数（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work-item functions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604A7B"/>
              </a:buClr>
              <a:buFont typeface="Arial"/>
              <a:buChar char="–"/>
            </a:pPr>
            <a:r>
              <a:rPr lang="en-US" sz="2800" spc="-1" dirty="0" err="1">
                <a:solidFill>
                  <a:srgbClr val="604A7B"/>
                </a:solidFill>
                <a:latin typeface="Trebuchet MS"/>
              </a:rPr>
              <a:t>get_work_dim</a:t>
            </a:r>
            <a:r>
              <a:rPr lang="en-US" sz="2800" spc="-1" dirty="0">
                <a:solidFill>
                  <a:srgbClr val="604A7B"/>
                </a:solidFill>
                <a:latin typeface="Trebuchet MS"/>
              </a:rPr>
              <a:t>(),  </a:t>
            </a:r>
            <a:r>
              <a:rPr lang="en-US" sz="2800" spc="-1" dirty="0" err="1">
                <a:solidFill>
                  <a:srgbClr val="604A7B"/>
                </a:solidFill>
                <a:latin typeface="Trebuchet MS"/>
              </a:rPr>
              <a:t>get_global_id</a:t>
            </a:r>
            <a:r>
              <a:rPr lang="en-US" sz="2800" spc="-1" dirty="0">
                <a:solidFill>
                  <a:srgbClr val="604A7B"/>
                </a:solidFill>
                <a:latin typeface="Trebuchet MS"/>
              </a:rPr>
              <a:t>(), </a:t>
            </a:r>
            <a:r>
              <a:rPr lang="en-US" sz="2800" spc="-1" dirty="0" err="1">
                <a:solidFill>
                  <a:srgbClr val="604A7B"/>
                </a:solidFill>
                <a:latin typeface="Trebuchet MS"/>
              </a:rPr>
              <a:t>get_local_id</a:t>
            </a:r>
            <a:r>
              <a:rPr lang="en-US" sz="2800" spc="-1" dirty="0">
                <a:solidFill>
                  <a:srgbClr val="604A7B"/>
                </a:solidFill>
                <a:latin typeface="Trebuchet MS"/>
              </a:rPr>
              <a:t>(), </a:t>
            </a:r>
            <a:r>
              <a:rPr lang="en-US" sz="2800" spc="-1" dirty="0" err="1">
                <a:solidFill>
                  <a:srgbClr val="604A7B"/>
                </a:solidFill>
                <a:latin typeface="Trebuchet MS"/>
              </a:rPr>
              <a:t>get_group_id</a:t>
            </a:r>
            <a:r>
              <a:rPr lang="en-US" sz="2800" spc="-1" dirty="0">
                <a:solidFill>
                  <a:srgbClr val="604A7B"/>
                </a:solidFill>
                <a:latin typeface="Trebuchet MS"/>
              </a:rPr>
              <a:t>()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同步函数（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synchronization functions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4F81BD"/>
              </a:buClr>
              <a:buFont typeface="Arial"/>
              <a:buChar char="–"/>
            </a:pPr>
            <a:r>
              <a:rPr lang="zh-CN" altLang="en-US" sz="2800" b="1" spc="-1" dirty="0">
                <a:solidFill>
                  <a:srgbClr val="4F81BD"/>
                </a:solidFill>
                <a:latin typeface="Trebuchet MS"/>
              </a:rPr>
              <a:t>屏障 </a:t>
            </a:r>
            <a:r>
              <a:rPr lang="en-US" sz="2800" b="1" spc="-1" dirty="0">
                <a:solidFill>
                  <a:srgbClr val="4F81BD"/>
                </a:solidFill>
                <a:latin typeface="Trebuchet MS"/>
              </a:rPr>
              <a:t>Barriers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–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一个工作组（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work-group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）内的所有工作项（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work-items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）必须全部执行屏障函数（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barrier function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），然后其中任意一个工作项（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work-item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）才可以继续运行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4F81BD"/>
              </a:buClr>
              <a:buFont typeface="Arial"/>
              <a:buChar char="–"/>
            </a:pPr>
            <a:r>
              <a:rPr lang="zh-CN" altLang="en-US" sz="2800" b="1" spc="-1" dirty="0">
                <a:solidFill>
                  <a:srgbClr val="4F81BD"/>
                </a:solidFill>
                <a:latin typeface="Trebuchet MS"/>
              </a:rPr>
              <a:t>内存围栏 </a:t>
            </a:r>
            <a:r>
              <a:rPr lang="en-US" sz="2800" b="1" spc="-1" dirty="0">
                <a:solidFill>
                  <a:srgbClr val="4F81BD"/>
                </a:solidFill>
                <a:latin typeface="Trebuchet MS"/>
              </a:rPr>
              <a:t>Memory fences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–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保证内存操作的顺序</a:t>
            </a:r>
            <a:endParaRPr lang="en-US" sz="2800" spc="-1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OpenCL C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语言缺陷</a:t>
            </a:r>
            <a:endParaRPr lang="en-US" altLang="zh-CN" sz="4400" spc="-1" dirty="0"/>
          </a:p>
        </p:txBody>
      </p:sp>
      <p:sp>
        <p:nvSpPr>
          <p:cNvPr id="1319" name="CustomShape 2"/>
          <p:cNvSpPr/>
          <p:nvPr/>
        </p:nvSpPr>
        <p:spPr>
          <a:xfrm>
            <a:off x="1631640" y="1628640"/>
            <a:ext cx="8856360" cy="49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指向函数的指针（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pointers to functions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）是</a:t>
            </a:r>
            <a:r>
              <a:rPr lang="en-US" sz="3200" b="1" i="1" spc="-1" dirty="0">
                <a:solidFill>
                  <a:srgbClr val="C0504D"/>
                </a:solidFill>
                <a:latin typeface="Trebuchet MS"/>
              </a:rPr>
              <a:t>no</a:t>
            </a:r>
            <a:r>
              <a:rPr lang="zh-CN" altLang="en-US" sz="3200" b="1" i="1" spc="-1" dirty="0">
                <a:solidFill>
                  <a:srgbClr val="C0504D"/>
                </a:solidFill>
                <a:latin typeface="Trebuchet MS"/>
              </a:rPr>
              <a:t>不允许的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在一个核函数（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zh-CN" altLang="en-US" sz="3200" b="1" i="1" spc="-1" dirty="0">
                <a:solidFill>
                  <a:srgbClr val="9BBB59"/>
                </a:solidFill>
                <a:latin typeface="Trebuchet MS"/>
              </a:rPr>
              <a:t>内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允许有指向指针的指针（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pointers to pointers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），但在核函数调用（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kernel invocation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）的时候不能用作一个参数（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argument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位字段（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Bit-fields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）不被支持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可变长度的数组（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arrays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）和结构体（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structures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）都是不支持的</a:t>
            </a:r>
            <a:endParaRPr lang="en-US" altLang="zh-CN" sz="3200" spc="-1" dirty="0">
              <a:solidFill>
                <a:srgbClr val="000000"/>
              </a:solidFill>
              <a:latin typeface="Trebuchet MS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递归（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recursion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）不被支持（目前如此）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双精度类型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Double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目前在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1.1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版本中是</a:t>
            </a:r>
            <a:r>
              <a:rPr lang="zh-CN" altLang="en-US" sz="3200" spc="-1" dirty="0">
                <a:solidFill>
                  <a:srgbClr val="376092"/>
                </a:solidFill>
                <a:latin typeface="Trebuchet MS"/>
              </a:rPr>
              <a:t>可选的（</a:t>
            </a:r>
            <a:r>
              <a:rPr lang="en-US" altLang="zh-CN" sz="3200" spc="-1" dirty="0">
                <a:solidFill>
                  <a:srgbClr val="376092"/>
                </a:solidFill>
                <a:latin typeface="Trebuchet MS"/>
              </a:rPr>
              <a:t>optional</a:t>
            </a:r>
            <a:r>
              <a:rPr lang="zh-CN" altLang="en-US" sz="3200" spc="-1" dirty="0">
                <a:solidFill>
                  <a:srgbClr val="376092"/>
                </a:solidFill>
                <a:latin typeface="Trebuchet MS"/>
              </a:rPr>
              <a:t>）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，但这个关键词是保留的。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2400" spc="-1" dirty="0">
                <a:solidFill>
                  <a:srgbClr val="376092"/>
                </a:solidFill>
                <a:latin typeface="Trebuchet MS"/>
              </a:rPr>
              <a:t>   (</a:t>
            </a:r>
            <a:r>
              <a:rPr lang="zh-CN" altLang="en-US" sz="2400" spc="-1" dirty="0">
                <a:solidFill>
                  <a:srgbClr val="376092"/>
                </a:solidFill>
                <a:latin typeface="Trebuchet MS"/>
              </a:rPr>
              <a:t>注意</a:t>
            </a:r>
            <a:r>
              <a:rPr lang="en-US" sz="2400" spc="-1" dirty="0">
                <a:solidFill>
                  <a:srgbClr val="376092"/>
                </a:solidFill>
                <a:latin typeface="Trebuchet MS"/>
              </a:rPr>
              <a:t>: </a:t>
            </a:r>
            <a:r>
              <a:rPr lang="zh-CN" altLang="en-US" sz="2400" spc="-1" dirty="0">
                <a:solidFill>
                  <a:srgbClr val="376092"/>
                </a:solidFill>
                <a:latin typeface="Trebuchet MS"/>
              </a:rPr>
              <a:t>大多数的 </a:t>
            </a:r>
            <a:r>
              <a:rPr lang="en-US" altLang="zh-CN" sz="2400" spc="-1" dirty="0">
                <a:solidFill>
                  <a:srgbClr val="376092"/>
                </a:solidFill>
                <a:latin typeface="Trebuchet MS"/>
              </a:rPr>
              <a:t>OpenCL </a:t>
            </a:r>
            <a:r>
              <a:rPr lang="zh-CN" altLang="en-US" sz="2400" spc="-1" dirty="0">
                <a:solidFill>
                  <a:srgbClr val="376092"/>
                </a:solidFill>
                <a:latin typeface="Trebuchet MS"/>
              </a:rPr>
              <a:t>实现 是支持双精度浮点数</a:t>
            </a:r>
            <a:r>
              <a:rPr lang="en-US" altLang="zh-CN" sz="2400" spc="-1" dirty="0">
                <a:solidFill>
                  <a:srgbClr val="376092"/>
                </a:solidFill>
                <a:latin typeface="Trebuchet MS"/>
              </a:rPr>
              <a:t>Double </a:t>
            </a:r>
            <a:r>
              <a:rPr lang="zh-CN" altLang="en-US" sz="2400" spc="-1" dirty="0">
                <a:solidFill>
                  <a:srgbClr val="376092"/>
                </a:solidFill>
                <a:latin typeface="Trebuchet MS"/>
              </a:rPr>
              <a:t>类型的。</a:t>
            </a:r>
            <a:r>
              <a:rPr lang="en-US" sz="2400" spc="-1" dirty="0">
                <a:solidFill>
                  <a:srgbClr val="376092"/>
                </a:solidFill>
                <a:latin typeface="Trebuchet MS"/>
              </a:rPr>
              <a:t>)</a:t>
            </a:r>
            <a:endParaRPr lang="en-US" sz="24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" name="Table 1"/>
          <p:cNvGraphicFramePr/>
          <p:nvPr/>
        </p:nvGraphicFramePr>
        <p:xfrm>
          <a:off x="3768600" y="5160600"/>
          <a:ext cx="4320720" cy="1396800"/>
        </p:xfrm>
        <a:graphic>
          <a:graphicData uri="http://schemas.openxmlformats.org/drawingml/2006/table">
            <a:tbl>
              <a:tblPr/>
              <a:tblGrid>
                <a:gridCol w="72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y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=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z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21" name="CustomShape 2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有效样例：线性代数</a:t>
            </a:r>
            <a:endParaRPr lang="en-US" sz="4400" spc="-1" dirty="0">
              <a:latin typeface="Arial"/>
            </a:endParaRPr>
          </a:p>
        </p:txBody>
      </p:sp>
      <p:sp>
        <p:nvSpPr>
          <p:cNvPr id="1322" name="CustomShape 3"/>
          <p:cNvSpPr/>
          <p:nvPr/>
        </p:nvSpPr>
        <p:spPr>
          <a:xfrm>
            <a:off x="1631640" y="1135440"/>
            <a:ext cx="8856360" cy="38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定义：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关注向量、向量空间、线性变换和线性方程组的一个数学分支。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举例：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设有下面的线性方程组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			x + 2y +  z  = 1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			x + 3y + 3z = 2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			x +  y +  4z = 6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这个方程组可以以向量和矩阵的形式来表达成经典的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“Ax = b”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问题：</a:t>
            </a:r>
            <a:endParaRPr lang="en-US" sz="28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 dirty="0">
              <a:latin typeface="Arial"/>
            </a:endParaRPr>
          </a:p>
        </p:txBody>
      </p:sp>
      <p:sp>
        <p:nvSpPr>
          <p:cNvPr id="1323" name="CustomShape 4"/>
          <p:cNvSpPr/>
          <p:nvPr/>
        </p:nvSpPr>
        <p:spPr>
          <a:xfrm>
            <a:off x="3686160" y="5124960"/>
            <a:ext cx="88200" cy="1353960"/>
          </a:xfrm>
          <a:prstGeom prst="leftBracket">
            <a:avLst>
              <a:gd name="adj" fmla="val 152381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4" name="CustomShape 5"/>
          <p:cNvSpPr/>
          <p:nvPr/>
        </p:nvSpPr>
        <p:spPr>
          <a:xfrm>
            <a:off x="5870640" y="5155200"/>
            <a:ext cx="88200" cy="1353960"/>
          </a:xfrm>
          <a:prstGeom prst="leftBracket">
            <a:avLst>
              <a:gd name="adj" fmla="val 152381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5" name="CustomShape 6"/>
          <p:cNvSpPr/>
          <p:nvPr/>
        </p:nvSpPr>
        <p:spPr>
          <a:xfrm>
            <a:off x="7329720" y="5137920"/>
            <a:ext cx="88200" cy="1353960"/>
          </a:xfrm>
          <a:prstGeom prst="leftBracket">
            <a:avLst>
              <a:gd name="adj" fmla="val 152381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6" name="CustomShape 7"/>
          <p:cNvSpPr/>
          <p:nvPr/>
        </p:nvSpPr>
        <p:spPr>
          <a:xfrm>
            <a:off x="7664520" y="5137920"/>
            <a:ext cx="115200" cy="1353960"/>
          </a:xfrm>
          <a:prstGeom prst="rightBracket">
            <a:avLst>
              <a:gd name="adj" fmla="val 116895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7" name="CustomShape 8"/>
          <p:cNvSpPr/>
          <p:nvPr/>
        </p:nvSpPr>
        <p:spPr>
          <a:xfrm>
            <a:off x="6177000" y="5158080"/>
            <a:ext cx="115200" cy="1353960"/>
          </a:xfrm>
          <a:prstGeom prst="rightBracket">
            <a:avLst>
              <a:gd name="adj" fmla="val 116894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8" name="CustomShape 9"/>
          <p:cNvSpPr/>
          <p:nvPr/>
        </p:nvSpPr>
        <p:spPr>
          <a:xfrm>
            <a:off x="5531160" y="5127480"/>
            <a:ext cx="115200" cy="1353960"/>
          </a:xfrm>
          <a:prstGeom prst="rightBracket">
            <a:avLst>
              <a:gd name="adj" fmla="val 116895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9" name="Table 1"/>
          <p:cNvGraphicFramePr/>
          <p:nvPr/>
        </p:nvGraphicFramePr>
        <p:xfrm>
          <a:off x="2127360" y="3020760"/>
          <a:ext cx="7924320" cy="1396800"/>
        </p:xfrm>
        <a:graphic>
          <a:graphicData uri="http://schemas.openxmlformats.org/drawingml/2006/table">
            <a:tbl>
              <a:tblPr/>
              <a:tblGrid>
                <a:gridCol w="72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74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 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=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3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 3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-1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rebuchet MS"/>
                          <a:ea typeface="MS PGothic"/>
                        </a:rPr>
                        <a:t>  4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0" name="CustomShape 2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求解方程组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Ax=b</a:t>
            </a:r>
            <a:endParaRPr lang="en-US" sz="4400" spc="-1" dirty="0">
              <a:latin typeface="Arial"/>
            </a:endParaRPr>
          </a:p>
        </p:txBody>
      </p:sp>
      <p:sp>
        <p:nvSpPr>
          <p:cNvPr id="1331" name="CustomShape 3"/>
          <p:cNvSpPr/>
          <p:nvPr/>
        </p:nvSpPr>
        <p:spPr>
          <a:xfrm>
            <a:off x="1981200" y="1412640"/>
            <a:ext cx="822888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LU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分解法（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Decomposition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将系数矩阵分解成两个三角矩阵的乘积（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product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），下三角阵（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lower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）就是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，上三角阵（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upper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）就是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。这种分界方法可以用于求解一个线性方程组。</a:t>
            </a:r>
            <a:endParaRPr lang="en-US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spc="-1" dirty="0">
              <a:latin typeface="Arial"/>
            </a:endParaRPr>
          </a:p>
        </p:txBody>
      </p:sp>
      <p:sp>
        <p:nvSpPr>
          <p:cNvPr id="1332" name="CustomShape 4"/>
          <p:cNvSpPr/>
          <p:nvPr/>
        </p:nvSpPr>
        <p:spPr>
          <a:xfrm>
            <a:off x="2516520" y="4376520"/>
            <a:ext cx="942120" cy="57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1599"/>
              </a:spcBef>
            </a:pPr>
            <a:r>
              <a:rPr lang="en-US" sz="3200" spc="-1">
                <a:solidFill>
                  <a:srgbClr val="FFFFFF"/>
                </a:solidFill>
                <a:latin typeface="Arial"/>
                <a:ea typeface="MS PGothic"/>
              </a:rPr>
              <a:t>L</a:t>
            </a:r>
            <a:endParaRPr lang="en-US" sz="3200" spc="-1">
              <a:latin typeface="Arial"/>
            </a:endParaRPr>
          </a:p>
        </p:txBody>
      </p:sp>
      <p:sp>
        <p:nvSpPr>
          <p:cNvPr id="1333" name="CustomShape 5"/>
          <p:cNvSpPr/>
          <p:nvPr/>
        </p:nvSpPr>
        <p:spPr>
          <a:xfrm>
            <a:off x="8517360" y="4376520"/>
            <a:ext cx="942120" cy="57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1599"/>
              </a:spcBef>
            </a:pPr>
            <a:r>
              <a:rPr lang="en-US" sz="3200" spc="-1">
                <a:solidFill>
                  <a:srgbClr val="FFFFFF"/>
                </a:solidFill>
                <a:latin typeface="Arial"/>
                <a:ea typeface="MS PGothic"/>
              </a:rPr>
              <a:t>A</a:t>
            </a:r>
            <a:endParaRPr lang="en-US" sz="3200" spc="-1">
              <a:latin typeface="Arial"/>
            </a:endParaRPr>
          </a:p>
        </p:txBody>
      </p:sp>
      <p:sp>
        <p:nvSpPr>
          <p:cNvPr id="1334" name="CustomShape 6"/>
          <p:cNvSpPr/>
          <p:nvPr/>
        </p:nvSpPr>
        <p:spPr>
          <a:xfrm>
            <a:off x="5650320" y="4376520"/>
            <a:ext cx="942120" cy="57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1599"/>
              </a:spcBef>
            </a:pPr>
            <a:r>
              <a:rPr lang="en-US" sz="3200" spc="-1">
                <a:solidFill>
                  <a:srgbClr val="FFFFFF"/>
                </a:solidFill>
                <a:latin typeface="Arial"/>
                <a:ea typeface="MS PGothic"/>
              </a:rPr>
              <a:t>U</a:t>
            </a:r>
            <a:endParaRPr lang="en-US" sz="3200" spc="-1">
              <a:latin typeface="Arial"/>
            </a:endParaRPr>
          </a:p>
        </p:txBody>
      </p:sp>
      <p:sp>
        <p:nvSpPr>
          <p:cNvPr id="1335" name="CustomShape 7"/>
          <p:cNvSpPr/>
          <p:nvPr/>
        </p:nvSpPr>
        <p:spPr>
          <a:xfrm>
            <a:off x="7052160" y="4376520"/>
            <a:ext cx="942120" cy="57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1599"/>
              </a:spcBef>
            </a:pPr>
            <a:r>
              <a:rPr lang="en-US" sz="3200" spc="-1">
                <a:solidFill>
                  <a:srgbClr val="FFFFFF"/>
                </a:solidFill>
                <a:latin typeface="Times New Roman"/>
                <a:ea typeface="MS PGothic"/>
              </a:rPr>
              <a:t>=</a:t>
            </a:r>
            <a:endParaRPr lang="en-US" sz="3200" spc="-1">
              <a:latin typeface="Arial"/>
            </a:endParaRPr>
          </a:p>
        </p:txBody>
      </p:sp>
      <p:sp>
        <p:nvSpPr>
          <p:cNvPr id="1336" name="CustomShape 8"/>
          <p:cNvSpPr/>
          <p:nvPr/>
        </p:nvSpPr>
        <p:spPr>
          <a:xfrm>
            <a:off x="4460880" y="3704760"/>
            <a:ext cx="100800" cy="73440"/>
          </a:xfrm>
          <a:prstGeom prst="ellipse">
            <a:avLst/>
          </a:prstGeom>
          <a:solidFill>
            <a:schemeClr val="tx1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7" name="CustomShape 9"/>
          <p:cNvSpPr/>
          <p:nvPr/>
        </p:nvSpPr>
        <p:spPr>
          <a:xfrm>
            <a:off x="2007120" y="4941000"/>
            <a:ext cx="822888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  <a:ea typeface="DejaVu Sans"/>
              </a:rPr>
              <a:t>给定的方程组是 </a:t>
            </a:r>
            <a:r>
              <a:rPr lang="en-US" sz="3200" spc="-1" dirty="0">
                <a:solidFill>
                  <a:srgbClr val="000000"/>
                </a:solidFill>
                <a:latin typeface="Trebuchet MS"/>
                <a:ea typeface="DejaVu Sans"/>
              </a:rPr>
              <a:t>Ax=b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，则求解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x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的过程如下所示：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Ax=b                   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  <a:ea typeface="DejaVu Sans"/>
              </a:rPr>
              <a:t>LUx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=b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 err="1">
                <a:solidFill>
                  <a:srgbClr val="000000"/>
                </a:solidFill>
                <a:latin typeface="Trebuchet MS"/>
                <a:ea typeface="DejaVu Sans"/>
              </a:rPr>
              <a:t>Ux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=(L</a:t>
            </a:r>
            <a:r>
              <a:rPr lang="en-US" sz="2800" spc="-1" baseline="30000" dirty="0">
                <a:solidFill>
                  <a:srgbClr val="000000"/>
                </a:solidFill>
                <a:latin typeface="Trebuchet MS"/>
                <a:ea typeface="DejaVu Sans"/>
              </a:rPr>
              <a:t>-1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)b             x = (U</a:t>
            </a:r>
            <a:r>
              <a:rPr lang="en-US" sz="2800" spc="-1" baseline="30000" dirty="0">
                <a:solidFill>
                  <a:srgbClr val="000000"/>
                </a:solidFill>
                <a:latin typeface="Trebuchet MS"/>
                <a:ea typeface="DejaVu Sans"/>
              </a:rPr>
              <a:t>-1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)(L</a:t>
            </a:r>
            <a:r>
              <a:rPr lang="en-US" sz="2800" spc="-1" baseline="30000" dirty="0">
                <a:solidFill>
                  <a:srgbClr val="000000"/>
                </a:solidFill>
                <a:latin typeface="Trebuchet MS"/>
                <a:ea typeface="DejaVu Sans"/>
              </a:rPr>
              <a:t>-1)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b </a:t>
            </a:r>
            <a:endParaRPr lang="en-US" sz="2800" spc="-1" dirty="0">
              <a:latin typeface="Arial"/>
            </a:endParaRPr>
          </a:p>
        </p:txBody>
      </p:sp>
      <p:sp>
        <p:nvSpPr>
          <p:cNvPr id="1338" name="CustomShape 10"/>
          <p:cNvSpPr/>
          <p:nvPr/>
        </p:nvSpPr>
        <p:spPr>
          <a:xfrm>
            <a:off x="4050840" y="6401160"/>
            <a:ext cx="5848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8064A2"/>
                </a:solidFill>
                <a:latin typeface="Trebuchet MS"/>
                <a:ea typeface="DejaVu Sans"/>
              </a:rPr>
              <a:t>所以这里根本就不用去做矩阵乘法</a:t>
            </a:r>
            <a:endParaRPr lang="en-US" spc="-1" dirty="0">
              <a:latin typeface="Arial"/>
            </a:endParaRPr>
          </a:p>
        </p:txBody>
      </p:sp>
      <p:sp>
        <p:nvSpPr>
          <p:cNvPr id="1339" name="CustomShape 11"/>
          <p:cNvSpPr/>
          <p:nvPr/>
        </p:nvSpPr>
        <p:spPr>
          <a:xfrm>
            <a:off x="2091000" y="3064680"/>
            <a:ext cx="88200" cy="1353960"/>
          </a:xfrm>
          <a:prstGeom prst="leftBracket">
            <a:avLst>
              <a:gd name="adj" fmla="val 152381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0" name="CustomShape 12"/>
          <p:cNvSpPr/>
          <p:nvPr/>
        </p:nvSpPr>
        <p:spPr>
          <a:xfrm>
            <a:off x="3935640" y="3064680"/>
            <a:ext cx="115200" cy="1353960"/>
          </a:xfrm>
          <a:prstGeom prst="rightBracket">
            <a:avLst>
              <a:gd name="adj" fmla="val 116895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1" name="CustomShape 13"/>
          <p:cNvSpPr/>
          <p:nvPr/>
        </p:nvSpPr>
        <p:spPr>
          <a:xfrm>
            <a:off x="4971360" y="3064680"/>
            <a:ext cx="88200" cy="1353960"/>
          </a:xfrm>
          <a:prstGeom prst="leftBracket">
            <a:avLst>
              <a:gd name="adj" fmla="val 152381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2" name="CustomShape 14"/>
          <p:cNvSpPr/>
          <p:nvPr/>
        </p:nvSpPr>
        <p:spPr>
          <a:xfrm>
            <a:off x="6816000" y="3064680"/>
            <a:ext cx="115200" cy="1353960"/>
          </a:xfrm>
          <a:prstGeom prst="rightBracket">
            <a:avLst>
              <a:gd name="adj" fmla="val 116895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3" name="CustomShape 15"/>
          <p:cNvSpPr/>
          <p:nvPr/>
        </p:nvSpPr>
        <p:spPr>
          <a:xfrm>
            <a:off x="7851720" y="3064680"/>
            <a:ext cx="88200" cy="1353960"/>
          </a:xfrm>
          <a:prstGeom prst="leftBracket">
            <a:avLst>
              <a:gd name="adj" fmla="val 152381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4" name="CustomShape 16"/>
          <p:cNvSpPr/>
          <p:nvPr/>
        </p:nvSpPr>
        <p:spPr>
          <a:xfrm>
            <a:off x="9768360" y="3064680"/>
            <a:ext cx="115200" cy="1353960"/>
          </a:xfrm>
          <a:prstGeom prst="rightBracket">
            <a:avLst>
              <a:gd name="adj" fmla="val 116895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CustomShape 1"/>
          <p:cNvSpPr/>
          <p:nvPr/>
        </p:nvSpPr>
        <p:spPr>
          <a:xfrm>
            <a:off x="1631640" y="1700640"/>
            <a:ext cx="9035640" cy="44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C0504D"/>
                </a:solidFill>
                <a:latin typeface="Courier New Bold"/>
              </a:rPr>
              <a:t>void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3200" b="1" spc="-1" dirty="0" err="1">
                <a:solidFill>
                  <a:srgbClr val="17375E"/>
                </a:solidFill>
                <a:latin typeface="Courier New Bold"/>
              </a:rPr>
              <a:t>mat_mul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3200" b="1" spc="-1" dirty="0">
                <a:solidFill>
                  <a:srgbClr val="C0504D"/>
                </a:solidFill>
                <a:latin typeface="Courier New Bold"/>
              </a:rPr>
              <a:t>int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N,</a:t>
            </a:r>
            <a:r>
              <a:rPr lang="en-US" sz="3200" b="1" spc="-1" dirty="0">
                <a:solidFill>
                  <a:srgbClr val="C0504D"/>
                </a:solidFill>
                <a:latin typeface="Courier New Bold"/>
              </a:rPr>
              <a:t> float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*A, </a:t>
            </a:r>
            <a:r>
              <a:rPr lang="en-US" sz="3200" b="1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*B, </a:t>
            </a:r>
            <a:r>
              <a:rPr lang="en-US" sz="3200" b="1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*C)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{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3200" b="1" spc="-1" dirty="0">
                <a:solidFill>
                  <a:srgbClr val="C0504D"/>
                </a:solidFill>
                <a:latin typeface="Courier New Bold"/>
              </a:rPr>
              <a:t>int 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, j, k;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3200" b="1" spc="-1" dirty="0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(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= 0; 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&lt; N; 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++) {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       </a:t>
            </a:r>
            <a:r>
              <a:rPr lang="en-US" sz="3200" b="1" spc="-1" dirty="0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(j = 0; j &lt; N; 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j++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) {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           C[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*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N+j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] = 0.0f;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           </a:t>
            </a:r>
            <a:r>
              <a:rPr lang="en-US" sz="3200" b="1" spc="-1" dirty="0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(k = 0; k &lt; N; k++) { 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               // C(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, j) = sum(over k) A(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i,k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) * B(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k,j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)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               C[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*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N+j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] += A[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*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N+k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] * B[k*</a:t>
            </a:r>
            <a:r>
              <a:rPr lang="en-US" sz="3200" b="1" spc="-1" dirty="0" err="1">
                <a:solidFill>
                  <a:srgbClr val="000000"/>
                </a:solidFill>
                <a:latin typeface="Courier New Bold"/>
              </a:rPr>
              <a:t>N+j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];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           }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       }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   }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}</a:t>
            </a:r>
            <a:endParaRPr lang="en-US" sz="3200" spc="-1" dirty="0">
              <a:latin typeface="Arial"/>
            </a:endParaRPr>
          </a:p>
        </p:txBody>
      </p:sp>
      <p:sp>
        <p:nvSpPr>
          <p:cNvPr id="1346" name="CustomShape 2"/>
          <p:cNvSpPr/>
          <p:nvPr/>
        </p:nvSpPr>
        <p:spPr>
          <a:xfrm>
            <a:off x="1631640" y="-9036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矩阵乘法：顺序编码（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 sequential code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600" spc="-1" dirty="0">
              <a:latin typeface="Arial"/>
            </a:endParaRPr>
          </a:p>
        </p:txBody>
      </p:sp>
      <p:sp>
        <p:nvSpPr>
          <p:cNvPr id="1347" name="CustomShape 3"/>
          <p:cNvSpPr/>
          <p:nvPr/>
        </p:nvSpPr>
        <p:spPr>
          <a:xfrm>
            <a:off x="1880040" y="939960"/>
            <a:ext cx="78220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000" b="1" spc="-1" dirty="0">
                <a:solidFill>
                  <a:srgbClr val="4F81BD"/>
                </a:solidFill>
                <a:latin typeface="Trebuchet MS"/>
                <a:ea typeface="DejaVu Sans"/>
              </a:rPr>
              <a:t>这回计算两矩阵乘积（</a:t>
            </a:r>
            <a:r>
              <a:rPr lang="en-US" altLang="zh-CN" sz="2000" b="1" spc="-1" dirty="0">
                <a:solidFill>
                  <a:srgbClr val="4F81BD"/>
                </a:solidFill>
                <a:latin typeface="Trebuchet MS"/>
                <a:ea typeface="DejaVu Sans"/>
              </a:rPr>
              <a:t>product</a:t>
            </a:r>
            <a:r>
              <a:rPr lang="zh-CN" altLang="en-US" sz="2000" b="1" spc="-1" dirty="0">
                <a:solidFill>
                  <a:srgbClr val="4F81BD"/>
                </a:solidFill>
                <a:latin typeface="Trebuchet MS"/>
                <a:ea typeface="DejaVu Sans"/>
              </a:rPr>
              <a:t>）</a:t>
            </a:r>
            <a:r>
              <a:rPr lang="en-US" sz="2000" b="1" spc="-1" dirty="0">
                <a:solidFill>
                  <a:srgbClr val="4F81BD"/>
                </a:solidFill>
                <a:latin typeface="Trebuchet MS"/>
                <a:ea typeface="DejaVu Sans"/>
              </a:rPr>
              <a:t>C=AB</a:t>
            </a:r>
            <a:r>
              <a:rPr lang="zh-CN" altLang="en-US" sz="2000" b="1" spc="-1" dirty="0">
                <a:solidFill>
                  <a:srgbClr val="4F81BD"/>
                </a:solidFill>
                <a:latin typeface="Trebuchet MS"/>
                <a:ea typeface="DejaVu Sans"/>
              </a:rPr>
              <a:t>，这三个都是</a:t>
            </a:r>
            <a:r>
              <a:rPr lang="en-US" altLang="zh-CN" sz="2000" b="1" spc="-1" dirty="0">
                <a:solidFill>
                  <a:srgbClr val="4F81BD"/>
                </a:solidFill>
                <a:latin typeface="Trebuchet MS"/>
                <a:ea typeface="DejaVu Sans"/>
              </a:rPr>
              <a:t> </a:t>
            </a:r>
            <a:r>
              <a:rPr lang="en-US" sz="2000" b="1" spc="-1" dirty="0" err="1">
                <a:solidFill>
                  <a:srgbClr val="4F81BD"/>
                </a:solidFill>
                <a:latin typeface="Trebuchet MS"/>
                <a:ea typeface="DejaVu Sans"/>
              </a:rPr>
              <a:t>NxN</a:t>
            </a:r>
            <a:r>
              <a:rPr lang="en-US" sz="2000" b="1" spc="-1" dirty="0">
                <a:solidFill>
                  <a:srgbClr val="4F81BD"/>
                </a:solidFill>
                <a:latin typeface="Trebuchet MS"/>
                <a:ea typeface="DejaVu Sans"/>
              </a:rPr>
              <a:t> </a:t>
            </a:r>
            <a:r>
              <a:rPr lang="zh-CN" altLang="en-US" sz="2000" b="1" spc="-1" dirty="0">
                <a:solidFill>
                  <a:srgbClr val="4F81BD"/>
                </a:solidFill>
                <a:latin typeface="Trebuchet MS"/>
                <a:ea typeface="DejaVu Sans"/>
              </a:rPr>
              <a:t>的正方形矩阵</a:t>
            </a:r>
            <a:endParaRPr lang="en-US" sz="2000" spc="-1" dirty="0">
              <a:latin typeface="Arial"/>
            </a:endParaRPr>
          </a:p>
        </p:txBody>
      </p:sp>
      <p:sp>
        <p:nvSpPr>
          <p:cNvPr id="1348" name="CustomShape 4"/>
          <p:cNvSpPr/>
          <p:nvPr/>
        </p:nvSpPr>
        <p:spPr>
          <a:xfrm>
            <a:off x="5700720" y="5013720"/>
            <a:ext cx="1150200" cy="1078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9" name="CustomShape 5"/>
          <p:cNvSpPr/>
          <p:nvPr/>
        </p:nvSpPr>
        <p:spPr>
          <a:xfrm>
            <a:off x="5064960" y="5356440"/>
            <a:ext cx="540720" cy="455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1199"/>
              </a:spcBef>
            </a:pPr>
            <a:r>
              <a:rPr lang="en-US" sz="2400" b="1" spc="-1">
                <a:solidFill>
                  <a:srgbClr val="000000"/>
                </a:solidFill>
                <a:latin typeface="Arial"/>
                <a:ea typeface="MS PGothic"/>
              </a:rPr>
              <a:t>=</a:t>
            </a:r>
            <a:endParaRPr lang="en-US" sz="2400" spc="-1">
              <a:latin typeface="Arial"/>
            </a:endParaRPr>
          </a:p>
        </p:txBody>
      </p:sp>
      <p:sp>
        <p:nvSpPr>
          <p:cNvPr id="1350" name="CustomShape 6"/>
          <p:cNvSpPr/>
          <p:nvPr/>
        </p:nvSpPr>
        <p:spPr>
          <a:xfrm>
            <a:off x="6916080" y="5356440"/>
            <a:ext cx="162720" cy="455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1199"/>
              </a:spcBef>
            </a:pPr>
            <a:r>
              <a:rPr lang="en-US" sz="2400" b="1" spc="-1">
                <a:solidFill>
                  <a:srgbClr val="000000"/>
                </a:solidFill>
                <a:latin typeface="Arial"/>
                <a:ea typeface="MS PGothic"/>
              </a:rPr>
              <a:t>x</a:t>
            </a:r>
            <a:endParaRPr lang="en-US" sz="2400" spc="-1">
              <a:latin typeface="Arial"/>
            </a:endParaRPr>
          </a:p>
        </p:txBody>
      </p:sp>
      <p:sp>
        <p:nvSpPr>
          <p:cNvPr id="1351" name="CustomShape 7"/>
          <p:cNvSpPr/>
          <p:nvPr/>
        </p:nvSpPr>
        <p:spPr>
          <a:xfrm>
            <a:off x="5700720" y="5458320"/>
            <a:ext cx="1150200" cy="126360"/>
          </a:xfrm>
          <a:prstGeom prst="rect">
            <a:avLst/>
          </a:prstGeom>
          <a:solidFill>
            <a:srgbClr val="FC0128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2" name="CustomShape 8"/>
          <p:cNvSpPr/>
          <p:nvPr/>
        </p:nvSpPr>
        <p:spPr>
          <a:xfrm>
            <a:off x="5769120" y="5140800"/>
            <a:ext cx="67572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700"/>
              </a:spcBef>
            </a:pPr>
            <a:r>
              <a:rPr lang="en-US" sz="1400" spc="-1">
                <a:solidFill>
                  <a:srgbClr val="000000"/>
                </a:solidFill>
                <a:latin typeface="Trebuchet MS"/>
                <a:ea typeface="MS PGothic"/>
              </a:rPr>
              <a:t>A(i,:)</a:t>
            </a:r>
            <a:endParaRPr lang="en-US" sz="1400" spc="-1">
              <a:latin typeface="Arial"/>
            </a:endParaRPr>
          </a:p>
        </p:txBody>
      </p:sp>
      <p:sp>
        <p:nvSpPr>
          <p:cNvPr id="1353" name="CustomShape 9"/>
          <p:cNvSpPr/>
          <p:nvPr/>
        </p:nvSpPr>
        <p:spPr>
          <a:xfrm>
            <a:off x="7250160" y="5013720"/>
            <a:ext cx="1151640" cy="1078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4" name="CustomShape 10"/>
          <p:cNvSpPr/>
          <p:nvPr/>
        </p:nvSpPr>
        <p:spPr>
          <a:xfrm>
            <a:off x="7478760" y="5013720"/>
            <a:ext cx="134280" cy="1078920"/>
          </a:xfrm>
          <a:prstGeom prst="rect">
            <a:avLst/>
          </a:prstGeom>
          <a:solidFill>
            <a:srgbClr val="FC0128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5" name="CustomShape 11"/>
          <p:cNvSpPr/>
          <p:nvPr/>
        </p:nvSpPr>
        <p:spPr>
          <a:xfrm>
            <a:off x="7664520" y="5394960"/>
            <a:ext cx="67716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700"/>
              </a:spcBef>
            </a:pPr>
            <a:r>
              <a:rPr lang="en-US" sz="1400" spc="-1">
                <a:solidFill>
                  <a:srgbClr val="000000"/>
                </a:solidFill>
                <a:latin typeface="Trebuchet MS"/>
                <a:ea typeface="MS PGothic"/>
              </a:rPr>
              <a:t>B(:,j)</a:t>
            </a:r>
            <a:endParaRPr lang="en-US" sz="1400" spc="-1">
              <a:latin typeface="Arial"/>
            </a:endParaRPr>
          </a:p>
        </p:txBody>
      </p:sp>
      <p:sp>
        <p:nvSpPr>
          <p:cNvPr id="1356" name="CustomShape 12"/>
          <p:cNvSpPr/>
          <p:nvPr/>
        </p:nvSpPr>
        <p:spPr>
          <a:xfrm>
            <a:off x="3647640" y="5013720"/>
            <a:ext cx="1150200" cy="1078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7" name="CustomShape 13"/>
          <p:cNvSpPr/>
          <p:nvPr/>
        </p:nvSpPr>
        <p:spPr>
          <a:xfrm>
            <a:off x="4104840" y="5458320"/>
            <a:ext cx="134280" cy="126360"/>
          </a:xfrm>
          <a:prstGeom prst="rect">
            <a:avLst/>
          </a:prstGeom>
          <a:solidFill>
            <a:srgbClr val="FC0128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8" name="CustomShape 14"/>
          <p:cNvSpPr/>
          <p:nvPr/>
        </p:nvSpPr>
        <p:spPr>
          <a:xfrm>
            <a:off x="3833400" y="5204160"/>
            <a:ext cx="67716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700"/>
              </a:spcBef>
            </a:pPr>
            <a:r>
              <a:rPr lang="en-US" sz="1400" spc="-1">
                <a:solidFill>
                  <a:srgbClr val="000000"/>
                </a:solidFill>
                <a:latin typeface="Trebuchet MS"/>
                <a:ea typeface="MS PGothic"/>
              </a:rPr>
              <a:t>C(i,j)</a:t>
            </a:r>
            <a:endParaRPr lang="en-US" sz="1400" spc="-1">
              <a:latin typeface="Arial"/>
            </a:endParaRPr>
          </a:p>
        </p:txBody>
      </p:sp>
      <p:sp>
        <p:nvSpPr>
          <p:cNvPr id="1359" name="CustomShape 15"/>
          <p:cNvSpPr/>
          <p:nvPr/>
        </p:nvSpPr>
        <p:spPr>
          <a:xfrm>
            <a:off x="2135640" y="6237360"/>
            <a:ext cx="8110440" cy="69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9000"/>
              </a:lnSpc>
            </a:pPr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上面所示的是点积（</a:t>
            </a:r>
            <a:r>
              <a:rPr lang="en-US" altLang="zh-CN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dot product</a:t>
            </a:r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）， </a:t>
            </a:r>
            <a:r>
              <a:rPr lang="en-US" altLang="zh-CN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C </a:t>
            </a:r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的第</a:t>
            </a:r>
            <a:r>
              <a:rPr lang="en-US" altLang="zh-CN" sz="2000" b="1" spc="-1" dirty="0" err="1">
                <a:solidFill>
                  <a:srgbClr val="000000"/>
                </a:solidFill>
                <a:latin typeface="Trebuchet MS"/>
                <a:ea typeface="ヒラギノ角ゴ ProN W3"/>
              </a:rPr>
              <a:t>i</a:t>
            </a:r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行第</a:t>
            </a:r>
            <a:r>
              <a:rPr lang="en-US" altLang="zh-CN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j</a:t>
            </a:r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个元素是</a:t>
            </a:r>
            <a:r>
              <a:rPr lang="en-US" altLang="zh-CN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 A </a:t>
            </a:r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的第 </a:t>
            </a:r>
            <a:r>
              <a:rPr lang="en-US" altLang="zh-CN" sz="2000" b="1" spc="-1" dirty="0" err="1">
                <a:solidFill>
                  <a:srgbClr val="000000"/>
                </a:solidFill>
                <a:latin typeface="Trebuchet MS"/>
                <a:ea typeface="ヒラギノ角ゴ ProN W3"/>
              </a:rPr>
              <a:t>i</a:t>
            </a:r>
            <a:r>
              <a:rPr lang="en-US" altLang="zh-CN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 </a:t>
            </a:r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行与 </a:t>
            </a:r>
            <a:r>
              <a:rPr lang="en-US" altLang="zh-CN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B</a:t>
            </a:r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的第 </a:t>
            </a:r>
            <a:r>
              <a:rPr lang="en-US" altLang="zh-CN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j </a:t>
            </a:r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列相乘。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矩阵乘法性能</a:t>
            </a:r>
            <a:endParaRPr lang="en-US" sz="4400" spc="-1" dirty="0">
              <a:latin typeface="Arial"/>
            </a:endParaRPr>
          </a:p>
        </p:txBody>
      </p:sp>
      <p:sp>
        <p:nvSpPr>
          <p:cNvPr id="1361" name="CustomShape 2"/>
          <p:cNvSpPr/>
          <p:nvPr/>
        </p:nvSpPr>
        <p:spPr>
          <a:xfrm>
            <a:off x="1703640" y="1600200"/>
            <a:ext cx="8784360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CPU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上单核心运行顺序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代码。</a:t>
            </a:r>
            <a:endParaRPr lang="en-US" sz="3200" spc="-1" dirty="0">
              <a:latin typeface="Arial"/>
            </a:endParaRPr>
          </a:p>
        </p:txBody>
      </p:sp>
      <p:graphicFrame>
        <p:nvGraphicFramePr>
          <p:cNvPr id="1362" name="Table 3"/>
          <p:cNvGraphicFramePr/>
          <p:nvPr/>
        </p:nvGraphicFramePr>
        <p:xfrm>
          <a:off x="2135640" y="2637000"/>
          <a:ext cx="7920360" cy="1097280"/>
        </p:xfrm>
        <a:graphic>
          <a:graphicData uri="http://schemas.openxmlformats.org/drawingml/2006/table">
            <a:tbl>
              <a:tblPr/>
              <a:tblGrid>
                <a:gridCol w="424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1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情景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算力：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MFLOPS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CPU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GPU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顺序（</a:t>
                      </a:r>
                      <a:r>
                        <a:rPr lang="en-US" altLang="zh-CN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Sequential</a:t>
                      </a: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）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C (</a:t>
                      </a:r>
                      <a:r>
                        <a:rPr lang="zh-CN" alt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不使用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 OpenCL)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887.2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N/A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63" name="CustomShape 4"/>
          <p:cNvSpPr/>
          <p:nvPr/>
        </p:nvSpPr>
        <p:spPr>
          <a:xfrm>
            <a:off x="3143640" y="4263480"/>
            <a:ext cx="56880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这里的设备是 </a:t>
            </a:r>
            <a:r>
              <a:rPr 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Intel® Xeon® CPU, E5649 @ 2.53GHz 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使用</a:t>
            </a:r>
            <a:r>
              <a:rPr 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rebuchet MS"/>
                <a:ea typeface="DejaVu Sans"/>
              </a:rPr>
              <a:t>gcc</a:t>
            </a:r>
            <a:r>
              <a:rPr 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编译器。</a:t>
            </a:r>
            <a:endParaRPr lang="en-US" sz="2000" spc="-1" dirty="0">
              <a:latin typeface="Arial"/>
            </a:endParaRPr>
          </a:p>
        </p:txBody>
      </p:sp>
      <p:sp>
        <p:nvSpPr>
          <p:cNvPr id="1364" name="CustomShape 5"/>
          <p:cNvSpPr/>
          <p:nvPr/>
        </p:nvSpPr>
        <p:spPr>
          <a:xfrm>
            <a:off x="1631640" y="6453360"/>
            <a:ext cx="4860720" cy="51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241"/>
              </a:spcBef>
            </a:pPr>
            <a:r>
              <a:rPr lang="zh-CN" altLang="en-US" sz="1200" spc="-1" dirty="0">
                <a:solidFill>
                  <a:srgbClr val="000000"/>
                </a:solidFill>
                <a:latin typeface="Trebuchet MS"/>
                <a:ea typeface="DejaVu Sans"/>
              </a:rPr>
              <a:t>第三方名称是其公司所有财产</a:t>
            </a:r>
            <a:endParaRPr lang="en-US" sz="1200" spc="-1" dirty="0">
              <a:latin typeface="Arial"/>
            </a:endParaRPr>
          </a:p>
        </p:txBody>
      </p:sp>
      <p:sp>
        <p:nvSpPr>
          <p:cNvPr id="1365" name="CustomShape 6"/>
          <p:cNvSpPr/>
          <p:nvPr/>
        </p:nvSpPr>
        <p:spPr>
          <a:xfrm>
            <a:off x="5376000" y="5510880"/>
            <a:ext cx="521892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这些并不是专业的跑分测试结果。如果你在自己机器上运行这些测试可能得到完全不同的结果。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2708</Words>
  <Application>Microsoft Office PowerPoint</Application>
  <PresentationFormat>宽屏</PresentationFormat>
  <Paragraphs>312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Arial</vt:lpstr>
      <vt:lpstr>Courier New</vt:lpstr>
      <vt:lpstr>Courier New Bold</vt:lpstr>
      <vt:lpstr>Times New Roman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Fred Jane</cp:lastModifiedBy>
  <cp:revision>2</cp:revision>
  <dcterms:created xsi:type="dcterms:W3CDTF">2019-08-03T13:11:04Z</dcterms:created>
  <dcterms:modified xsi:type="dcterms:W3CDTF">2019-09-15T11:54:20Z</dcterms:modified>
</cp:coreProperties>
</file>