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53" r:id="rId2"/>
    <p:sldId id="354" r:id="rId3"/>
    <p:sldId id="355" r:id="rId4"/>
    <p:sldId id="534" r:id="rId5"/>
    <p:sldId id="535"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536" r:id="rId27"/>
    <p:sldId id="37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52" d="100"/>
          <a:sy n="52" d="100"/>
        </p:scale>
        <p:origin x="54" y="10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DAC4E-A3F3-4CAB-AA1E-A15C2A44BD4B}" type="datetimeFigureOut">
              <a:rPr lang="zh-CN" altLang="en-US" smtClean="0"/>
              <a:t>2019/9/15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2BAA6-01BB-4833-A8C3-0ACEE163A531}" type="slidenum">
              <a:rPr lang="zh-CN" altLang="en-US" smtClean="0"/>
              <a:t>‹#›</a:t>
            </a:fld>
            <a:endParaRPr lang="zh-CN" altLang="en-US"/>
          </a:p>
        </p:txBody>
      </p:sp>
    </p:spTree>
    <p:extLst>
      <p:ext uri="{BB962C8B-B14F-4D97-AF65-F5344CB8AC3E}">
        <p14:creationId xmlns:p14="http://schemas.microsoft.com/office/powerpoint/2010/main" val="318706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4" name="PlaceHolder 1"/>
          <p:cNvSpPr>
            <a:spLocks noGrp="1" noRot="1" noChangeAspect="1"/>
          </p:cNvSpPr>
          <p:nvPr>
            <p:ph type="sldImg"/>
          </p:nvPr>
        </p:nvSpPr>
        <p:spPr>
          <a:xfrm>
            <a:off x="1143000" y="685800"/>
            <a:ext cx="4572000" cy="3429000"/>
          </a:xfrm>
          <a:prstGeom prst="rect">
            <a:avLst/>
          </a:prstGeom>
        </p:spPr>
      </p:sp>
      <p:sp>
        <p:nvSpPr>
          <p:cNvPr id="2445"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46"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2FABB98-2CFB-4C11-A9DA-4743544720D1}" type="slidenum">
              <a:rPr lang="en-US" sz="1200" b="0" strike="noStrike" spc="-1">
                <a:solidFill>
                  <a:srgbClr val="000000"/>
                </a:solidFill>
                <a:latin typeface="+mn-lt"/>
                <a:ea typeface="+mn-ea"/>
              </a:rPr>
              <a:t>13</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 name="PlaceHolder 1"/>
          <p:cNvSpPr>
            <a:spLocks noGrp="1" noRot="1" noChangeAspect="1"/>
          </p:cNvSpPr>
          <p:nvPr>
            <p:ph type="sldImg"/>
          </p:nvPr>
        </p:nvSpPr>
        <p:spPr>
          <a:xfrm>
            <a:off x="1143000" y="685800"/>
            <a:ext cx="4572000" cy="3429000"/>
          </a:xfrm>
          <a:prstGeom prst="rect">
            <a:avLst/>
          </a:prstGeom>
        </p:spPr>
      </p:sp>
      <p:sp>
        <p:nvSpPr>
          <p:cNvPr id="2448"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49"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DF61A95-4EA1-46DD-BCFE-F97979A054A2}" type="slidenum">
              <a:rPr lang="en-US" sz="1200" b="0" strike="noStrike" spc="-1">
                <a:solidFill>
                  <a:srgbClr val="000000"/>
                </a:solidFill>
                <a:latin typeface="+mn-lt"/>
                <a:ea typeface="+mn-ea"/>
              </a:rPr>
              <a:t>17</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0" name="PlaceHolder 1"/>
          <p:cNvSpPr>
            <a:spLocks noGrp="1" noRot="1" noChangeAspect="1"/>
          </p:cNvSpPr>
          <p:nvPr>
            <p:ph type="sldImg"/>
          </p:nvPr>
        </p:nvSpPr>
        <p:spPr>
          <a:xfrm>
            <a:off x="1143000" y="685800"/>
            <a:ext cx="4572000" cy="3429000"/>
          </a:xfrm>
          <a:prstGeom prst="rect">
            <a:avLst/>
          </a:prstGeom>
        </p:spPr>
      </p:sp>
      <p:sp>
        <p:nvSpPr>
          <p:cNvPr id="2451"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52"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BDE0969-C3BF-44BA-9E35-EEA1EE7C3E09}" type="slidenum">
              <a:rPr lang="en-US" sz="1200" b="0" strike="noStrike" spc="-1">
                <a:solidFill>
                  <a:srgbClr val="000000"/>
                </a:solidFill>
                <a:latin typeface="+mn-lt"/>
                <a:ea typeface="+mn-ea"/>
              </a:rPr>
              <a:t>19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3" name="PlaceHolder 1"/>
          <p:cNvSpPr>
            <a:spLocks noGrp="1" noRot="1" noChangeAspect="1"/>
          </p:cNvSpPr>
          <p:nvPr>
            <p:ph type="sldImg"/>
          </p:nvPr>
        </p:nvSpPr>
        <p:spPr>
          <a:xfrm>
            <a:off x="1143000" y="685800"/>
            <a:ext cx="4572000" cy="3429000"/>
          </a:xfrm>
          <a:prstGeom prst="rect">
            <a:avLst/>
          </a:prstGeom>
        </p:spPr>
      </p:sp>
      <p:sp>
        <p:nvSpPr>
          <p:cNvPr id="2454"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55"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AB01723-ADB2-4C50-B5A2-F62B02BC78E1}" type="slidenum">
              <a:rPr lang="en-US" sz="1200" b="0" strike="noStrike" spc="-1">
                <a:solidFill>
                  <a:srgbClr val="000000"/>
                </a:solidFill>
                <a:latin typeface="+mn-lt"/>
                <a:ea typeface="+mn-ea"/>
              </a:rPr>
              <a:t>22</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7B4A944B-ADFF-4D60-921C-0CC170926ACA}" type="slidenum">
              <a:rPr lang="en-US" sz="1400" b="0" strike="noStrike" spc="-1" smtClean="0">
                <a:latin typeface="Times New Roman"/>
              </a:rPr>
              <a:t>23</a:t>
            </a:fld>
            <a:endParaRPr lang="en-US" sz="1400" b="0" strike="noStrike" spc="-1">
              <a:latin typeface="Times New Roman"/>
            </a:endParaRPr>
          </a:p>
        </p:txBody>
      </p:sp>
    </p:spTree>
    <p:extLst>
      <p:ext uri="{BB962C8B-B14F-4D97-AF65-F5344CB8AC3E}">
        <p14:creationId xmlns:p14="http://schemas.microsoft.com/office/powerpoint/2010/main" val="382453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DE581-B8F7-429A-9543-E522A259A1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BC6A3C2-3E3B-4D81-B788-866D4306D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D6D5B8-3FBA-4CB7-A473-625263B573BD}"/>
              </a:ext>
            </a:extLst>
          </p:cNvPr>
          <p:cNvSpPr>
            <a:spLocks noGrp="1"/>
          </p:cNvSpPr>
          <p:nvPr>
            <p:ph type="dt" sz="half" idx="10"/>
          </p:nvPr>
        </p:nvSpPr>
        <p:spPr/>
        <p:txBody>
          <a:bodyPr/>
          <a:lstStyle/>
          <a:p>
            <a:fld id="{AF3518BB-6CCF-4ABE-B91F-DF2B3F39573C}" type="datetimeFigureOut">
              <a:rPr lang="zh-CN" altLang="en-US" smtClean="0"/>
              <a:t>2019/9/15</a:t>
            </a:fld>
            <a:endParaRPr lang="zh-CN" altLang="en-US"/>
          </a:p>
        </p:txBody>
      </p:sp>
      <p:sp>
        <p:nvSpPr>
          <p:cNvPr id="5" name="页脚占位符 4">
            <a:extLst>
              <a:ext uri="{FF2B5EF4-FFF2-40B4-BE49-F238E27FC236}">
                <a16:creationId xmlns:a16="http://schemas.microsoft.com/office/drawing/2014/main" id="{E1FA9A16-D0ED-4CE0-9B35-B23F707C7B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DED289-A86C-432A-A21A-33E215751D23}"/>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157290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6AE7F-36D5-407E-AB09-C59D22EB09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BB9156-CBEC-4C76-A7BD-5E0B7D0BACD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C1EB9-7906-42B4-90A4-E5E1BF8C5827}"/>
              </a:ext>
            </a:extLst>
          </p:cNvPr>
          <p:cNvSpPr>
            <a:spLocks noGrp="1"/>
          </p:cNvSpPr>
          <p:nvPr>
            <p:ph type="dt" sz="half" idx="10"/>
          </p:nvPr>
        </p:nvSpPr>
        <p:spPr/>
        <p:txBody>
          <a:bodyPr/>
          <a:lstStyle/>
          <a:p>
            <a:fld id="{AF3518BB-6CCF-4ABE-B91F-DF2B3F39573C}" type="datetimeFigureOut">
              <a:rPr lang="zh-CN" altLang="en-US" smtClean="0"/>
              <a:t>2019/9/15</a:t>
            </a:fld>
            <a:endParaRPr lang="zh-CN" altLang="en-US"/>
          </a:p>
        </p:txBody>
      </p:sp>
      <p:sp>
        <p:nvSpPr>
          <p:cNvPr id="5" name="页脚占位符 4">
            <a:extLst>
              <a:ext uri="{FF2B5EF4-FFF2-40B4-BE49-F238E27FC236}">
                <a16:creationId xmlns:a16="http://schemas.microsoft.com/office/drawing/2014/main" id="{AD553349-A79C-463B-A075-4F1B17C8E5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A496B5-F424-4D7D-A6B6-F5F0BE31F80A}"/>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91331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F26D93-71E8-4549-91CE-2099319E3F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26F7B1F-1AF2-424C-9D00-E17563BA6A4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E83BFF-9E78-4F1C-B920-C62917D17C22}"/>
              </a:ext>
            </a:extLst>
          </p:cNvPr>
          <p:cNvSpPr>
            <a:spLocks noGrp="1"/>
          </p:cNvSpPr>
          <p:nvPr>
            <p:ph type="dt" sz="half" idx="10"/>
          </p:nvPr>
        </p:nvSpPr>
        <p:spPr/>
        <p:txBody>
          <a:bodyPr/>
          <a:lstStyle/>
          <a:p>
            <a:fld id="{AF3518BB-6CCF-4ABE-B91F-DF2B3F39573C}" type="datetimeFigureOut">
              <a:rPr lang="zh-CN" altLang="en-US" smtClean="0"/>
              <a:t>2019/9/15</a:t>
            </a:fld>
            <a:endParaRPr lang="zh-CN" altLang="en-US"/>
          </a:p>
        </p:txBody>
      </p:sp>
      <p:sp>
        <p:nvSpPr>
          <p:cNvPr id="5" name="页脚占位符 4">
            <a:extLst>
              <a:ext uri="{FF2B5EF4-FFF2-40B4-BE49-F238E27FC236}">
                <a16:creationId xmlns:a16="http://schemas.microsoft.com/office/drawing/2014/main" id="{9C49C56C-B63E-49BC-8F8E-A1B1071C11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2C854C-73CA-455A-B6DB-0EC2DE05A95C}"/>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2770422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198"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en-US" sz="3200" b="0" strike="noStrike" spc="-1">
              <a:latin typeface="Arial"/>
            </a:endParaRPr>
          </a:p>
        </p:txBody>
      </p:sp>
      <p:sp>
        <p:nvSpPr>
          <p:cNvPr id="199"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19098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013A0-59FE-4C0C-B0D5-47911A9A07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8CA52F-87CC-4FDC-B50C-83D323793E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ED4E36-253F-4ED7-A7F2-689A1C8AAE32}"/>
              </a:ext>
            </a:extLst>
          </p:cNvPr>
          <p:cNvSpPr>
            <a:spLocks noGrp="1"/>
          </p:cNvSpPr>
          <p:nvPr>
            <p:ph type="dt" sz="half" idx="10"/>
          </p:nvPr>
        </p:nvSpPr>
        <p:spPr/>
        <p:txBody>
          <a:bodyPr/>
          <a:lstStyle/>
          <a:p>
            <a:fld id="{AF3518BB-6CCF-4ABE-B91F-DF2B3F39573C}" type="datetimeFigureOut">
              <a:rPr lang="zh-CN" altLang="en-US" smtClean="0"/>
              <a:t>2019/9/15</a:t>
            </a:fld>
            <a:endParaRPr lang="zh-CN" altLang="en-US"/>
          </a:p>
        </p:txBody>
      </p:sp>
      <p:sp>
        <p:nvSpPr>
          <p:cNvPr id="5" name="页脚占位符 4">
            <a:extLst>
              <a:ext uri="{FF2B5EF4-FFF2-40B4-BE49-F238E27FC236}">
                <a16:creationId xmlns:a16="http://schemas.microsoft.com/office/drawing/2014/main" id="{D4519963-000C-478E-8CD9-53CEEDB47F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FB2BEC-F18D-4973-9484-B9FFCFC45459}"/>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322907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1BBD2-1A5E-4912-94FD-DF885F527E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688DEB-50C9-45FF-A0BF-D8AD167AC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0B1AE2-F6BC-4014-BCAA-D6B484FD5EBD}"/>
              </a:ext>
            </a:extLst>
          </p:cNvPr>
          <p:cNvSpPr>
            <a:spLocks noGrp="1"/>
          </p:cNvSpPr>
          <p:nvPr>
            <p:ph type="dt" sz="half" idx="10"/>
          </p:nvPr>
        </p:nvSpPr>
        <p:spPr/>
        <p:txBody>
          <a:bodyPr/>
          <a:lstStyle/>
          <a:p>
            <a:fld id="{AF3518BB-6CCF-4ABE-B91F-DF2B3F39573C}" type="datetimeFigureOut">
              <a:rPr lang="zh-CN" altLang="en-US" smtClean="0"/>
              <a:t>2019/9/15</a:t>
            </a:fld>
            <a:endParaRPr lang="zh-CN" altLang="en-US"/>
          </a:p>
        </p:txBody>
      </p:sp>
      <p:sp>
        <p:nvSpPr>
          <p:cNvPr id="5" name="页脚占位符 4">
            <a:extLst>
              <a:ext uri="{FF2B5EF4-FFF2-40B4-BE49-F238E27FC236}">
                <a16:creationId xmlns:a16="http://schemas.microsoft.com/office/drawing/2014/main" id="{46C3F0A4-019A-4502-86E5-653A513FBF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765CC3-FBEB-4A3D-BE12-2EBF726DA703}"/>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363482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674ED-5827-4AAE-A2B0-9DEFD6C279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6E6360-FF17-428D-95B6-AD7A2DDC05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B1AFA56-E136-442E-8729-E28070CEEFE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784A295-98B7-4544-9A4E-54BF50AED628}"/>
              </a:ext>
            </a:extLst>
          </p:cNvPr>
          <p:cNvSpPr>
            <a:spLocks noGrp="1"/>
          </p:cNvSpPr>
          <p:nvPr>
            <p:ph type="dt" sz="half" idx="10"/>
          </p:nvPr>
        </p:nvSpPr>
        <p:spPr/>
        <p:txBody>
          <a:bodyPr/>
          <a:lstStyle/>
          <a:p>
            <a:fld id="{AF3518BB-6CCF-4ABE-B91F-DF2B3F39573C}" type="datetimeFigureOut">
              <a:rPr lang="zh-CN" altLang="en-US" smtClean="0"/>
              <a:t>2019/9/15</a:t>
            </a:fld>
            <a:endParaRPr lang="zh-CN" altLang="en-US"/>
          </a:p>
        </p:txBody>
      </p:sp>
      <p:sp>
        <p:nvSpPr>
          <p:cNvPr id="6" name="页脚占位符 5">
            <a:extLst>
              <a:ext uri="{FF2B5EF4-FFF2-40B4-BE49-F238E27FC236}">
                <a16:creationId xmlns:a16="http://schemas.microsoft.com/office/drawing/2014/main" id="{2C1EF3FB-ABA2-4FEF-AD94-4D2BBCAD94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BB1A54-45AE-4743-9D31-692400952F6E}"/>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232969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3E4AC-79CD-4504-8967-0CEBAC7871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A80E24-3B3C-4921-B57D-9FE9C54E3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8FDA06-AC4D-4074-948A-74BC3A0771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0C5474-E106-4D1C-A081-DE806B140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4BC7AC-8C15-472D-A1E1-B7C5FA84DA4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62B4A0E-AFC1-4810-A8E7-6378883857C6}"/>
              </a:ext>
            </a:extLst>
          </p:cNvPr>
          <p:cNvSpPr>
            <a:spLocks noGrp="1"/>
          </p:cNvSpPr>
          <p:nvPr>
            <p:ph type="dt" sz="half" idx="10"/>
          </p:nvPr>
        </p:nvSpPr>
        <p:spPr/>
        <p:txBody>
          <a:bodyPr/>
          <a:lstStyle/>
          <a:p>
            <a:fld id="{AF3518BB-6CCF-4ABE-B91F-DF2B3F39573C}" type="datetimeFigureOut">
              <a:rPr lang="zh-CN" altLang="en-US" smtClean="0"/>
              <a:t>2019/9/15</a:t>
            </a:fld>
            <a:endParaRPr lang="zh-CN" altLang="en-US"/>
          </a:p>
        </p:txBody>
      </p:sp>
      <p:sp>
        <p:nvSpPr>
          <p:cNvPr id="8" name="页脚占位符 7">
            <a:extLst>
              <a:ext uri="{FF2B5EF4-FFF2-40B4-BE49-F238E27FC236}">
                <a16:creationId xmlns:a16="http://schemas.microsoft.com/office/drawing/2014/main" id="{8A8BA149-4D79-474E-BA5E-F75AE51E3AC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FEE0426-998D-4BF9-B993-AD2910B4BED0}"/>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227712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5677F-A55A-4EAB-BDD0-FC86DB092E2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30806F-4BB7-4A6F-9067-8C3FCBC71E9B}"/>
              </a:ext>
            </a:extLst>
          </p:cNvPr>
          <p:cNvSpPr>
            <a:spLocks noGrp="1"/>
          </p:cNvSpPr>
          <p:nvPr>
            <p:ph type="dt" sz="half" idx="10"/>
          </p:nvPr>
        </p:nvSpPr>
        <p:spPr/>
        <p:txBody>
          <a:bodyPr/>
          <a:lstStyle/>
          <a:p>
            <a:fld id="{AF3518BB-6CCF-4ABE-B91F-DF2B3F39573C}" type="datetimeFigureOut">
              <a:rPr lang="zh-CN" altLang="en-US" smtClean="0"/>
              <a:t>2019/9/15</a:t>
            </a:fld>
            <a:endParaRPr lang="zh-CN" altLang="en-US"/>
          </a:p>
        </p:txBody>
      </p:sp>
      <p:sp>
        <p:nvSpPr>
          <p:cNvPr id="4" name="页脚占位符 3">
            <a:extLst>
              <a:ext uri="{FF2B5EF4-FFF2-40B4-BE49-F238E27FC236}">
                <a16:creationId xmlns:a16="http://schemas.microsoft.com/office/drawing/2014/main" id="{9CE4C18D-07C5-4320-B3E1-32403E303C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5447E5-262D-4310-89B8-AFD4BA7689A4}"/>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77921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68C35F-0363-4E43-95CC-8A02A29876FD}"/>
              </a:ext>
            </a:extLst>
          </p:cNvPr>
          <p:cNvSpPr>
            <a:spLocks noGrp="1"/>
          </p:cNvSpPr>
          <p:nvPr>
            <p:ph type="dt" sz="half" idx="10"/>
          </p:nvPr>
        </p:nvSpPr>
        <p:spPr/>
        <p:txBody>
          <a:bodyPr/>
          <a:lstStyle/>
          <a:p>
            <a:fld id="{AF3518BB-6CCF-4ABE-B91F-DF2B3F39573C}" type="datetimeFigureOut">
              <a:rPr lang="zh-CN" altLang="en-US" smtClean="0"/>
              <a:t>2019/9/15</a:t>
            </a:fld>
            <a:endParaRPr lang="zh-CN" altLang="en-US"/>
          </a:p>
        </p:txBody>
      </p:sp>
      <p:sp>
        <p:nvSpPr>
          <p:cNvPr id="3" name="页脚占位符 2">
            <a:extLst>
              <a:ext uri="{FF2B5EF4-FFF2-40B4-BE49-F238E27FC236}">
                <a16:creationId xmlns:a16="http://schemas.microsoft.com/office/drawing/2014/main" id="{70948E33-69F5-45A4-8E06-8850D4BBE05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F93525D-5CCE-4127-80F4-7AEF9270C4EA}"/>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331260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1FA67-54B1-4B71-8588-3E5A48A00F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B689CC-7539-445E-8B04-843653069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AA58ED6-DC1B-4E84-AB45-A09FAB7D7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D486C6-7DC0-49C5-A093-F83F3130221B}"/>
              </a:ext>
            </a:extLst>
          </p:cNvPr>
          <p:cNvSpPr>
            <a:spLocks noGrp="1"/>
          </p:cNvSpPr>
          <p:nvPr>
            <p:ph type="dt" sz="half" idx="10"/>
          </p:nvPr>
        </p:nvSpPr>
        <p:spPr/>
        <p:txBody>
          <a:bodyPr/>
          <a:lstStyle/>
          <a:p>
            <a:fld id="{AF3518BB-6CCF-4ABE-B91F-DF2B3F39573C}" type="datetimeFigureOut">
              <a:rPr lang="zh-CN" altLang="en-US" smtClean="0"/>
              <a:t>2019/9/15</a:t>
            </a:fld>
            <a:endParaRPr lang="zh-CN" altLang="en-US"/>
          </a:p>
        </p:txBody>
      </p:sp>
      <p:sp>
        <p:nvSpPr>
          <p:cNvPr id="6" name="页脚占位符 5">
            <a:extLst>
              <a:ext uri="{FF2B5EF4-FFF2-40B4-BE49-F238E27FC236}">
                <a16:creationId xmlns:a16="http://schemas.microsoft.com/office/drawing/2014/main" id="{E50CAE2E-7F03-4456-B93C-CEEEF17EA9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EBBCD4-D13A-4294-8F77-72E9B62450E4}"/>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380892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6FD46-455E-47F2-9509-ED3CC55105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3B489D7-66F9-45EC-A2AF-E7FC305A9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ADFC5B-D86D-49FA-A0E9-2D9469410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13D2DD-49AF-4C4B-B203-E8F7430893E9}"/>
              </a:ext>
            </a:extLst>
          </p:cNvPr>
          <p:cNvSpPr>
            <a:spLocks noGrp="1"/>
          </p:cNvSpPr>
          <p:nvPr>
            <p:ph type="dt" sz="half" idx="10"/>
          </p:nvPr>
        </p:nvSpPr>
        <p:spPr/>
        <p:txBody>
          <a:bodyPr/>
          <a:lstStyle/>
          <a:p>
            <a:fld id="{AF3518BB-6CCF-4ABE-B91F-DF2B3F39573C}" type="datetimeFigureOut">
              <a:rPr lang="zh-CN" altLang="en-US" smtClean="0"/>
              <a:t>2019/9/15</a:t>
            </a:fld>
            <a:endParaRPr lang="zh-CN" altLang="en-US"/>
          </a:p>
        </p:txBody>
      </p:sp>
      <p:sp>
        <p:nvSpPr>
          <p:cNvPr id="6" name="页脚占位符 5">
            <a:extLst>
              <a:ext uri="{FF2B5EF4-FFF2-40B4-BE49-F238E27FC236}">
                <a16:creationId xmlns:a16="http://schemas.microsoft.com/office/drawing/2014/main" id="{4BBF587F-A5F2-42D8-A0C2-5C67576ECE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1C558E-BD63-4BB6-8B29-9A8566E9148D}"/>
              </a:ext>
            </a:extLst>
          </p:cNvPr>
          <p:cNvSpPr>
            <a:spLocks noGrp="1"/>
          </p:cNvSpPr>
          <p:nvPr>
            <p:ph type="sldNum" sz="quarter" idx="12"/>
          </p:nvPr>
        </p:nvSpPr>
        <p:spPr/>
        <p:txBody>
          <a:body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155010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096AE8-DC6C-48C1-A4EE-1D75413002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DCEDF27-8F5B-48C2-AA05-73D40945E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1C3C42-B14B-4A57-9946-BB38F063F4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518BB-6CCF-4ABE-B91F-DF2B3F39573C}" type="datetimeFigureOut">
              <a:rPr lang="zh-CN" altLang="en-US" smtClean="0"/>
              <a:t>2019/9/15</a:t>
            </a:fld>
            <a:endParaRPr lang="zh-CN" altLang="en-US"/>
          </a:p>
        </p:txBody>
      </p:sp>
      <p:sp>
        <p:nvSpPr>
          <p:cNvPr id="5" name="页脚占位符 4">
            <a:extLst>
              <a:ext uri="{FF2B5EF4-FFF2-40B4-BE49-F238E27FC236}">
                <a16:creationId xmlns:a16="http://schemas.microsoft.com/office/drawing/2014/main" id="{3E42C80A-62E7-475B-BFAA-E1558B97E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97234F6-A943-467F-A3D8-2F6744C23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E03C7-9127-41DE-926E-CCFFC934EDD4}" type="slidenum">
              <a:rPr lang="zh-CN" altLang="en-US" smtClean="0"/>
              <a:t>‹#›</a:t>
            </a:fld>
            <a:endParaRPr lang="zh-CN" altLang="en-US"/>
          </a:p>
        </p:txBody>
      </p:sp>
    </p:spTree>
    <p:extLst>
      <p:ext uri="{BB962C8B-B14F-4D97-AF65-F5344CB8AC3E}">
        <p14:creationId xmlns:p14="http://schemas.microsoft.com/office/powerpoint/2010/main" val="3133445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 name="CustomShape 1"/>
          <p:cNvSpPr/>
          <p:nvPr/>
        </p:nvSpPr>
        <p:spPr>
          <a:xfrm>
            <a:off x="2246160" y="4406760"/>
            <a:ext cx="7771680" cy="13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a:lnSpc>
                <a:spcPct val="100000"/>
              </a:lnSpc>
            </a:pPr>
            <a:r>
              <a:rPr lang="zh-CN" altLang="en-US" sz="4000" b="1" cap="all" spc="-1" dirty="0">
                <a:solidFill>
                  <a:srgbClr val="000000"/>
                </a:solidFill>
                <a:latin typeface="Trebuchet MS"/>
              </a:rPr>
              <a:t>理解 </a:t>
            </a:r>
            <a:r>
              <a:rPr lang="en-US" sz="4000" b="1" cap="all" spc="-1" dirty="0">
                <a:solidFill>
                  <a:srgbClr val="000000"/>
                </a:solidFill>
                <a:latin typeface="Trebuchet MS"/>
              </a:rPr>
              <a:t>OpenCL </a:t>
            </a:r>
            <a:r>
              <a:rPr lang="zh-CN" altLang="en-US" sz="4000" b="1" cap="all" spc="-1" dirty="0">
                <a:solidFill>
                  <a:srgbClr val="000000"/>
                </a:solidFill>
                <a:latin typeface="Trebuchet MS"/>
              </a:rPr>
              <a:t>内存层级（</a:t>
            </a:r>
            <a:r>
              <a:rPr lang="en-US" sz="4000" b="1" cap="all" spc="-1" dirty="0">
                <a:solidFill>
                  <a:srgbClr val="000000"/>
                </a:solidFill>
                <a:latin typeface="Trebuchet MS"/>
              </a:rPr>
              <a:t>memory hierarchy）</a:t>
            </a:r>
            <a:br>
              <a:rPr dirty="0"/>
            </a:br>
            <a:endParaRPr lang="en-US" sz="4000" spc="-1" dirty="0">
              <a:latin typeface="Arial"/>
            </a:endParaRPr>
          </a:p>
        </p:txBody>
      </p:sp>
      <p:sp>
        <p:nvSpPr>
          <p:cNvPr id="1409" name="CustomShape 2"/>
          <p:cNvSpPr/>
          <p:nvPr/>
        </p:nvSpPr>
        <p:spPr>
          <a:xfrm>
            <a:off x="2246160" y="2906640"/>
            <a:ext cx="777168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spcBef>
                <a:spcPts val="400"/>
              </a:spcBef>
            </a:pPr>
            <a:r>
              <a:rPr lang="en-US" sz="2000" spc="-1">
                <a:solidFill>
                  <a:srgbClr val="000000"/>
                </a:solidFill>
                <a:latin typeface="Trebuchet MS"/>
              </a:rPr>
              <a:t>章节 6</a:t>
            </a:r>
            <a:endParaRPr lang="en-US" sz="2000"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 name="CustomShape 1"/>
          <p:cNvSpPr/>
          <p:nvPr/>
        </p:nvSpPr>
        <p:spPr>
          <a:xfrm>
            <a:off x="1981200" y="-99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000" spc="-1" dirty="0">
                <a:solidFill>
                  <a:srgbClr val="000000"/>
                </a:solidFill>
                <a:latin typeface="Trebuchet MS"/>
              </a:rPr>
              <a:t>内存一致性</a:t>
            </a:r>
            <a:endParaRPr lang="en-US" altLang="zh-CN" sz="4000" spc="-1" dirty="0">
              <a:solidFill>
                <a:srgbClr val="000000"/>
              </a:solidFill>
              <a:latin typeface="Trebuchet MS"/>
            </a:endParaRPr>
          </a:p>
          <a:p>
            <a:pPr algn="ctr">
              <a:lnSpc>
                <a:spcPct val="100000"/>
              </a:lnSpc>
            </a:pPr>
            <a:r>
              <a:rPr lang="en-US" sz="2400" spc="-1" dirty="0">
                <a:solidFill>
                  <a:srgbClr val="000000"/>
                </a:solidFill>
                <a:latin typeface="Trebuchet MS"/>
              </a:rPr>
              <a:t>Memory Consistency</a:t>
            </a:r>
            <a:endParaRPr lang="en-US" sz="2400" spc="-1" dirty="0">
              <a:latin typeface="Arial"/>
            </a:endParaRPr>
          </a:p>
        </p:txBody>
      </p:sp>
      <p:sp>
        <p:nvSpPr>
          <p:cNvPr id="1555" name="CustomShape 2"/>
          <p:cNvSpPr/>
          <p:nvPr/>
        </p:nvSpPr>
        <p:spPr>
          <a:xfrm>
            <a:off x="1703640" y="908640"/>
            <a:ext cx="8784360" cy="594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lnSpc>
                <a:spcPct val="110000"/>
              </a:lnSpc>
              <a:spcBef>
                <a:spcPts val="641"/>
              </a:spcBef>
              <a:buClr>
                <a:srgbClr val="000000"/>
              </a:buClr>
              <a:buFont typeface="Arial"/>
              <a:buChar char="•"/>
            </a:pPr>
            <a:r>
              <a:rPr lang="en-US" sz="3200" spc="-1" dirty="0">
                <a:solidFill>
                  <a:srgbClr val="000000"/>
                </a:solidFill>
                <a:latin typeface="Trebuchet MS"/>
              </a:rPr>
              <a:t>OpenCL </a:t>
            </a:r>
            <a:r>
              <a:rPr lang="zh-CN" altLang="en-US" sz="3200" spc="-1" dirty="0">
                <a:solidFill>
                  <a:srgbClr val="000000"/>
                </a:solidFill>
                <a:latin typeface="Trebuchet MS"/>
              </a:rPr>
              <a:t>使用 </a:t>
            </a:r>
            <a:r>
              <a:rPr lang="zh-CN" altLang="en-US" sz="3200" b="1" spc="-1" dirty="0">
                <a:solidFill>
                  <a:srgbClr val="4F81BD"/>
                </a:solidFill>
                <a:latin typeface="Trebuchet MS"/>
              </a:rPr>
              <a:t>宽松一致性（</a:t>
            </a:r>
            <a:r>
              <a:rPr lang="en-US" altLang="zh-CN" sz="3200" b="1" spc="-1" dirty="0">
                <a:solidFill>
                  <a:srgbClr val="4F81BD"/>
                </a:solidFill>
                <a:latin typeface="Trebuchet MS"/>
              </a:rPr>
              <a:t>r</a:t>
            </a:r>
            <a:r>
              <a:rPr lang="en-US" sz="3200" b="1" spc="-1" dirty="0">
                <a:solidFill>
                  <a:srgbClr val="4F81BD"/>
                </a:solidFill>
                <a:latin typeface="Trebuchet MS"/>
              </a:rPr>
              <a:t>elaxed consistency</a:t>
            </a:r>
            <a:r>
              <a:rPr lang="zh-CN" altLang="en-US" sz="3200" b="1" spc="-1" dirty="0">
                <a:solidFill>
                  <a:srgbClr val="4F81BD"/>
                </a:solidFill>
                <a:latin typeface="Trebuchet MS"/>
              </a:rPr>
              <a:t>）</a:t>
            </a:r>
            <a:r>
              <a:rPr lang="en-US" sz="3200" b="1" spc="-1" dirty="0">
                <a:solidFill>
                  <a:srgbClr val="4F81BD"/>
                </a:solidFill>
                <a:latin typeface="Trebuchet MS"/>
              </a:rPr>
              <a:t> </a:t>
            </a:r>
            <a:r>
              <a:rPr lang="zh-CN" altLang="en-US" sz="3100" spc="-1" dirty="0">
                <a:solidFill>
                  <a:srgbClr val="000000"/>
                </a:solidFill>
                <a:latin typeface="Trebuchet MS"/>
              </a:rPr>
              <a:t>内存模型</a:t>
            </a:r>
            <a:r>
              <a:rPr lang="en-US" altLang="zh-CN" sz="3100" spc="-1" dirty="0">
                <a:solidFill>
                  <a:srgbClr val="000000"/>
                </a:solidFill>
                <a:latin typeface="Trebuchet MS"/>
              </a:rPr>
              <a:t>(memory model)</a:t>
            </a:r>
            <a:r>
              <a:rPr lang="en-US" sz="3100" spc="-1" dirty="0">
                <a:solidFill>
                  <a:srgbClr val="000000"/>
                </a:solidFill>
                <a:latin typeface="Trebuchet MS"/>
              </a:rPr>
              <a:t>; </a:t>
            </a:r>
            <a:r>
              <a:rPr lang="zh-CN" altLang="en-US" sz="3100" spc="-1" dirty="0">
                <a:solidFill>
                  <a:srgbClr val="000000"/>
                </a:solidFill>
                <a:latin typeface="Trebuchet MS"/>
              </a:rPr>
              <a:t>也就是说</a:t>
            </a:r>
            <a:endParaRPr lang="en-US" sz="3100" spc="-1" dirty="0">
              <a:solidFill>
                <a:srgbClr val="000000"/>
              </a:solidFill>
              <a:latin typeface="Trebuchet MS"/>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对一个工作项可见的内存状态并不保证在所有时间中对所有工作项都可见。</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一个工作项内</a:t>
            </a:r>
            <a:r>
              <a:rPr lang="en-US" sz="3200" spc="-1" dirty="0">
                <a:solidFill>
                  <a:srgbClr val="000000"/>
                </a:solidFill>
                <a:latin typeface="Trebuchet MS"/>
              </a:rPr>
              <a:t>:</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内存加载、存储与工作项内部角度具有一致性，也就是一个工作项可以正确地看到自身内的内存读写</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一个工作组内</a:t>
            </a:r>
            <a:r>
              <a:rPr lang="en-US" sz="3200" spc="-1" dirty="0">
                <a:solidFill>
                  <a:srgbClr val="000000"/>
                </a:solidFill>
                <a:latin typeface="Trebuchet MS"/>
              </a:rPr>
              <a:t>:</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在内存屏障（</a:t>
            </a:r>
            <a:r>
              <a:rPr lang="en-US" altLang="zh-CN" sz="2800" spc="-1" dirty="0">
                <a:solidFill>
                  <a:srgbClr val="000000"/>
                </a:solidFill>
                <a:latin typeface="Trebuchet MS"/>
              </a:rPr>
              <a:t>barriers</a:t>
            </a:r>
            <a:r>
              <a:rPr lang="zh-CN" altLang="en-US" sz="2800" spc="-1" dirty="0">
                <a:solidFill>
                  <a:srgbClr val="000000"/>
                </a:solidFill>
                <a:latin typeface="Trebuchet MS"/>
              </a:rPr>
              <a:t>）同一侧的工作项之间，局部内存是一致的。</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对于内存屏障同侧的工作组来说，全局内存是一致 的，</a:t>
            </a:r>
            <a:r>
              <a:rPr lang="zh-CN" altLang="en-US" sz="3100" b="1" u="sng" spc="-1" dirty="0">
                <a:solidFill>
                  <a:srgbClr val="C0504D"/>
                </a:solidFill>
                <a:latin typeface="Trebuchet MS"/>
              </a:rPr>
              <a:t>但不同工作组之间则不保证如此</a:t>
            </a:r>
            <a:r>
              <a:rPr lang="en-US" sz="3200" b="1" u="sng" spc="-1" dirty="0">
                <a:solidFill>
                  <a:srgbClr val="000000"/>
                </a:solidFill>
                <a:latin typeface="Trebuchet MS"/>
              </a:rPr>
              <a:t>!!</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这个问题经常会导致代码中的</a:t>
            </a:r>
            <a:r>
              <a:rPr lang="en-US" altLang="zh-CN" sz="2800" spc="-1" dirty="0">
                <a:solidFill>
                  <a:srgbClr val="000000"/>
                </a:solidFill>
                <a:latin typeface="Trebuchet MS"/>
              </a:rPr>
              <a:t>bug</a:t>
            </a:r>
            <a:r>
              <a:rPr lang="zh-CN" altLang="en-US" sz="2800" spc="-1" dirty="0">
                <a:solidFill>
                  <a:srgbClr val="000000"/>
                </a:solidFill>
                <a:latin typeface="Trebuchet MS"/>
              </a:rPr>
              <a:t>，一定要注意</a:t>
            </a:r>
            <a:r>
              <a:rPr lang="en-US" sz="2800" spc="-1" dirty="0">
                <a:solidFill>
                  <a:srgbClr val="000000"/>
                </a:solidFill>
                <a:latin typeface="Trebuchet MS"/>
              </a:rPr>
              <a:t>!</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内核调用（</a:t>
            </a:r>
            <a:r>
              <a:rPr lang="en-US" altLang="zh-CN" sz="3200" spc="-1" dirty="0">
                <a:solidFill>
                  <a:srgbClr val="000000"/>
                </a:solidFill>
                <a:latin typeface="Trebuchet MS"/>
              </a:rPr>
              <a:t> kernel invocations </a:t>
            </a:r>
            <a:r>
              <a:rPr lang="zh-CN" altLang="en-US" sz="3200" spc="-1" dirty="0">
                <a:solidFill>
                  <a:srgbClr val="000000"/>
                </a:solidFill>
                <a:latin typeface="Trebuchet MS"/>
              </a:rPr>
              <a:t>）之类的</a:t>
            </a:r>
            <a:r>
              <a:rPr lang="zh-CN" altLang="en-US" sz="3100" spc="-1" dirty="0">
                <a:solidFill>
                  <a:srgbClr val="C0504D"/>
                </a:solidFill>
                <a:latin typeface="Trebuchet MS"/>
              </a:rPr>
              <a:t>命令（</a:t>
            </a:r>
            <a:r>
              <a:rPr lang="en-US" altLang="zh-CN" sz="3100" spc="-1" dirty="0">
                <a:solidFill>
                  <a:srgbClr val="C0504D"/>
                </a:solidFill>
                <a:latin typeface="Trebuchet MS"/>
              </a:rPr>
              <a:t>commands</a:t>
            </a:r>
            <a:r>
              <a:rPr lang="zh-CN" altLang="en-US" sz="3100" spc="-1" dirty="0">
                <a:solidFill>
                  <a:srgbClr val="C0504D"/>
                </a:solidFill>
                <a:latin typeface="Trebuchet MS"/>
              </a:rPr>
              <a:t>）</a:t>
            </a:r>
            <a:r>
              <a:rPr lang="zh-CN" altLang="en-US" sz="3200" spc="-1" dirty="0">
                <a:solidFill>
                  <a:srgbClr val="000000"/>
                </a:solidFill>
                <a:latin typeface="Trebuchet MS"/>
              </a:rPr>
              <a:t>之间的共享内存的一致性受到</a:t>
            </a:r>
            <a:r>
              <a:rPr lang="zh-CN" altLang="en-US" sz="3100" spc="-1" dirty="0">
                <a:solidFill>
                  <a:srgbClr val="C0504D"/>
                </a:solidFill>
                <a:latin typeface="Trebuchet MS"/>
              </a:rPr>
              <a:t>同步</a:t>
            </a:r>
            <a:r>
              <a:rPr lang="en-US" altLang="zh-CN" sz="3100" spc="-1" dirty="0">
                <a:solidFill>
                  <a:srgbClr val="C0504D"/>
                </a:solidFill>
                <a:latin typeface="Trebuchet MS"/>
              </a:rPr>
              <a:t> </a:t>
            </a:r>
            <a:r>
              <a:rPr lang="en-US" altLang="zh-CN" sz="3200" spc="-1" dirty="0">
                <a:solidFill>
                  <a:srgbClr val="000000"/>
                </a:solidFill>
                <a:latin typeface="Trebuchet MS"/>
              </a:rPr>
              <a:t>(</a:t>
            </a:r>
            <a:r>
              <a:rPr lang="en-US" altLang="zh-CN" sz="3200" spc="-1" dirty="0">
                <a:solidFill>
                  <a:srgbClr val="C0504D"/>
                </a:solidFill>
                <a:latin typeface="Trebuchet MS"/>
              </a:rPr>
              <a:t>synchronization</a:t>
            </a:r>
            <a:r>
              <a:rPr lang="zh-CN" altLang="en-US" sz="3200" spc="-1" dirty="0">
                <a:solidFill>
                  <a:srgbClr val="000000"/>
                </a:solidFill>
                <a:latin typeface="Trebuchet MS"/>
              </a:rPr>
              <a:t>，包括内存屏障</a:t>
            </a:r>
            <a:r>
              <a:rPr lang="en-US" altLang="zh-CN" sz="3200" spc="-1" dirty="0">
                <a:solidFill>
                  <a:srgbClr val="000000"/>
                </a:solidFill>
                <a:latin typeface="Trebuchet MS"/>
              </a:rPr>
              <a:t>barriers, </a:t>
            </a:r>
            <a:r>
              <a:rPr lang="zh-CN" altLang="en-US" sz="3200" spc="-1" dirty="0">
                <a:solidFill>
                  <a:srgbClr val="000000"/>
                </a:solidFill>
                <a:latin typeface="Trebuchet MS"/>
              </a:rPr>
              <a:t>事件 </a:t>
            </a:r>
            <a:r>
              <a:rPr lang="en-US" altLang="zh-CN" sz="3200" spc="-1" dirty="0">
                <a:solidFill>
                  <a:srgbClr val="000000"/>
                </a:solidFill>
                <a:latin typeface="Trebuchet MS"/>
              </a:rPr>
              <a:t>events, </a:t>
            </a:r>
            <a:r>
              <a:rPr lang="zh-CN" altLang="en-US" sz="3200" spc="-1" dirty="0">
                <a:solidFill>
                  <a:srgbClr val="000000"/>
                </a:solidFill>
                <a:latin typeface="Trebuchet MS"/>
              </a:rPr>
              <a:t>有序队列</a:t>
            </a:r>
            <a:r>
              <a:rPr lang="en-US" altLang="zh-CN" sz="3200" spc="-1" dirty="0">
                <a:solidFill>
                  <a:srgbClr val="000000"/>
                </a:solidFill>
                <a:latin typeface="Trebuchet MS"/>
              </a:rPr>
              <a:t>in-order queue </a:t>
            </a:r>
            <a:r>
              <a:rPr lang="zh-CN" altLang="en-US" sz="3200" spc="-1" dirty="0">
                <a:solidFill>
                  <a:srgbClr val="000000"/>
                </a:solidFill>
                <a:latin typeface="Trebuchet MS"/>
              </a:rPr>
              <a:t>等</a:t>
            </a:r>
            <a:r>
              <a:rPr lang="en-US" altLang="zh-CN" sz="3200" spc="-1" dirty="0">
                <a:solidFill>
                  <a:srgbClr val="000000"/>
                </a:solidFill>
                <a:latin typeface="Trebuchet MS"/>
              </a:rPr>
              <a:t>)</a:t>
            </a:r>
            <a:r>
              <a:rPr lang="zh-CN" altLang="en-US" sz="3200" spc="-1" dirty="0">
                <a:solidFill>
                  <a:srgbClr val="000000"/>
                </a:solidFill>
                <a:latin typeface="Trebuchet MS"/>
              </a:rPr>
              <a:t>保障的。</a:t>
            </a:r>
            <a:endParaRPr lang="en-US" sz="32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 name="CustomShape 1"/>
          <p:cNvSpPr/>
          <p:nvPr/>
        </p:nvSpPr>
        <p:spPr>
          <a:xfrm>
            <a:off x="1631640" y="197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优化矩阵乘法</a:t>
            </a:r>
            <a:endParaRPr lang="en-US" sz="4400" spc="-1" dirty="0">
              <a:latin typeface="Arial"/>
            </a:endParaRPr>
          </a:p>
        </p:txBody>
      </p:sp>
      <p:sp>
        <p:nvSpPr>
          <p:cNvPr id="1557" name="CustomShape 2"/>
          <p:cNvSpPr/>
          <p:nvPr/>
        </p:nvSpPr>
        <p:spPr>
          <a:xfrm>
            <a:off x="1647840" y="1584360"/>
            <a:ext cx="8784360" cy="216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79"/>
              </a:spcBef>
              <a:buClr>
                <a:srgbClr val="000000"/>
              </a:buClr>
              <a:buFont typeface="Arial"/>
              <a:buChar char="•"/>
            </a:pPr>
            <a:r>
              <a:rPr lang="zh-CN" altLang="en-US" sz="2400" spc="-1" dirty="0">
                <a:solidFill>
                  <a:srgbClr val="000000"/>
                </a:solidFill>
                <a:latin typeface="Trebuchet MS"/>
              </a:rPr>
              <a:t>管理工作项和工作组可能会有很大的性能开销。</a:t>
            </a:r>
            <a:endParaRPr lang="en-US" sz="2400" spc="-1" dirty="0">
              <a:latin typeface="Arial"/>
            </a:endParaRPr>
          </a:p>
          <a:p>
            <a:pPr marL="343080" indent="-342360">
              <a:spcBef>
                <a:spcPts val="479"/>
              </a:spcBef>
              <a:buClr>
                <a:srgbClr val="000000"/>
              </a:buClr>
              <a:buFont typeface="Arial"/>
              <a:buChar char="•"/>
            </a:pPr>
            <a:r>
              <a:rPr lang="zh-CN" altLang="en-US" sz="2400" spc="-1" dirty="0">
                <a:solidFill>
                  <a:srgbClr val="000000"/>
                </a:solidFill>
                <a:latin typeface="Trebuchet MS"/>
              </a:rPr>
              <a:t>所以尽量让每个工作项计算一整行的矩阵 </a:t>
            </a:r>
            <a:r>
              <a:rPr lang="en-US" altLang="zh-CN" sz="2400" spc="-1" dirty="0">
                <a:solidFill>
                  <a:srgbClr val="000000"/>
                </a:solidFill>
                <a:latin typeface="Trebuchet MS"/>
              </a:rPr>
              <a:t>C</a:t>
            </a:r>
            <a:r>
              <a:rPr lang="zh-CN" altLang="en-US" sz="2400" spc="-1" dirty="0">
                <a:solidFill>
                  <a:srgbClr val="000000"/>
                </a:solidFill>
                <a:latin typeface="Trebuchet MS"/>
              </a:rPr>
              <a:t>。</a:t>
            </a:r>
            <a:endParaRPr lang="en-US" sz="2400" spc="-1" dirty="0">
              <a:latin typeface="Arial"/>
            </a:endParaRPr>
          </a:p>
        </p:txBody>
      </p:sp>
      <p:sp>
        <p:nvSpPr>
          <p:cNvPr id="1558" name="CustomShape 3"/>
          <p:cNvSpPr/>
          <p:nvPr/>
        </p:nvSpPr>
        <p:spPr>
          <a:xfrm>
            <a:off x="4999080" y="331092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559" name="CustomShape 4"/>
          <p:cNvSpPr/>
          <p:nvPr/>
        </p:nvSpPr>
        <p:spPr>
          <a:xfrm>
            <a:off x="4353240" y="3653280"/>
            <a:ext cx="540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a:t>
            </a:r>
            <a:endParaRPr lang="en-US" spc="-1">
              <a:latin typeface="Arial"/>
            </a:endParaRPr>
          </a:p>
        </p:txBody>
      </p:sp>
      <p:sp>
        <p:nvSpPr>
          <p:cNvPr id="1560" name="CustomShape 5"/>
          <p:cNvSpPr/>
          <p:nvPr/>
        </p:nvSpPr>
        <p:spPr>
          <a:xfrm>
            <a:off x="6214440" y="3653280"/>
            <a:ext cx="162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x</a:t>
            </a:r>
            <a:endParaRPr lang="en-US" spc="-1">
              <a:latin typeface="Arial"/>
            </a:endParaRPr>
          </a:p>
        </p:txBody>
      </p:sp>
      <p:sp>
        <p:nvSpPr>
          <p:cNvPr id="1561" name="CustomShape 6"/>
          <p:cNvSpPr/>
          <p:nvPr/>
        </p:nvSpPr>
        <p:spPr>
          <a:xfrm>
            <a:off x="4999080" y="375516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562" name="CustomShape 7"/>
          <p:cNvSpPr/>
          <p:nvPr/>
        </p:nvSpPr>
        <p:spPr>
          <a:xfrm>
            <a:off x="5067480" y="3437640"/>
            <a:ext cx="67572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A(i,:)</a:t>
            </a:r>
            <a:endParaRPr lang="en-US" sz="1400" spc="-1">
              <a:latin typeface="Arial"/>
            </a:endParaRPr>
          </a:p>
        </p:txBody>
      </p:sp>
      <p:sp>
        <p:nvSpPr>
          <p:cNvPr id="1563" name="CustomShape 8"/>
          <p:cNvSpPr/>
          <p:nvPr/>
        </p:nvSpPr>
        <p:spPr>
          <a:xfrm>
            <a:off x="6548520" y="3310920"/>
            <a:ext cx="115164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564" name="CustomShape 9"/>
          <p:cNvSpPr/>
          <p:nvPr/>
        </p:nvSpPr>
        <p:spPr>
          <a:xfrm>
            <a:off x="6777120" y="3310920"/>
            <a:ext cx="134280" cy="107892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565" name="CustomShape 10"/>
          <p:cNvSpPr/>
          <p:nvPr/>
        </p:nvSpPr>
        <p:spPr>
          <a:xfrm>
            <a:off x="6962880" y="369180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B(:,j)</a:t>
            </a:r>
            <a:endParaRPr lang="en-US" sz="1400" spc="-1">
              <a:latin typeface="Arial"/>
            </a:endParaRPr>
          </a:p>
        </p:txBody>
      </p:sp>
      <p:sp>
        <p:nvSpPr>
          <p:cNvPr id="1566" name="CustomShape 11"/>
          <p:cNvSpPr/>
          <p:nvPr/>
        </p:nvSpPr>
        <p:spPr>
          <a:xfrm>
            <a:off x="2936280" y="331092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567" name="CustomShape 12"/>
          <p:cNvSpPr/>
          <p:nvPr/>
        </p:nvSpPr>
        <p:spPr>
          <a:xfrm>
            <a:off x="3122040" y="350136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C(i,j)</a:t>
            </a:r>
            <a:endParaRPr lang="en-US" sz="1400" spc="-1">
              <a:latin typeface="Arial"/>
            </a:endParaRPr>
          </a:p>
        </p:txBody>
      </p:sp>
      <p:sp>
        <p:nvSpPr>
          <p:cNvPr id="1568" name="CustomShape 13"/>
          <p:cNvSpPr/>
          <p:nvPr/>
        </p:nvSpPr>
        <p:spPr>
          <a:xfrm>
            <a:off x="2135640" y="4491720"/>
            <a:ext cx="8064000" cy="69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9000"/>
              </a:lnSpc>
            </a:pPr>
            <a:r>
              <a:rPr lang="zh-CN" altLang="en-US" sz="2000" b="1" spc="-1" dirty="0">
                <a:solidFill>
                  <a:srgbClr val="000000"/>
                </a:solidFill>
                <a:latin typeface="Trebuchet MS"/>
                <a:ea typeface="ヒラギノ角ゴ ProN W3"/>
              </a:rPr>
              <a:t>上面所示的是点积（</a:t>
            </a:r>
            <a:r>
              <a:rPr lang="en-US" altLang="zh-CN" sz="2000" b="1" spc="-1" dirty="0">
                <a:solidFill>
                  <a:srgbClr val="000000"/>
                </a:solidFill>
                <a:latin typeface="Trebuchet MS"/>
                <a:ea typeface="ヒラギノ角ゴ ProN W3"/>
              </a:rPr>
              <a:t>dot product</a:t>
            </a:r>
            <a:r>
              <a:rPr lang="zh-CN" altLang="en-US" sz="2000" b="1" spc="-1" dirty="0">
                <a:solidFill>
                  <a:srgbClr val="000000"/>
                </a:solidFill>
                <a:latin typeface="Trebuchet MS"/>
                <a:ea typeface="ヒラギノ角ゴ ProN W3"/>
              </a:rPr>
              <a:t>）， </a:t>
            </a:r>
            <a:r>
              <a:rPr lang="en-US" altLang="zh-CN" sz="2000" b="1" spc="-1" dirty="0">
                <a:solidFill>
                  <a:srgbClr val="000000"/>
                </a:solidFill>
                <a:latin typeface="Trebuchet MS"/>
                <a:ea typeface="ヒラギノ角ゴ ProN W3"/>
              </a:rPr>
              <a:t>C </a:t>
            </a:r>
            <a:r>
              <a:rPr lang="zh-CN" altLang="en-US" sz="2000" b="1" spc="-1" dirty="0">
                <a:solidFill>
                  <a:srgbClr val="000000"/>
                </a:solidFill>
                <a:latin typeface="Trebuchet MS"/>
                <a:ea typeface="ヒラギノ角ゴ ProN W3"/>
              </a:rPr>
              <a:t>的第</a:t>
            </a:r>
            <a:r>
              <a:rPr lang="en-US" altLang="zh-CN" sz="2000" b="1" spc="-1" dirty="0" err="1">
                <a:solidFill>
                  <a:srgbClr val="000000"/>
                </a:solidFill>
                <a:latin typeface="Trebuchet MS"/>
                <a:ea typeface="ヒラギノ角ゴ ProN W3"/>
              </a:rPr>
              <a:t>i</a:t>
            </a:r>
            <a:r>
              <a:rPr lang="zh-CN" altLang="en-US" sz="2000" b="1" spc="-1" dirty="0">
                <a:solidFill>
                  <a:srgbClr val="000000"/>
                </a:solidFill>
                <a:latin typeface="Trebuchet MS"/>
                <a:ea typeface="ヒラギノ角ゴ ProN W3"/>
              </a:rPr>
              <a:t>行第</a:t>
            </a:r>
            <a:r>
              <a:rPr lang="en-US" altLang="zh-CN" sz="2000" b="1" spc="-1" dirty="0">
                <a:solidFill>
                  <a:srgbClr val="000000"/>
                </a:solidFill>
                <a:latin typeface="Trebuchet MS"/>
                <a:ea typeface="ヒラギノ角ゴ ProN W3"/>
              </a:rPr>
              <a:t>j</a:t>
            </a:r>
            <a:r>
              <a:rPr lang="zh-CN" altLang="en-US" sz="2000" b="1" spc="-1" dirty="0">
                <a:solidFill>
                  <a:srgbClr val="000000"/>
                </a:solidFill>
                <a:latin typeface="Trebuchet MS"/>
                <a:ea typeface="ヒラギノ角ゴ ProN W3"/>
              </a:rPr>
              <a:t>个元素是</a:t>
            </a:r>
            <a:r>
              <a:rPr lang="en-US" altLang="zh-CN" sz="2000" b="1" spc="-1" dirty="0">
                <a:solidFill>
                  <a:srgbClr val="000000"/>
                </a:solidFill>
                <a:latin typeface="Trebuchet MS"/>
                <a:ea typeface="ヒラギノ角ゴ ProN W3"/>
              </a:rPr>
              <a:t> A </a:t>
            </a:r>
            <a:r>
              <a:rPr lang="zh-CN" altLang="en-US" sz="2000" b="1" spc="-1" dirty="0">
                <a:solidFill>
                  <a:srgbClr val="000000"/>
                </a:solidFill>
                <a:latin typeface="Trebuchet MS"/>
                <a:ea typeface="ヒラギノ角ゴ ProN W3"/>
              </a:rPr>
              <a:t>的第 </a:t>
            </a:r>
            <a:r>
              <a:rPr lang="en-US" altLang="zh-CN" sz="2000" b="1" spc="-1" dirty="0" err="1">
                <a:solidFill>
                  <a:srgbClr val="000000"/>
                </a:solidFill>
                <a:latin typeface="Trebuchet MS"/>
                <a:ea typeface="ヒラギノ角ゴ ProN W3"/>
              </a:rPr>
              <a:t>i</a:t>
            </a:r>
            <a:r>
              <a:rPr lang="en-US" altLang="zh-CN" sz="2000" b="1" spc="-1" dirty="0">
                <a:solidFill>
                  <a:srgbClr val="000000"/>
                </a:solidFill>
                <a:latin typeface="Trebuchet MS"/>
                <a:ea typeface="ヒラギノ角ゴ ProN W3"/>
              </a:rPr>
              <a:t> </a:t>
            </a:r>
            <a:r>
              <a:rPr lang="zh-CN" altLang="en-US" sz="2000" b="1" spc="-1" dirty="0">
                <a:solidFill>
                  <a:srgbClr val="000000"/>
                </a:solidFill>
                <a:latin typeface="Trebuchet MS"/>
                <a:ea typeface="ヒラギノ角ゴ ProN W3"/>
              </a:rPr>
              <a:t>行与 </a:t>
            </a:r>
            <a:r>
              <a:rPr lang="en-US" altLang="zh-CN" sz="2000" b="1" spc="-1" dirty="0">
                <a:solidFill>
                  <a:srgbClr val="000000"/>
                </a:solidFill>
                <a:latin typeface="Trebuchet MS"/>
                <a:ea typeface="ヒラギノ角ゴ ProN W3"/>
              </a:rPr>
              <a:t>B</a:t>
            </a:r>
            <a:r>
              <a:rPr lang="zh-CN" altLang="en-US" sz="2000" b="1" spc="-1" dirty="0">
                <a:solidFill>
                  <a:srgbClr val="000000"/>
                </a:solidFill>
                <a:latin typeface="Trebuchet MS"/>
                <a:ea typeface="ヒラギノ角ゴ ProN W3"/>
              </a:rPr>
              <a:t>的第 </a:t>
            </a:r>
            <a:r>
              <a:rPr lang="en-US" altLang="zh-CN" sz="2000" b="1" spc="-1" dirty="0">
                <a:solidFill>
                  <a:srgbClr val="000000"/>
                </a:solidFill>
                <a:latin typeface="Trebuchet MS"/>
                <a:ea typeface="ヒラギノ角ゴ ProN W3"/>
              </a:rPr>
              <a:t>j </a:t>
            </a:r>
            <a:r>
              <a:rPr lang="zh-CN" altLang="en-US" sz="2000" b="1" spc="-1" dirty="0">
                <a:solidFill>
                  <a:srgbClr val="000000"/>
                </a:solidFill>
                <a:latin typeface="Trebuchet MS"/>
                <a:ea typeface="ヒラギノ角ゴ ProN W3"/>
              </a:rPr>
              <a:t>列相乘。</a:t>
            </a:r>
            <a:endParaRPr lang="en-US" altLang="zh-CN" sz="2000" spc="-1" dirty="0"/>
          </a:p>
        </p:txBody>
      </p:sp>
      <p:sp>
        <p:nvSpPr>
          <p:cNvPr id="1569" name="CustomShape 14"/>
          <p:cNvSpPr/>
          <p:nvPr/>
        </p:nvSpPr>
        <p:spPr>
          <a:xfrm>
            <a:off x="2936280" y="376200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570" name="CustomShape 15"/>
          <p:cNvSpPr/>
          <p:nvPr/>
        </p:nvSpPr>
        <p:spPr>
          <a:xfrm>
            <a:off x="3276120" y="3760200"/>
            <a:ext cx="135720" cy="126360"/>
          </a:xfrm>
          <a:prstGeom prst="rect">
            <a:avLst/>
          </a:prstGeom>
          <a:solidFill>
            <a:schemeClr val="accent2"/>
          </a:solidFill>
          <a:ln w="12600">
            <a:solidFill>
              <a:srgbClr val="000000"/>
            </a:solidFill>
            <a:miter/>
          </a:ln>
        </p:spPr>
        <p:style>
          <a:lnRef idx="0">
            <a:scrgbClr r="0" g="0" b="0"/>
          </a:lnRef>
          <a:fillRef idx="0">
            <a:scrgbClr r="0" g="0" b="0"/>
          </a:fillRef>
          <a:effectRef idx="0">
            <a:scrgbClr r="0" g="0" b="0"/>
          </a:effectRef>
          <a:fontRef idx="minor"/>
        </p:style>
      </p:sp>
      <p:sp>
        <p:nvSpPr>
          <p:cNvPr id="1571" name="CustomShape 16"/>
          <p:cNvSpPr/>
          <p:nvPr/>
        </p:nvSpPr>
        <p:spPr>
          <a:xfrm>
            <a:off x="1647840" y="5449680"/>
            <a:ext cx="8784360" cy="127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79"/>
              </a:spcBef>
              <a:buClr>
                <a:srgbClr val="000000"/>
              </a:buClr>
              <a:buFont typeface="Arial"/>
              <a:buChar char="•"/>
            </a:pPr>
            <a:r>
              <a:rPr lang="zh-CN" altLang="en-US" sz="2400" spc="-1" dirty="0">
                <a:solidFill>
                  <a:srgbClr val="000000"/>
                </a:solidFill>
                <a:latin typeface="Trebuchet MS"/>
                <a:ea typeface="DejaVu Sans"/>
              </a:rPr>
              <a:t>为了以后优化方便，现在将每 </a:t>
            </a:r>
            <a:r>
              <a:rPr lang="en-US" altLang="zh-CN" sz="2400" spc="-1" dirty="0">
                <a:solidFill>
                  <a:srgbClr val="000000"/>
                </a:solidFill>
                <a:latin typeface="Trebuchet MS"/>
                <a:ea typeface="DejaVu Sans"/>
              </a:rPr>
              <a:t>64</a:t>
            </a:r>
            <a:r>
              <a:rPr lang="zh-CN" altLang="en-US" sz="2400" spc="-1" dirty="0">
                <a:solidFill>
                  <a:srgbClr val="000000"/>
                </a:solidFill>
                <a:latin typeface="Trebuchet MS"/>
                <a:ea typeface="DejaVu Sans"/>
              </a:rPr>
              <a:t> 个工作项划归到一个工作组。</a:t>
            </a:r>
            <a:endParaRPr lang="en-US" sz="2400"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CustomShape 1"/>
          <p:cNvSpPr/>
          <p:nvPr/>
        </p:nvSpPr>
        <p:spPr>
          <a:xfrm>
            <a:off x="1631640" y="-13320"/>
            <a:ext cx="885636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3600" spc="-1" dirty="0">
                <a:solidFill>
                  <a:srgbClr val="000000"/>
                </a:solidFill>
                <a:latin typeface="Trebuchet MS"/>
              </a:rPr>
              <a:t>工作项（</a:t>
            </a:r>
            <a:r>
              <a:rPr lang="en-US" altLang="zh-CN" sz="3600" spc="-1" dirty="0">
                <a:solidFill>
                  <a:srgbClr val="000000"/>
                </a:solidFill>
                <a:latin typeface="Trebuchet MS"/>
              </a:rPr>
              <a:t>work-item</a:t>
            </a:r>
            <a:r>
              <a:rPr lang="zh-CN" altLang="en-US" sz="3600" spc="-1" dirty="0">
                <a:solidFill>
                  <a:srgbClr val="000000"/>
                </a:solidFill>
                <a:latin typeface="Trebuchet MS"/>
              </a:rPr>
              <a:t>）的一个 </a:t>
            </a:r>
            <a:r>
              <a:rPr lang="en-US" altLang="zh-CN" sz="3600" spc="-1" dirty="0">
                <a:solidFill>
                  <a:srgbClr val="000000"/>
                </a:solidFill>
                <a:latin typeface="Trebuchet MS"/>
              </a:rPr>
              <a:t>N </a:t>
            </a:r>
            <a:r>
              <a:rPr lang="zh-CN" altLang="en-US" sz="3600" spc="-1" dirty="0">
                <a:solidFill>
                  <a:srgbClr val="000000"/>
                </a:solidFill>
                <a:latin typeface="Trebuchet MS"/>
              </a:rPr>
              <a:t>维度域</a:t>
            </a:r>
            <a:endParaRPr lang="en-US" sz="3600" spc="-1" dirty="0">
              <a:latin typeface="Arial"/>
            </a:endParaRPr>
          </a:p>
        </p:txBody>
      </p:sp>
      <p:sp>
        <p:nvSpPr>
          <p:cNvPr id="1573" name="CustomShape 2"/>
          <p:cNvSpPr/>
          <p:nvPr/>
        </p:nvSpPr>
        <p:spPr>
          <a:xfrm>
            <a:off x="1631640" y="1124640"/>
            <a:ext cx="8856360" cy="173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spcBef>
                <a:spcPts val="641"/>
              </a:spcBef>
              <a:buClr>
                <a:srgbClr val="C0504D"/>
              </a:buClr>
              <a:buFont typeface="Arial"/>
              <a:buChar char="•"/>
            </a:pPr>
            <a:r>
              <a:rPr lang="zh-CN" altLang="en-US" sz="3200" spc="-1" dirty="0">
                <a:solidFill>
                  <a:srgbClr val="C0504D"/>
                </a:solidFill>
                <a:latin typeface="Trebuchet MS"/>
              </a:rPr>
              <a:t>全局</a:t>
            </a:r>
            <a:r>
              <a:rPr lang="en-US" sz="3200" spc="-1" dirty="0">
                <a:solidFill>
                  <a:srgbClr val="C0504D"/>
                </a:solidFill>
                <a:latin typeface="Trebuchet MS"/>
              </a:rPr>
              <a:t> </a:t>
            </a:r>
            <a:r>
              <a:rPr lang="zh-CN" altLang="en-US" sz="3200" spc="-1" dirty="0">
                <a:solidFill>
                  <a:srgbClr val="000000"/>
                </a:solidFill>
                <a:latin typeface="Trebuchet MS"/>
              </a:rPr>
              <a:t>维度</a:t>
            </a:r>
            <a:r>
              <a:rPr lang="en-US" sz="3200" spc="-1" dirty="0">
                <a:solidFill>
                  <a:srgbClr val="000000"/>
                </a:solidFill>
                <a:latin typeface="Trebuchet MS"/>
              </a:rPr>
              <a:t> : 1024 (1D)</a:t>
            </a:r>
            <a:endParaRPr lang="en-US" sz="3200" spc="-1" dirty="0">
              <a:latin typeface="Arial"/>
            </a:endParaRPr>
          </a:p>
          <a:p>
            <a:pPr>
              <a:spcBef>
                <a:spcPts val="641"/>
              </a:spcBef>
            </a:pPr>
            <a:r>
              <a:rPr lang="en-US" sz="3200" spc="-1" dirty="0">
                <a:solidFill>
                  <a:srgbClr val="000000"/>
                </a:solidFill>
                <a:latin typeface="Trebuchet MS"/>
              </a:rPr>
              <a:t>	</a:t>
            </a:r>
            <a:r>
              <a:rPr lang="zh-CN" altLang="en-US" sz="3200" spc="-1" dirty="0">
                <a:solidFill>
                  <a:srgbClr val="000000"/>
                </a:solidFill>
                <a:latin typeface="Trebuchet MS"/>
              </a:rPr>
              <a:t>也就是整个问题空间（索引空间，</a:t>
            </a:r>
            <a:r>
              <a:rPr lang="en-US" altLang="zh-CN" sz="3200" spc="-1" dirty="0">
                <a:solidFill>
                  <a:srgbClr val="000000"/>
                </a:solidFill>
                <a:latin typeface="Trebuchet MS"/>
              </a:rPr>
              <a:t>index space</a:t>
            </a:r>
            <a:r>
              <a:rPr lang="zh-CN" altLang="en-US" sz="3200" spc="-1" dirty="0">
                <a:solidFill>
                  <a:srgbClr val="000000"/>
                </a:solidFill>
                <a:latin typeface="Trebuchet MS"/>
              </a:rPr>
              <a:t>）</a:t>
            </a:r>
            <a:endParaRPr lang="en-US" sz="3200" spc="-1" dirty="0">
              <a:latin typeface="Arial"/>
            </a:endParaRPr>
          </a:p>
          <a:p>
            <a:pPr marL="343080" indent="-342360">
              <a:spcBef>
                <a:spcPts val="641"/>
              </a:spcBef>
              <a:buClr>
                <a:srgbClr val="C0504D"/>
              </a:buClr>
              <a:buFont typeface="Arial"/>
              <a:buChar char="•"/>
            </a:pPr>
            <a:r>
              <a:rPr lang="zh-CN" altLang="en-US" sz="3200" spc="-1" dirty="0">
                <a:solidFill>
                  <a:srgbClr val="C0504D"/>
                </a:solidFill>
                <a:latin typeface="Trebuchet MS"/>
              </a:rPr>
              <a:t>局部</a:t>
            </a:r>
            <a:r>
              <a:rPr lang="en-US" altLang="zh-CN" sz="3200" spc="-1" dirty="0">
                <a:solidFill>
                  <a:srgbClr val="C0504D"/>
                </a:solidFill>
                <a:latin typeface="Trebuchet MS"/>
              </a:rPr>
              <a:t> </a:t>
            </a:r>
            <a:r>
              <a:rPr lang="zh-CN" altLang="en-US" sz="3200" spc="-1" dirty="0">
                <a:solidFill>
                  <a:srgbClr val="000000"/>
                </a:solidFill>
                <a:latin typeface="Trebuchet MS"/>
              </a:rPr>
              <a:t>维度</a:t>
            </a:r>
            <a:r>
              <a:rPr lang="en-US" sz="3200" spc="-1" dirty="0">
                <a:solidFill>
                  <a:srgbClr val="000000"/>
                </a:solidFill>
                <a:latin typeface="Trebuchet MS"/>
              </a:rPr>
              <a:t>:  64 (</a:t>
            </a:r>
            <a:r>
              <a:rPr lang="zh-CN" altLang="en-US" sz="3200" spc="-1" dirty="0">
                <a:solidFill>
                  <a:srgbClr val="000000"/>
                </a:solidFill>
                <a:latin typeface="Trebuchet MS"/>
              </a:rPr>
              <a:t>每个工作组</a:t>
            </a:r>
            <a:r>
              <a:rPr lang="en-US" sz="3200" spc="-1" dirty="0">
                <a:solidFill>
                  <a:srgbClr val="000000"/>
                </a:solidFill>
                <a:latin typeface="Trebuchet MS"/>
              </a:rPr>
              <a:t>work-group </a:t>
            </a:r>
            <a:r>
              <a:rPr lang="zh-CN" altLang="en-US" sz="3200" spc="-1" dirty="0">
                <a:solidFill>
                  <a:srgbClr val="000000"/>
                </a:solidFill>
                <a:latin typeface="Trebuchet MS"/>
              </a:rPr>
              <a:t>内 工作项</a:t>
            </a:r>
            <a:r>
              <a:rPr lang="en-US" altLang="zh-CN" sz="3200" spc="-1" dirty="0">
                <a:solidFill>
                  <a:srgbClr val="000000"/>
                </a:solidFill>
                <a:latin typeface="Trebuchet MS"/>
              </a:rPr>
              <a:t>work-item </a:t>
            </a:r>
            <a:r>
              <a:rPr lang="zh-CN" altLang="en-US" sz="3200" spc="-1" dirty="0">
                <a:solidFill>
                  <a:srgbClr val="000000"/>
                </a:solidFill>
                <a:latin typeface="Trebuchet MS"/>
              </a:rPr>
              <a:t>个数</a:t>
            </a:r>
            <a:r>
              <a:rPr lang="en-US" sz="3200" spc="-1" dirty="0">
                <a:solidFill>
                  <a:srgbClr val="000000"/>
                </a:solidFill>
                <a:latin typeface="Trebuchet MS"/>
              </a:rPr>
              <a:t>)</a:t>
            </a:r>
            <a:endParaRPr lang="en-US" sz="3200" spc="-1" dirty="0">
              <a:latin typeface="Arial"/>
            </a:endParaRPr>
          </a:p>
          <a:p>
            <a:pPr>
              <a:spcBef>
                <a:spcPts val="641"/>
              </a:spcBef>
            </a:pPr>
            <a:r>
              <a:rPr lang="en-US" sz="3200" spc="-1" dirty="0">
                <a:solidFill>
                  <a:srgbClr val="000000"/>
                </a:solidFill>
                <a:latin typeface="Trebuchet MS"/>
              </a:rPr>
              <a:t>	</a:t>
            </a:r>
            <a:r>
              <a:rPr lang="zh-CN" altLang="en-US" sz="3200" spc="-1" dirty="0">
                <a:solidFill>
                  <a:srgbClr val="000000"/>
                </a:solidFill>
                <a:latin typeface="Trebuchet MS"/>
              </a:rPr>
              <a:t>这样一来就一共只有</a:t>
            </a:r>
            <a:r>
              <a:rPr lang="en-US" sz="3200" spc="-1" dirty="0">
                <a:solidFill>
                  <a:srgbClr val="000000"/>
                </a:solidFill>
                <a:latin typeface="Trebuchet MS"/>
              </a:rPr>
              <a:t> 1024/64 = 16 </a:t>
            </a:r>
            <a:r>
              <a:rPr lang="zh-CN" altLang="en-US" sz="3200" spc="-1" dirty="0">
                <a:solidFill>
                  <a:srgbClr val="000000"/>
                </a:solidFill>
                <a:latin typeface="Trebuchet MS"/>
              </a:rPr>
              <a:t>个工作组了</a:t>
            </a:r>
            <a:endParaRPr lang="en-US" sz="3200" spc="-1" dirty="0">
              <a:latin typeface="Arial"/>
            </a:endParaRPr>
          </a:p>
          <a:p>
            <a:pPr>
              <a:spcBef>
                <a:spcPts val="641"/>
              </a:spcBef>
            </a:pPr>
            <a:endParaRPr lang="en-US" sz="3200" spc="-1" dirty="0">
              <a:latin typeface="Arial"/>
            </a:endParaRPr>
          </a:p>
        </p:txBody>
      </p:sp>
      <p:sp>
        <p:nvSpPr>
          <p:cNvPr id="1574" name="CustomShape 3"/>
          <p:cNvSpPr/>
          <p:nvPr/>
        </p:nvSpPr>
        <p:spPr>
          <a:xfrm>
            <a:off x="1631640" y="5445360"/>
            <a:ext cx="8856360" cy="122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ea typeface="DejaVu Sans"/>
              </a:rPr>
              <a:t>值得思考：每个工作组内的工作项还可以更少，这会有什么影响呢？</a:t>
            </a:r>
            <a:endParaRPr lang="en-US" sz="3200" spc="-1" dirty="0">
              <a:latin typeface="Arial"/>
            </a:endParaRPr>
          </a:p>
        </p:txBody>
      </p:sp>
      <p:sp>
        <p:nvSpPr>
          <p:cNvPr id="1575" name="CustomShape 4"/>
          <p:cNvSpPr/>
          <p:nvPr/>
        </p:nvSpPr>
        <p:spPr>
          <a:xfrm>
            <a:off x="2385840" y="2205000"/>
            <a:ext cx="36360" cy="322560"/>
          </a:xfrm>
          <a:prstGeom prst="rect">
            <a:avLst/>
          </a:prstGeom>
          <a:noFill/>
          <a:ln w="12600">
            <a:noFill/>
          </a:ln>
        </p:spPr>
        <p:style>
          <a:lnRef idx="0">
            <a:scrgbClr r="0" g="0" b="0"/>
          </a:lnRef>
          <a:fillRef idx="0">
            <a:scrgbClr r="0" g="0" b="0"/>
          </a:fillRef>
          <a:effectRef idx="0">
            <a:scrgbClr r="0" g="0" b="0"/>
          </a:effectRef>
          <a:fontRef idx="minor"/>
        </p:style>
      </p:sp>
      <p:sp>
        <p:nvSpPr>
          <p:cNvPr id="1576" name="Line 5"/>
          <p:cNvSpPr/>
          <p:nvPr/>
        </p:nvSpPr>
        <p:spPr>
          <a:xfrm flipV="1">
            <a:off x="4766160" y="3212640"/>
            <a:ext cx="360" cy="2003400"/>
          </a:xfrm>
          <a:prstGeom prst="line">
            <a:avLst/>
          </a:prstGeom>
          <a:ln w="63360">
            <a:solidFill>
              <a:schemeClr val="tx1"/>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577" name="CustomShape 6"/>
          <p:cNvSpPr/>
          <p:nvPr/>
        </p:nvSpPr>
        <p:spPr>
          <a:xfrm rot="16200000">
            <a:off x="4305720" y="4152240"/>
            <a:ext cx="541800" cy="273960"/>
          </a:xfrm>
          <a:prstGeom prst="rect">
            <a:avLst/>
          </a:prstGeom>
          <a:noFill/>
          <a:ln w="12600">
            <a:noFill/>
          </a:ln>
        </p:spPr>
        <p:style>
          <a:lnRef idx="0">
            <a:scrgbClr r="0" g="0" b="0"/>
          </a:lnRef>
          <a:fillRef idx="0">
            <a:scrgbClr r="0" g="0" b="0"/>
          </a:fillRef>
          <a:effectRef idx="0">
            <a:scrgbClr r="0" g="0" b="0"/>
          </a:effectRef>
          <a:fontRef idx="minor"/>
        </p:style>
        <p:txBody>
          <a:bodyPr wrap="none" lIns="0" tIns="0" rIns="0" bIns="0"/>
          <a:lstStyle/>
          <a:p>
            <a:pPr marL="36360"/>
            <a:r>
              <a:rPr lang="en-US" spc="-1">
                <a:solidFill>
                  <a:srgbClr val="000000"/>
                </a:solidFill>
                <a:latin typeface="Arial"/>
                <a:ea typeface="DejaVu Sans"/>
              </a:rPr>
              <a:t>1024</a:t>
            </a:r>
            <a:endParaRPr lang="en-US" spc="-1">
              <a:latin typeface="Arial"/>
            </a:endParaRPr>
          </a:p>
        </p:txBody>
      </p:sp>
      <p:sp>
        <p:nvSpPr>
          <p:cNvPr id="1578" name="CustomShape 7"/>
          <p:cNvSpPr/>
          <p:nvPr/>
        </p:nvSpPr>
        <p:spPr>
          <a:xfrm>
            <a:off x="4974240" y="3328200"/>
            <a:ext cx="1902600" cy="186012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579" name="Line 8"/>
          <p:cNvSpPr/>
          <p:nvPr/>
        </p:nvSpPr>
        <p:spPr>
          <a:xfrm>
            <a:off x="4974240" y="378000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0" name="Line 9"/>
          <p:cNvSpPr/>
          <p:nvPr/>
        </p:nvSpPr>
        <p:spPr>
          <a:xfrm>
            <a:off x="4974240" y="425016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1" name="Line 10"/>
          <p:cNvSpPr/>
          <p:nvPr/>
        </p:nvSpPr>
        <p:spPr>
          <a:xfrm>
            <a:off x="4974240" y="472680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2" name="Line 11"/>
          <p:cNvSpPr/>
          <p:nvPr/>
        </p:nvSpPr>
        <p:spPr>
          <a:xfrm flipV="1">
            <a:off x="7161960" y="3301560"/>
            <a:ext cx="360" cy="174960"/>
          </a:xfrm>
          <a:prstGeom prst="line">
            <a:avLst/>
          </a:prstGeom>
          <a:ln w="12600">
            <a:solidFill>
              <a:schemeClr val="tx1"/>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583" name="CustomShape 12"/>
          <p:cNvSpPr/>
          <p:nvPr/>
        </p:nvSpPr>
        <p:spPr>
          <a:xfrm rot="16200000">
            <a:off x="7228920" y="3238920"/>
            <a:ext cx="289080" cy="273960"/>
          </a:xfrm>
          <a:prstGeom prst="rect">
            <a:avLst/>
          </a:prstGeom>
          <a:noFill/>
          <a:ln w="12600">
            <a:noFill/>
          </a:ln>
        </p:spPr>
        <p:style>
          <a:lnRef idx="0">
            <a:scrgbClr r="0" g="0" b="0"/>
          </a:lnRef>
          <a:fillRef idx="0">
            <a:scrgbClr r="0" g="0" b="0"/>
          </a:fillRef>
          <a:effectRef idx="0">
            <a:scrgbClr r="0" g="0" b="0"/>
          </a:effectRef>
          <a:fontRef idx="minor"/>
        </p:style>
        <p:txBody>
          <a:bodyPr wrap="none" lIns="0" tIns="0" rIns="0" bIns="0"/>
          <a:lstStyle/>
          <a:p>
            <a:pPr marL="36360"/>
            <a:r>
              <a:rPr lang="en-US" spc="-1">
                <a:solidFill>
                  <a:srgbClr val="000000"/>
                </a:solidFill>
                <a:latin typeface="Arial"/>
                <a:ea typeface="DejaVu Sans"/>
              </a:rPr>
              <a:t>64</a:t>
            </a:r>
            <a:endParaRPr lang="en-US" spc="-1">
              <a:latin typeface="Arial"/>
            </a:endParaRPr>
          </a:p>
        </p:txBody>
      </p:sp>
      <p:sp>
        <p:nvSpPr>
          <p:cNvPr id="1584" name="Line 13"/>
          <p:cNvSpPr/>
          <p:nvPr/>
        </p:nvSpPr>
        <p:spPr>
          <a:xfrm>
            <a:off x="4974240" y="400716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5" name="Line 14"/>
          <p:cNvSpPr/>
          <p:nvPr/>
        </p:nvSpPr>
        <p:spPr>
          <a:xfrm>
            <a:off x="4974240" y="448596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6" name="Line 15"/>
          <p:cNvSpPr/>
          <p:nvPr/>
        </p:nvSpPr>
        <p:spPr>
          <a:xfrm>
            <a:off x="4974240" y="498060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7" name="Line 16"/>
          <p:cNvSpPr/>
          <p:nvPr/>
        </p:nvSpPr>
        <p:spPr>
          <a:xfrm>
            <a:off x="4974240" y="355608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8" name="Line 17"/>
          <p:cNvSpPr/>
          <p:nvPr/>
        </p:nvSpPr>
        <p:spPr>
          <a:xfrm>
            <a:off x="4974240" y="367128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89" name="Line 18"/>
          <p:cNvSpPr/>
          <p:nvPr/>
        </p:nvSpPr>
        <p:spPr>
          <a:xfrm>
            <a:off x="4974240" y="413208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90" name="Line 19"/>
          <p:cNvSpPr/>
          <p:nvPr/>
        </p:nvSpPr>
        <p:spPr>
          <a:xfrm>
            <a:off x="4974240" y="460836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91" name="Line 20"/>
          <p:cNvSpPr/>
          <p:nvPr/>
        </p:nvSpPr>
        <p:spPr>
          <a:xfrm>
            <a:off x="4974240" y="388908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92" name="Line 21"/>
          <p:cNvSpPr/>
          <p:nvPr/>
        </p:nvSpPr>
        <p:spPr>
          <a:xfrm>
            <a:off x="4974240" y="436788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93" name="Line 22"/>
          <p:cNvSpPr/>
          <p:nvPr/>
        </p:nvSpPr>
        <p:spPr>
          <a:xfrm>
            <a:off x="4974240" y="343800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94" name="Line 23"/>
          <p:cNvSpPr/>
          <p:nvPr/>
        </p:nvSpPr>
        <p:spPr>
          <a:xfrm>
            <a:off x="4974240" y="486036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
        <p:nvSpPr>
          <p:cNvPr id="1595" name="Line 24"/>
          <p:cNvSpPr/>
          <p:nvPr/>
        </p:nvSpPr>
        <p:spPr>
          <a:xfrm>
            <a:off x="4974240" y="5084280"/>
            <a:ext cx="1892520" cy="360"/>
          </a:xfrm>
          <a:prstGeom prst="line">
            <a:avLst/>
          </a:prstGeom>
          <a:ln w="31680">
            <a:solidFill>
              <a:schemeClr val="tx1"/>
            </a:solidFill>
            <a:round/>
          </a:ln>
        </p:spPr>
        <p:style>
          <a:lnRef idx="1">
            <a:schemeClr val="accent1"/>
          </a:lnRef>
          <a:fillRef idx="0">
            <a:schemeClr val="accent1"/>
          </a:fillRef>
          <a:effectRef idx="0">
            <a:schemeClr val="accent1"/>
          </a:effectRef>
          <a:fontRef idx="minor"/>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 name="CustomShape 1"/>
          <p:cNvSpPr/>
          <p:nvPr/>
        </p:nvSpPr>
        <p:spPr>
          <a:xfrm>
            <a:off x="1524000" y="2041200"/>
            <a:ext cx="3491280" cy="37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r>
              <a:rPr lang="en-US" sz="2000" b="1" spc="-1">
                <a:solidFill>
                  <a:srgbClr val="401B5B"/>
                </a:solidFill>
                <a:latin typeface="Courier New"/>
              </a:rPr>
              <a:t>__kernel </a:t>
            </a:r>
            <a:r>
              <a:rPr lang="en-US" sz="2000" b="1" spc="-1">
                <a:solidFill>
                  <a:srgbClr val="C0504D"/>
                </a:solidFill>
                <a:latin typeface="Courier New"/>
              </a:rPr>
              <a:t>void</a:t>
            </a:r>
            <a:r>
              <a:rPr lang="en-US" sz="2000" b="1" spc="-1">
                <a:solidFill>
                  <a:srgbClr val="000000"/>
                </a:solidFill>
                <a:latin typeface="Courier New"/>
              </a:rPr>
              <a:t> </a:t>
            </a:r>
            <a:r>
              <a:rPr lang="en-US" sz="2000" b="1" spc="-1">
                <a:solidFill>
                  <a:srgbClr val="17375E"/>
                </a:solidFill>
                <a:latin typeface="Courier New"/>
              </a:rPr>
              <a:t>mmul</a:t>
            </a:r>
            <a:r>
              <a:rPr lang="en-US" sz="2000" b="1" spc="-1">
                <a:solidFill>
                  <a:srgbClr val="000000"/>
                </a:solidFill>
                <a:latin typeface="Courier New"/>
              </a:rPr>
              <a:t>(</a:t>
            </a:r>
            <a:endParaRPr lang="en-US" sz="2000" spc="-1">
              <a:latin typeface="Arial"/>
            </a:endParaRPr>
          </a:p>
          <a:p>
            <a:pPr>
              <a:spcBef>
                <a:spcPts val="400"/>
              </a:spcBef>
            </a:pPr>
            <a:r>
              <a:rPr lang="en-US" sz="2000" b="1" spc="-1">
                <a:solidFill>
                  <a:srgbClr val="C0504D"/>
                </a:solidFill>
                <a:latin typeface="Courier New"/>
              </a:rPr>
              <a:t>   const int </a:t>
            </a:r>
            <a:r>
              <a:rPr lang="en-US" sz="2000" b="1" spc="-1">
                <a:solidFill>
                  <a:srgbClr val="000000"/>
                </a:solidFill>
                <a:latin typeface="Courier New"/>
              </a:rPr>
              <a:t>N,</a:t>
            </a: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401B5B"/>
                </a:solidFill>
                <a:latin typeface="Courier New"/>
              </a:rPr>
              <a:t>__global </a:t>
            </a:r>
            <a:r>
              <a:rPr lang="en-US" sz="2000" b="1" spc="-1">
                <a:solidFill>
                  <a:srgbClr val="C0504D"/>
                </a:solidFill>
                <a:latin typeface="Courier New"/>
              </a:rPr>
              <a:t>float</a:t>
            </a:r>
            <a:r>
              <a:rPr lang="en-US" sz="2000" b="1" spc="-1">
                <a:solidFill>
                  <a:srgbClr val="000000"/>
                </a:solidFill>
                <a:latin typeface="Courier New"/>
              </a:rPr>
              <a:t> *A,</a:t>
            </a:r>
            <a:endParaRPr lang="en-US" sz="2000" spc="-1">
              <a:latin typeface="Arial"/>
            </a:endParaRPr>
          </a:p>
          <a:p>
            <a:pPr>
              <a:spcBef>
                <a:spcPts val="400"/>
              </a:spcBef>
            </a:pPr>
            <a:r>
              <a:rPr lang="en-US" sz="2000" b="1" spc="-1">
                <a:solidFill>
                  <a:srgbClr val="9BBB59"/>
                </a:solidFill>
                <a:latin typeface="Courier New"/>
              </a:rPr>
              <a:t>   </a:t>
            </a:r>
            <a:r>
              <a:rPr lang="en-US" sz="2000" b="1" spc="-1">
                <a:solidFill>
                  <a:srgbClr val="401B5B"/>
                </a:solidFill>
                <a:latin typeface="Courier New"/>
              </a:rPr>
              <a:t>__global </a:t>
            </a:r>
            <a:r>
              <a:rPr lang="en-US" sz="2000" b="1" spc="-1">
                <a:solidFill>
                  <a:srgbClr val="C0504D"/>
                </a:solidFill>
                <a:latin typeface="Courier New"/>
              </a:rPr>
              <a:t>float</a:t>
            </a:r>
            <a:r>
              <a:rPr lang="en-US" sz="2000" b="1" spc="-1">
                <a:solidFill>
                  <a:srgbClr val="000000"/>
                </a:solidFill>
                <a:latin typeface="Courier New"/>
              </a:rPr>
              <a:t> *B,</a:t>
            </a:r>
            <a:endParaRPr lang="en-US" sz="2000" spc="-1">
              <a:latin typeface="Arial"/>
            </a:endParaRPr>
          </a:p>
          <a:p>
            <a:pPr>
              <a:spcBef>
                <a:spcPts val="400"/>
              </a:spcBef>
            </a:pPr>
            <a:r>
              <a:rPr lang="en-US" sz="2000" b="1" spc="-1">
                <a:solidFill>
                  <a:srgbClr val="401B5B"/>
                </a:solidFill>
                <a:latin typeface="Courier New"/>
              </a:rPr>
              <a:t>   __global </a:t>
            </a:r>
            <a:r>
              <a:rPr lang="en-US" sz="2000" b="1" spc="-1">
                <a:solidFill>
                  <a:srgbClr val="C0504D"/>
                </a:solidFill>
                <a:latin typeface="Courier New"/>
              </a:rPr>
              <a:t>float</a:t>
            </a:r>
            <a:r>
              <a:rPr lang="en-US" sz="2000" b="1" spc="-1">
                <a:solidFill>
                  <a:srgbClr val="000000"/>
                </a:solidFill>
                <a:latin typeface="Courier New"/>
              </a:rPr>
              <a:t> *C)</a:t>
            </a:r>
            <a:endParaRPr lang="en-US" sz="2000" spc="-1">
              <a:latin typeface="Arial"/>
            </a:endParaRPr>
          </a:p>
        </p:txBody>
      </p:sp>
      <p:sp>
        <p:nvSpPr>
          <p:cNvPr id="1597" name="CustomShape 2"/>
          <p:cNvSpPr/>
          <p:nvPr/>
        </p:nvSpPr>
        <p:spPr>
          <a:xfrm>
            <a:off x="1631640" y="-9036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3200" spc="-1" dirty="0">
                <a:solidFill>
                  <a:srgbClr val="000000"/>
                </a:solidFill>
                <a:latin typeface="Trebuchet MS"/>
              </a:rPr>
              <a:t>矩阵优化：</a:t>
            </a:r>
            <a:r>
              <a:rPr lang="en-US" altLang="zh-CN" sz="3200" spc="-1" dirty="0">
                <a:solidFill>
                  <a:srgbClr val="000000"/>
                </a:solidFill>
                <a:latin typeface="Trebuchet MS"/>
              </a:rPr>
              <a:t>C</a:t>
            </a:r>
            <a:r>
              <a:rPr lang="zh-CN" altLang="en-US" sz="3200" spc="-1" dirty="0">
                <a:solidFill>
                  <a:srgbClr val="000000"/>
                </a:solidFill>
                <a:latin typeface="Trebuchet MS"/>
              </a:rPr>
              <a:t>中每行一个工作项（</a:t>
            </a:r>
            <a:r>
              <a:rPr lang="en-US" altLang="zh-CN" sz="3200" spc="-1" dirty="0">
                <a:solidFill>
                  <a:srgbClr val="000000"/>
                </a:solidFill>
                <a:latin typeface="Trebuchet MS"/>
              </a:rPr>
              <a:t>work-item</a:t>
            </a:r>
            <a:r>
              <a:rPr lang="zh-CN" altLang="en-US" sz="3200" spc="-1" dirty="0">
                <a:solidFill>
                  <a:srgbClr val="000000"/>
                </a:solidFill>
                <a:latin typeface="Trebuchet MS"/>
              </a:rPr>
              <a:t>）</a:t>
            </a:r>
            <a:endParaRPr lang="en-US" altLang="zh-CN" sz="2800" spc="-1" dirty="0"/>
          </a:p>
        </p:txBody>
      </p:sp>
      <p:sp>
        <p:nvSpPr>
          <p:cNvPr id="1598" name="CustomShape 3"/>
          <p:cNvSpPr/>
          <p:nvPr/>
        </p:nvSpPr>
        <p:spPr>
          <a:xfrm>
            <a:off x="5088000" y="1700640"/>
            <a:ext cx="5122080" cy="442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r>
              <a:rPr lang="en-US" sz="2000" b="1" spc="-1">
                <a:solidFill>
                  <a:srgbClr val="000000"/>
                </a:solidFill>
                <a:latin typeface="Courier New"/>
                <a:ea typeface="DejaVu Sans"/>
              </a:rPr>
              <a:t>{</a:t>
            </a:r>
            <a:endParaRPr lang="en-US" sz="2000" spc="-1">
              <a:latin typeface="Arial"/>
            </a:endParaRPr>
          </a:p>
          <a:p>
            <a:pPr>
              <a:spcBef>
                <a:spcPts val="400"/>
              </a:spcBef>
            </a:pPr>
            <a:r>
              <a:rPr lang="en-US" sz="2000" b="1" spc="-1">
                <a:solidFill>
                  <a:srgbClr val="000000"/>
                </a:solidFill>
                <a:latin typeface="Courier New"/>
                <a:ea typeface="DejaVu Sans"/>
              </a:rPr>
              <a:t>  </a:t>
            </a:r>
            <a:r>
              <a:rPr lang="en-US" sz="2000" b="1" spc="-1">
                <a:solidFill>
                  <a:srgbClr val="C0504D"/>
                </a:solidFill>
                <a:latin typeface="Courier New"/>
                <a:ea typeface="DejaVu Sans"/>
              </a:rPr>
              <a:t>int</a:t>
            </a:r>
            <a:r>
              <a:rPr lang="en-US" sz="2000" b="1" spc="-1">
                <a:solidFill>
                  <a:srgbClr val="000000"/>
                </a:solidFill>
                <a:latin typeface="Courier New"/>
                <a:ea typeface="DejaVu Sans"/>
              </a:rPr>
              <a:t> j, k;</a:t>
            </a:r>
            <a:endParaRPr lang="en-US" sz="2000" spc="-1">
              <a:latin typeface="Arial"/>
            </a:endParaRPr>
          </a:p>
          <a:p>
            <a:pPr>
              <a:spcBef>
                <a:spcPts val="400"/>
              </a:spcBef>
            </a:pPr>
            <a:r>
              <a:rPr lang="en-US" sz="2000" b="1" spc="-1">
                <a:solidFill>
                  <a:srgbClr val="000000"/>
                </a:solidFill>
                <a:latin typeface="Courier New"/>
                <a:ea typeface="DejaVu Sans"/>
              </a:rPr>
              <a:t>  </a:t>
            </a:r>
            <a:r>
              <a:rPr lang="en-US" sz="2000" b="1" spc="-1">
                <a:solidFill>
                  <a:srgbClr val="C0504D"/>
                </a:solidFill>
                <a:latin typeface="Courier New"/>
                <a:ea typeface="DejaVu Sans"/>
              </a:rPr>
              <a:t>int </a:t>
            </a:r>
            <a:r>
              <a:rPr lang="en-US" sz="2000" b="1" spc="-1">
                <a:solidFill>
                  <a:srgbClr val="000000"/>
                </a:solidFill>
                <a:latin typeface="Courier New"/>
                <a:ea typeface="DejaVu Sans"/>
              </a:rPr>
              <a:t>i = </a:t>
            </a:r>
            <a:r>
              <a:rPr lang="en-US" sz="2000" b="1" spc="-1">
                <a:solidFill>
                  <a:srgbClr val="17375E"/>
                </a:solidFill>
                <a:latin typeface="Courier New"/>
                <a:ea typeface="DejaVu Sans"/>
              </a:rPr>
              <a:t>get_global_id</a:t>
            </a:r>
            <a:r>
              <a:rPr lang="en-US" sz="2000" b="1" spc="-1">
                <a:solidFill>
                  <a:srgbClr val="000000"/>
                </a:solidFill>
                <a:latin typeface="Courier New"/>
                <a:ea typeface="DejaVu Sans"/>
              </a:rPr>
              <a:t>(0);</a:t>
            </a:r>
            <a:endParaRPr lang="en-US" sz="2000" spc="-1">
              <a:latin typeface="Arial"/>
            </a:endParaRPr>
          </a:p>
          <a:p>
            <a:pPr>
              <a:spcBef>
                <a:spcPts val="400"/>
              </a:spcBef>
            </a:pPr>
            <a:r>
              <a:rPr lang="en-US" sz="2000" b="1" spc="-1">
                <a:solidFill>
                  <a:srgbClr val="000000"/>
                </a:solidFill>
                <a:latin typeface="Courier New"/>
                <a:ea typeface="DejaVu Sans"/>
              </a:rPr>
              <a:t>  </a:t>
            </a:r>
            <a:r>
              <a:rPr lang="en-US" sz="2000" b="1" spc="-1">
                <a:solidFill>
                  <a:srgbClr val="C0504D"/>
                </a:solidFill>
                <a:latin typeface="Courier New"/>
                <a:ea typeface="DejaVu Sans"/>
              </a:rPr>
              <a:t>float </a:t>
            </a:r>
            <a:r>
              <a:rPr lang="en-US" sz="2000" b="1" spc="-1">
                <a:solidFill>
                  <a:srgbClr val="000000"/>
                </a:solidFill>
                <a:latin typeface="Courier New"/>
                <a:ea typeface="DejaVu Sans"/>
              </a:rPr>
              <a:t>tmp;</a:t>
            </a:r>
            <a:endParaRPr lang="en-US" sz="2000" spc="-1">
              <a:latin typeface="Arial"/>
            </a:endParaRPr>
          </a:p>
          <a:p>
            <a:pPr>
              <a:spcBef>
                <a:spcPts val="400"/>
              </a:spcBef>
            </a:pPr>
            <a:r>
              <a:rPr lang="en-US" sz="2000" b="1" spc="-1">
                <a:solidFill>
                  <a:srgbClr val="4F81BD"/>
                </a:solidFill>
                <a:latin typeface="Courier New"/>
                <a:ea typeface="DejaVu Sans"/>
              </a:rPr>
              <a:t>  </a:t>
            </a:r>
            <a:r>
              <a:rPr lang="en-US" sz="2000" b="1" spc="-1">
                <a:solidFill>
                  <a:srgbClr val="000000"/>
                </a:solidFill>
                <a:latin typeface="Courier New"/>
                <a:ea typeface="DejaVu Sans"/>
              </a:rPr>
              <a:t>for (j = 0; j &lt; N; j++) {</a:t>
            </a:r>
            <a:endParaRPr lang="en-US" sz="2000" spc="-1">
              <a:latin typeface="Arial"/>
            </a:endParaRPr>
          </a:p>
          <a:p>
            <a:pPr>
              <a:spcBef>
                <a:spcPts val="400"/>
              </a:spcBef>
            </a:pPr>
            <a:r>
              <a:rPr lang="en-US" sz="2000" b="1" spc="-1">
                <a:solidFill>
                  <a:srgbClr val="000000"/>
                </a:solidFill>
                <a:latin typeface="Courier New"/>
                <a:ea typeface="DejaVu Sans"/>
              </a:rPr>
              <a:t>   tmp = 0.0f;</a:t>
            </a:r>
            <a:endParaRPr lang="en-US" sz="2000" spc="-1">
              <a:latin typeface="Arial"/>
            </a:endParaRPr>
          </a:p>
          <a:p>
            <a:pPr>
              <a:spcBef>
                <a:spcPts val="400"/>
              </a:spcBef>
            </a:pPr>
            <a:r>
              <a:rPr lang="en-US" sz="2000" b="1" spc="-1">
                <a:solidFill>
                  <a:srgbClr val="000000"/>
                </a:solidFill>
                <a:latin typeface="Courier New"/>
                <a:ea typeface="DejaVu Sans"/>
              </a:rPr>
              <a:t>   for (k = 0; k &lt; N; k++) </a:t>
            </a:r>
            <a:endParaRPr lang="en-US" sz="2000" spc="-1">
              <a:latin typeface="Arial"/>
            </a:endParaRPr>
          </a:p>
          <a:p>
            <a:pPr>
              <a:spcBef>
                <a:spcPts val="400"/>
              </a:spcBef>
            </a:pPr>
            <a:r>
              <a:rPr lang="en-US" sz="2000" b="1" spc="-1">
                <a:solidFill>
                  <a:srgbClr val="000000"/>
                </a:solidFill>
                <a:latin typeface="Courier New"/>
                <a:ea typeface="DejaVu Sans"/>
              </a:rPr>
              <a:t>     tmp += A[i*N+k]*B[k*N+j];</a:t>
            </a:r>
            <a:endParaRPr lang="en-US" sz="2000" spc="-1">
              <a:latin typeface="Arial"/>
            </a:endParaRPr>
          </a:p>
          <a:p>
            <a:pPr>
              <a:spcBef>
                <a:spcPts val="400"/>
              </a:spcBef>
            </a:pPr>
            <a:r>
              <a:rPr lang="en-US" sz="2000" b="1" spc="-1">
                <a:solidFill>
                  <a:srgbClr val="000000"/>
                </a:solidFill>
                <a:latin typeface="Courier New"/>
                <a:ea typeface="DejaVu Sans"/>
              </a:rPr>
              <a:t>   C[i*N+j] = tmp;</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a:t>
            </a:r>
            <a:endParaRPr lang="en-US" sz="2000" spc="-1">
              <a:latin typeface="Arial"/>
            </a:endParaRPr>
          </a:p>
        </p:txBody>
      </p:sp>
      <p:sp>
        <p:nvSpPr>
          <p:cNvPr id="1599" name="Line 4"/>
          <p:cNvSpPr/>
          <p:nvPr/>
        </p:nvSpPr>
        <p:spPr>
          <a:xfrm flipH="1">
            <a:off x="4976400" y="1700640"/>
            <a:ext cx="15840" cy="44254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 name="CustomShape 1"/>
          <p:cNvSpPr/>
          <p:nvPr/>
        </p:nvSpPr>
        <p:spPr>
          <a:xfrm>
            <a:off x="5838240" y="1091880"/>
            <a:ext cx="4859280" cy="460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a:solidFill>
                  <a:srgbClr val="000000"/>
                </a:solidFill>
                <a:latin typeface="Courier New Bold"/>
                <a:ea typeface="DejaVu Sans"/>
              </a:rPr>
              <a:t>  // Setup the buffers, initialize matrices,</a:t>
            </a:r>
            <a:endParaRPr lang="en-US" sz="1100" spc="-1">
              <a:latin typeface="Arial"/>
            </a:endParaRPr>
          </a:p>
          <a:p>
            <a:pPr>
              <a:lnSpc>
                <a:spcPct val="100000"/>
              </a:lnSpc>
            </a:pPr>
            <a:r>
              <a:rPr lang="en-US" sz="1100" b="1" spc="-1">
                <a:solidFill>
                  <a:srgbClr val="000000"/>
                </a:solidFill>
                <a:latin typeface="Courier New Bold"/>
                <a:ea typeface="DejaVu Sans"/>
              </a:rPr>
              <a:t>  // and write them into global memory</a:t>
            </a:r>
            <a:endParaRPr lang="en-US" sz="1100" spc="-1">
              <a:latin typeface="Arial"/>
            </a:endParaRPr>
          </a:p>
          <a:p>
            <a:pPr>
              <a:lnSpc>
                <a:spcPct val="100000"/>
              </a:lnSpc>
            </a:pPr>
            <a:r>
              <a:rPr lang="en-US" sz="1100" b="1" spc="-1">
                <a:solidFill>
                  <a:srgbClr val="000000"/>
                </a:solidFill>
                <a:latin typeface="Courier New Bold"/>
                <a:ea typeface="DejaVu Sans"/>
              </a:rPr>
              <a:t>  initmat(Mdim, Ndim, Pdim, h_A, h_B, h_C);</a:t>
            </a:r>
            <a:endParaRPr lang="en-US" sz="1100" spc="-1">
              <a:latin typeface="Arial"/>
            </a:endParaRPr>
          </a:p>
          <a:p>
            <a:pPr>
              <a:lnSpc>
                <a:spcPct val="100000"/>
              </a:lnSpc>
            </a:pPr>
            <a:r>
              <a:rPr lang="en-US" sz="1100" b="1" spc="-1">
                <a:solidFill>
                  <a:srgbClr val="000000"/>
                </a:solidFill>
                <a:latin typeface="Courier New Bold"/>
                <a:ea typeface="DejaVu Sans"/>
              </a:rPr>
              <a:t>  cl::Buffer d_a(context, h_A.begin(),h_A.end(), true);</a:t>
            </a:r>
            <a:endParaRPr lang="en-US" sz="1100" spc="-1">
              <a:latin typeface="Arial"/>
            </a:endParaRPr>
          </a:p>
          <a:p>
            <a:pPr>
              <a:lnSpc>
                <a:spcPct val="100000"/>
              </a:lnSpc>
            </a:pPr>
            <a:r>
              <a:rPr lang="en-US" sz="1100" b="1" spc="-1">
                <a:solidFill>
                  <a:srgbClr val="000000"/>
                </a:solidFill>
                <a:latin typeface="Courier New Bold"/>
                <a:ea typeface="DejaVu Sans"/>
              </a:rPr>
              <a:t>  cl::Buffer d_b(context, h_B.begin(),h_B.end(), true);</a:t>
            </a:r>
            <a:endParaRPr lang="en-US" sz="1100" spc="-1">
              <a:latin typeface="Arial"/>
            </a:endParaRPr>
          </a:p>
          <a:p>
            <a:pPr>
              <a:lnSpc>
                <a:spcPct val="100000"/>
              </a:lnSpc>
            </a:pPr>
            <a:r>
              <a:rPr lang="en-US" sz="1100" b="1" spc="-1">
                <a:solidFill>
                  <a:srgbClr val="000000"/>
                </a:solidFill>
                <a:latin typeface="Courier New Bold"/>
                <a:ea typeface="DejaVu Sans"/>
              </a:rPr>
              <a:t>  cl::Buffer d_c = cl::Buffer(context, </a:t>
            </a:r>
            <a:endParaRPr lang="en-US" sz="1100" spc="-1">
              <a:latin typeface="Arial"/>
            </a:endParaRPr>
          </a:p>
          <a:p>
            <a:pPr>
              <a:lnSpc>
                <a:spcPct val="100000"/>
              </a:lnSpc>
            </a:pPr>
            <a:r>
              <a:rPr lang="en-US" sz="1100" b="1" spc="-1">
                <a:solidFill>
                  <a:srgbClr val="000000"/>
                </a:solidFill>
                <a:latin typeface="Courier New Bold"/>
                <a:ea typeface="DejaVu Sans"/>
              </a:rPr>
              <a:t>                              CL_MEM_WRITE_ONLY,</a:t>
            </a:r>
            <a:endParaRPr lang="en-US" sz="1100" spc="-1">
              <a:latin typeface="Arial"/>
            </a:endParaRPr>
          </a:p>
          <a:p>
            <a:pPr>
              <a:lnSpc>
                <a:spcPct val="100000"/>
              </a:lnSpc>
            </a:pPr>
            <a:r>
              <a:rPr lang="en-US" sz="1100" b="1" spc="-1">
                <a:solidFill>
                  <a:srgbClr val="000000"/>
                </a:solidFill>
                <a:latin typeface="Courier New Bold"/>
                <a:ea typeface="DejaVu Sans"/>
              </a:rPr>
              <a:t>                              sizeof(float) * szC);</a:t>
            </a:r>
            <a:endParaRPr lang="en-US" sz="1100" spc="-1">
              <a:latin typeface="Arial"/>
            </a:endParaRPr>
          </a:p>
          <a:p>
            <a:pPr>
              <a:lnSpc>
                <a:spcPct val="100000"/>
              </a:lnSpc>
            </a:pPr>
            <a:r>
              <a:rPr lang="en-US" sz="1100" b="1" spc="-1">
                <a:solidFill>
                  <a:srgbClr val="000000"/>
                </a:solidFill>
                <a:latin typeface="Courier New Bold"/>
                <a:ea typeface="DejaVu Sans"/>
              </a:rPr>
              <a:t> </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cl::make_kernel&lt;int, int, int,</a:t>
            </a:r>
            <a:endParaRPr lang="en-US" sz="1100" spc="-1">
              <a:latin typeface="Arial"/>
            </a:endParaRPr>
          </a:p>
          <a:p>
            <a:pPr>
              <a:lnSpc>
                <a:spcPct val="100000"/>
              </a:lnSpc>
            </a:pPr>
            <a:r>
              <a:rPr lang="en-US" sz="1100" b="1" spc="-1">
                <a:solidFill>
                  <a:srgbClr val="000000"/>
                </a:solidFill>
                <a:latin typeface="Courier New Bold"/>
                <a:ea typeface="DejaVu Sans"/>
              </a:rPr>
              <a:t>                  cl::Buffer, cl::Buffer, cl::Buffer&gt; </a:t>
            </a:r>
            <a:endParaRPr lang="en-US" sz="1100" spc="-1">
              <a:latin typeface="Arial"/>
            </a:endParaRPr>
          </a:p>
          <a:p>
            <a:pPr>
              <a:lnSpc>
                <a:spcPct val="100000"/>
              </a:lnSpc>
            </a:pPr>
            <a:r>
              <a:rPr lang="en-US" sz="1100" b="1" spc="-1">
                <a:solidFill>
                  <a:srgbClr val="000000"/>
                </a:solidFill>
                <a:latin typeface="Courier New Bold"/>
                <a:ea typeface="DejaVu Sans"/>
              </a:rPr>
              <a:t>                  krow(program, "mmul");</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zero_mat(Ndim, Mdim, h_C);</a:t>
            </a:r>
            <a:endParaRPr lang="en-US" sz="1100" spc="-1">
              <a:latin typeface="Arial"/>
            </a:endParaRPr>
          </a:p>
          <a:p>
            <a:pPr>
              <a:lnSpc>
                <a:spcPct val="100000"/>
              </a:lnSpc>
            </a:pPr>
            <a:r>
              <a:rPr lang="en-US" sz="1100" b="1" spc="-1">
                <a:solidFill>
                  <a:srgbClr val="000000"/>
                </a:solidFill>
                <a:latin typeface="Courier New Bold"/>
                <a:ea typeface="DejaVu Sans"/>
              </a:rPr>
              <a:t>  start_time = wtime();</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krow(cl::EnqueueArgs(queue,</a:t>
            </a:r>
            <a:endParaRPr lang="en-US" sz="1100" spc="-1">
              <a:latin typeface="Arial"/>
            </a:endParaRPr>
          </a:p>
          <a:p>
            <a:pPr>
              <a:lnSpc>
                <a:spcPct val="100000"/>
              </a:lnSpc>
            </a:pPr>
            <a:r>
              <a:rPr lang="en-US" sz="1100" b="1" spc="-1">
                <a:solidFill>
                  <a:srgbClr val="000000"/>
                </a:solidFill>
                <a:latin typeface="Courier New Bold"/>
                <a:ea typeface="DejaVu Sans"/>
              </a:rPr>
              <a:t>                       cl::NDRange(Ndim), </a:t>
            </a:r>
            <a:endParaRPr lang="en-US" sz="1100" spc="-1">
              <a:latin typeface="Arial"/>
            </a:endParaRPr>
          </a:p>
          <a:p>
            <a:pPr>
              <a:lnSpc>
                <a:spcPct val="100000"/>
              </a:lnSpc>
            </a:pPr>
            <a:r>
              <a:rPr lang="en-US" sz="1100" b="1" spc="-1">
                <a:solidFill>
                  <a:srgbClr val="000000"/>
                </a:solidFill>
                <a:latin typeface="Courier New Bold"/>
                <a:ea typeface="DejaVu Sans"/>
              </a:rPr>
              <a:t>                       cl::NDRange(ORDER/16)),</a:t>
            </a:r>
            <a:endParaRPr lang="en-US" sz="1100" spc="-1">
              <a:latin typeface="Arial"/>
            </a:endParaRPr>
          </a:p>
          <a:p>
            <a:pPr>
              <a:lnSpc>
                <a:spcPct val="100000"/>
              </a:lnSpc>
            </a:pPr>
            <a:r>
              <a:rPr lang="en-US" sz="1100" b="1" spc="-1">
                <a:solidFill>
                  <a:srgbClr val="000000"/>
                </a:solidFill>
                <a:latin typeface="Courier New Bold"/>
                <a:ea typeface="DejaVu Sans"/>
              </a:rPr>
              <a:t>       Ndim, Mdim, Pdim, d_a, d_b, d_c);</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cl::copy(queue, d_c, h_C.begin(), h_C.end());</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run_time  = wtime() - start_time;</a:t>
            </a:r>
            <a:endParaRPr lang="en-US" sz="1100" spc="-1">
              <a:latin typeface="Arial"/>
            </a:endParaRPr>
          </a:p>
          <a:p>
            <a:pPr>
              <a:lnSpc>
                <a:spcPct val="100000"/>
              </a:lnSpc>
            </a:pPr>
            <a:r>
              <a:rPr lang="en-US" sz="1100" b="1" spc="-1">
                <a:solidFill>
                  <a:srgbClr val="000000"/>
                </a:solidFill>
                <a:latin typeface="Courier New Bold"/>
                <a:ea typeface="DejaVu Sans"/>
              </a:rPr>
              <a:t>  results(Mdim, Ndim, Pdim, h_C, run_time);</a:t>
            </a:r>
            <a:endParaRPr lang="en-US" sz="1100" spc="-1">
              <a:latin typeface="Arial"/>
            </a:endParaRPr>
          </a:p>
          <a:p>
            <a:pPr>
              <a:lnSpc>
                <a:spcPct val="100000"/>
              </a:lnSpc>
            </a:pPr>
            <a:r>
              <a:rPr lang="en-US" sz="1100" b="1" spc="-1">
                <a:solidFill>
                  <a:srgbClr val="000000"/>
                </a:solidFill>
                <a:latin typeface="Courier New Bold"/>
                <a:ea typeface="DejaVu Sans"/>
              </a:rPr>
              <a:t>}</a:t>
            </a:r>
            <a:endParaRPr lang="en-US" sz="1100" spc="-1">
              <a:latin typeface="Arial"/>
            </a:endParaRPr>
          </a:p>
        </p:txBody>
      </p:sp>
      <p:sp>
        <p:nvSpPr>
          <p:cNvPr id="1601" name="CustomShape 2"/>
          <p:cNvSpPr/>
          <p:nvPr/>
        </p:nvSpPr>
        <p:spPr>
          <a:xfrm>
            <a:off x="1559640" y="1138680"/>
            <a:ext cx="4535640" cy="511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dirty="0">
                <a:solidFill>
                  <a:srgbClr val="000000"/>
                </a:solidFill>
                <a:latin typeface="Courier New Bold"/>
                <a:ea typeface="DejaVu Sans"/>
              </a:rPr>
              <a:t>int main(int </a:t>
            </a:r>
            <a:r>
              <a:rPr lang="en-US" sz="1100" b="1" spc="-1" dirty="0" err="1">
                <a:solidFill>
                  <a:srgbClr val="000000"/>
                </a:solidFill>
                <a:latin typeface="Courier New Bold"/>
                <a:ea typeface="DejaVu Sans"/>
              </a:rPr>
              <a:t>argc</a:t>
            </a:r>
            <a:r>
              <a:rPr lang="en-US" sz="1100" b="1" spc="-1" dirty="0">
                <a:solidFill>
                  <a:srgbClr val="000000"/>
                </a:solidFill>
                <a:latin typeface="Courier New Bold"/>
                <a:ea typeface="DejaVu Sans"/>
              </a:rPr>
              <a:t>, char *</a:t>
            </a:r>
            <a:r>
              <a:rPr lang="en-US" sz="1100" b="1" spc="-1" dirty="0" err="1">
                <a:solidFill>
                  <a:srgbClr val="000000"/>
                </a:solidFill>
                <a:latin typeface="Courier New Bold"/>
                <a:ea typeface="DejaVu Sans"/>
              </a:rPr>
              <a:t>argv</a:t>
            </a: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  std::vector&lt;float&gt; </a:t>
            </a:r>
            <a:r>
              <a:rPr lang="en-US" sz="1100" b="1" spc="-1" dirty="0" err="1">
                <a:solidFill>
                  <a:srgbClr val="000000"/>
                </a:solidFill>
                <a:latin typeface="Courier New Bold"/>
                <a:ea typeface="DejaVu Sans"/>
              </a:rPr>
              <a:t>h_A</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h_B</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h_C</a:t>
            </a:r>
            <a:r>
              <a:rPr lang="en-US" sz="1100" b="1" spc="-1" dirty="0">
                <a:solidFill>
                  <a:srgbClr val="000000"/>
                </a:solidFill>
                <a:latin typeface="Courier New Bold"/>
                <a:ea typeface="DejaVu Sans"/>
              </a:rPr>
              <a:t>; // matrices</a:t>
            </a:r>
            <a:endParaRPr lang="en-US" sz="1100" spc="-1" dirty="0">
              <a:latin typeface="Arial"/>
            </a:endParaRPr>
          </a:p>
          <a:p>
            <a:pPr>
              <a:lnSpc>
                <a:spcPct val="100000"/>
              </a:lnSpc>
            </a:pPr>
            <a:r>
              <a:rPr lang="en-US" sz="1100" b="1" spc="-1" dirty="0">
                <a:solidFill>
                  <a:srgbClr val="000000"/>
                </a:solidFill>
                <a:latin typeface="Courier New Bold"/>
                <a:ea typeface="DejaVu Sans"/>
              </a:rPr>
              <a:t>  int </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 // A[N][P],B[P][M],C[N][M]</a:t>
            </a:r>
            <a:endParaRPr lang="en-US" sz="1100" spc="-1" dirty="0">
              <a:latin typeface="Arial"/>
            </a:endParaRPr>
          </a:p>
          <a:p>
            <a:pPr>
              <a:lnSpc>
                <a:spcPct val="100000"/>
              </a:lnSpc>
            </a:pPr>
            <a:r>
              <a:rPr lang="en-US" sz="1100" b="1" spc="-1" dirty="0">
                <a:solidFill>
                  <a:srgbClr val="000000"/>
                </a:solidFill>
                <a:latin typeface="Courier New Bold"/>
                <a:ea typeface="DejaVu Sans"/>
              </a:rPr>
              <a:t>  int </a:t>
            </a:r>
            <a:r>
              <a:rPr lang="en-US" sz="1100" b="1" spc="-1" dirty="0" err="1">
                <a:solidFill>
                  <a:srgbClr val="000000"/>
                </a:solidFill>
                <a:latin typeface="Courier New Bold"/>
                <a:ea typeface="DejaVu Sans"/>
              </a:rPr>
              <a:t>i</a:t>
            </a:r>
            <a:r>
              <a:rPr lang="en-US" sz="1100" b="1" spc="-1" dirty="0">
                <a:solidFill>
                  <a:srgbClr val="000000"/>
                </a:solidFill>
                <a:latin typeface="Courier New Bold"/>
                <a:ea typeface="DejaVu Sans"/>
              </a:rPr>
              <a:t>, err; </a:t>
            </a:r>
            <a:endParaRPr lang="en-US" sz="1100" spc="-1" dirty="0">
              <a:latin typeface="Arial"/>
            </a:endParaRPr>
          </a:p>
          <a:p>
            <a:pPr>
              <a:lnSpc>
                <a:spcPct val="100000"/>
              </a:lnSpc>
            </a:pPr>
            <a:r>
              <a:rPr lang="en-US" sz="1100" b="1" spc="-1" dirty="0">
                <a:solidFill>
                  <a:srgbClr val="000000"/>
                </a:solidFill>
                <a:latin typeface="Courier New Bold"/>
                <a:ea typeface="DejaVu Sans"/>
              </a:rPr>
              <a:t>  int </a:t>
            </a:r>
            <a:r>
              <a:rPr lang="en-US" sz="1100" b="1" spc="-1" dirty="0" err="1">
                <a:solidFill>
                  <a:srgbClr val="000000"/>
                </a:solidFill>
                <a:latin typeface="Courier New Bold"/>
                <a:ea typeface="DejaVu Sans"/>
              </a:rPr>
              <a:t>szA</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szB</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szC</a:t>
            </a:r>
            <a:r>
              <a:rPr lang="en-US" sz="1100" b="1" spc="-1" dirty="0">
                <a:solidFill>
                  <a:srgbClr val="000000"/>
                </a:solidFill>
                <a:latin typeface="Courier New Bold"/>
                <a:ea typeface="DejaVu Sans"/>
              </a:rPr>
              <a:t>; // num elements in each matrix</a:t>
            </a:r>
            <a:endParaRPr lang="en-US" sz="1100" spc="-1" dirty="0">
              <a:latin typeface="Arial"/>
            </a:endParaRPr>
          </a:p>
          <a:p>
            <a:pPr>
              <a:lnSpc>
                <a:spcPct val="100000"/>
              </a:lnSpc>
            </a:pPr>
            <a:r>
              <a:rPr lang="en-US" sz="1100" b="1" spc="-1" dirty="0">
                <a:solidFill>
                  <a:srgbClr val="000000"/>
                </a:solidFill>
                <a:latin typeface="Courier New Bold"/>
                <a:ea typeface="DejaVu Sans"/>
              </a:rPr>
              <a:t>  double </a:t>
            </a:r>
            <a:r>
              <a:rPr lang="en-US" sz="1100" b="1" spc="-1" dirty="0" err="1">
                <a:solidFill>
                  <a:srgbClr val="000000"/>
                </a:solidFill>
                <a:latin typeface="Courier New Bold"/>
                <a:ea typeface="DejaVu Sans"/>
              </a:rPr>
              <a:t>start_time</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run_time</a:t>
            </a:r>
            <a:r>
              <a:rPr lang="en-US" sz="1100" b="1" spc="-1" dirty="0">
                <a:solidFill>
                  <a:srgbClr val="000000"/>
                </a:solidFill>
                <a:latin typeface="Courier New Bold"/>
                <a:ea typeface="DejaVu Sans"/>
              </a:rPr>
              <a:t>; // timing data</a:t>
            </a:r>
            <a:endParaRPr lang="en-US" sz="1100" spc="-1" dirty="0">
              <a:latin typeface="Arial"/>
            </a:endParaRPr>
          </a:p>
          <a:p>
            <a:pPr>
              <a:lnSpc>
                <a:spcPct val="100000"/>
              </a:lnSpc>
            </a:pPr>
            <a:r>
              <a:rPr lang="en-US" sz="1100" b="1" spc="-1" dirty="0">
                <a:solidFill>
                  <a:srgbClr val="000000"/>
                </a:solidFill>
                <a:latin typeface="Courier New Bold"/>
                <a:ea typeface="DejaVu Sans"/>
              </a:rPr>
              <a:t>  cl::Program </a:t>
            </a:r>
            <a:r>
              <a:rPr lang="en-US" sz="1100" b="1" spc="-1" dirty="0" err="1">
                <a:solidFill>
                  <a:srgbClr val="000000"/>
                </a:solidFill>
                <a:latin typeface="Courier New Bold"/>
                <a:ea typeface="DejaVu Sans"/>
              </a:rPr>
              <a:t>program</a:t>
            </a:r>
            <a:r>
              <a:rPr lang="en-US" sz="1100" b="1" spc="-1" dirty="0">
                <a:solidFill>
                  <a:srgbClr val="000000"/>
                </a:solidFill>
                <a:latin typeface="Courier New Bold"/>
                <a:ea typeface="DejaVu Sans"/>
              </a:rPr>
              <a:t>;</a:t>
            </a:r>
            <a:endParaRPr lang="en-US" sz="1100" spc="-1" dirty="0">
              <a:latin typeface="Arial"/>
            </a:endParaRPr>
          </a:p>
          <a:p>
            <a:pPr>
              <a:lnSpc>
                <a:spcPct val="100000"/>
              </a:lnSpc>
            </a:pP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 = ORDER;</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szA</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 </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szB</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 </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szC</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h_A</a:t>
            </a:r>
            <a:r>
              <a:rPr lang="en-US" sz="1100" b="1" spc="-1" dirty="0">
                <a:solidFill>
                  <a:srgbClr val="000000"/>
                </a:solidFill>
                <a:latin typeface="Courier New Bold"/>
                <a:ea typeface="DejaVu Sans"/>
              </a:rPr>
              <a:t>   = std::vector&lt;float&gt;(</a:t>
            </a:r>
            <a:r>
              <a:rPr lang="en-US" sz="1100" b="1" spc="-1" dirty="0" err="1">
                <a:solidFill>
                  <a:srgbClr val="000000"/>
                </a:solidFill>
                <a:latin typeface="Courier New Bold"/>
                <a:ea typeface="DejaVu Sans"/>
              </a:rPr>
              <a:t>szA</a:t>
            </a: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h_B</a:t>
            </a:r>
            <a:r>
              <a:rPr lang="en-US" sz="1100" b="1" spc="-1" dirty="0">
                <a:solidFill>
                  <a:srgbClr val="000000"/>
                </a:solidFill>
                <a:latin typeface="Courier New Bold"/>
                <a:ea typeface="DejaVu Sans"/>
              </a:rPr>
              <a:t>   = std::vector&lt;float&gt;(</a:t>
            </a:r>
            <a:r>
              <a:rPr lang="en-US" sz="1100" b="1" spc="-1" dirty="0" err="1">
                <a:solidFill>
                  <a:srgbClr val="000000"/>
                </a:solidFill>
                <a:latin typeface="Courier New Bold"/>
                <a:ea typeface="DejaVu Sans"/>
              </a:rPr>
              <a:t>szB</a:t>
            </a: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h_C</a:t>
            </a:r>
            <a:r>
              <a:rPr lang="en-US" sz="1100" b="1" spc="-1" dirty="0">
                <a:solidFill>
                  <a:srgbClr val="000000"/>
                </a:solidFill>
                <a:latin typeface="Courier New Bold"/>
                <a:ea typeface="DejaVu Sans"/>
              </a:rPr>
              <a:t>   = std::vector&lt;float&gt;(</a:t>
            </a:r>
            <a:r>
              <a:rPr lang="en-US" sz="1100" b="1" spc="-1" dirty="0" err="1">
                <a:solidFill>
                  <a:srgbClr val="000000"/>
                </a:solidFill>
                <a:latin typeface="Courier New Bold"/>
                <a:ea typeface="DejaVu Sans"/>
              </a:rPr>
              <a:t>szC</a:t>
            </a:r>
            <a:r>
              <a:rPr lang="en-US" sz="1100" b="1" spc="-1" dirty="0">
                <a:solidFill>
                  <a:srgbClr val="000000"/>
                </a:solidFill>
                <a:latin typeface="Courier New Bold"/>
                <a:ea typeface="DejaVu Sans"/>
              </a:rPr>
              <a:t>);</a:t>
            </a:r>
            <a:endParaRPr lang="en-US" sz="1100" spc="-1" dirty="0">
              <a:latin typeface="Arial"/>
            </a:endParaRPr>
          </a:p>
          <a:p>
            <a:pPr>
              <a:lnSpc>
                <a:spcPct val="100000"/>
              </a:lnSpc>
            </a:pP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initmat</a:t>
            </a:r>
            <a:r>
              <a:rPr lang="en-US" sz="1100" b="1" spc="-1" dirty="0">
                <a:solidFill>
                  <a:srgbClr val="000000"/>
                </a:solidFill>
                <a:latin typeface="Courier New Bold"/>
                <a:ea typeface="DejaVu Sans"/>
              </a:rPr>
              <a:t>(</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h_A</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h_B</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h_C</a:t>
            </a:r>
            <a:r>
              <a:rPr lang="en-US" sz="1100" b="1" spc="-1" dirty="0">
                <a:solidFill>
                  <a:srgbClr val="000000"/>
                </a:solidFill>
                <a:latin typeface="Courier New Bold"/>
                <a:ea typeface="DejaVu Sans"/>
              </a:rPr>
              <a:t>);</a:t>
            </a:r>
            <a:endParaRPr lang="en-US" sz="1100" spc="-1" dirty="0">
              <a:latin typeface="Arial"/>
            </a:endParaRPr>
          </a:p>
          <a:p>
            <a:pPr>
              <a:lnSpc>
                <a:spcPct val="100000"/>
              </a:lnSpc>
            </a:pPr>
            <a:endParaRPr lang="en-US" sz="1100" spc="-1" dirty="0">
              <a:latin typeface="Arial"/>
            </a:endParaRPr>
          </a:p>
          <a:p>
            <a:pPr>
              <a:lnSpc>
                <a:spcPct val="100000"/>
              </a:lnSpc>
            </a:pPr>
            <a:r>
              <a:rPr lang="en-US" sz="1100" b="1" spc="-1" dirty="0">
                <a:solidFill>
                  <a:srgbClr val="000000"/>
                </a:solidFill>
                <a:latin typeface="Courier New Bold"/>
                <a:ea typeface="DejaVu Sans"/>
              </a:rPr>
              <a:t>  // Compile for first kernel to setup program</a:t>
            </a:r>
            <a:endParaRPr lang="en-US" sz="1100" spc="-1" dirty="0">
              <a:latin typeface="Arial"/>
            </a:endParaRPr>
          </a:p>
          <a:p>
            <a:pPr>
              <a:lnSpc>
                <a:spcPct val="100000"/>
              </a:lnSpc>
            </a:pPr>
            <a:r>
              <a:rPr lang="en-US" sz="1100" b="1" spc="-1" dirty="0">
                <a:solidFill>
                  <a:srgbClr val="000000"/>
                </a:solidFill>
                <a:latin typeface="Courier New Bold"/>
                <a:ea typeface="DejaVu Sans"/>
              </a:rPr>
              <a:t>  program = cl::Program(</a:t>
            </a:r>
            <a:r>
              <a:rPr lang="en-US" sz="1100" b="1" spc="-1" dirty="0" err="1">
                <a:solidFill>
                  <a:srgbClr val="000000"/>
                </a:solidFill>
                <a:latin typeface="Courier New Bold"/>
                <a:ea typeface="DejaVu Sans"/>
              </a:rPr>
              <a:t>C_elem_KernelSource</a:t>
            </a:r>
            <a:r>
              <a:rPr lang="en-US" sz="1100" b="1" spc="-1" dirty="0">
                <a:solidFill>
                  <a:srgbClr val="000000"/>
                </a:solidFill>
                <a:latin typeface="Courier New Bold"/>
                <a:ea typeface="DejaVu Sans"/>
              </a:rPr>
              <a:t>, true);</a:t>
            </a:r>
            <a:endParaRPr lang="en-US" sz="1100" spc="-1" dirty="0">
              <a:latin typeface="Arial"/>
            </a:endParaRPr>
          </a:p>
          <a:p>
            <a:pPr>
              <a:lnSpc>
                <a:spcPct val="100000"/>
              </a:lnSpc>
            </a:pPr>
            <a:r>
              <a:rPr lang="en-US" sz="1100" b="1" spc="-1" dirty="0">
                <a:solidFill>
                  <a:srgbClr val="000000"/>
                </a:solidFill>
                <a:latin typeface="Courier New Bold"/>
                <a:ea typeface="DejaVu Sans"/>
              </a:rPr>
              <a:t>  Context context(CL_DEVICE_TYPE_DEFAULT);  </a:t>
            </a:r>
            <a:endParaRPr lang="en-US" sz="1100" spc="-1" dirty="0">
              <a:latin typeface="Arial"/>
            </a:endParaRPr>
          </a:p>
          <a:p>
            <a:pPr>
              <a:lnSpc>
                <a:spcPct val="100000"/>
              </a:lnSpc>
            </a:pPr>
            <a:r>
              <a:rPr lang="en-US" sz="1100" b="1" spc="-1" dirty="0">
                <a:solidFill>
                  <a:srgbClr val="000000"/>
                </a:solidFill>
                <a:latin typeface="Courier New Bold"/>
                <a:ea typeface="DejaVu Sans"/>
              </a:rPr>
              <a:t>  cl::</a:t>
            </a:r>
            <a:r>
              <a:rPr lang="en-US" sz="1100" b="1" spc="-1" dirty="0" err="1">
                <a:solidFill>
                  <a:srgbClr val="000000"/>
                </a:solidFill>
                <a:latin typeface="Courier New Bold"/>
                <a:ea typeface="DejaVu Sans"/>
              </a:rPr>
              <a:t>CommandQueue</a:t>
            </a:r>
            <a:r>
              <a:rPr lang="en-US" sz="1100" b="1" spc="-1" dirty="0">
                <a:solidFill>
                  <a:srgbClr val="000000"/>
                </a:solidFill>
                <a:latin typeface="Courier New Bold"/>
                <a:ea typeface="DejaVu Sans"/>
              </a:rPr>
              <a:t> queue(context);</a:t>
            </a:r>
            <a:endParaRPr lang="en-US" sz="1100" spc="-1" dirty="0">
              <a:latin typeface="Arial"/>
            </a:endParaRPr>
          </a:p>
          <a:p>
            <a:pPr>
              <a:lnSpc>
                <a:spcPct val="100000"/>
              </a:lnSpc>
            </a:pPr>
            <a:r>
              <a:rPr lang="en-US" sz="1100" b="1" spc="-1" dirty="0">
                <a:solidFill>
                  <a:srgbClr val="000000"/>
                </a:solidFill>
                <a:latin typeface="Courier New Bold"/>
                <a:ea typeface="DejaVu Sans"/>
              </a:rPr>
              <a:t>  std::vector&lt;Device&gt; devices =</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context.getInfo</a:t>
            </a:r>
            <a:r>
              <a:rPr lang="en-US" sz="1100" b="1" spc="-1" dirty="0">
                <a:solidFill>
                  <a:srgbClr val="000000"/>
                </a:solidFill>
                <a:latin typeface="Courier New Bold"/>
                <a:ea typeface="DejaVu Sans"/>
              </a:rPr>
              <a:t>&lt;CL_CONTEXT_DEVICES&gt;();</a:t>
            </a:r>
            <a:endParaRPr lang="en-US" sz="1100" spc="-1" dirty="0">
              <a:latin typeface="Arial"/>
            </a:endParaRPr>
          </a:p>
          <a:p>
            <a:pPr>
              <a:lnSpc>
                <a:spcPct val="100000"/>
              </a:lnSpc>
            </a:pPr>
            <a:r>
              <a:rPr lang="en-US" sz="1100" b="1" spc="-1" dirty="0">
                <a:solidFill>
                  <a:srgbClr val="000000"/>
                </a:solidFill>
                <a:latin typeface="Courier New Bold"/>
                <a:ea typeface="DejaVu Sans"/>
              </a:rPr>
              <a:t>  cl::Device </a:t>
            </a:r>
            <a:r>
              <a:rPr lang="en-US" sz="1100" b="1" spc="-1" dirty="0" err="1">
                <a:solidFill>
                  <a:srgbClr val="000000"/>
                </a:solidFill>
                <a:latin typeface="Courier New Bold"/>
                <a:ea typeface="DejaVu Sans"/>
              </a:rPr>
              <a:t>device</a:t>
            </a:r>
            <a:r>
              <a:rPr lang="en-US" sz="1100" b="1" spc="-1" dirty="0">
                <a:solidFill>
                  <a:srgbClr val="000000"/>
                </a:solidFill>
                <a:latin typeface="Courier New Bold"/>
                <a:ea typeface="DejaVu Sans"/>
              </a:rPr>
              <a:t> = devices[0]; </a:t>
            </a:r>
            <a:endParaRPr lang="en-US" sz="1100" spc="-1" dirty="0">
              <a:latin typeface="Arial"/>
            </a:endParaRPr>
          </a:p>
          <a:p>
            <a:pPr>
              <a:lnSpc>
                <a:spcPct val="100000"/>
              </a:lnSpc>
            </a:pPr>
            <a:r>
              <a:rPr lang="en-US" sz="1100" b="1" spc="-1" dirty="0">
                <a:solidFill>
                  <a:srgbClr val="000000"/>
                </a:solidFill>
                <a:latin typeface="Courier New Bold"/>
                <a:ea typeface="DejaVu Sans"/>
              </a:rPr>
              <a:t>  std::string s =  </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device.getInfo</a:t>
            </a:r>
            <a:r>
              <a:rPr lang="en-US" sz="1100" b="1" spc="-1" dirty="0">
                <a:solidFill>
                  <a:srgbClr val="000000"/>
                </a:solidFill>
                <a:latin typeface="Courier New Bold"/>
                <a:ea typeface="DejaVu Sans"/>
              </a:rPr>
              <a:t>&lt;CL_DEVICE_NAME&gt;();</a:t>
            </a:r>
            <a:endParaRPr lang="en-US" sz="1100" spc="-1" dirty="0">
              <a:latin typeface="Arial"/>
            </a:endParaRPr>
          </a:p>
          <a:p>
            <a:pPr>
              <a:lnSpc>
                <a:spcPct val="100000"/>
              </a:lnSpc>
            </a:pPr>
            <a:r>
              <a:rPr lang="en-US" sz="1100" b="1" spc="-1" dirty="0">
                <a:solidFill>
                  <a:srgbClr val="000000"/>
                </a:solidFill>
                <a:latin typeface="Courier New Bold"/>
                <a:ea typeface="DejaVu Sans"/>
              </a:rPr>
              <a:t>  std::</a:t>
            </a:r>
            <a:r>
              <a:rPr lang="en-US" sz="1100" b="1" spc="-1" dirty="0" err="1">
                <a:solidFill>
                  <a:srgbClr val="000000"/>
                </a:solidFill>
                <a:latin typeface="Courier New Bold"/>
                <a:ea typeface="DejaVu Sans"/>
              </a:rPr>
              <a:t>cout</a:t>
            </a:r>
            <a:r>
              <a:rPr lang="en-US" sz="1100" b="1" spc="-1" dirty="0">
                <a:solidFill>
                  <a:srgbClr val="000000"/>
                </a:solidFill>
                <a:latin typeface="Courier New Bold"/>
                <a:ea typeface="DejaVu Sans"/>
              </a:rPr>
              <a:t> &lt;&lt; "\</a:t>
            </a:r>
            <a:r>
              <a:rPr lang="en-US" sz="1100" b="1" spc="-1" dirty="0" err="1">
                <a:solidFill>
                  <a:srgbClr val="000000"/>
                </a:solidFill>
                <a:latin typeface="Courier New Bold"/>
                <a:ea typeface="DejaVu Sans"/>
              </a:rPr>
              <a:t>nUsing</a:t>
            </a:r>
            <a:r>
              <a:rPr lang="en-US" sz="1100" b="1" spc="-1" dirty="0">
                <a:solidFill>
                  <a:srgbClr val="000000"/>
                </a:solidFill>
                <a:latin typeface="Courier New Bold"/>
                <a:ea typeface="DejaVu Sans"/>
              </a:rPr>
              <a:t> OpenCL Device“</a:t>
            </a:r>
            <a:endParaRPr lang="en-US" sz="1100" spc="-1" dirty="0">
              <a:latin typeface="Arial"/>
            </a:endParaRPr>
          </a:p>
          <a:p>
            <a:pPr>
              <a:lnSpc>
                <a:spcPct val="100000"/>
              </a:lnSpc>
            </a:pPr>
            <a:r>
              <a:rPr lang="en-US" sz="1100" b="1" spc="-1" dirty="0">
                <a:solidFill>
                  <a:srgbClr val="000000"/>
                </a:solidFill>
                <a:latin typeface="Courier New Bold"/>
                <a:ea typeface="DejaVu Sans"/>
              </a:rPr>
              <a:t>            &lt;&lt; s &lt;&lt; "\n";</a:t>
            </a:r>
            <a:endParaRPr lang="en-US" sz="1100" spc="-1" dirty="0">
              <a:latin typeface="Arial"/>
            </a:endParaRPr>
          </a:p>
        </p:txBody>
      </p:sp>
      <p:sp>
        <p:nvSpPr>
          <p:cNvPr id="1602" name="CustomShape 3"/>
          <p:cNvSpPr/>
          <p:nvPr/>
        </p:nvSpPr>
        <p:spPr>
          <a:xfrm>
            <a:off x="1752600" y="147600"/>
            <a:ext cx="8647920" cy="61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2800" spc="-1" dirty="0">
                <a:solidFill>
                  <a:srgbClr val="000000"/>
                </a:solidFill>
                <a:latin typeface="Trebuchet MS"/>
              </a:rPr>
              <a:t>矩阵乘法宿主程序</a:t>
            </a:r>
            <a:r>
              <a:rPr lang="en-US" sz="2800" spc="-1" dirty="0">
                <a:solidFill>
                  <a:srgbClr val="000000"/>
                </a:solidFill>
                <a:latin typeface="Trebuchet MS"/>
              </a:rPr>
              <a:t>(C++ API)</a:t>
            </a:r>
            <a:endParaRPr lang="en-US" sz="2800" spc="-1" dirty="0">
              <a:latin typeface="Arial"/>
            </a:endParaRPr>
          </a:p>
        </p:txBody>
      </p:sp>
      <p:sp>
        <p:nvSpPr>
          <p:cNvPr id="1603" name="CustomShape 4"/>
          <p:cNvSpPr/>
          <p:nvPr/>
        </p:nvSpPr>
        <p:spPr>
          <a:xfrm>
            <a:off x="6238920" y="1328040"/>
            <a:ext cx="4428360" cy="276120"/>
          </a:xfrm>
          <a:prstGeom prst="rect">
            <a:avLst/>
          </a:prstGeom>
          <a:noFill/>
          <a:ln>
            <a:noFill/>
          </a:ln>
        </p:spPr>
        <p:style>
          <a:lnRef idx="0">
            <a:scrgbClr r="0" g="0" b="0"/>
          </a:lnRef>
          <a:fillRef idx="0">
            <a:scrgbClr r="0" g="0" b="0"/>
          </a:fillRef>
          <a:effectRef idx="0">
            <a:scrgbClr r="0" g="0" b="0"/>
          </a:effectRef>
          <a:fontRef idx="minor"/>
        </p:style>
      </p:sp>
      <p:sp>
        <p:nvSpPr>
          <p:cNvPr id="1604" name="CustomShape 5"/>
          <p:cNvSpPr/>
          <p:nvPr/>
        </p:nvSpPr>
        <p:spPr>
          <a:xfrm>
            <a:off x="2711640" y="980640"/>
            <a:ext cx="7266960" cy="1918800"/>
          </a:xfrm>
          <a:prstGeom prst="rect">
            <a:avLst/>
          </a:prstGeom>
          <a:solidFill>
            <a:schemeClr val="accent4"/>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2000" spc="-1" dirty="0">
                <a:solidFill>
                  <a:srgbClr val="FFFFFF"/>
                </a:solidFill>
                <a:latin typeface="Trebuchet MS"/>
                <a:ea typeface="DejaVu Sans"/>
              </a:rPr>
              <a:t>对宿主程序（</a:t>
            </a:r>
            <a:r>
              <a:rPr lang="en-US" altLang="zh-CN" sz="2000" spc="-1" dirty="0">
                <a:solidFill>
                  <a:srgbClr val="FFFFFF"/>
                </a:solidFill>
                <a:latin typeface="Trebuchet MS"/>
              </a:rPr>
              <a:t> host program </a:t>
            </a:r>
            <a:r>
              <a:rPr lang="zh-CN" altLang="en-US" sz="2000" spc="-1" dirty="0">
                <a:solidFill>
                  <a:srgbClr val="FFFFFF"/>
                </a:solidFill>
                <a:latin typeface="Trebuchet MS"/>
                <a:ea typeface="DejaVu Sans"/>
              </a:rPr>
              <a:t>）的修改</a:t>
            </a:r>
            <a:r>
              <a:rPr lang="en-US" sz="2000" spc="-1" dirty="0">
                <a:solidFill>
                  <a:srgbClr val="FFFFFF"/>
                </a:solidFill>
                <a:latin typeface="Trebuchet MS"/>
                <a:ea typeface="DejaVu Sans"/>
              </a:rPr>
              <a:t>:</a:t>
            </a:r>
            <a:endParaRPr lang="en-US" sz="2000" spc="-1" dirty="0">
              <a:latin typeface="Arial"/>
            </a:endParaRPr>
          </a:p>
          <a:p>
            <a:pPr marL="652320" lvl="1" indent="-456480">
              <a:buClr>
                <a:srgbClr val="FFFFFF"/>
              </a:buClr>
              <a:buFont typeface="Trebuchet MS"/>
              <a:buAutoNum type="arabicPeriod"/>
            </a:pPr>
            <a:r>
              <a:rPr lang="en-US" sz="2000" spc="-1" dirty="0">
                <a:solidFill>
                  <a:srgbClr val="FFFFFF"/>
                </a:solidFill>
                <a:latin typeface="Trebuchet MS"/>
                <a:ea typeface="DejaVu Sans"/>
              </a:rPr>
              <a:t>1D ND </a:t>
            </a:r>
            <a:r>
              <a:rPr lang="zh-CN" altLang="en-US" sz="2000" spc="-1" dirty="0">
                <a:solidFill>
                  <a:srgbClr val="FFFFFF"/>
                </a:solidFill>
                <a:latin typeface="Trebuchet MS"/>
                <a:ea typeface="DejaVu Sans"/>
              </a:rPr>
              <a:t>的范围设置成 </a:t>
            </a:r>
            <a:r>
              <a:rPr lang="en-US" altLang="zh-CN" sz="2000" spc="-1" dirty="0">
                <a:solidFill>
                  <a:srgbClr val="FFFFFF"/>
                </a:solidFill>
                <a:latin typeface="Trebuchet MS"/>
                <a:ea typeface="DejaVu Sans"/>
              </a:rPr>
              <a:t>C </a:t>
            </a:r>
            <a:r>
              <a:rPr lang="zh-CN" altLang="en-US" sz="2000" spc="-1" dirty="0">
                <a:solidFill>
                  <a:srgbClr val="FFFFFF"/>
                </a:solidFill>
                <a:latin typeface="Trebuchet MS"/>
                <a:ea typeface="DejaVu Sans"/>
              </a:rPr>
              <a:t>矩阵的行数</a:t>
            </a:r>
            <a:endParaRPr lang="en-US" sz="2000" spc="-1" dirty="0">
              <a:latin typeface="Arial"/>
            </a:endParaRPr>
          </a:p>
          <a:p>
            <a:pPr marL="652320" lvl="1" indent="-456480">
              <a:buClr>
                <a:srgbClr val="FFFFFF"/>
              </a:buClr>
              <a:buFont typeface="Trebuchet MS"/>
              <a:buAutoNum type="arabicPeriod"/>
            </a:pPr>
            <a:r>
              <a:rPr lang="zh-CN" altLang="en-US" sz="2000" spc="-1" dirty="0">
                <a:solidFill>
                  <a:srgbClr val="FFFFFF"/>
                </a:solidFill>
                <a:latin typeface="Trebuchet MS"/>
                <a:ea typeface="DejaVu Sans"/>
              </a:rPr>
              <a:t>工作组（</a:t>
            </a:r>
            <a:r>
              <a:rPr lang="en-US" altLang="zh-CN" sz="2000" spc="-1" dirty="0">
                <a:solidFill>
                  <a:srgbClr val="FFFFFF"/>
                </a:solidFill>
                <a:latin typeface="Trebuchet MS"/>
                <a:ea typeface="DejaVu Sans"/>
              </a:rPr>
              <a:t>work-group</a:t>
            </a:r>
            <a:r>
              <a:rPr lang="zh-CN" altLang="en-US" sz="2000" spc="-1" dirty="0">
                <a:solidFill>
                  <a:srgbClr val="FFFFFF"/>
                </a:solidFill>
                <a:latin typeface="Trebuchet MS"/>
                <a:ea typeface="DejaVu Sans"/>
              </a:rPr>
              <a:t>）的局部维度设置成</a:t>
            </a:r>
            <a:r>
              <a:rPr lang="en-US" sz="2000" spc="-1" dirty="0">
                <a:solidFill>
                  <a:srgbClr val="FFFFFF"/>
                </a:solidFill>
                <a:latin typeface="Trebuchet MS"/>
                <a:ea typeface="DejaVu Sans"/>
              </a:rPr>
              <a:t> 64 </a:t>
            </a:r>
            <a:r>
              <a:rPr lang="zh-CN" altLang="en-US" sz="2000" spc="-1" dirty="0">
                <a:solidFill>
                  <a:srgbClr val="FFFFFF"/>
                </a:solidFill>
                <a:latin typeface="Trebuchet MS"/>
                <a:ea typeface="DejaVu Sans"/>
              </a:rPr>
              <a:t>，以符合计算单元（</a:t>
            </a:r>
            <a:r>
              <a:rPr lang="en-US" altLang="zh-CN" sz="2000" spc="-1" dirty="0">
                <a:solidFill>
                  <a:srgbClr val="FFFFFF"/>
                </a:solidFill>
                <a:latin typeface="Trebuchet MS"/>
                <a:ea typeface="DejaVu Sans"/>
              </a:rPr>
              <a:t>compute unites</a:t>
            </a:r>
            <a:r>
              <a:rPr lang="zh-CN" altLang="en-US" sz="2000" spc="-1" dirty="0">
                <a:solidFill>
                  <a:srgbClr val="FFFFFF"/>
                </a:solidFill>
                <a:latin typeface="Trebuchet MS"/>
                <a:ea typeface="DejaVu Sans"/>
              </a:rPr>
              <a:t>）的个数，这里以</a:t>
            </a:r>
            <a:r>
              <a:rPr lang="en-US" altLang="zh-CN" sz="2000" spc="-1" dirty="0">
                <a:solidFill>
                  <a:srgbClr val="FFFFFF"/>
                </a:solidFill>
                <a:latin typeface="Trebuchet MS"/>
                <a:ea typeface="DejaVu Sans"/>
              </a:rPr>
              <a:t> 16 </a:t>
            </a:r>
            <a:r>
              <a:rPr lang="zh-CN" altLang="en-US" sz="2000" spc="-1" dirty="0">
                <a:solidFill>
                  <a:srgbClr val="FFFFFF"/>
                </a:solidFill>
                <a:latin typeface="Trebuchet MS"/>
                <a:ea typeface="DejaVu Sans"/>
              </a:rPr>
              <a:t>个计算单元 总共 </a:t>
            </a:r>
            <a:r>
              <a:rPr lang="en-US" altLang="zh-CN" sz="2000" spc="-1" dirty="0">
                <a:solidFill>
                  <a:srgbClr val="FFFFFF"/>
                </a:solidFill>
                <a:latin typeface="Trebuchet MS"/>
                <a:ea typeface="DejaVu Sans"/>
              </a:rPr>
              <a:t>1024</a:t>
            </a:r>
            <a:r>
              <a:rPr lang="zh-CN" altLang="en-US" sz="2000" spc="-1" dirty="0">
                <a:solidFill>
                  <a:srgbClr val="FFFFFF"/>
                </a:solidFill>
                <a:latin typeface="Trebuchet MS"/>
                <a:ea typeface="DejaVu Sans"/>
              </a:rPr>
              <a:t>个矩阵</a:t>
            </a:r>
            <a:r>
              <a:rPr lang="en-US" altLang="zh-CN" sz="2000" spc="-1" dirty="0">
                <a:solidFill>
                  <a:srgbClr val="FFFFFF"/>
                </a:solidFill>
                <a:latin typeface="Trebuchet MS"/>
                <a:ea typeface="DejaVu Sans"/>
              </a:rPr>
              <a:t> </a:t>
            </a:r>
            <a:r>
              <a:rPr lang="zh-CN" altLang="en-US" sz="2000" spc="-1" dirty="0">
                <a:solidFill>
                  <a:srgbClr val="FFFFFF"/>
                </a:solidFill>
                <a:latin typeface="Trebuchet MS"/>
                <a:ea typeface="DejaVu Sans"/>
              </a:rPr>
              <a:t>为例。</a:t>
            </a:r>
            <a:endParaRPr lang="en-US" sz="2000" spc="-1" dirty="0">
              <a:latin typeface="Arial"/>
            </a:endParaRPr>
          </a:p>
        </p:txBody>
      </p:sp>
      <p:sp>
        <p:nvSpPr>
          <p:cNvPr id="1605" name="CustomShape 6"/>
          <p:cNvSpPr/>
          <p:nvPr/>
        </p:nvSpPr>
        <p:spPr>
          <a:xfrm>
            <a:off x="6024000" y="3972240"/>
            <a:ext cx="4031640" cy="759600"/>
          </a:xfrm>
          <a:prstGeom prst="rect">
            <a:avLst/>
          </a:prstGeom>
          <a:solidFill>
            <a:schemeClr val="bg1"/>
          </a:solidFill>
          <a:ln w="22320">
            <a:solidFill>
              <a:schemeClr val="accent4"/>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a:solidFill>
                  <a:srgbClr val="000000"/>
                </a:solidFill>
                <a:latin typeface="Courier New Bold"/>
                <a:ea typeface="DejaVu Sans"/>
              </a:rPr>
              <a:t>krow(cl::EnqueueArgs(queue</a:t>
            </a:r>
            <a:endParaRPr lang="en-US" sz="1100" spc="-1">
              <a:latin typeface="Arial"/>
            </a:endParaRPr>
          </a:p>
          <a:p>
            <a:pPr>
              <a:lnSpc>
                <a:spcPct val="100000"/>
              </a:lnSpc>
            </a:pPr>
            <a:r>
              <a:rPr lang="en-US" sz="1100" b="1" spc="-1">
                <a:solidFill>
                  <a:srgbClr val="000000"/>
                </a:solidFill>
                <a:latin typeface="Courier New Bold"/>
                <a:ea typeface="DejaVu Sans"/>
              </a:rPr>
              <a:t>                     cl::NDRange(Ndim),</a:t>
            </a:r>
            <a:endParaRPr lang="en-US" sz="1100" spc="-1">
              <a:latin typeface="Arial"/>
            </a:endParaRPr>
          </a:p>
          <a:p>
            <a:pPr>
              <a:lnSpc>
                <a:spcPct val="100000"/>
              </a:lnSpc>
            </a:pPr>
            <a:r>
              <a:rPr lang="en-US" sz="1100" b="1" spc="-1">
                <a:solidFill>
                  <a:srgbClr val="000000"/>
                </a:solidFill>
                <a:latin typeface="Courier New Bold"/>
                <a:ea typeface="DejaVu Sans"/>
              </a:rPr>
              <a:t>                     cl::NDRange(ORDER/16)),</a:t>
            </a:r>
            <a:endParaRPr lang="en-US" sz="1100" spc="-1">
              <a:latin typeface="Arial"/>
            </a:endParaRPr>
          </a:p>
          <a:p>
            <a:pPr>
              <a:lnSpc>
                <a:spcPct val="100000"/>
              </a:lnSpc>
            </a:pPr>
            <a:r>
              <a:rPr lang="en-US" sz="1100" b="1" spc="-1">
                <a:solidFill>
                  <a:srgbClr val="000000"/>
                </a:solidFill>
                <a:latin typeface="Courier New Bold"/>
                <a:ea typeface="DejaVu Sans"/>
              </a:rPr>
              <a:t>     Ndim, Mdim, Pdim, a_in, b_in, c_out);</a:t>
            </a:r>
            <a:endParaRPr lang="en-US" sz="1100"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605"/>
                                        </p:tgtEl>
                                        <p:attrNameLst>
                                          <p:attrName>style.visibility</p:attrName>
                                        </p:attrNameLst>
                                      </p:cBhvr>
                                      <p:to>
                                        <p:strVal val="visible"/>
                                      </p:to>
                                    </p:set>
                                    <p:animEffect transition="in" filter="fade">
                                      <p:cBhvr additive="repl">
                                        <p:cTn id="7" dur="500"/>
                                        <p:tgtEl>
                                          <p:spTgt spid="1605"/>
                                        </p:tgtEl>
                                      </p:cBhvr>
                                    </p:animEffect>
                                    <p:anim calcmode="lin" valueType="num">
                                      <p:cBhvr additive="repl">
                                        <p:cTn id="8" dur="500" fill="hold"/>
                                        <p:tgtEl>
                                          <p:spTgt spid="1605"/>
                                        </p:tgtEl>
                                        <p:attrNameLst>
                                          <p:attrName>ppt_x</p:attrName>
                                        </p:attrNameLst>
                                      </p:cBhvr>
                                      <p:tavLst>
                                        <p:tav tm="0">
                                          <p:val>
                                            <p:strVal val="#ppt_x"/>
                                          </p:val>
                                        </p:tav>
                                        <p:tav tm="100000">
                                          <p:val>
                                            <p:strVal val="#ppt_x"/>
                                          </p:val>
                                        </p:tav>
                                      </p:tavLst>
                                    </p:anim>
                                    <p:anim calcmode="lin" valueType="num">
                                      <p:cBhvr additive="repl">
                                        <p:cTn id="9" dur="500" fill="hold"/>
                                        <p:tgtEl>
                                          <p:spTgt spid="16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6"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矩阵乘法性能</a:t>
            </a:r>
            <a:endParaRPr lang="en-US" sz="4400" spc="-1" dirty="0">
              <a:latin typeface="Arial"/>
            </a:endParaRPr>
          </a:p>
        </p:txBody>
      </p:sp>
      <p:sp>
        <p:nvSpPr>
          <p:cNvPr id="1607" name="CustomShape 2"/>
          <p:cNvSpPr/>
          <p:nvPr/>
        </p:nvSpPr>
        <p:spPr>
          <a:xfrm>
            <a:off x="1703640" y="1600200"/>
            <a:ext cx="8784360" cy="82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rPr>
              <a:t>矩阵存储在全局内存中。</a:t>
            </a:r>
            <a:endParaRPr lang="en-US" sz="3200" spc="-1" dirty="0">
              <a:latin typeface="Arial"/>
            </a:endParaRPr>
          </a:p>
        </p:txBody>
      </p:sp>
      <p:graphicFrame>
        <p:nvGraphicFramePr>
          <p:cNvPr id="1608" name="Table 3"/>
          <p:cNvGraphicFramePr/>
          <p:nvPr/>
        </p:nvGraphicFramePr>
        <p:xfrm>
          <a:off x="2009640" y="2196996"/>
          <a:ext cx="7920360" cy="2377440"/>
        </p:xfrm>
        <a:graphic>
          <a:graphicData uri="http://schemas.openxmlformats.org/drawingml/2006/table">
            <a:tbl>
              <a:tblPr/>
              <a:tblGrid>
                <a:gridCol w="4248360">
                  <a:extLst>
                    <a:ext uri="{9D8B030D-6E8A-4147-A177-3AD203B41FA5}">
                      <a16:colId xmlns:a16="http://schemas.microsoft.com/office/drawing/2014/main" val="20000"/>
                    </a:ext>
                  </a:extLst>
                </a:gridCol>
                <a:gridCol w="1872000">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tblGrid>
              <a:tr h="357120">
                <a:tc rowSpan="2">
                  <a:txBody>
                    <a:bodyPr/>
                    <a:lstStyle/>
                    <a:p>
                      <a:pPr>
                        <a:lnSpc>
                          <a:spcPct val="100000"/>
                        </a:lnSpc>
                      </a:pPr>
                      <a:r>
                        <a:rPr lang="zh-CN" altLang="en-US" sz="1800" b="1" strike="noStrike" spc="-1" dirty="0">
                          <a:solidFill>
                            <a:srgbClr val="000000"/>
                          </a:solidFill>
                          <a:latin typeface="Trebuchet MS"/>
                        </a:rPr>
                        <a:t>情景</a:t>
                      </a:r>
                      <a:endParaRPr lang="en-US" sz="1800" b="0" strike="noStrike" spc="-1" dirty="0">
                        <a:latin typeface="Arial"/>
                      </a:endParaRPr>
                    </a:p>
                  </a:txBody>
                  <a:tcPr>
                    <a:lnT w="12240">
                      <a:solidFill>
                        <a:srgbClr val="000000"/>
                      </a:solidFill>
                    </a:lnT>
                    <a:lnB w="12240">
                      <a:solidFill>
                        <a:srgbClr val="000000"/>
                      </a:solidFill>
                    </a:lnB>
                    <a:noFill/>
                  </a:tcPr>
                </a:tc>
                <a:tc gridSpan="2">
                  <a:txBody>
                    <a:bodyPr/>
                    <a:lstStyle/>
                    <a:p>
                      <a:pPr algn="ctr">
                        <a:lnSpc>
                          <a:spcPct val="100000"/>
                        </a:lnSpc>
                      </a:pPr>
                      <a:r>
                        <a:rPr lang="zh-CN" altLang="en-US" sz="1800" b="1" strike="noStrike" spc="-1" dirty="0">
                          <a:solidFill>
                            <a:srgbClr val="000000"/>
                          </a:solidFill>
                          <a:latin typeface="Trebuchet MS"/>
                        </a:rPr>
                        <a:t>算力：</a:t>
                      </a:r>
                      <a:r>
                        <a:rPr lang="en-US" sz="1800" b="1" strike="noStrike" spc="-1" dirty="0">
                          <a:solidFill>
                            <a:srgbClr val="000000"/>
                          </a:solidFill>
                          <a:latin typeface="Trebuchet MS"/>
                        </a:rPr>
                        <a:t>MFLOPS</a:t>
                      </a:r>
                      <a:endParaRPr lang="en-US" sz="1800" b="0" strike="noStrike" spc="-1" dirty="0">
                        <a:latin typeface="Arial"/>
                      </a:endParaRPr>
                    </a:p>
                  </a:txBody>
                  <a:tcPr>
                    <a:lnT w="12240">
                      <a:solidFill>
                        <a:srgbClr val="000000"/>
                      </a:solidFill>
                    </a:lnT>
                    <a:lnB w="12240">
                      <a:noFill/>
                    </a:lnB>
                    <a:noFill/>
                  </a:tcPr>
                </a:tc>
                <a:tc hMerge="1">
                  <a:txBody>
                    <a:bodyPr/>
                    <a:lstStyle/>
                    <a:p>
                      <a:endParaRPr lang="zh-CN"/>
                    </a:p>
                  </a:txBody>
                  <a:tcPr>
                    <a:solidFill>
                      <a:srgbClr val="729FCF"/>
                    </a:solidFill>
                  </a:tcPr>
                </a:tc>
                <a:extLst>
                  <a:ext uri="{0D108BD9-81ED-4DB2-BD59-A6C34878D82A}">
                    <a16:rowId xmlns:a16="http://schemas.microsoft.com/office/drawing/2014/main" val="10000"/>
                  </a:ext>
                </a:extLst>
              </a:tr>
              <a:tr h="357120">
                <a:tc vMerge="1">
                  <a:txBody>
                    <a:bodyPr/>
                    <a:lstStyle/>
                    <a:p>
                      <a:endParaRPr lang="zh-CN"/>
                    </a:p>
                  </a:txBody>
                  <a:tcPr>
                    <a:solidFill>
                      <a:srgbClr val="729FCF"/>
                    </a:solidFill>
                  </a:tcPr>
                </a:tc>
                <a:tc>
                  <a:txBody>
                    <a:bodyPr/>
                    <a:lstStyle/>
                    <a:p>
                      <a:pPr algn="ctr">
                        <a:lnSpc>
                          <a:spcPct val="100000"/>
                        </a:lnSpc>
                      </a:pPr>
                      <a:r>
                        <a:rPr lang="en-US" sz="1800" b="0" strike="noStrike" spc="-1">
                          <a:solidFill>
                            <a:srgbClr val="000000"/>
                          </a:solidFill>
                          <a:latin typeface="Trebuchet MS"/>
                        </a:rPr>
                        <a:t>CPU</a:t>
                      </a:r>
                      <a:endParaRPr lang="en-US" sz="1800" b="0" strike="noStrike" spc="-1">
                        <a:latin typeface="Arial"/>
                      </a:endParaRPr>
                    </a:p>
                  </a:txBody>
                  <a:tcPr>
                    <a:lnL w="12240">
                      <a:noFill/>
                    </a:lnL>
                    <a:lnT w="12240">
                      <a:noFill/>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GPU</a:t>
                      </a:r>
                      <a:endParaRPr lang="en-US" sz="1800" b="0" strike="noStrike" spc="-1" dirty="0">
                        <a:latin typeface="Arial"/>
                      </a:endParaRPr>
                    </a:p>
                  </a:txBody>
                  <a:tcPr>
                    <a:lnT w="12240">
                      <a:noFill/>
                    </a:lnT>
                    <a:lnB w="12240">
                      <a:solidFill>
                        <a:srgbClr val="000000"/>
                      </a:solidFill>
                    </a:lnB>
                    <a:noFill/>
                  </a:tcPr>
                </a:tc>
                <a:extLst>
                  <a:ext uri="{0D108BD9-81ED-4DB2-BD59-A6C34878D82A}">
                    <a16:rowId xmlns:a16="http://schemas.microsoft.com/office/drawing/2014/main" val="10001"/>
                  </a:ext>
                </a:extLst>
              </a:tr>
              <a:tr h="357120">
                <a:tc>
                  <a:txBody>
                    <a:bodyPr/>
                    <a:lstStyle/>
                    <a:p>
                      <a:pPr>
                        <a:lnSpc>
                          <a:spcPct val="100000"/>
                        </a:lnSpc>
                      </a:pPr>
                      <a:r>
                        <a:rPr lang="zh-CN" altLang="en-US" sz="1800" b="0" strike="noStrike" spc="-1" dirty="0">
                          <a:solidFill>
                            <a:srgbClr val="000000"/>
                          </a:solidFill>
                          <a:latin typeface="Trebuchet MS"/>
                        </a:rPr>
                        <a:t>顺序（</a:t>
                      </a:r>
                      <a:r>
                        <a:rPr lang="en-US" altLang="zh-CN" sz="1800" b="0" strike="noStrike" spc="-1" dirty="0">
                          <a:solidFill>
                            <a:srgbClr val="000000"/>
                          </a:solidFill>
                          <a:latin typeface="Trebuchet MS"/>
                        </a:rPr>
                        <a:t>Sequential</a:t>
                      </a:r>
                      <a:r>
                        <a:rPr lang="zh-CN" altLang="en-US" sz="1800" b="0" strike="noStrike" spc="-1" dirty="0">
                          <a:solidFill>
                            <a:srgbClr val="000000"/>
                          </a:solidFill>
                          <a:latin typeface="Trebuchet MS"/>
                        </a:rPr>
                        <a:t>）</a:t>
                      </a:r>
                      <a:r>
                        <a:rPr lang="en-US" altLang="zh-CN" sz="1800" b="0" strike="noStrike" spc="-1" dirty="0">
                          <a:solidFill>
                            <a:srgbClr val="000000"/>
                          </a:solidFill>
                          <a:latin typeface="Trebuchet MS"/>
                        </a:rPr>
                        <a:t>C (</a:t>
                      </a:r>
                      <a:r>
                        <a:rPr lang="zh-CN" altLang="en-US" sz="1800" b="0" strike="noStrike" spc="-1" dirty="0">
                          <a:solidFill>
                            <a:srgbClr val="000000"/>
                          </a:solidFill>
                          <a:latin typeface="Trebuchet MS"/>
                        </a:rPr>
                        <a:t>不使用</a:t>
                      </a:r>
                      <a:r>
                        <a:rPr lang="en-US" altLang="zh-CN" sz="1800" b="0" strike="noStrike" spc="-1" dirty="0">
                          <a:solidFill>
                            <a:srgbClr val="000000"/>
                          </a:solidFill>
                          <a:latin typeface="Trebuchet MS"/>
                        </a:rPr>
                        <a:t> OpenCL)</a:t>
                      </a:r>
                      <a:endParaRPr lang="en-US" altLang="zh-CN" sz="1800" b="0" strike="noStrike" spc="-1" dirty="0">
                        <a:latin typeface="+mn-lt"/>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800" b="0" strike="noStrike" spc="-1">
                          <a:solidFill>
                            <a:srgbClr val="000000"/>
                          </a:solidFill>
                          <a:latin typeface="Trebuchet MS"/>
                        </a:rPr>
                        <a:t>887.2</a:t>
                      </a:r>
                      <a:endParaRPr lang="en-US" sz="1800" b="0" strike="noStrike" spc="-1">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800" b="0" strike="noStrike" spc="-1">
                          <a:solidFill>
                            <a:srgbClr val="000000"/>
                          </a:solidFill>
                          <a:latin typeface="Trebuchet MS"/>
                        </a:rPr>
                        <a:t>N/A</a:t>
                      </a:r>
                      <a:endParaRPr lang="en-US" sz="1800" b="0" strike="noStrike" spc="-1">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2"/>
                  </a:ext>
                </a:extLst>
              </a:tr>
              <a:tr h="357120">
                <a:tc>
                  <a:txBody>
                    <a:bodyPr/>
                    <a:lstStyle/>
                    <a:p>
                      <a:pPr>
                        <a:lnSpc>
                          <a:spcPct val="100000"/>
                        </a:lnSpc>
                      </a:pPr>
                      <a:r>
                        <a:rPr lang="en-US" sz="1800" b="0" strike="noStrike" spc="-1" dirty="0">
                          <a:solidFill>
                            <a:srgbClr val="000000"/>
                          </a:solidFill>
                          <a:latin typeface="Trebuchet MS"/>
                        </a:rPr>
                        <a:t>C(</a:t>
                      </a:r>
                      <a:r>
                        <a:rPr lang="en-US" sz="1800" b="0" strike="noStrike" spc="-1" dirty="0" err="1">
                          <a:solidFill>
                            <a:srgbClr val="000000"/>
                          </a:solidFill>
                          <a:latin typeface="Trebuchet MS"/>
                        </a:rPr>
                        <a:t>i,j</a:t>
                      </a:r>
                      <a:r>
                        <a:rPr lang="en-US" sz="1800" b="0" strike="noStrike" spc="-1" dirty="0">
                          <a:solidFill>
                            <a:srgbClr val="000000"/>
                          </a:solidFill>
                          <a:latin typeface="Trebuchet MS"/>
                        </a:rPr>
                        <a:t>) </a:t>
                      </a:r>
                      <a:r>
                        <a:rPr lang="zh-CN" altLang="en-US" sz="1800" b="0" strike="noStrike" spc="-1" dirty="0">
                          <a:solidFill>
                            <a:srgbClr val="000000"/>
                          </a:solidFill>
                          <a:latin typeface="Trebuchet MS"/>
                        </a:rPr>
                        <a:t>每个工作项（</a:t>
                      </a:r>
                      <a:r>
                        <a:rPr lang="en-US" altLang="zh-CN" sz="1800" b="0" strike="noStrike" spc="-1" dirty="0">
                          <a:solidFill>
                            <a:srgbClr val="000000"/>
                          </a:solidFill>
                          <a:latin typeface="Trebuchet MS"/>
                        </a:rPr>
                        <a:t>work-item</a:t>
                      </a:r>
                      <a:r>
                        <a:rPr lang="zh-CN" altLang="en-US" sz="1800" b="0" strike="noStrike" spc="-1" dirty="0">
                          <a:solidFill>
                            <a:srgbClr val="000000"/>
                          </a:solidFill>
                          <a:latin typeface="Trebuchet MS"/>
                        </a:rPr>
                        <a:t>）</a:t>
                      </a:r>
                      <a:r>
                        <a:rPr lang="en-US" sz="1800" b="0" strike="noStrike" spc="-1" dirty="0">
                          <a:solidFill>
                            <a:srgbClr val="000000"/>
                          </a:solidFill>
                          <a:latin typeface="Trebuchet MS"/>
                        </a:rPr>
                        <a:t> </a:t>
                      </a:r>
                      <a:r>
                        <a:rPr lang="zh-CN" altLang="en-US" sz="1800" b="0" strike="noStrike" spc="-1" dirty="0">
                          <a:solidFill>
                            <a:srgbClr val="000000"/>
                          </a:solidFill>
                          <a:latin typeface="Trebuchet MS"/>
                        </a:rPr>
                        <a:t>全存放在全局内存</a:t>
                      </a:r>
                      <a:endParaRPr lang="en-US" sz="18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3,926.1</a:t>
                      </a:r>
                      <a:endParaRPr lang="en-US" sz="18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3,720.9</a:t>
                      </a:r>
                      <a:endParaRPr lang="en-US" sz="1800" b="0" strike="noStrike" spc="-1" dirty="0">
                        <a:latin typeface="Arial"/>
                      </a:endParaRPr>
                    </a:p>
                  </a:txBody>
                  <a:tcPr>
                    <a:lnT w="12240">
                      <a:solidFill>
                        <a:srgbClr val="000000"/>
                      </a:solidFill>
                    </a:lnT>
                    <a:lnB w="12240">
                      <a:solidFill>
                        <a:srgbClr val="000000"/>
                      </a:solidFill>
                    </a:lnB>
                    <a:noFill/>
                  </a:tcPr>
                </a:tc>
                <a:extLst>
                  <a:ext uri="{0D108BD9-81ED-4DB2-BD59-A6C34878D82A}">
                    <a16:rowId xmlns:a16="http://schemas.microsoft.com/office/drawing/2014/main" val="10003"/>
                  </a:ext>
                </a:extLst>
              </a:tr>
              <a:tr h="357120">
                <a:tc>
                  <a:txBody>
                    <a:bodyPr/>
                    <a:lstStyle/>
                    <a:p>
                      <a:pPr>
                        <a:lnSpc>
                          <a:spcPct val="100000"/>
                        </a:lnSpc>
                      </a:pPr>
                      <a:r>
                        <a:rPr lang="en-US" sz="1800" b="0" strike="noStrike" spc="-1" dirty="0">
                          <a:solidFill>
                            <a:srgbClr val="000000"/>
                          </a:solidFill>
                          <a:latin typeface="Trebuchet MS"/>
                        </a:rPr>
                        <a:t>C </a:t>
                      </a:r>
                      <a:r>
                        <a:rPr lang="zh-CN" altLang="en-US" sz="1800" b="0" strike="noStrike" spc="-1" dirty="0">
                          <a:solidFill>
                            <a:srgbClr val="000000"/>
                          </a:solidFill>
                          <a:latin typeface="Trebuchet MS"/>
                        </a:rPr>
                        <a:t>每个工作项（</a:t>
                      </a:r>
                      <a:r>
                        <a:rPr lang="en-US" altLang="zh-CN" sz="1800" b="0" strike="noStrike" spc="-1" dirty="0">
                          <a:solidFill>
                            <a:srgbClr val="000000"/>
                          </a:solidFill>
                          <a:latin typeface="Trebuchet MS"/>
                        </a:rPr>
                        <a:t>work-item</a:t>
                      </a:r>
                      <a:r>
                        <a:rPr lang="zh-CN" altLang="en-US" sz="1800" b="0" strike="noStrike" spc="-1" dirty="0">
                          <a:solidFill>
                            <a:srgbClr val="000000"/>
                          </a:solidFill>
                          <a:latin typeface="Trebuchet MS"/>
                        </a:rPr>
                        <a:t>）一行（</a:t>
                      </a:r>
                      <a:r>
                        <a:rPr lang="en-US" altLang="zh-CN" sz="1800" b="0" strike="noStrike" spc="-1" dirty="0">
                          <a:solidFill>
                            <a:srgbClr val="000000"/>
                          </a:solidFill>
                          <a:latin typeface="Trebuchet MS"/>
                        </a:rPr>
                        <a:t>row</a:t>
                      </a:r>
                      <a:r>
                        <a:rPr lang="zh-CN" altLang="en-US" sz="1800" b="0" strike="noStrike" spc="-1" dirty="0">
                          <a:solidFill>
                            <a:srgbClr val="000000"/>
                          </a:solidFill>
                          <a:latin typeface="Trebuchet MS"/>
                        </a:rPr>
                        <a:t>），全存放在全局内存</a:t>
                      </a:r>
                      <a:endParaRPr lang="en-US" sz="18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gn="ctr">
                        <a:lnSpc>
                          <a:spcPct val="100000"/>
                        </a:lnSpc>
                      </a:pPr>
                      <a:r>
                        <a:rPr lang="en-US" sz="1800" b="0" strike="noStrike" spc="-1" dirty="0">
                          <a:solidFill>
                            <a:srgbClr val="000000"/>
                          </a:solidFill>
                          <a:latin typeface="Trebuchet MS"/>
                        </a:rPr>
                        <a:t>3,379.5</a:t>
                      </a:r>
                      <a:endParaRPr lang="en-US" sz="18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gn="ctr">
                        <a:lnSpc>
                          <a:spcPct val="100000"/>
                        </a:lnSpc>
                      </a:pPr>
                      <a:r>
                        <a:rPr lang="en-US" sz="1800" b="0" strike="noStrike" spc="-1" dirty="0">
                          <a:solidFill>
                            <a:srgbClr val="000000"/>
                          </a:solidFill>
                          <a:latin typeface="Trebuchet MS"/>
                        </a:rPr>
                        <a:t>4,195.8</a:t>
                      </a:r>
                      <a:endParaRPr lang="en-US" sz="18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extLst>
                  <a:ext uri="{0D108BD9-81ED-4DB2-BD59-A6C34878D82A}">
                    <a16:rowId xmlns:a16="http://schemas.microsoft.com/office/drawing/2014/main" val="10004"/>
                  </a:ext>
                </a:extLst>
              </a:tr>
            </a:tbl>
          </a:graphicData>
        </a:graphic>
      </p:graphicFrame>
      <p:sp>
        <p:nvSpPr>
          <p:cNvPr id="1609" name="CustomShape 4"/>
          <p:cNvSpPr/>
          <p:nvPr/>
        </p:nvSpPr>
        <p:spPr>
          <a:xfrm>
            <a:off x="1524000" y="5158800"/>
            <a:ext cx="889164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000000"/>
                </a:solidFill>
                <a:latin typeface="Trebuchet MS"/>
              </a:rPr>
              <a:t>此处用的 </a:t>
            </a:r>
            <a:r>
              <a:rPr lang="en-US" altLang="zh-CN" spc="-1" dirty="0">
                <a:solidFill>
                  <a:srgbClr val="000000"/>
                </a:solidFill>
                <a:latin typeface="Trebuchet MS"/>
              </a:rPr>
              <a:t>GPU </a:t>
            </a:r>
            <a:r>
              <a:rPr lang="zh-CN" altLang="en-US" spc="-1" dirty="0">
                <a:solidFill>
                  <a:srgbClr val="000000"/>
                </a:solidFill>
                <a:latin typeface="Trebuchet MS"/>
              </a:rPr>
              <a:t>设备是 </a:t>
            </a:r>
            <a:r>
              <a:rPr lang="en-US" altLang="zh-CN" spc="-1" dirty="0">
                <a:solidFill>
                  <a:srgbClr val="000000"/>
                </a:solidFill>
                <a:latin typeface="Trebuchet MS"/>
              </a:rPr>
              <a:t>Tesla® M2090 GPU </a:t>
            </a:r>
            <a:r>
              <a:rPr lang="zh-CN" altLang="en-US" spc="-1" dirty="0">
                <a:solidFill>
                  <a:srgbClr val="000000"/>
                </a:solidFill>
                <a:latin typeface="Trebuchet MS"/>
              </a:rPr>
              <a:t>，来自</a:t>
            </a:r>
            <a:r>
              <a:rPr lang="en-US" altLang="zh-CN" spc="-1" dirty="0">
                <a:solidFill>
                  <a:srgbClr val="000000"/>
                </a:solidFill>
                <a:latin typeface="Trebuchet MS"/>
              </a:rPr>
              <a:t>NVIDIA® </a:t>
            </a:r>
            <a:r>
              <a:rPr lang="zh-CN" altLang="en-US" spc="-1" dirty="0">
                <a:solidFill>
                  <a:srgbClr val="000000"/>
                </a:solidFill>
                <a:latin typeface="Trebuchet MS"/>
              </a:rPr>
              <a:t>，有 </a:t>
            </a:r>
            <a:r>
              <a:rPr lang="en-US" altLang="zh-CN" spc="-1" dirty="0">
                <a:solidFill>
                  <a:srgbClr val="000000"/>
                </a:solidFill>
                <a:latin typeface="Trebuchet MS"/>
              </a:rPr>
              <a:t>16</a:t>
            </a:r>
            <a:r>
              <a:rPr lang="zh-CN" altLang="en-US" spc="-1" dirty="0">
                <a:solidFill>
                  <a:srgbClr val="000000"/>
                </a:solidFill>
                <a:latin typeface="Trebuchet MS"/>
              </a:rPr>
              <a:t> 个计算单元（</a:t>
            </a:r>
            <a:r>
              <a:rPr lang="en-US" altLang="zh-CN" spc="-1" dirty="0">
                <a:solidFill>
                  <a:srgbClr val="000000"/>
                </a:solidFill>
                <a:latin typeface="Trebuchet MS"/>
              </a:rPr>
              <a:t>CU</a:t>
            </a:r>
            <a:r>
              <a:rPr lang="zh-CN" altLang="en-US" spc="-1" dirty="0">
                <a:solidFill>
                  <a:srgbClr val="000000"/>
                </a:solidFill>
                <a:latin typeface="Trebuchet MS"/>
              </a:rPr>
              <a:t>），</a:t>
            </a:r>
            <a:r>
              <a:rPr lang="en-US" altLang="zh-CN" spc="-1" dirty="0">
                <a:solidFill>
                  <a:srgbClr val="000000"/>
                </a:solidFill>
                <a:latin typeface="Trebuchet MS"/>
              </a:rPr>
              <a:t>512 </a:t>
            </a:r>
            <a:r>
              <a:rPr lang="zh-CN" altLang="en-US" spc="-1" dirty="0">
                <a:solidFill>
                  <a:srgbClr val="000000"/>
                </a:solidFill>
                <a:latin typeface="Trebuchet MS"/>
              </a:rPr>
              <a:t>个处理元素（</a:t>
            </a:r>
            <a:r>
              <a:rPr lang="en-US" altLang="zh-CN" spc="-1" dirty="0">
                <a:solidFill>
                  <a:srgbClr val="000000"/>
                </a:solidFill>
                <a:latin typeface="Trebuchet MS"/>
              </a:rPr>
              <a:t>PE</a:t>
            </a:r>
            <a:r>
              <a:rPr lang="zh-CN" altLang="en-US" spc="-1" dirty="0">
                <a:solidFill>
                  <a:srgbClr val="000000"/>
                </a:solidFill>
                <a:latin typeface="Trebuchet MS"/>
              </a:rPr>
              <a:t>）</a:t>
            </a:r>
            <a:endParaRPr lang="en-US" altLang="zh-CN" spc="-1" dirty="0"/>
          </a:p>
          <a:p>
            <a:pPr>
              <a:lnSpc>
                <a:spcPct val="100000"/>
              </a:lnSpc>
            </a:pPr>
            <a:r>
              <a:rPr lang="zh-CN" altLang="en-US" spc="-1" dirty="0">
                <a:solidFill>
                  <a:srgbClr val="000000"/>
                </a:solidFill>
                <a:latin typeface="Trebuchet MS"/>
              </a:rPr>
              <a:t>所用的 </a:t>
            </a:r>
            <a:r>
              <a:rPr lang="en-US" altLang="zh-CN" spc="-1" dirty="0">
                <a:solidFill>
                  <a:srgbClr val="000000"/>
                </a:solidFill>
                <a:latin typeface="Trebuchet MS"/>
              </a:rPr>
              <a:t>CPU </a:t>
            </a:r>
            <a:r>
              <a:rPr lang="zh-CN" altLang="en-US" spc="-1" dirty="0">
                <a:solidFill>
                  <a:srgbClr val="000000"/>
                </a:solidFill>
                <a:latin typeface="Trebuchet MS"/>
              </a:rPr>
              <a:t>设备是</a:t>
            </a:r>
            <a:r>
              <a:rPr lang="en-US" altLang="zh-CN" spc="-1" dirty="0">
                <a:solidFill>
                  <a:srgbClr val="000000"/>
                </a:solidFill>
                <a:latin typeface="Trebuchet MS"/>
              </a:rPr>
              <a:t> Intel® Xeon® CPU, E5649 @ 2.53GHz</a:t>
            </a:r>
            <a:endParaRPr lang="en-US" altLang="zh-CN" spc="-1" dirty="0"/>
          </a:p>
        </p:txBody>
      </p:sp>
      <p:sp>
        <p:nvSpPr>
          <p:cNvPr id="1610" name="CustomShape 5"/>
          <p:cNvSpPr/>
          <p:nvPr/>
        </p:nvSpPr>
        <p:spPr>
          <a:xfrm>
            <a:off x="1631640" y="6453360"/>
            <a:ext cx="4860720" cy="51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241"/>
              </a:spcBef>
            </a:pPr>
            <a:r>
              <a:rPr lang="zh-CN" altLang="en-US" sz="1200" spc="-1" dirty="0">
                <a:solidFill>
                  <a:srgbClr val="000000"/>
                </a:solidFill>
                <a:latin typeface="Trebuchet MS"/>
                <a:ea typeface="DejaVu Sans"/>
              </a:rPr>
              <a:t>第三方名称是其公司所有财产</a:t>
            </a:r>
            <a:endParaRPr lang="en-US" sz="1200" spc="-1" dirty="0">
              <a:latin typeface="Arial"/>
            </a:endParaRPr>
          </a:p>
        </p:txBody>
      </p:sp>
      <p:sp>
        <p:nvSpPr>
          <p:cNvPr id="1611" name="CustomShape 6"/>
          <p:cNvSpPr/>
          <p:nvPr/>
        </p:nvSpPr>
        <p:spPr>
          <a:xfrm>
            <a:off x="5196720" y="6071040"/>
            <a:ext cx="521892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rPr>
              <a:t>这些并不是专业的跑分测试结果。如果你在自己机器上运行这些测试可能得到完全不同的结果。</a:t>
            </a:r>
            <a:endParaRPr lang="en-US" altLang="zh-CN" spc="-1" dirty="0"/>
          </a:p>
        </p:txBody>
      </p:sp>
      <p:sp>
        <p:nvSpPr>
          <p:cNvPr id="1612" name="CustomShape 7"/>
          <p:cNvSpPr/>
          <p:nvPr/>
        </p:nvSpPr>
        <p:spPr>
          <a:xfrm>
            <a:off x="5084689" y="4769224"/>
            <a:ext cx="38840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z="2400" spc="-1" dirty="0">
                <a:solidFill>
                  <a:srgbClr val="9BBB59"/>
                </a:solidFill>
                <a:latin typeface="Trebuchet MS"/>
                <a:ea typeface="DejaVu Sans"/>
              </a:rPr>
              <a:t>看到没，性能开始提升了</a:t>
            </a:r>
            <a:endParaRPr lang="en-US" sz="2400" spc="-1" dirty="0">
              <a:latin typeface="Arial"/>
            </a:endParaRPr>
          </a:p>
        </p:txBody>
      </p:sp>
      <p:sp>
        <p:nvSpPr>
          <p:cNvPr id="1613" name="CustomShape 8"/>
          <p:cNvSpPr/>
          <p:nvPr/>
        </p:nvSpPr>
        <p:spPr>
          <a:xfrm flipV="1">
            <a:off x="8600102" y="4646976"/>
            <a:ext cx="227880" cy="374040"/>
          </a:xfrm>
          <a:custGeom>
            <a:avLst/>
            <a:gdLst/>
            <a:ahLst/>
            <a:cxnLst/>
            <a:rect l="l" t="t" r="r" b="b"/>
            <a:pathLst>
              <a:path w="21600" h="21600">
                <a:moveTo>
                  <a:pt x="0" y="0"/>
                </a:moveTo>
                <a:lnTo>
                  <a:pt x="21600" y="21600"/>
                </a:lnTo>
              </a:path>
            </a:pathLst>
          </a:custGeom>
          <a:noFill/>
          <a:ln w="38160">
            <a:solidFill>
              <a:schemeClr val="accent3"/>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CustomShape 1"/>
          <p:cNvSpPr/>
          <p:nvPr/>
        </p:nvSpPr>
        <p:spPr>
          <a:xfrm>
            <a:off x="1631640" y="197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优化矩阵乘法</a:t>
            </a:r>
            <a:endParaRPr lang="en-US" sz="4400" spc="-1" dirty="0">
              <a:latin typeface="Arial"/>
            </a:endParaRPr>
          </a:p>
        </p:txBody>
      </p:sp>
      <p:sp>
        <p:nvSpPr>
          <p:cNvPr id="1615" name="CustomShape 2"/>
          <p:cNvSpPr/>
          <p:nvPr/>
        </p:nvSpPr>
        <p:spPr>
          <a:xfrm>
            <a:off x="1647840" y="1700640"/>
            <a:ext cx="8784360" cy="216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79"/>
              </a:spcBef>
              <a:buClr>
                <a:srgbClr val="000000"/>
              </a:buClr>
              <a:buFont typeface="Arial"/>
              <a:buChar char="•"/>
            </a:pPr>
            <a:r>
              <a:rPr lang="zh-CN" altLang="en-US" sz="2400" spc="-1" dirty="0">
                <a:solidFill>
                  <a:srgbClr val="000000"/>
                </a:solidFill>
                <a:latin typeface="Trebuchet MS"/>
              </a:rPr>
              <a:t>注意，在矩阵</a:t>
            </a:r>
            <a:r>
              <a:rPr lang="en-US" altLang="zh-CN" sz="2400" spc="-1" dirty="0">
                <a:solidFill>
                  <a:srgbClr val="000000"/>
                </a:solidFill>
                <a:latin typeface="Trebuchet MS"/>
              </a:rPr>
              <a:t>C</a:t>
            </a:r>
            <a:r>
              <a:rPr lang="zh-CN" altLang="en-US" sz="2400" spc="-1" dirty="0">
                <a:solidFill>
                  <a:srgbClr val="000000"/>
                </a:solidFill>
                <a:latin typeface="Trebuchet MS"/>
              </a:rPr>
              <a:t>的一行中，每个元素都重复使用了</a:t>
            </a:r>
            <a:r>
              <a:rPr lang="en-US" altLang="zh-CN" sz="2400" spc="-1" dirty="0">
                <a:solidFill>
                  <a:srgbClr val="000000"/>
                </a:solidFill>
                <a:latin typeface="Trebuchet MS"/>
              </a:rPr>
              <a:t>A</a:t>
            </a:r>
            <a:r>
              <a:rPr lang="zh-CN" altLang="en-US" sz="2400" spc="-1" dirty="0">
                <a:solidFill>
                  <a:srgbClr val="000000"/>
                </a:solidFill>
                <a:latin typeface="Trebuchet MS"/>
              </a:rPr>
              <a:t>的同一行。</a:t>
            </a:r>
            <a:endParaRPr lang="en-US" sz="2400" spc="-1" dirty="0">
              <a:latin typeface="Arial"/>
            </a:endParaRPr>
          </a:p>
          <a:p>
            <a:pPr marL="343080" indent="-342360">
              <a:spcBef>
                <a:spcPts val="479"/>
              </a:spcBef>
              <a:buClr>
                <a:srgbClr val="000000"/>
              </a:buClr>
              <a:buFont typeface="Arial"/>
              <a:buChar char="•"/>
            </a:pPr>
            <a:r>
              <a:rPr lang="zh-CN" altLang="en-US" sz="2400" spc="-1" dirty="0">
                <a:solidFill>
                  <a:srgbClr val="000000"/>
                </a:solidFill>
                <a:latin typeface="Trebuchet MS"/>
              </a:rPr>
              <a:t>基于上述观察，就把这被重复利用的</a:t>
            </a:r>
            <a:r>
              <a:rPr lang="en-US" altLang="zh-CN" sz="2400" spc="-1" dirty="0">
                <a:solidFill>
                  <a:srgbClr val="000000"/>
                </a:solidFill>
                <a:latin typeface="Trebuchet MS"/>
              </a:rPr>
              <a:t>A</a:t>
            </a:r>
            <a:r>
              <a:rPr lang="zh-CN" altLang="en-US" sz="2400" spc="-1" dirty="0">
                <a:solidFill>
                  <a:srgbClr val="000000"/>
                </a:solidFill>
                <a:latin typeface="Trebuchet MS"/>
              </a:rPr>
              <a:t>中的行复制到工作项（</a:t>
            </a:r>
            <a:r>
              <a:rPr lang="en-US" altLang="zh-CN" sz="2400" spc="-1" dirty="0">
                <a:solidFill>
                  <a:srgbClr val="000000"/>
                </a:solidFill>
                <a:latin typeface="Trebuchet MS"/>
              </a:rPr>
              <a:t>work-item</a:t>
            </a:r>
            <a:r>
              <a:rPr lang="zh-CN" altLang="en-US" sz="2400" spc="-1" dirty="0">
                <a:solidFill>
                  <a:srgbClr val="000000"/>
                </a:solidFill>
                <a:latin typeface="Trebuchet MS"/>
              </a:rPr>
              <a:t>）的私有内存中来专门使用，这就避免了每次计算</a:t>
            </a:r>
            <a:r>
              <a:rPr lang="en-US" altLang="zh-CN" sz="2400" spc="-1" dirty="0">
                <a:solidFill>
                  <a:srgbClr val="000000"/>
                </a:solidFill>
                <a:latin typeface="Trebuchet MS"/>
              </a:rPr>
              <a:t>C(</a:t>
            </a:r>
            <a:r>
              <a:rPr lang="en-US" altLang="zh-CN" sz="2400" spc="-1" dirty="0" err="1">
                <a:solidFill>
                  <a:srgbClr val="000000"/>
                </a:solidFill>
                <a:latin typeface="Trebuchet MS"/>
              </a:rPr>
              <a:t>i,j</a:t>
            </a:r>
            <a:r>
              <a:rPr lang="en-US" altLang="zh-CN" sz="2400" spc="-1" dirty="0">
                <a:solidFill>
                  <a:srgbClr val="000000"/>
                </a:solidFill>
                <a:latin typeface="Trebuchet MS"/>
              </a:rPr>
              <a:t>)</a:t>
            </a:r>
            <a:r>
              <a:rPr lang="zh-CN" altLang="en-US" sz="2400" spc="-1" dirty="0">
                <a:solidFill>
                  <a:srgbClr val="000000"/>
                </a:solidFill>
                <a:latin typeface="Trebuchet MS"/>
              </a:rPr>
              <a:t>的时候再从全局内存中重新加载。</a:t>
            </a:r>
            <a:endParaRPr lang="en-US" sz="2400" spc="-1" dirty="0">
              <a:latin typeface="Arial"/>
            </a:endParaRPr>
          </a:p>
        </p:txBody>
      </p:sp>
      <p:sp>
        <p:nvSpPr>
          <p:cNvPr id="1616" name="CustomShape 3"/>
          <p:cNvSpPr/>
          <p:nvPr/>
        </p:nvSpPr>
        <p:spPr>
          <a:xfrm>
            <a:off x="5066400" y="429948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617" name="CustomShape 4"/>
          <p:cNvSpPr/>
          <p:nvPr/>
        </p:nvSpPr>
        <p:spPr>
          <a:xfrm>
            <a:off x="4353240" y="4641840"/>
            <a:ext cx="540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a:t>
            </a:r>
            <a:endParaRPr lang="en-US" spc="-1">
              <a:latin typeface="Arial"/>
            </a:endParaRPr>
          </a:p>
        </p:txBody>
      </p:sp>
      <p:sp>
        <p:nvSpPr>
          <p:cNvPr id="1618" name="CustomShape 5"/>
          <p:cNvSpPr/>
          <p:nvPr/>
        </p:nvSpPr>
        <p:spPr>
          <a:xfrm>
            <a:off x="6281400" y="4641840"/>
            <a:ext cx="162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x</a:t>
            </a:r>
            <a:endParaRPr lang="en-US" spc="-1">
              <a:latin typeface="Arial"/>
            </a:endParaRPr>
          </a:p>
        </p:txBody>
      </p:sp>
      <p:sp>
        <p:nvSpPr>
          <p:cNvPr id="1619" name="CustomShape 6"/>
          <p:cNvSpPr/>
          <p:nvPr/>
        </p:nvSpPr>
        <p:spPr>
          <a:xfrm>
            <a:off x="5066400" y="474372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620" name="CustomShape 7"/>
          <p:cNvSpPr/>
          <p:nvPr/>
        </p:nvSpPr>
        <p:spPr>
          <a:xfrm>
            <a:off x="5134440" y="4426200"/>
            <a:ext cx="67572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A(i,:)</a:t>
            </a:r>
            <a:endParaRPr lang="en-US" sz="1400" spc="-1">
              <a:latin typeface="Arial"/>
            </a:endParaRPr>
          </a:p>
        </p:txBody>
      </p:sp>
      <p:sp>
        <p:nvSpPr>
          <p:cNvPr id="1621" name="CustomShape 8"/>
          <p:cNvSpPr/>
          <p:nvPr/>
        </p:nvSpPr>
        <p:spPr>
          <a:xfrm>
            <a:off x="6615480" y="4299480"/>
            <a:ext cx="115164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622" name="CustomShape 9"/>
          <p:cNvSpPr/>
          <p:nvPr/>
        </p:nvSpPr>
        <p:spPr>
          <a:xfrm>
            <a:off x="6844080" y="4299480"/>
            <a:ext cx="134280" cy="107892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623" name="CustomShape 10"/>
          <p:cNvSpPr/>
          <p:nvPr/>
        </p:nvSpPr>
        <p:spPr>
          <a:xfrm>
            <a:off x="7029840" y="468036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B(:,j)</a:t>
            </a:r>
            <a:endParaRPr lang="en-US" sz="1400" spc="-1">
              <a:latin typeface="Arial"/>
            </a:endParaRPr>
          </a:p>
        </p:txBody>
      </p:sp>
      <p:sp>
        <p:nvSpPr>
          <p:cNvPr id="1624" name="CustomShape 11"/>
          <p:cNvSpPr/>
          <p:nvPr/>
        </p:nvSpPr>
        <p:spPr>
          <a:xfrm>
            <a:off x="2936280" y="429948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625" name="CustomShape 12"/>
          <p:cNvSpPr/>
          <p:nvPr/>
        </p:nvSpPr>
        <p:spPr>
          <a:xfrm>
            <a:off x="3122040" y="448992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C(i,j)</a:t>
            </a:r>
            <a:endParaRPr lang="en-US" sz="1400" spc="-1">
              <a:latin typeface="Arial"/>
            </a:endParaRPr>
          </a:p>
        </p:txBody>
      </p:sp>
      <p:sp>
        <p:nvSpPr>
          <p:cNvPr id="1626" name="CustomShape 13"/>
          <p:cNvSpPr/>
          <p:nvPr/>
        </p:nvSpPr>
        <p:spPr>
          <a:xfrm>
            <a:off x="5425320" y="5831280"/>
            <a:ext cx="32889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9000"/>
              </a:lnSpc>
            </a:pPr>
            <a:r>
              <a:rPr lang="zh-CN" altLang="en-US" sz="2000" b="1" spc="-1" dirty="0">
                <a:solidFill>
                  <a:srgbClr val="000000"/>
                </a:solidFill>
                <a:latin typeface="Trebuchet MS"/>
                <a:ea typeface="ヒラギノ角ゴ ProN W3"/>
              </a:rPr>
              <a:t>存放到每个工作项（</a:t>
            </a:r>
            <a:r>
              <a:rPr lang="en-US" altLang="zh-CN" sz="2000" b="1" spc="-1" dirty="0">
                <a:solidFill>
                  <a:srgbClr val="000000"/>
                </a:solidFill>
                <a:latin typeface="Trebuchet MS"/>
                <a:ea typeface="ヒラギノ角ゴ ProN W3"/>
              </a:rPr>
              <a:t>work-item</a:t>
            </a:r>
            <a:r>
              <a:rPr lang="zh-CN" altLang="en-US" sz="2000" b="1" spc="-1" dirty="0">
                <a:solidFill>
                  <a:srgbClr val="000000"/>
                </a:solidFill>
                <a:latin typeface="Trebuchet MS"/>
                <a:ea typeface="ヒラギノ角ゴ ProN W3"/>
              </a:rPr>
              <a:t>）的私有内存中</a:t>
            </a:r>
            <a:endParaRPr lang="en-US" sz="2000" spc="-1" dirty="0">
              <a:latin typeface="Arial"/>
            </a:endParaRPr>
          </a:p>
        </p:txBody>
      </p:sp>
      <p:sp>
        <p:nvSpPr>
          <p:cNvPr id="1627" name="CustomShape 14"/>
          <p:cNvSpPr/>
          <p:nvPr/>
        </p:nvSpPr>
        <p:spPr>
          <a:xfrm>
            <a:off x="2936280" y="475056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628" name="CustomShape 15"/>
          <p:cNvSpPr/>
          <p:nvPr/>
        </p:nvSpPr>
        <p:spPr>
          <a:xfrm>
            <a:off x="3276120" y="4748760"/>
            <a:ext cx="135720" cy="126360"/>
          </a:xfrm>
          <a:prstGeom prst="rect">
            <a:avLst/>
          </a:prstGeom>
          <a:solidFill>
            <a:schemeClr val="accent2"/>
          </a:solidFill>
          <a:ln w="12600">
            <a:solidFill>
              <a:srgbClr val="000000"/>
            </a:solidFill>
            <a:miter/>
          </a:ln>
        </p:spPr>
        <p:style>
          <a:lnRef idx="0">
            <a:scrgbClr r="0" g="0" b="0"/>
          </a:lnRef>
          <a:fillRef idx="0">
            <a:scrgbClr r="0" g="0" b="0"/>
          </a:fillRef>
          <a:effectRef idx="0">
            <a:scrgbClr r="0" g="0" b="0"/>
          </a:effectRef>
          <a:fontRef idx="minor"/>
        </p:style>
      </p:sp>
      <p:sp>
        <p:nvSpPr>
          <p:cNvPr id="1629" name="CustomShape 16"/>
          <p:cNvSpPr/>
          <p:nvPr/>
        </p:nvSpPr>
        <p:spPr>
          <a:xfrm>
            <a:off x="4931400" y="4398480"/>
            <a:ext cx="1431360" cy="68904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630" name="CustomShape 17"/>
          <p:cNvSpPr/>
          <p:nvPr/>
        </p:nvSpPr>
        <p:spPr>
          <a:xfrm flipH="1" flipV="1">
            <a:off x="5646720" y="5087520"/>
            <a:ext cx="1422360" cy="7419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 name="CustomShape 1"/>
          <p:cNvSpPr/>
          <p:nvPr/>
        </p:nvSpPr>
        <p:spPr>
          <a:xfrm>
            <a:off x="1769520" y="1820520"/>
            <a:ext cx="3491280" cy="37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spcBef>
                <a:spcPts val="400"/>
              </a:spcBef>
            </a:pPr>
            <a:r>
              <a:rPr lang="en-US" sz="2000" b="1" spc="-1" dirty="0">
                <a:solidFill>
                  <a:srgbClr val="401B5B"/>
                </a:solidFill>
                <a:latin typeface="Courier New"/>
              </a:rPr>
              <a:t>__kernel </a:t>
            </a:r>
            <a:r>
              <a:rPr lang="en-US" sz="2000" b="1" spc="-1" dirty="0">
                <a:solidFill>
                  <a:srgbClr val="C0504D"/>
                </a:solidFill>
                <a:latin typeface="Courier New"/>
              </a:rPr>
              <a:t>void</a:t>
            </a:r>
            <a:r>
              <a:rPr lang="en-US" sz="2000" b="1" spc="-1" dirty="0">
                <a:solidFill>
                  <a:srgbClr val="000000"/>
                </a:solidFill>
                <a:latin typeface="Courier New"/>
              </a:rPr>
              <a:t> </a:t>
            </a:r>
            <a:r>
              <a:rPr lang="en-US" sz="2000" b="1" spc="-1" dirty="0" err="1">
                <a:solidFill>
                  <a:srgbClr val="17375E"/>
                </a:solidFill>
                <a:latin typeface="Courier New"/>
              </a:rPr>
              <a:t>mmul</a:t>
            </a:r>
            <a:r>
              <a:rPr lang="en-US" sz="2000" b="1" spc="-1" dirty="0">
                <a:solidFill>
                  <a:srgbClr val="000000"/>
                </a:solidFill>
                <a:latin typeface="Courier New"/>
              </a:rPr>
              <a:t>(</a:t>
            </a:r>
            <a:endParaRPr lang="en-US" sz="2000" spc="-1" dirty="0">
              <a:latin typeface="Arial"/>
            </a:endParaRPr>
          </a:p>
          <a:p>
            <a:pPr>
              <a:spcBef>
                <a:spcPts val="400"/>
              </a:spcBef>
            </a:pPr>
            <a:r>
              <a:rPr lang="en-US" sz="2000" b="1" spc="-1" dirty="0">
                <a:solidFill>
                  <a:srgbClr val="C0504D"/>
                </a:solidFill>
                <a:latin typeface="Courier New"/>
              </a:rPr>
              <a:t>   const int </a:t>
            </a:r>
            <a:r>
              <a:rPr lang="en-US" sz="2000" b="1" spc="-1" dirty="0">
                <a:solidFill>
                  <a:srgbClr val="000000"/>
                </a:solidFill>
                <a:latin typeface="Courier New"/>
              </a:rPr>
              <a:t>N,</a:t>
            </a:r>
            <a:endParaRPr lang="en-US" sz="2000" spc="-1" dirty="0">
              <a:latin typeface="Arial"/>
            </a:endParaRPr>
          </a:p>
          <a:p>
            <a:pPr>
              <a:spcBef>
                <a:spcPts val="400"/>
              </a:spcBef>
            </a:pPr>
            <a:r>
              <a:rPr lang="en-US" sz="2000" b="1" spc="-1" dirty="0">
                <a:solidFill>
                  <a:srgbClr val="000000"/>
                </a:solidFill>
                <a:latin typeface="Courier New"/>
              </a:rPr>
              <a:t>   </a:t>
            </a:r>
            <a:r>
              <a:rPr lang="en-US" sz="2000" b="1" spc="-1" dirty="0">
                <a:solidFill>
                  <a:srgbClr val="401B5B"/>
                </a:solidFill>
                <a:latin typeface="Courier New"/>
              </a:rPr>
              <a:t>__global </a:t>
            </a:r>
            <a:r>
              <a:rPr lang="en-US" sz="2000" b="1" spc="-1" dirty="0">
                <a:solidFill>
                  <a:srgbClr val="C0504D"/>
                </a:solidFill>
                <a:latin typeface="Courier New"/>
              </a:rPr>
              <a:t>float</a:t>
            </a:r>
            <a:r>
              <a:rPr lang="en-US" sz="2000" b="1" spc="-1" dirty="0">
                <a:solidFill>
                  <a:srgbClr val="000000"/>
                </a:solidFill>
                <a:latin typeface="Courier New"/>
              </a:rPr>
              <a:t> *A,</a:t>
            </a:r>
            <a:endParaRPr lang="en-US" sz="2000" spc="-1" dirty="0">
              <a:latin typeface="Arial"/>
            </a:endParaRPr>
          </a:p>
          <a:p>
            <a:pPr>
              <a:spcBef>
                <a:spcPts val="400"/>
              </a:spcBef>
            </a:pPr>
            <a:r>
              <a:rPr lang="en-US" sz="2000" b="1" spc="-1" dirty="0">
                <a:solidFill>
                  <a:srgbClr val="9BBB59"/>
                </a:solidFill>
                <a:latin typeface="Courier New"/>
              </a:rPr>
              <a:t>   </a:t>
            </a:r>
            <a:r>
              <a:rPr lang="en-US" sz="2000" b="1" spc="-1" dirty="0">
                <a:solidFill>
                  <a:srgbClr val="401B5B"/>
                </a:solidFill>
                <a:latin typeface="Courier New"/>
              </a:rPr>
              <a:t>__global </a:t>
            </a:r>
            <a:r>
              <a:rPr lang="en-US" sz="2000" b="1" spc="-1" dirty="0">
                <a:solidFill>
                  <a:srgbClr val="C0504D"/>
                </a:solidFill>
                <a:latin typeface="Courier New"/>
              </a:rPr>
              <a:t>float</a:t>
            </a:r>
            <a:r>
              <a:rPr lang="en-US" sz="2000" b="1" spc="-1" dirty="0">
                <a:solidFill>
                  <a:srgbClr val="000000"/>
                </a:solidFill>
                <a:latin typeface="Courier New"/>
              </a:rPr>
              <a:t> *B,</a:t>
            </a:r>
            <a:endParaRPr lang="en-US" sz="2000" spc="-1" dirty="0">
              <a:latin typeface="Arial"/>
            </a:endParaRPr>
          </a:p>
          <a:p>
            <a:pPr>
              <a:spcBef>
                <a:spcPts val="400"/>
              </a:spcBef>
            </a:pPr>
            <a:r>
              <a:rPr lang="en-US" sz="2000" b="1" spc="-1" dirty="0">
                <a:solidFill>
                  <a:srgbClr val="401B5B"/>
                </a:solidFill>
                <a:latin typeface="Courier New"/>
              </a:rPr>
              <a:t>   __global </a:t>
            </a:r>
            <a:r>
              <a:rPr lang="en-US" sz="2000" b="1" spc="-1" dirty="0">
                <a:solidFill>
                  <a:srgbClr val="C0504D"/>
                </a:solidFill>
                <a:latin typeface="Courier New"/>
              </a:rPr>
              <a:t>float</a:t>
            </a:r>
            <a:r>
              <a:rPr lang="en-US" sz="2000" b="1" spc="-1" dirty="0">
                <a:solidFill>
                  <a:srgbClr val="000000"/>
                </a:solidFill>
                <a:latin typeface="Courier New"/>
              </a:rPr>
              <a:t> *C)</a:t>
            </a:r>
            <a:endParaRPr lang="en-US" sz="2000" spc="-1" dirty="0">
              <a:latin typeface="Arial"/>
            </a:endParaRPr>
          </a:p>
          <a:p>
            <a:pPr>
              <a:spcBef>
                <a:spcPts val="400"/>
              </a:spcBef>
            </a:pPr>
            <a:r>
              <a:rPr lang="en-US" sz="2000" b="1" spc="-1" dirty="0">
                <a:solidFill>
                  <a:srgbClr val="000000"/>
                </a:solidFill>
                <a:latin typeface="Courier New"/>
              </a:rPr>
              <a:t>{</a:t>
            </a:r>
            <a:endParaRPr lang="en-US" sz="2000" spc="-1" dirty="0">
              <a:latin typeface="Arial"/>
            </a:endParaRPr>
          </a:p>
          <a:p>
            <a:pPr>
              <a:spcBef>
                <a:spcPts val="400"/>
              </a:spcBef>
            </a:pPr>
            <a:r>
              <a:rPr lang="en-US" sz="2000" b="1" spc="-1" dirty="0">
                <a:solidFill>
                  <a:srgbClr val="000000"/>
                </a:solidFill>
                <a:latin typeface="Courier New"/>
              </a:rPr>
              <a:t>  </a:t>
            </a:r>
            <a:r>
              <a:rPr lang="en-US" sz="2000" b="1" spc="-1" dirty="0">
                <a:solidFill>
                  <a:srgbClr val="C0504D"/>
                </a:solidFill>
                <a:latin typeface="Courier New"/>
              </a:rPr>
              <a:t>int</a:t>
            </a:r>
            <a:r>
              <a:rPr lang="en-US" sz="2000" b="1" spc="-1" dirty="0">
                <a:solidFill>
                  <a:srgbClr val="000000"/>
                </a:solidFill>
                <a:latin typeface="Courier New"/>
              </a:rPr>
              <a:t> j, k;</a:t>
            </a:r>
            <a:endParaRPr lang="en-US" sz="2000" spc="-1" dirty="0">
              <a:latin typeface="Arial"/>
            </a:endParaRPr>
          </a:p>
          <a:p>
            <a:pPr>
              <a:spcBef>
                <a:spcPts val="400"/>
              </a:spcBef>
            </a:pPr>
            <a:r>
              <a:rPr lang="en-US" sz="2000" b="1" spc="-1" dirty="0">
                <a:solidFill>
                  <a:srgbClr val="000000"/>
                </a:solidFill>
                <a:latin typeface="Courier New"/>
              </a:rPr>
              <a:t>  </a:t>
            </a:r>
            <a:r>
              <a:rPr lang="en-US" sz="2000" b="1" spc="-1" dirty="0">
                <a:solidFill>
                  <a:srgbClr val="C0504D"/>
                </a:solidFill>
                <a:latin typeface="Courier New"/>
              </a:rPr>
              <a:t>int </a:t>
            </a:r>
            <a:r>
              <a:rPr lang="en-US" sz="2000" b="1" spc="-1" dirty="0" err="1">
                <a:solidFill>
                  <a:srgbClr val="000000"/>
                </a:solidFill>
                <a:latin typeface="Courier New"/>
              </a:rPr>
              <a:t>i</a:t>
            </a:r>
            <a:r>
              <a:rPr lang="en-US" sz="2000" b="1" spc="-1" dirty="0">
                <a:solidFill>
                  <a:srgbClr val="000000"/>
                </a:solidFill>
                <a:latin typeface="Courier New"/>
              </a:rPr>
              <a:t> = </a:t>
            </a:r>
            <a:br>
              <a:rPr dirty="0"/>
            </a:br>
            <a:r>
              <a:rPr lang="en-US" sz="2000" b="1" spc="-1" dirty="0">
                <a:solidFill>
                  <a:srgbClr val="000000"/>
                </a:solidFill>
                <a:latin typeface="Courier New"/>
              </a:rPr>
              <a:t>    </a:t>
            </a:r>
            <a:r>
              <a:rPr lang="en-US" sz="2000" b="1" spc="-1" dirty="0" err="1">
                <a:solidFill>
                  <a:srgbClr val="17375E"/>
                </a:solidFill>
                <a:latin typeface="Courier New"/>
              </a:rPr>
              <a:t>get_global_id</a:t>
            </a:r>
            <a:r>
              <a:rPr lang="en-US" sz="2000" b="1" spc="-1" dirty="0">
                <a:solidFill>
                  <a:srgbClr val="000000"/>
                </a:solidFill>
                <a:latin typeface="Courier New"/>
              </a:rPr>
              <a:t>(0);</a:t>
            </a:r>
            <a:endParaRPr lang="en-US" sz="2000" spc="-1" dirty="0">
              <a:latin typeface="Arial"/>
            </a:endParaRPr>
          </a:p>
          <a:p>
            <a:pPr>
              <a:spcBef>
                <a:spcPts val="400"/>
              </a:spcBef>
            </a:pPr>
            <a:r>
              <a:rPr lang="en-US" sz="2000" b="1" spc="-1" dirty="0">
                <a:solidFill>
                  <a:srgbClr val="C0504D"/>
                </a:solidFill>
                <a:latin typeface="Courier New"/>
              </a:rPr>
              <a:t>  float </a:t>
            </a:r>
            <a:r>
              <a:rPr lang="en-US" sz="2000" b="1" spc="-1" dirty="0" err="1">
                <a:solidFill>
                  <a:srgbClr val="000000"/>
                </a:solidFill>
                <a:latin typeface="Courier New"/>
              </a:rPr>
              <a:t>tmp</a:t>
            </a:r>
            <a:r>
              <a:rPr lang="en-US" sz="2000" b="1" spc="-1" dirty="0">
                <a:solidFill>
                  <a:srgbClr val="000000"/>
                </a:solidFill>
                <a:latin typeface="Courier New"/>
              </a:rPr>
              <a:t>;  </a:t>
            </a:r>
            <a:endParaRPr lang="en-US" sz="2000" spc="-1" dirty="0">
              <a:latin typeface="Arial"/>
            </a:endParaRPr>
          </a:p>
          <a:p>
            <a:pPr>
              <a:spcBef>
                <a:spcPts val="400"/>
              </a:spcBef>
            </a:pPr>
            <a:r>
              <a:rPr lang="en-US" sz="2000" b="1" spc="-1" dirty="0">
                <a:solidFill>
                  <a:srgbClr val="000000"/>
                </a:solidFill>
                <a:latin typeface="Courier New"/>
              </a:rPr>
              <a:t>  </a:t>
            </a:r>
            <a:r>
              <a:rPr lang="en-US" sz="2000" b="1" spc="-1" dirty="0">
                <a:solidFill>
                  <a:srgbClr val="C0504D"/>
                </a:solidFill>
                <a:latin typeface="Courier New"/>
              </a:rPr>
              <a:t>float </a:t>
            </a:r>
            <a:r>
              <a:rPr lang="en-US" sz="2000" b="1" spc="-1" dirty="0" err="1">
                <a:solidFill>
                  <a:srgbClr val="000000"/>
                </a:solidFill>
                <a:latin typeface="Courier New"/>
              </a:rPr>
              <a:t>Awrk</a:t>
            </a:r>
            <a:r>
              <a:rPr lang="en-US" sz="2000" b="1" spc="-1" dirty="0">
                <a:solidFill>
                  <a:srgbClr val="000000"/>
                </a:solidFill>
                <a:latin typeface="Courier New"/>
              </a:rPr>
              <a:t>[1024];</a:t>
            </a:r>
            <a:endParaRPr lang="en-US" sz="2000" spc="-1" dirty="0">
              <a:latin typeface="Arial"/>
            </a:endParaRPr>
          </a:p>
          <a:p>
            <a:pPr>
              <a:spcBef>
                <a:spcPts val="400"/>
              </a:spcBef>
            </a:pPr>
            <a:endParaRPr lang="en-US" sz="2000" spc="-1" dirty="0">
              <a:latin typeface="Arial"/>
            </a:endParaRPr>
          </a:p>
        </p:txBody>
      </p:sp>
      <p:sp>
        <p:nvSpPr>
          <p:cNvPr id="1632" name="CustomShape 2"/>
          <p:cNvSpPr/>
          <p:nvPr/>
        </p:nvSpPr>
        <p:spPr>
          <a:xfrm>
            <a:off x="1631640" y="-9036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3200" spc="-1" dirty="0">
                <a:solidFill>
                  <a:srgbClr val="000000"/>
                </a:solidFill>
                <a:latin typeface="Trebuchet MS"/>
              </a:rPr>
              <a:t>矩阵乘法：</a:t>
            </a:r>
            <a:r>
              <a:rPr lang="en-US" altLang="zh-CN" sz="3200" spc="-1" dirty="0">
                <a:solidFill>
                  <a:srgbClr val="000000"/>
                </a:solidFill>
                <a:latin typeface="Trebuchet MS"/>
              </a:rPr>
              <a:t>A</a:t>
            </a:r>
            <a:r>
              <a:rPr lang="zh-CN" altLang="en-US" sz="3200" spc="-1" dirty="0">
                <a:solidFill>
                  <a:srgbClr val="000000"/>
                </a:solidFill>
                <a:latin typeface="Trebuchet MS"/>
              </a:rPr>
              <a:t>中的行存放进私有内存</a:t>
            </a:r>
            <a:endParaRPr lang="en-US" sz="2800" spc="-1" dirty="0">
              <a:latin typeface="Arial"/>
            </a:endParaRPr>
          </a:p>
        </p:txBody>
      </p:sp>
      <p:sp>
        <p:nvSpPr>
          <p:cNvPr id="1633" name="CustomShape 3"/>
          <p:cNvSpPr/>
          <p:nvPr/>
        </p:nvSpPr>
        <p:spPr>
          <a:xfrm>
            <a:off x="5261160" y="1653480"/>
            <a:ext cx="5248440" cy="442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r>
              <a:rPr lang="en-US" sz="2000" b="1" spc="-1">
                <a:solidFill>
                  <a:srgbClr val="000000"/>
                </a:solidFill>
                <a:latin typeface="Courier New"/>
                <a:ea typeface="DejaVu Sans"/>
              </a:rPr>
              <a:t>  for (k = 0; k &lt; N; k++)</a:t>
            </a:r>
            <a:endParaRPr lang="en-US" sz="2000" spc="-1">
              <a:latin typeface="Arial"/>
            </a:endParaRPr>
          </a:p>
          <a:p>
            <a:pPr>
              <a:spcBef>
                <a:spcPts val="400"/>
              </a:spcBef>
            </a:pPr>
            <a:r>
              <a:rPr lang="en-US" sz="2000" b="1" spc="-1">
                <a:solidFill>
                  <a:srgbClr val="000000"/>
                </a:solidFill>
                <a:latin typeface="Courier New"/>
                <a:ea typeface="DejaVu Sans"/>
              </a:rPr>
              <a:t>    Awrk[k] = A[i*N+k];</a:t>
            </a:r>
            <a:endParaRPr lang="en-US" sz="2000" spc="-1">
              <a:latin typeface="Arial"/>
            </a:endParaRPr>
          </a:p>
          <a:p>
            <a:pPr>
              <a:spcBef>
                <a:spcPts val="400"/>
              </a:spcBef>
            </a:pPr>
            <a:endParaRPr lang="en-US" sz="2000" spc="-1">
              <a:latin typeface="Arial"/>
            </a:endParaRPr>
          </a:p>
          <a:p>
            <a:pPr>
              <a:spcBef>
                <a:spcPts val="400"/>
              </a:spcBef>
            </a:pPr>
            <a:r>
              <a:rPr lang="en-US" sz="2000" b="1" spc="-1">
                <a:solidFill>
                  <a:srgbClr val="4F81BD"/>
                </a:solidFill>
                <a:latin typeface="Courier New"/>
                <a:ea typeface="DejaVu Sans"/>
              </a:rPr>
              <a:t>  </a:t>
            </a:r>
            <a:r>
              <a:rPr lang="en-US" sz="2000" b="1" spc="-1">
                <a:solidFill>
                  <a:srgbClr val="000000"/>
                </a:solidFill>
                <a:latin typeface="Courier New"/>
                <a:ea typeface="DejaVu Sans"/>
              </a:rPr>
              <a:t>for (j = 0; j &lt; N; j++) {</a:t>
            </a:r>
            <a:endParaRPr lang="en-US" sz="2000" spc="-1">
              <a:latin typeface="Arial"/>
            </a:endParaRPr>
          </a:p>
          <a:p>
            <a:pPr>
              <a:spcBef>
                <a:spcPts val="400"/>
              </a:spcBef>
            </a:pPr>
            <a:r>
              <a:rPr lang="en-US" sz="2000" b="1" spc="-1">
                <a:solidFill>
                  <a:srgbClr val="000000"/>
                </a:solidFill>
                <a:latin typeface="Courier New"/>
                <a:ea typeface="DejaVu Sans"/>
              </a:rPr>
              <a:t>    tmp = 0.0f;</a:t>
            </a:r>
            <a:endParaRPr lang="en-US" sz="2000" spc="-1">
              <a:latin typeface="Arial"/>
            </a:endParaRPr>
          </a:p>
          <a:p>
            <a:pPr>
              <a:spcBef>
                <a:spcPts val="400"/>
              </a:spcBef>
            </a:pPr>
            <a:r>
              <a:rPr lang="en-US" sz="2000" b="1" spc="-1">
                <a:solidFill>
                  <a:srgbClr val="000000"/>
                </a:solidFill>
                <a:latin typeface="Courier New"/>
                <a:ea typeface="DejaVu Sans"/>
              </a:rPr>
              <a:t>    for (k = 0; k &lt; N; k++) </a:t>
            </a:r>
            <a:endParaRPr lang="en-US" sz="2000" spc="-1">
              <a:latin typeface="Arial"/>
            </a:endParaRPr>
          </a:p>
          <a:p>
            <a:pPr>
              <a:spcBef>
                <a:spcPts val="400"/>
              </a:spcBef>
            </a:pPr>
            <a:r>
              <a:rPr lang="en-US" sz="2000" b="1" spc="-1">
                <a:solidFill>
                  <a:srgbClr val="000000"/>
                </a:solidFill>
                <a:latin typeface="Courier New"/>
                <a:ea typeface="DejaVu Sans"/>
              </a:rPr>
              <a:t>      tmp += Awrk[k]*B[k*N+j];</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     C[i*N+j] += tmp;</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a:t>
            </a:r>
            <a:endParaRPr lang="en-US" sz="2000" spc="-1">
              <a:latin typeface="Arial"/>
            </a:endParaRPr>
          </a:p>
        </p:txBody>
      </p:sp>
      <p:sp>
        <p:nvSpPr>
          <p:cNvPr id="1634" name="Line 4"/>
          <p:cNvSpPr/>
          <p:nvPr/>
        </p:nvSpPr>
        <p:spPr>
          <a:xfrm>
            <a:off x="5198160" y="1653480"/>
            <a:ext cx="360" cy="48574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635" name="CustomShape 5"/>
          <p:cNvSpPr/>
          <p:nvPr/>
        </p:nvSpPr>
        <p:spPr>
          <a:xfrm>
            <a:off x="1475995" y="6506043"/>
            <a:ext cx="1026972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spc="-1" dirty="0">
                <a:solidFill>
                  <a:srgbClr val="000000"/>
                </a:solidFill>
                <a:latin typeface="Trebuchet MS"/>
                <a:ea typeface="DejaVu Sans"/>
              </a:rPr>
              <a:t>*</a:t>
            </a:r>
            <a:r>
              <a:rPr lang="zh-CN" altLang="en-US" sz="1400" spc="-1" dirty="0">
                <a:solidFill>
                  <a:srgbClr val="000000"/>
                </a:solidFill>
                <a:latin typeface="Trebuchet MS"/>
              </a:rPr>
              <a:t>实际上，这样使用的私有内存要远远超过我们实际所有的私有内存，因此</a:t>
            </a:r>
            <a:r>
              <a:rPr lang="en-US" altLang="zh-CN" sz="1400" spc="-1" dirty="0" err="1">
                <a:solidFill>
                  <a:srgbClr val="000000"/>
                </a:solidFill>
                <a:latin typeface="Trebuchet MS"/>
              </a:rPr>
              <a:t>Awrk</a:t>
            </a:r>
            <a:r>
              <a:rPr lang="en-US" altLang="zh-CN" sz="1400" spc="-1" dirty="0">
                <a:solidFill>
                  <a:srgbClr val="000000"/>
                </a:solidFill>
                <a:latin typeface="Trebuchet MS"/>
              </a:rPr>
              <a:t>[]</a:t>
            </a:r>
            <a:r>
              <a:rPr lang="zh-CN" altLang="en-US" sz="1400" spc="-1" dirty="0">
                <a:solidFill>
                  <a:srgbClr val="000000"/>
                </a:solidFill>
                <a:latin typeface="Trebuchet MS"/>
              </a:rPr>
              <a:t>会溢出到全局内存上。</a:t>
            </a:r>
            <a:endParaRPr lang="en-US" sz="1400" spc="-1" dirty="0">
              <a:latin typeface="Arial"/>
            </a:endParaRPr>
          </a:p>
        </p:txBody>
      </p:sp>
      <p:sp>
        <p:nvSpPr>
          <p:cNvPr id="1636" name="CustomShape 6"/>
          <p:cNvSpPr/>
          <p:nvPr/>
        </p:nvSpPr>
        <p:spPr>
          <a:xfrm>
            <a:off x="3856542" y="1082520"/>
            <a:ext cx="6523853" cy="434880"/>
          </a:xfrm>
          <a:prstGeom prst="rect">
            <a:avLst/>
          </a:prstGeom>
          <a:noFill/>
          <a:ln>
            <a:solidFill>
              <a:srgbClr val="002060"/>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zh-CN" altLang="en-US" sz="1600" b="1" spc="-1" dirty="0">
                <a:solidFill>
                  <a:srgbClr val="002060"/>
                </a:solidFill>
                <a:latin typeface="Trebuchet MS"/>
                <a:ea typeface="DejaVu Sans"/>
              </a:rPr>
              <a:t>在我们启动矩阵乘法之前就将</a:t>
            </a:r>
            <a:r>
              <a:rPr lang="en-US" altLang="zh-CN" sz="1600" b="1" spc="-1" dirty="0">
                <a:solidFill>
                  <a:srgbClr val="002060"/>
                </a:solidFill>
                <a:latin typeface="Trebuchet MS"/>
                <a:ea typeface="DejaVu Sans"/>
              </a:rPr>
              <a:t>A</a:t>
            </a:r>
            <a:r>
              <a:rPr lang="zh-CN" altLang="en-US" sz="1600" b="1" spc="-1" dirty="0">
                <a:solidFill>
                  <a:srgbClr val="002060"/>
                </a:solidFill>
                <a:latin typeface="Trebuchet MS"/>
                <a:ea typeface="DejaVu Sans"/>
              </a:rPr>
              <a:t>中的一行从全局内存复制到私有内存中。</a:t>
            </a:r>
            <a:endParaRPr lang="en-US" sz="1600" spc="-1" dirty="0">
              <a:latin typeface="Arial"/>
            </a:endParaRPr>
          </a:p>
        </p:txBody>
      </p:sp>
      <p:sp>
        <p:nvSpPr>
          <p:cNvPr id="1637" name="CustomShape 7"/>
          <p:cNvSpPr/>
          <p:nvPr/>
        </p:nvSpPr>
        <p:spPr>
          <a:xfrm>
            <a:off x="2018280" y="5700240"/>
            <a:ext cx="3084480" cy="632520"/>
          </a:xfrm>
          <a:prstGeom prst="rect">
            <a:avLst/>
          </a:prstGeom>
          <a:noFill/>
          <a:ln>
            <a:solidFill>
              <a:srgbClr val="002060"/>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zh-CN" altLang="en-US" b="1" spc="-1" dirty="0">
                <a:solidFill>
                  <a:srgbClr val="002060"/>
                </a:solidFill>
                <a:latin typeface="Trebuchet MS"/>
                <a:ea typeface="DejaVu Sans"/>
              </a:rPr>
              <a:t>在私有内存中为</a:t>
            </a:r>
            <a:r>
              <a:rPr lang="en-US" altLang="zh-CN" b="1" spc="-1" dirty="0">
                <a:solidFill>
                  <a:srgbClr val="002060"/>
                </a:solidFill>
                <a:latin typeface="Trebuchet MS"/>
                <a:ea typeface="DejaVu Sans"/>
              </a:rPr>
              <a:t>A</a:t>
            </a:r>
            <a:r>
              <a:rPr lang="zh-CN" altLang="en-US" b="1" spc="-1" dirty="0">
                <a:solidFill>
                  <a:srgbClr val="002060"/>
                </a:solidFill>
                <a:latin typeface="Trebuchet MS"/>
                <a:ea typeface="DejaVu Sans"/>
              </a:rPr>
              <a:t>创建一个工作数组 （</a:t>
            </a:r>
            <a:r>
              <a:rPr lang="en-US" altLang="zh-CN" b="1" spc="-1" dirty="0">
                <a:solidFill>
                  <a:srgbClr val="002060"/>
                </a:solidFill>
                <a:latin typeface="Trebuchet MS"/>
                <a:ea typeface="DejaVu Sans"/>
              </a:rPr>
              <a:t>work array</a:t>
            </a:r>
            <a:r>
              <a:rPr lang="zh-CN" altLang="en-US" b="1" spc="-1" dirty="0">
                <a:solidFill>
                  <a:srgbClr val="002060"/>
                </a:solidFill>
                <a:latin typeface="Trebuchet MS"/>
                <a:ea typeface="DejaVu Sans"/>
              </a:rPr>
              <a:t>）</a:t>
            </a:r>
            <a:endParaRPr lang="en-US"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矩阵乘法性能</a:t>
            </a:r>
            <a:endParaRPr lang="en-US" sz="4400" spc="-1" dirty="0">
              <a:latin typeface="Arial"/>
            </a:endParaRPr>
          </a:p>
        </p:txBody>
      </p:sp>
      <p:sp>
        <p:nvSpPr>
          <p:cNvPr id="1639" name="CustomShape 2"/>
          <p:cNvSpPr/>
          <p:nvPr/>
        </p:nvSpPr>
        <p:spPr>
          <a:xfrm>
            <a:off x="1703460" y="1542224"/>
            <a:ext cx="8784360" cy="82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rPr>
              <a:t>矩阵存储在全局内存中</a:t>
            </a:r>
            <a:endParaRPr lang="en-US" sz="3200" spc="-1" dirty="0">
              <a:latin typeface="Arial"/>
            </a:endParaRPr>
          </a:p>
        </p:txBody>
      </p:sp>
      <p:graphicFrame>
        <p:nvGraphicFramePr>
          <p:cNvPr id="1640" name="Table 3"/>
          <p:cNvGraphicFramePr/>
          <p:nvPr/>
        </p:nvGraphicFramePr>
        <p:xfrm>
          <a:off x="2091837" y="2087100"/>
          <a:ext cx="7920360" cy="3291840"/>
        </p:xfrm>
        <a:graphic>
          <a:graphicData uri="http://schemas.openxmlformats.org/drawingml/2006/table">
            <a:tbl>
              <a:tblPr/>
              <a:tblGrid>
                <a:gridCol w="4248360">
                  <a:extLst>
                    <a:ext uri="{9D8B030D-6E8A-4147-A177-3AD203B41FA5}">
                      <a16:colId xmlns:a16="http://schemas.microsoft.com/office/drawing/2014/main" val="20000"/>
                    </a:ext>
                  </a:extLst>
                </a:gridCol>
                <a:gridCol w="1872000">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tblGrid>
              <a:tr h="357120">
                <a:tc rowSpan="2">
                  <a:txBody>
                    <a:bodyPr/>
                    <a:lstStyle/>
                    <a:p>
                      <a:pPr>
                        <a:lnSpc>
                          <a:spcPct val="100000"/>
                        </a:lnSpc>
                      </a:pPr>
                      <a:r>
                        <a:rPr lang="zh-CN" altLang="en-US" sz="1800" b="1" strike="noStrike" spc="-1" dirty="0">
                          <a:solidFill>
                            <a:srgbClr val="000000"/>
                          </a:solidFill>
                          <a:latin typeface="Trebuchet MS"/>
                        </a:rPr>
                        <a:t>情景</a:t>
                      </a:r>
                      <a:endParaRPr lang="en-US" sz="1800" b="0" strike="noStrike" spc="-1" dirty="0">
                        <a:latin typeface="Arial"/>
                      </a:endParaRPr>
                    </a:p>
                  </a:txBody>
                  <a:tcPr>
                    <a:lnT w="12240">
                      <a:solidFill>
                        <a:srgbClr val="000000"/>
                      </a:solidFill>
                    </a:lnT>
                    <a:lnB w="12240">
                      <a:solidFill>
                        <a:srgbClr val="000000"/>
                      </a:solidFill>
                    </a:lnB>
                    <a:noFill/>
                  </a:tcPr>
                </a:tc>
                <a:tc gridSpan="2">
                  <a:txBody>
                    <a:bodyPr/>
                    <a:lstStyle/>
                    <a:p>
                      <a:pPr algn="ctr">
                        <a:lnSpc>
                          <a:spcPct val="100000"/>
                        </a:lnSpc>
                      </a:pPr>
                      <a:r>
                        <a:rPr lang="zh-CN" altLang="en-US" sz="1800" b="1" strike="noStrike" spc="-1" dirty="0">
                          <a:solidFill>
                            <a:srgbClr val="000000"/>
                          </a:solidFill>
                          <a:latin typeface="Trebuchet MS"/>
                        </a:rPr>
                        <a:t>算力：</a:t>
                      </a:r>
                      <a:r>
                        <a:rPr lang="en-US" sz="1800" b="1" strike="noStrike" spc="-1" dirty="0">
                          <a:solidFill>
                            <a:srgbClr val="000000"/>
                          </a:solidFill>
                          <a:latin typeface="Trebuchet MS"/>
                        </a:rPr>
                        <a:t>MFLOPS</a:t>
                      </a:r>
                      <a:endParaRPr lang="en-US" sz="1800" b="0" strike="noStrike" spc="-1" dirty="0">
                        <a:latin typeface="Arial"/>
                      </a:endParaRPr>
                    </a:p>
                  </a:txBody>
                  <a:tcPr>
                    <a:lnT w="12240">
                      <a:solidFill>
                        <a:srgbClr val="000000"/>
                      </a:solidFill>
                    </a:lnT>
                    <a:lnB w="12240">
                      <a:noFill/>
                    </a:lnB>
                    <a:noFill/>
                  </a:tcPr>
                </a:tc>
                <a:tc hMerge="1">
                  <a:txBody>
                    <a:bodyPr/>
                    <a:lstStyle/>
                    <a:p>
                      <a:endParaRPr lang="zh-CN"/>
                    </a:p>
                  </a:txBody>
                  <a:tcPr>
                    <a:solidFill>
                      <a:srgbClr val="729FCF"/>
                    </a:solidFill>
                  </a:tcPr>
                </a:tc>
                <a:extLst>
                  <a:ext uri="{0D108BD9-81ED-4DB2-BD59-A6C34878D82A}">
                    <a16:rowId xmlns:a16="http://schemas.microsoft.com/office/drawing/2014/main" val="10000"/>
                  </a:ext>
                </a:extLst>
              </a:tr>
              <a:tr h="357120">
                <a:tc vMerge="1">
                  <a:txBody>
                    <a:bodyPr/>
                    <a:lstStyle/>
                    <a:p>
                      <a:endParaRPr lang="zh-CN"/>
                    </a:p>
                  </a:txBody>
                  <a:tcPr>
                    <a:solidFill>
                      <a:srgbClr val="729FCF"/>
                    </a:solidFill>
                  </a:tcPr>
                </a:tc>
                <a:tc>
                  <a:txBody>
                    <a:bodyPr/>
                    <a:lstStyle/>
                    <a:p>
                      <a:pPr algn="ctr">
                        <a:lnSpc>
                          <a:spcPct val="100000"/>
                        </a:lnSpc>
                      </a:pPr>
                      <a:r>
                        <a:rPr lang="en-US" sz="1800" b="0" strike="noStrike" spc="-1">
                          <a:solidFill>
                            <a:srgbClr val="000000"/>
                          </a:solidFill>
                          <a:latin typeface="Trebuchet MS"/>
                        </a:rPr>
                        <a:t>CPU</a:t>
                      </a:r>
                      <a:endParaRPr lang="en-US" sz="1800" b="0" strike="noStrike" spc="-1">
                        <a:latin typeface="Arial"/>
                      </a:endParaRPr>
                    </a:p>
                  </a:txBody>
                  <a:tcPr>
                    <a:lnL w="12240">
                      <a:noFill/>
                    </a:lnL>
                    <a:lnT w="12240">
                      <a:noFill/>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GPU</a:t>
                      </a:r>
                      <a:endParaRPr lang="en-US" sz="1800" b="0" strike="noStrike" spc="-1" dirty="0">
                        <a:latin typeface="Arial"/>
                      </a:endParaRPr>
                    </a:p>
                  </a:txBody>
                  <a:tcPr>
                    <a:lnT w="12240">
                      <a:noFill/>
                    </a:lnT>
                    <a:lnB w="12240">
                      <a:solidFill>
                        <a:srgbClr val="000000"/>
                      </a:solidFill>
                    </a:lnB>
                    <a:noFill/>
                  </a:tcPr>
                </a:tc>
                <a:extLst>
                  <a:ext uri="{0D108BD9-81ED-4DB2-BD59-A6C34878D82A}">
                    <a16:rowId xmlns:a16="http://schemas.microsoft.com/office/drawing/2014/main" val="10001"/>
                  </a:ext>
                </a:extLst>
              </a:tr>
              <a:tr h="357120">
                <a:tc>
                  <a:txBody>
                    <a:bodyPr/>
                    <a:lstStyle/>
                    <a:p>
                      <a:pPr>
                        <a:lnSpc>
                          <a:spcPct val="100000"/>
                        </a:lnSpc>
                      </a:pPr>
                      <a:r>
                        <a:rPr lang="zh-CN" altLang="en-US" sz="1800" b="0" strike="noStrike" spc="-1" dirty="0">
                          <a:solidFill>
                            <a:srgbClr val="000000"/>
                          </a:solidFill>
                          <a:latin typeface="Trebuchet MS"/>
                        </a:rPr>
                        <a:t>顺序（</a:t>
                      </a:r>
                      <a:r>
                        <a:rPr lang="en-US" altLang="zh-CN" sz="1800" b="0" strike="noStrike" spc="-1" dirty="0">
                          <a:solidFill>
                            <a:srgbClr val="000000"/>
                          </a:solidFill>
                          <a:latin typeface="Trebuchet MS"/>
                        </a:rPr>
                        <a:t>Sequential</a:t>
                      </a:r>
                      <a:r>
                        <a:rPr lang="zh-CN" altLang="en-US" sz="1800" b="0" strike="noStrike" spc="-1" dirty="0">
                          <a:solidFill>
                            <a:srgbClr val="000000"/>
                          </a:solidFill>
                          <a:latin typeface="Trebuchet MS"/>
                        </a:rPr>
                        <a:t>）</a:t>
                      </a:r>
                      <a:r>
                        <a:rPr lang="en-US" altLang="zh-CN" sz="1800" b="0" strike="noStrike" spc="-1" dirty="0">
                          <a:solidFill>
                            <a:srgbClr val="000000"/>
                          </a:solidFill>
                          <a:latin typeface="Trebuchet MS"/>
                        </a:rPr>
                        <a:t>C (</a:t>
                      </a:r>
                      <a:r>
                        <a:rPr lang="zh-CN" altLang="en-US" sz="1800" b="0" strike="noStrike" spc="-1" dirty="0">
                          <a:solidFill>
                            <a:srgbClr val="000000"/>
                          </a:solidFill>
                          <a:latin typeface="Trebuchet MS"/>
                        </a:rPr>
                        <a:t>不使用</a:t>
                      </a:r>
                      <a:r>
                        <a:rPr lang="en-US" altLang="zh-CN" sz="1800" b="0" strike="noStrike" spc="-1" dirty="0">
                          <a:solidFill>
                            <a:srgbClr val="000000"/>
                          </a:solidFill>
                          <a:latin typeface="Trebuchet MS"/>
                        </a:rPr>
                        <a:t> OpenCL)</a:t>
                      </a:r>
                      <a:endParaRPr lang="en-US" altLang="zh-CN" sz="1800" b="0" strike="noStrike" spc="-1" dirty="0">
                        <a:latin typeface="+mn-lt"/>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800" b="0" strike="noStrike" spc="-1">
                          <a:solidFill>
                            <a:srgbClr val="000000"/>
                          </a:solidFill>
                          <a:latin typeface="Trebuchet MS"/>
                        </a:rPr>
                        <a:t>887.2</a:t>
                      </a:r>
                      <a:endParaRPr lang="en-US" sz="1800" b="0" strike="noStrike" spc="-1">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800" b="0" strike="noStrike" spc="-1">
                          <a:solidFill>
                            <a:srgbClr val="000000"/>
                          </a:solidFill>
                          <a:latin typeface="Trebuchet MS"/>
                        </a:rPr>
                        <a:t>N/A</a:t>
                      </a:r>
                      <a:endParaRPr lang="en-US" sz="1800" b="0" strike="noStrike" spc="-1">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2"/>
                  </a:ext>
                </a:extLst>
              </a:tr>
              <a:tr h="357120">
                <a:tc>
                  <a:txBody>
                    <a:bodyPr/>
                    <a:lstStyle/>
                    <a:p>
                      <a:pPr>
                        <a:lnSpc>
                          <a:spcPct val="100000"/>
                        </a:lnSpc>
                      </a:pPr>
                      <a:r>
                        <a:rPr lang="en-US" sz="1800" b="0" strike="noStrike" spc="-1" dirty="0">
                          <a:solidFill>
                            <a:srgbClr val="000000"/>
                          </a:solidFill>
                          <a:latin typeface="Trebuchet MS"/>
                        </a:rPr>
                        <a:t>C(</a:t>
                      </a:r>
                      <a:r>
                        <a:rPr lang="en-US" sz="1800" b="0" strike="noStrike" spc="-1" dirty="0" err="1">
                          <a:solidFill>
                            <a:srgbClr val="000000"/>
                          </a:solidFill>
                          <a:latin typeface="Trebuchet MS"/>
                        </a:rPr>
                        <a:t>i,j</a:t>
                      </a:r>
                      <a:r>
                        <a:rPr lang="en-US" sz="1800" b="0" strike="noStrike" spc="-1" dirty="0">
                          <a:solidFill>
                            <a:srgbClr val="000000"/>
                          </a:solidFill>
                          <a:latin typeface="Trebuchet MS"/>
                        </a:rPr>
                        <a:t>) </a:t>
                      </a:r>
                      <a:r>
                        <a:rPr lang="zh-CN" altLang="en-US" sz="1800" b="0" strike="noStrike" spc="-1" dirty="0">
                          <a:solidFill>
                            <a:srgbClr val="000000"/>
                          </a:solidFill>
                          <a:latin typeface="Trebuchet MS"/>
                        </a:rPr>
                        <a:t>每个工作项（</a:t>
                      </a:r>
                      <a:r>
                        <a:rPr lang="en-US" altLang="zh-CN" sz="1800" b="0" strike="noStrike" spc="-1" dirty="0">
                          <a:solidFill>
                            <a:srgbClr val="000000"/>
                          </a:solidFill>
                          <a:latin typeface="Trebuchet MS"/>
                        </a:rPr>
                        <a:t>work-item</a:t>
                      </a:r>
                      <a:r>
                        <a:rPr lang="zh-CN" altLang="en-US" sz="1800" b="0" strike="noStrike" spc="-1" dirty="0">
                          <a:solidFill>
                            <a:srgbClr val="000000"/>
                          </a:solidFill>
                          <a:latin typeface="Trebuchet MS"/>
                        </a:rPr>
                        <a:t>）</a:t>
                      </a:r>
                      <a:r>
                        <a:rPr lang="en-US" sz="1800" b="0" strike="noStrike" spc="-1" dirty="0">
                          <a:solidFill>
                            <a:srgbClr val="000000"/>
                          </a:solidFill>
                          <a:latin typeface="Trebuchet MS"/>
                        </a:rPr>
                        <a:t> </a:t>
                      </a:r>
                      <a:r>
                        <a:rPr lang="zh-CN" altLang="en-US" sz="1800" b="0" strike="noStrike" spc="-1" dirty="0">
                          <a:solidFill>
                            <a:srgbClr val="000000"/>
                          </a:solidFill>
                          <a:latin typeface="Trebuchet MS"/>
                        </a:rPr>
                        <a:t>全存放在全局内存</a:t>
                      </a:r>
                      <a:endParaRPr lang="en-US" sz="18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3,926.1</a:t>
                      </a:r>
                      <a:endParaRPr lang="en-US" sz="18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3,720.9</a:t>
                      </a:r>
                      <a:endParaRPr lang="en-US" sz="1800" b="0" strike="noStrike" spc="-1" dirty="0">
                        <a:latin typeface="Arial"/>
                      </a:endParaRPr>
                    </a:p>
                  </a:txBody>
                  <a:tcPr>
                    <a:lnT w="12240">
                      <a:solidFill>
                        <a:srgbClr val="000000"/>
                      </a:solidFill>
                    </a:lnT>
                    <a:lnB w="12240">
                      <a:solidFill>
                        <a:srgbClr val="000000"/>
                      </a:solidFill>
                    </a:lnB>
                    <a:noFill/>
                  </a:tcPr>
                </a:tc>
                <a:extLst>
                  <a:ext uri="{0D108BD9-81ED-4DB2-BD59-A6C34878D82A}">
                    <a16:rowId xmlns:a16="http://schemas.microsoft.com/office/drawing/2014/main" val="10003"/>
                  </a:ext>
                </a:extLst>
              </a:tr>
              <a:tr h="357120">
                <a:tc>
                  <a:txBody>
                    <a:bodyPr/>
                    <a:lstStyle/>
                    <a:p>
                      <a:pPr>
                        <a:lnSpc>
                          <a:spcPct val="100000"/>
                        </a:lnSpc>
                      </a:pPr>
                      <a:r>
                        <a:rPr lang="en-US" sz="1800" b="0" strike="noStrike" spc="-1" dirty="0">
                          <a:solidFill>
                            <a:srgbClr val="000000"/>
                          </a:solidFill>
                          <a:latin typeface="Trebuchet MS"/>
                        </a:rPr>
                        <a:t>C </a:t>
                      </a:r>
                      <a:r>
                        <a:rPr lang="zh-CN" altLang="en-US" sz="1800" b="0" strike="noStrike" spc="-1" dirty="0">
                          <a:solidFill>
                            <a:srgbClr val="000000"/>
                          </a:solidFill>
                          <a:latin typeface="Trebuchet MS"/>
                        </a:rPr>
                        <a:t>每个工作项（</a:t>
                      </a:r>
                      <a:r>
                        <a:rPr lang="en-US" altLang="zh-CN" sz="1800" b="0" strike="noStrike" spc="-1" dirty="0">
                          <a:solidFill>
                            <a:srgbClr val="000000"/>
                          </a:solidFill>
                          <a:latin typeface="Trebuchet MS"/>
                        </a:rPr>
                        <a:t>work-item</a:t>
                      </a:r>
                      <a:r>
                        <a:rPr lang="zh-CN" altLang="en-US" sz="1800" b="0" strike="noStrike" spc="-1" dirty="0">
                          <a:solidFill>
                            <a:srgbClr val="000000"/>
                          </a:solidFill>
                          <a:latin typeface="Trebuchet MS"/>
                        </a:rPr>
                        <a:t>）一行（</a:t>
                      </a:r>
                      <a:r>
                        <a:rPr lang="en-US" altLang="zh-CN" sz="1800" b="0" strike="noStrike" spc="-1" dirty="0">
                          <a:solidFill>
                            <a:srgbClr val="000000"/>
                          </a:solidFill>
                          <a:latin typeface="Trebuchet MS"/>
                        </a:rPr>
                        <a:t>row</a:t>
                      </a:r>
                      <a:r>
                        <a:rPr lang="zh-CN" altLang="en-US" sz="1800" b="0" strike="noStrike" spc="-1" dirty="0">
                          <a:solidFill>
                            <a:srgbClr val="000000"/>
                          </a:solidFill>
                          <a:latin typeface="Trebuchet MS"/>
                        </a:rPr>
                        <a:t>），全存放在全局内存</a:t>
                      </a:r>
                      <a:endParaRPr lang="en-US" sz="1800" b="0" strike="noStrike" spc="-1" dirty="0">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800" b="0" strike="noStrike" spc="-1" dirty="0">
                          <a:solidFill>
                            <a:srgbClr val="000000"/>
                          </a:solidFill>
                          <a:latin typeface="Trebuchet MS"/>
                        </a:rPr>
                        <a:t>3,379.5</a:t>
                      </a:r>
                      <a:endParaRPr lang="en-US" sz="1800" b="0" strike="noStrike" spc="-1" dirty="0">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800" b="0" strike="noStrike" spc="-1" dirty="0">
                          <a:solidFill>
                            <a:srgbClr val="000000"/>
                          </a:solidFill>
                          <a:latin typeface="Trebuchet MS"/>
                        </a:rPr>
                        <a:t>4,195.8</a:t>
                      </a:r>
                      <a:endParaRPr lang="en-US" sz="1800" b="0" strike="noStrike" spc="-1" dirty="0">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4"/>
                  </a:ext>
                </a:extLst>
              </a:tr>
              <a:tr h="357120">
                <a:tc>
                  <a:txBody>
                    <a:bodyPr/>
                    <a:lstStyle/>
                    <a:p>
                      <a:pPr>
                        <a:lnSpc>
                          <a:spcPct val="100000"/>
                        </a:lnSpc>
                      </a:pPr>
                      <a:r>
                        <a:rPr lang="en-US" altLang="zh-CN" sz="1800" b="0" strike="noStrike" spc="-1" dirty="0">
                          <a:solidFill>
                            <a:srgbClr val="000000"/>
                          </a:solidFill>
                          <a:latin typeface="Trebuchet MS"/>
                        </a:rPr>
                        <a:t>C </a:t>
                      </a:r>
                      <a:r>
                        <a:rPr lang="zh-CN" altLang="en-US" sz="1800" b="0" strike="noStrike" spc="-1" dirty="0">
                          <a:solidFill>
                            <a:srgbClr val="000000"/>
                          </a:solidFill>
                          <a:latin typeface="Trebuchet MS"/>
                        </a:rPr>
                        <a:t>每个工作项（</a:t>
                      </a:r>
                      <a:r>
                        <a:rPr lang="en-US" altLang="zh-CN" sz="1800" b="0" strike="noStrike" spc="-1" dirty="0">
                          <a:solidFill>
                            <a:srgbClr val="000000"/>
                          </a:solidFill>
                          <a:latin typeface="Trebuchet MS"/>
                        </a:rPr>
                        <a:t>work-item</a:t>
                      </a:r>
                      <a:r>
                        <a:rPr lang="zh-CN" altLang="en-US" sz="1800" b="0" strike="noStrike" spc="-1" dirty="0">
                          <a:solidFill>
                            <a:srgbClr val="000000"/>
                          </a:solidFill>
                          <a:latin typeface="Trebuchet MS"/>
                        </a:rPr>
                        <a:t>）一行（</a:t>
                      </a:r>
                      <a:r>
                        <a:rPr lang="en-US" altLang="zh-CN" sz="1800" b="0" strike="noStrike" spc="-1" dirty="0">
                          <a:solidFill>
                            <a:srgbClr val="000000"/>
                          </a:solidFill>
                          <a:latin typeface="Trebuchet MS"/>
                        </a:rPr>
                        <a:t>row</a:t>
                      </a:r>
                      <a:r>
                        <a:rPr lang="zh-CN" altLang="en-US" sz="1800" b="0" strike="noStrike" spc="-1" dirty="0">
                          <a:solidFill>
                            <a:srgbClr val="000000"/>
                          </a:solidFill>
                          <a:latin typeface="Trebuchet MS"/>
                        </a:rPr>
                        <a:t>），</a:t>
                      </a:r>
                      <a:r>
                        <a:rPr lang="en-US" sz="1800" b="0" strike="noStrike" spc="-1" dirty="0">
                          <a:solidFill>
                            <a:srgbClr val="000000"/>
                          </a:solidFill>
                          <a:latin typeface="Trebuchet MS"/>
                        </a:rPr>
                        <a:t> A </a:t>
                      </a:r>
                      <a:r>
                        <a:rPr lang="zh-CN" altLang="en-US" sz="1800" b="0" strike="noStrike" spc="-1" dirty="0">
                          <a:solidFill>
                            <a:srgbClr val="000000"/>
                          </a:solidFill>
                          <a:latin typeface="Trebuchet MS"/>
                        </a:rPr>
                        <a:t>的行（</a:t>
                      </a:r>
                      <a:r>
                        <a:rPr lang="en-US" altLang="zh-CN" sz="1800" b="0" strike="noStrike" spc="-1" dirty="0">
                          <a:solidFill>
                            <a:srgbClr val="000000"/>
                          </a:solidFill>
                          <a:latin typeface="Trebuchet MS"/>
                        </a:rPr>
                        <a:t>row</a:t>
                      </a:r>
                      <a:r>
                        <a:rPr lang="zh-CN" altLang="en-US" sz="1800" b="0" strike="noStrike" spc="-1" dirty="0">
                          <a:solidFill>
                            <a:srgbClr val="000000"/>
                          </a:solidFill>
                          <a:latin typeface="Trebuchet MS"/>
                        </a:rPr>
                        <a:t>）存放在私有内存中</a:t>
                      </a:r>
                      <a:endParaRPr lang="en-US" sz="18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3,385.8</a:t>
                      </a:r>
                      <a:endParaRPr lang="en-US" sz="18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algn="ctr">
                        <a:lnSpc>
                          <a:spcPct val="100000"/>
                        </a:lnSpc>
                      </a:pPr>
                      <a:r>
                        <a:rPr lang="en-US" sz="1800" b="0" strike="noStrike" spc="-1" dirty="0">
                          <a:solidFill>
                            <a:srgbClr val="000000"/>
                          </a:solidFill>
                          <a:latin typeface="Trebuchet MS"/>
                        </a:rPr>
                        <a:t>8,584.3</a:t>
                      </a:r>
                      <a:endParaRPr lang="en-US" sz="18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5"/>
                  </a:ext>
                </a:extLst>
              </a:tr>
            </a:tbl>
          </a:graphicData>
        </a:graphic>
      </p:graphicFrame>
      <p:sp>
        <p:nvSpPr>
          <p:cNvPr id="1641" name="CustomShape 4"/>
          <p:cNvSpPr/>
          <p:nvPr/>
        </p:nvSpPr>
        <p:spPr>
          <a:xfrm>
            <a:off x="1668900" y="5513777"/>
            <a:ext cx="3669840" cy="126502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400" spc="-1" dirty="0">
                <a:solidFill>
                  <a:srgbClr val="000000"/>
                </a:solidFill>
                <a:latin typeface="Trebuchet MS"/>
              </a:rPr>
              <a:t>此处用的 </a:t>
            </a:r>
            <a:r>
              <a:rPr lang="en-US" altLang="zh-CN" sz="1400" spc="-1" dirty="0">
                <a:solidFill>
                  <a:srgbClr val="000000"/>
                </a:solidFill>
                <a:latin typeface="Trebuchet MS"/>
              </a:rPr>
              <a:t>GPU </a:t>
            </a:r>
            <a:r>
              <a:rPr lang="zh-CN" altLang="en-US" sz="1400" spc="-1" dirty="0">
                <a:solidFill>
                  <a:srgbClr val="000000"/>
                </a:solidFill>
                <a:latin typeface="Trebuchet MS"/>
              </a:rPr>
              <a:t>设备是 </a:t>
            </a:r>
            <a:r>
              <a:rPr lang="en-US" altLang="zh-CN" sz="1400" spc="-1" dirty="0">
                <a:solidFill>
                  <a:srgbClr val="000000"/>
                </a:solidFill>
                <a:latin typeface="Trebuchet MS"/>
              </a:rPr>
              <a:t>Tesla® M2090 GPU </a:t>
            </a:r>
            <a:r>
              <a:rPr lang="zh-CN" altLang="en-US" sz="1400" spc="-1" dirty="0">
                <a:solidFill>
                  <a:srgbClr val="000000"/>
                </a:solidFill>
                <a:latin typeface="Trebuchet MS"/>
              </a:rPr>
              <a:t>，来自</a:t>
            </a:r>
            <a:r>
              <a:rPr lang="en-US" altLang="zh-CN" sz="1400" spc="-1" dirty="0">
                <a:solidFill>
                  <a:srgbClr val="000000"/>
                </a:solidFill>
                <a:latin typeface="Trebuchet MS"/>
              </a:rPr>
              <a:t>NVIDIA® </a:t>
            </a:r>
            <a:r>
              <a:rPr lang="zh-CN" altLang="en-US" sz="1400" spc="-1" dirty="0">
                <a:solidFill>
                  <a:srgbClr val="000000"/>
                </a:solidFill>
                <a:latin typeface="Trebuchet MS"/>
              </a:rPr>
              <a:t>，有 </a:t>
            </a:r>
            <a:r>
              <a:rPr lang="en-US" altLang="zh-CN" sz="1400" spc="-1" dirty="0">
                <a:solidFill>
                  <a:srgbClr val="000000"/>
                </a:solidFill>
                <a:latin typeface="Trebuchet MS"/>
              </a:rPr>
              <a:t>16</a:t>
            </a:r>
            <a:r>
              <a:rPr lang="zh-CN" altLang="en-US" sz="1400" spc="-1" dirty="0">
                <a:solidFill>
                  <a:srgbClr val="000000"/>
                </a:solidFill>
                <a:latin typeface="Trebuchet MS"/>
              </a:rPr>
              <a:t> 个计算单元（</a:t>
            </a:r>
            <a:r>
              <a:rPr lang="en-US" altLang="zh-CN" sz="1400" spc="-1" dirty="0">
                <a:solidFill>
                  <a:srgbClr val="000000"/>
                </a:solidFill>
                <a:latin typeface="Trebuchet MS"/>
              </a:rPr>
              <a:t>CU</a:t>
            </a:r>
            <a:r>
              <a:rPr lang="zh-CN" altLang="en-US" sz="1400" spc="-1" dirty="0">
                <a:solidFill>
                  <a:srgbClr val="000000"/>
                </a:solidFill>
                <a:latin typeface="Trebuchet MS"/>
              </a:rPr>
              <a:t>），</a:t>
            </a:r>
            <a:r>
              <a:rPr lang="en-US" altLang="zh-CN" sz="1400" spc="-1" dirty="0">
                <a:solidFill>
                  <a:srgbClr val="000000"/>
                </a:solidFill>
                <a:latin typeface="Trebuchet MS"/>
              </a:rPr>
              <a:t>512 </a:t>
            </a:r>
            <a:r>
              <a:rPr lang="zh-CN" altLang="en-US" sz="1400" spc="-1" dirty="0">
                <a:solidFill>
                  <a:srgbClr val="000000"/>
                </a:solidFill>
                <a:latin typeface="Trebuchet MS"/>
              </a:rPr>
              <a:t>个处理元素（</a:t>
            </a:r>
            <a:r>
              <a:rPr lang="en-US" altLang="zh-CN" sz="1400" spc="-1" dirty="0">
                <a:solidFill>
                  <a:srgbClr val="000000"/>
                </a:solidFill>
                <a:latin typeface="Trebuchet MS"/>
              </a:rPr>
              <a:t>PE</a:t>
            </a:r>
            <a:r>
              <a:rPr lang="zh-CN" altLang="en-US" sz="1400" spc="-1" dirty="0">
                <a:solidFill>
                  <a:srgbClr val="000000"/>
                </a:solidFill>
                <a:latin typeface="Trebuchet MS"/>
              </a:rPr>
              <a:t>）</a:t>
            </a:r>
            <a:endParaRPr lang="en-US" altLang="zh-CN" sz="1400" spc="-1" dirty="0"/>
          </a:p>
          <a:p>
            <a:pPr>
              <a:lnSpc>
                <a:spcPct val="100000"/>
              </a:lnSpc>
            </a:pPr>
            <a:r>
              <a:rPr lang="zh-CN" altLang="en-US" sz="1400" spc="-1" dirty="0">
                <a:solidFill>
                  <a:srgbClr val="000000"/>
                </a:solidFill>
                <a:latin typeface="Trebuchet MS"/>
              </a:rPr>
              <a:t>所用的 </a:t>
            </a:r>
            <a:r>
              <a:rPr lang="en-US" altLang="zh-CN" sz="1400" spc="-1" dirty="0">
                <a:solidFill>
                  <a:srgbClr val="000000"/>
                </a:solidFill>
                <a:latin typeface="Trebuchet MS"/>
              </a:rPr>
              <a:t>CPU </a:t>
            </a:r>
            <a:r>
              <a:rPr lang="zh-CN" altLang="en-US" sz="1400" spc="-1" dirty="0">
                <a:solidFill>
                  <a:srgbClr val="000000"/>
                </a:solidFill>
                <a:latin typeface="Trebuchet MS"/>
              </a:rPr>
              <a:t>设备是</a:t>
            </a:r>
            <a:r>
              <a:rPr lang="en-US" altLang="zh-CN" sz="1400" spc="-1" dirty="0">
                <a:solidFill>
                  <a:srgbClr val="000000"/>
                </a:solidFill>
                <a:latin typeface="Trebuchet MS"/>
              </a:rPr>
              <a:t> Intel® Xeon® CPU, E5649 @ 2.53GHz</a:t>
            </a:r>
            <a:endParaRPr lang="en-US" altLang="zh-CN" sz="1400" spc="-1" dirty="0"/>
          </a:p>
        </p:txBody>
      </p:sp>
      <p:sp>
        <p:nvSpPr>
          <p:cNvPr id="1642" name="CustomShape 5"/>
          <p:cNvSpPr/>
          <p:nvPr/>
        </p:nvSpPr>
        <p:spPr>
          <a:xfrm>
            <a:off x="1632309" y="6583320"/>
            <a:ext cx="4860720" cy="51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241"/>
              </a:spcBef>
            </a:pPr>
            <a:r>
              <a:rPr lang="zh-CN" altLang="en-US" sz="1200" spc="-1" dirty="0">
                <a:solidFill>
                  <a:srgbClr val="000000"/>
                </a:solidFill>
                <a:latin typeface="Trebuchet MS"/>
                <a:ea typeface="DejaVu Sans"/>
              </a:rPr>
              <a:t>第三方名称是其公司所有财产</a:t>
            </a:r>
            <a:endParaRPr lang="en-US" sz="1200" spc="-1" dirty="0">
              <a:latin typeface="Arial"/>
            </a:endParaRPr>
          </a:p>
        </p:txBody>
      </p:sp>
      <p:sp>
        <p:nvSpPr>
          <p:cNvPr id="1643" name="CustomShape 6"/>
          <p:cNvSpPr/>
          <p:nvPr/>
        </p:nvSpPr>
        <p:spPr>
          <a:xfrm>
            <a:off x="5376000" y="5877360"/>
            <a:ext cx="521892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rPr>
              <a:t>这些并不是专业的跑分测试结果。如果你在自己机器上运行这些测试可能得到完全不同的结果。</a:t>
            </a:r>
            <a:endParaRPr lang="en-US" altLang="zh-CN" spc="-1" dirty="0"/>
          </a:p>
        </p:txBody>
      </p:sp>
      <p:sp>
        <p:nvSpPr>
          <p:cNvPr id="1644" name="CustomShape 7"/>
          <p:cNvSpPr/>
          <p:nvPr/>
        </p:nvSpPr>
        <p:spPr>
          <a:xfrm>
            <a:off x="5885042" y="5429520"/>
            <a:ext cx="19364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z="2400" spc="-1" dirty="0">
                <a:solidFill>
                  <a:srgbClr val="C0504D"/>
                </a:solidFill>
                <a:latin typeface="Trebuchet MS"/>
                <a:ea typeface="DejaVu Sans"/>
              </a:rPr>
              <a:t>大有改善！</a:t>
            </a:r>
            <a:endParaRPr lang="en-US" sz="2400" spc="-1" dirty="0">
              <a:latin typeface="Arial"/>
            </a:endParaRPr>
          </a:p>
        </p:txBody>
      </p:sp>
      <p:sp>
        <p:nvSpPr>
          <p:cNvPr id="1645" name="CustomShape 8"/>
          <p:cNvSpPr/>
          <p:nvPr/>
        </p:nvSpPr>
        <p:spPr>
          <a:xfrm flipV="1">
            <a:off x="7755062" y="4891680"/>
            <a:ext cx="1292579" cy="731606"/>
          </a:xfrm>
          <a:custGeom>
            <a:avLst/>
            <a:gdLst/>
            <a:ahLst/>
            <a:cxnLst/>
            <a:rect l="l" t="t" r="r" b="b"/>
            <a:pathLst>
              <a:path w="21600" h="21600">
                <a:moveTo>
                  <a:pt x="0" y="0"/>
                </a:moveTo>
                <a:lnTo>
                  <a:pt x="21600" y="21600"/>
                </a:lnTo>
              </a:path>
            </a:pathLst>
          </a:custGeom>
          <a:noFill/>
          <a:ln w="38160">
            <a:solidFill>
              <a:schemeClr val="accent2"/>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6" name="CustomShape 1"/>
          <p:cNvSpPr/>
          <p:nvPr/>
        </p:nvSpPr>
        <p:spPr>
          <a:xfrm>
            <a:off x="1631640" y="53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3600" spc="-1" dirty="0">
                <a:solidFill>
                  <a:srgbClr val="000000"/>
                </a:solidFill>
                <a:latin typeface="Trebuchet MS"/>
              </a:rPr>
              <a:t>为什么过多使用私有内存可能有正面效果</a:t>
            </a:r>
            <a:endParaRPr lang="en-US" sz="3600" spc="-1" dirty="0">
              <a:latin typeface="Arial"/>
            </a:endParaRPr>
          </a:p>
        </p:txBody>
      </p:sp>
      <p:sp>
        <p:nvSpPr>
          <p:cNvPr id="1647" name="CustomShape 2"/>
          <p:cNvSpPr/>
          <p:nvPr/>
        </p:nvSpPr>
        <p:spPr>
          <a:xfrm>
            <a:off x="1981200" y="1600200"/>
            <a:ext cx="8228880" cy="525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如果现实的私有内存只是硬件寄存器（</a:t>
            </a:r>
            <a:r>
              <a:rPr lang="en-US" altLang="zh-CN" sz="3200" spc="-1" dirty="0">
                <a:solidFill>
                  <a:srgbClr val="000000"/>
                </a:solidFill>
                <a:latin typeface="Trebuchet MS"/>
              </a:rPr>
              <a:t>hardware register</a:t>
            </a:r>
            <a:r>
              <a:rPr lang="zh-CN" altLang="en-US" sz="3200" spc="-1" dirty="0">
                <a:solidFill>
                  <a:srgbClr val="000000"/>
                </a:solidFill>
                <a:latin typeface="Trebuchet MS"/>
              </a:rPr>
              <a:t>），那么每个工作项（</a:t>
            </a:r>
            <a:r>
              <a:rPr lang="en-US" altLang="zh-CN" sz="3200" spc="-1" dirty="0">
                <a:solidFill>
                  <a:srgbClr val="000000"/>
                </a:solidFill>
                <a:latin typeface="Trebuchet MS"/>
              </a:rPr>
              <a:t>work-item</a:t>
            </a:r>
            <a:r>
              <a:rPr lang="zh-CN" altLang="en-US" sz="3200" spc="-1" dirty="0">
                <a:solidFill>
                  <a:srgbClr val="000000"/>
                </a:solidFill>
                <a:latin typeface="Trebuchet MS"/>
              </a:rPr>
              <a:t>）能分到的也只有几十字节</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很多核函数都会在私有内存中分配太多变量</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所以编译器其实已经早就设计好了应对这种情景了</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编译器可以溢出一部分私有内存到全局内存中</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即便如此也还是给编译器提供了有用信息</a:t>
            </a:r>
            <a:r>
              <a:rPr lang="en-US" altLang="zh-CN" sz="3200" spc="-1" dirty="0">
                <a:solidFill>
                  <a:srgbClr val="000000"/>
                </a:solidFill>
                <a:latin typeface="Trebuchet MS"/>
              </a:rPr>
              <a:t>—</a:t>
            </a:r>
            <a:r>
              <a:rPr lang="zh-CN" altLang="en-US" sz="3200" spc="-1" dirty="0">
                <a:solidFill>
                  <a:srgbClr val="000000"/>
                </a:solidFill>
                <a:latin typeface="Trebuchet MS"/>
              </a:rPr>
              <a:t>特定部分的数据将只被某一个单独的工作项（</a:t>
            </a:r>
            <a:r>
              <a:rPr lang="en-US" altLang="zh-CN" sz="3200" spc="-1" dirty="0">
                <a:solidFill>
                  <a:srgbClr val="000000"/>
                </a:solidFill>
                <a:latin typeface="Trebuchet MS"/>
              </a:rPr>
              <a:t>work-item</a:t>
            </a:r>
            <a:r>
              <a:rPr lang="zh-CN" altLang="en-US" sz="3200" spc="-1" dirty="0">
                <a:solidFill>
                  <a:srgbClr val="000000"/>
                </a:solidFill>
                <a:latin typeface="Trebuchet MS"/>
              </a:rPr>
              <a:t>）所读取</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这样就使得编译器可以将这些数据以更高读取效率的方式存放</a:t>
            </a:r>
            <a:endParaRPr lang="en-US" sz="3200"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 name="CustomShape 1"/>
          <p:cNvSpPr/>
          <p:nvPr/>
        </p:nvSpPr>
        <p:spPr>
          <a:xfrm>
            <a:off x="1631640" y="-9036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优化矩阵乘法</a:t>
            </a:r>
            <a:endParaRPr lang="en-US" sz="4400" spc="-1" dirty="0">
              <a:latin typeface="Arial"/>
            </a:endParaRPr>
          </a:p>
        </p:txBody>
      </p:sp>
      <p:sp>
        <p:nvSpPr>
          <p:cNvPr id="1411" name="CustomShape 2"/>
          <p:cNvSpPr/>
          <p:nvPr/>
        </p:nvSpPr>
        <p:spPr>
          <a:xfrm>
            <a:off x="1703640" y="836640"/>
            <a:ext cx="8784360" cy="372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79"/>
              </a:spcBef>
              <a:buClr>
                <a:srgbClr val="000000"/>
              </a:buClr>
              <a:buFont typeface="Arial"/>
              <a:buChar char="•"/>
            </a:pPr>
            <a:r>
              <a:rPr lang="zh-CN" altLang="en-US" sz="2000" spc="-1" dirty="0">
                <a:solidFill>
                  <a:srgbClr val="000000"/>
                </a:solidFill>
                <a:latin typeface="Trebuchet MS"/>
              </a:rPr>
              <a:t>矩阵乘法的性能表现受到算力性能 </a:t>
            </a:r>
            <a:r>
              <a:rPr lang="en-US" altLang="zh-CN" sz="2000" spc="-1" dirty="0">
                <a:solidFill>
                  <a:srgbClr val="000000"/>
                </a:solidFill>
                <a:latin typeface="Trebuchet MS"/>
              </a:rPr>
              <a:t>FLOPS</a:t>
            </a:r>
            <a:r>
              <a:rPr lang="zh-CN" altLang="en-US" sz="2000" spc="-1" dirty="0">
                <a:solidFill>
                  <a:srgbClr val="000000"/>
                </a:solidFill>
                <a:latin typeface="Trebuchet MS"/>
              </a:rPr>
              <a:t>即每秒浮点数运算次数，以及内存移动（</a:t>
            </a:r>
            <a:r>
              <a:rPr lang="en-US" altLang="zh-CN" sz="2000" spc="-1" dirty="0">
                <a:solidFill>
                  <a:srgbClr val="000000"/>
                </a:solidFill>
                <a:latin typeface="Trebuchet MS"/>
              </a:rPr>
              <a:t>memory movement</a:t>
            </a:r>
            <a:r>
              <a:rPr lang="zh-CN" altLang="en-US" sz="2000" spc="-1" dirty="0">
                <a:solidFill>
                  <a:srgbClr val="000000"/>
                </a:solidFill>
                <a:latin typeface="Trebuchet MS"/>
              </a:rPr>
              <a:t>）这两方面因素的制约</a:t>
            </a:r>
            <a:r>
              <a:rPr lang="en-US" sz="2000" spc="-1" dirty="0">
                <a:solidFill>
                  <a:srgbClr val="000000"/>
                </a:solidFill>
                <a:latin typeface="Trebuchet MS"/>
              </a:rPr>
              <a:t>:</a:t>
            </a:r>
            <a:endParaRPr lang="en-US" sz="2000" spc="-1" dirty="0">
              <a:latin typeface="Arial"/>
            </a:endParaRPr>
          </a:p>
          <a:p>
            <a:pPr marL="743040" lvl="1" indent="-285120">
              <a:spcBef>
                <a:spcPts val="479"/>
              </a:spcBef>
              <a:buClr>
                <a:srgbClr val="000000"/>
              </a:buClr>
              <a:buFont typeface="Arial"/>
              <a:buChar char="–"/>
            </a:pPr>
            <a:r>
              <a:rPr lang="en-US" sz="2000" spc="-1" dirty="0">
                <a:solidFill>
                  <a:srgbClr val="000000"/>
                </a:solidFill>
                <a:latin typeface="Trebuchet MS"/>
              </a:rPr>
              <a:t>2*n</a:t>
            </a:r>
            <a:r>
              <a:rPr lang="en-US" sz="2000" spc="-1" baseline="30000" dirty="0">
                <a:solidFill>
                  <a:srgbClr val="000000"/>
                </a:solidFill>
                <a:latin typeface="Trebuchet MS"/>
              </a:rPr>
              <a:t>3</a:t>
            </a:r>
            <a:r>
              <a:rPr lang="en-US" sz="2000" spc="-1" dirty="0">
                <a:solidFill>
                  <a:srgbClr val="000000"/>
                </a:solidFill>
                <a:latin typeface="Trebuchet MS"/>
              </a:rPr>
              <a:t> = O(n</a:t>
            </a:r>
            <a:r>
              <a:rPr lang="en-US" sz="2000" spc="-1" baseline="30000" dirty="0">
                <a:solidFill>
                  <a:srgbClr val="000000"/>
                </a:solidFill>
                <a:latin typeface="Trebuchet MS"/>
              </a:rPr>
              <a:t>3</a:t>
            </a:r>
            <a:r>
              <a:rPr lang="en-US" sz="2000" spc="-1" dirty="0">
                <a:solidFill>
                  <a:srgbClr val="000000"/>
                </a:solidFill>
                <a:latin typeface="Trebuchet MS"/>
              </a:rPr>
              <a:t>) FLOPS</a:t>
            </a:r>
            <a:endParaRPr lang="en-US" sz="2000" spc="-1" dirty="0">
              <a:latin typeface="Arial"/>
            </a:endParaRPr>
          </a:p>
          <a:p>
            <a:pPr marL="743040" lvl="1" indent="-285120">
              <a:spcBef>
                <a:spcPts val="479"/>
              </a:spcBef>
              <a:buClr>
                <a:srgbClr val="000000"/>
              </a:buClr>
              <a:buFont typeface="Arial"/>
              <a:buChar char="–"/>
            </a:pPr>
            <a:r>
              <a:rPr lang="en-US" sz="2000" spc="-1" dirty="0">
                <a:solidFill>
                  <a:srgbClr val="000000"/>
                </a:solidFill>
                <a:latin typeface="Trebuchet MS"/>
              </a:rPr>
              <a:t>Operates on 3*n</a:t>
            </a:r>
            <a:r>
              <a:rPr lang="en-US" sz="2000" spc="-1" baseline="30000" dirty="0">
                <a:solidFill>
                  <a:srgbClr val="000000"/>
                </a:solidFill>
                <a:latin typeface="Trebuchet MS"/>
              </a:rPr>
              <a:t>2</a:t>
            </a:r>
            <a:r>
              <a:rPr lang="en-US" sz="2000" spc="-1" dirty="0">
                <a:solidFill>
                  <a:srgbClr val="000000"/>
                </a:solidFill>
                <a:latin typeface="Trebuchet MS"/>
              </a:rPr>
              <a:t> = O(n</a:t>
            </a:r>
            <a:r>
              <a:rPr lang="en-US" sz="2000" spc="-1" baseline="30000" dirty="0">
                <a:solidFill>
                  <a:srgbClr val="000000"/>
                </a:solidFill>
                <a:latin typeface="Trebuchet MS"/>
              </a:rPr>
              <a:t>2</a:t>
            </a:r>
            <a:r>
              <a:rPr lang="en-US" sz="2000" spc="-1" dirty="0">
                <a:solidFill>
                  <a:srgbClr val="000000"/>
                </a:solidFill>
                <a:latin typeface="Trebuchet MS"/>
              </a:rPr>
              <a:t>) numbers</a:t>
            </a:r>
            <a:endParaRPr lang="en-US" sz="2000" spc="-1" dirty="0">
              <a:latin typeface="Arial"/>
            </a:endParaRPr>
          </a:p>
          <a:p>
            <a:pPr marL="343080" indent="-342360">
              <a:spcBef>
                <a:spcPts val="479"/>
              </a:spcBef>
              <a:buClr>
                <a:srgbClr val="000000"/>
              </a:buClr>
              <a:buFont typeface="Arial"/>
              <a:buChar char="•"/>
            </a:pPr>
            <a:r>
              <a:rPr lang="zh-CN" altLang="en-US" sz="2000" spc="-1" dirty="0">
                <a:solidFill>
                  <a:srgbClr val="000000"/>
                </a:solidFill>
                <a:latin typeface="Trebuchet MS"/>
              </a:rPr>
              <a:t>要优化矩阵乘法，就必须要保证每次内存访问的时候都要尽可能多进行浮点数运算，最大化</a:t>
            </a:r>
            <a:r>
              <a:rPr lang="en-US" altLang="zh-CN" sz="2000" spc="-1" dirty="0">
                <a:solidFill>
                  <a:srgbClr val="000000"/>
                </a:solidFill>
                <a:latin typeface="Trebuchet MS"/>
              </a:rPr>
              <a:t>FLOPS</a:t>
            </a:r>
            <a:r>
              <a:rPr lang="zh-CN" altLang="en-US" sz="2000" spc="-1" dirty="0">
                <a:solidFill>
                  <a:srgbClr val="000000"/>
                </a:solidFill>
                <a:latin typeface="Trebuchet MS"/>
              </a:rPr>
              <a:t>。</a:t>
            </a:r>
            <a:endParaRPr lang="en-US" sz="2000" spc="-1" dirty="0">
              <a:latin typeface="Arial"/>
            </a:endParaRPr>
          </a:p>
          <a:p>
            <a:pPr marL="343080" indent="-342360">
              <a:spcBef>
                <a:spcPts val="479"/>
              </a:spcBef>
              <a:buClr>
                <a:srgbClr val="000000"/>
              </a:buClr>
              <a:buFont typeface="Arial"/>
              <a:buChar char="•"/>
            </a:pPr>
            <a:r>
              <a:rPr lang="zh-CN" altLang="en-US" sz="2000" spc="-1" dirty="0">
                <a:solidFill>
                  <a:srgbClr val="000000"/>
                </a:solidFill>
                <a:latin typeface="Trebuchet MS"/>
              </a:rPr>
              <a:t>外积算法（</a:t>
            </a:r>
            <a:r>
              <a:rPr lang="en-US" altLang="zh-CN" sz="2000" spc="-1" dirty="0">
                <a:solidFill>
                  <a:srgbClr val="000000"/>
                </a:solidFill>
                <a:latin typeface="Trebuchet MS"/>
              </a:rPr>
              <a:t>outer product algorithms</a:t>
            </a:r>
            <a:r>
              <a:rPr lang="zh-CN" altLang="en-US" sz="2000" spc="-1" dirty="0">
                <a:solidFill>
                  <a:srgbClr val="000000"/>
                </a:solidFill>
                <a:latin typeface="Trebuchet MS"/>
              </a:rPr>
              <a:t>）更快一些，</a:t>
            </a:r>
            <a:r>
              <a:rPr lang="en-US" sz="2000" spc="-1" dirty="0">
                <a:solidFill>
                  <a:srgbClr val="000000"/>
                </a:solidFill>
                <a:latin typeface="Trebuchet MS"/>
              </a:rPr>
              <a:t> </a:t>
            </a:r>
            <a:r>
              <a:rPr lang="zh-CN" altLang="en-US" sz="2000" spc="-1" dirty="0">
                <a:solidFill>
                  <a:srgbClr val="000000"/>
                </a:solidFill>
                <a:latin typeface="Trebuchet MS"/>
              </a:rPr>
              <a:t>不过为了教学简便，这里还是继续使用简单易于理解的点积算法。</a:t>
            </a:r>
            <a:endParaRPr lang="en-US" sz="2000" spc="-1" dirty="0">
              <a:latin typeface="Arial"/>
            </a:endParaRPr>
          </a:p>
          <a:p>
            <a:pPr>
              <a:spcBef>
                <a:spcPts val="479"/>
              </a:spcBef>
            </a:pPr>
            <a:endParaRPr lang="en-US" sz="2000" spc="-1" dirty="0">
              <a:latin typeface="Arial"/>
            </a:endParaRPr>
          </a:p>
          <a:p>
            <a:pPr>
              <a:spcBef>
                <a:spcPts val="479"/>
              </a:spcBef>
            </a:pPr>
            <a:endParaRPr lang="en-US" sz="2000" spc="-1" dirty="0">
              <a:latin typeface="Arial"/>
            </a:endParaRPr>
          </a:p>
        </p:txBody>
      </p:sp>
      <p:sp>
        <p:nvSpPr>
          <p:cNvPr id="1412" name="CustomShape 3"/>
          <p:cNvSpPr/>
          <p:nvPr/>
        </p:nvSpPr>
        <p:spPr>
          <a:xfrm>
            <a:off x="1703640" y="5949360"/>
            <a:ext cx="885636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120">
              <a:buClr>
                <a:srgbClr val="000000"/>
              </a:buClr>
              <a:buFont typeface="Arial"/>
              <a:buChar char="•"/>
            </a:pPr>
            <a:r>
              <a:rPr lang="zh-CN" altLang="en-US" spc="-1" dirty="0">
                <a:solidFill>
                  <a:srgbClr val="000000"/>
                </a:solidFill>
                <a:latin typeface="Trebuchet MS"/>
                <a:ea typeface="DejaVu Sans"/>
              </a:rPr>
              <a:t>接下来要处理工作项、工作组的规模（</a:t>
            </a:r>
            <a:r>
              <a:rPr lang="en-US" altLang="zh-CN" spc="-1" dirty="0">
                <a:solidFill>
                  <a:srgbClr val="000000"/>
                </a:solidFill>
                <a:latin typeface="Trebuchet MS"/>
              </a:rPr>
              <a:t> work-item/work-group sizes </a:t>
            </a:r>
            <a:r>
              <a:rPr lang="zh-CN" altLang="en-US" spc="-1" dirty="0">
                <a:solidFill>
                  <a:srgbClr val="000000"/>
                </a:solidFill>
                <a:latin typeface="Trebuchet MS"/>
                <a:ea typeface="DejaVu Sans"/>
              </a:rPr>
              <a:t>）以及内存模型（</a:t>
            </a:r>
            <a:r>
              <a:rPr lang="en-US" altLang="zh-CN" spc="-1" dirty="0">
                <a:solidFill>
                  <a:srgbClr val="000000"/>
                </a:solidFill>
                <a:latin typeface="Trebuchet MS"/>
              </a:rPr>
              <a:t> memory model </a:t>
            </a:r>
            <a:r>
              <a:rPr lang="zh-CN" altLang="en-US" spc="-1" dirty="0">
                <a:solidFill>
                  <a:srgbClr val="000000"/>
                </a:solidFill>
                <a:latin typeface="Trebuchet MS"/>
                <a:ea typeface="DejaVu Sans"/>
              </a:rPr>
              <a:t>）来优化矩阵乘法</a:t>
            </a:r>
            <a:endParaRPr lang="en-US" spc="-1" dirty="0">
              <a:latin typeface="Arial"/>
            </a:endParaRPr>
          </a:p>
        </p:txBody>
      </p:sp>
      <p:sp>
        <p:nvSpPr>
          <p:cNvPr id="1413" name="CustomShape 4"/>
          <p:cNvSpPr/>
          <p:nvPr/>
        </p:nvSpPr>
        <p:spPr>
          <a:xfrm>
            <a:off x="4965960" y="429948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414" name="CustomShape 5"/>
          <p:cNvSpPr/>
          <p:nvPr/>
        </p:nvSpPr>
        <p:spPr>
          <a:xfrm>
            <a:off x="4353240" y="4641840"/>
            <a:ext cx="540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a:t>
            </a:r>
            <a:endParaRPr lang="en-US" spc="-1">
              <a:latin typeface="Arial"/>
            </a:endParaRPr>
          </a:p>
        </p:txBody>
      </p:sp>
      <p:sp>
        <p:nvSpPr>
          <p:cNvPr id="1415" name="CustomShape 6"/>
          <p:cNvSpPr/>
          <p:nvPr/>
        </p:nvSpPr>
        <p:spPr>
          <a:xfrm>
            <a:off x="6181320" y="4641840"/>
            <a:ext cx="162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x</a:t>
            </a:r>
            <a:endParaRPr lang="en-US" spc="-1">
              <a:latin typeface="Arial"/>
            </a:endParaRPr>
          </a:p>
        </p:txBody>
      </p:sp>
      <p:sp>
        <p:nvSpPr>
          <p:cNvPr id="1416" name="CustomShape 7"/>
          <p:cNvSpPr/>
          <p:nvPr/>
        </p:nvSpPr>
        <p:spPr>
          <a:xfrm>
            <a:off x="4965960" y="474372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417" name="CustomShape 8"/>
          <p:cNvSpPr/>
          <p:nvPr/>
        </p:nvSpPr>
        <p:spPr>
          <a:xfrm>
            <a:off x="5034360" y="4426200"/>
            <a:ext cx="67572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A(i,:)</a:t>
            </a:r>
            <a:endParaRPr lang="en-US" sz="1400" spc="-1">
              <a:latin typeface="Arial"/>
            </a:endParaRPr>
          </a:p>
        </p:txBody>
      </p:sp>
      <p:sp>
        <p:nvSpPr>
          <p:cNvPr id="1418" name="CustomShape 9"/>
          <p:cNvSpPr/>
          <p:nvPr/>
        </p:nvSpPr>
        <p:spPr>
          <a:xfrm>
            <a:off x="6515400" y="4299480"/>
            <a:ext cx="115164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419" name="CustomShape 10"/>
          <p:cNvSpPr/>
          <p:nvPr/>
        </p:nvSpPr>
        <p:spPr>
          <a:xfrm>
            <a:off x="6744000" y="4299480"/>
            <a:ext cx="134280" cy="107892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420" name="CustomShape 11"/>
          <p:cNvSpPr/>
          <p:nvPr/>
        </p:nvSpPr>
        <p:spPr>
          <a:xfrm>
            <a:off x="6929760" y="468036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B(:,j)</a:t>
            </a:r>
            <a:endParaRPr lang="en-US" sz="1400" spc="-1">
              <a:latin typeface="Arial"/>
            </a:endParaRPr>
          </a:p>
        </p:txBody>
      </p:sp>
      <p:sp>
        <p:nvSpPr>
          <p:cNvPr id="1421" name="CustomShape 12"/>
          <p:cNvSpPr/>
          <p:nvPr/>
        </p:nvSpPr>
        <p:spPr>
          <a:xfrm>
            <a:off x="2936280" y="429948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422" name="CustomShape 13"/>
          <p:cNvSpPr/>
          <p:nvPr/>
        </p:nvSpPr>
        <p:spPr>
          <a:xfrm>
            <a:off x="3393480" y="4743720"/>
            <a:ext cx="13428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423" name="CustomShape 14"/>
          <p:cNvSpPr/>
          <p:nvPr/>
        </p:nvSpPr>
        <p:spPr>
          <a:xfrm>
            <a:off x="3122040" y="448992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C(i,j)</a:t>
            </a:r>
            <a:endParaRPr lang="en-US" sz="1400" spc="-1">
              <a:latin typeface="Arial"/>
            </a:endParaRPr>
          </a:p>
        </p:txBody>
      </p:sp>
      <p:sp>
        <p:nvSpPr>
          <p:cNvPr id="1424" name="CustomShape 15"/>
          <p:cNvSpPr/>
          <p:nvPr/>
        </p:nvSpPr>
        <p:spPr>
          <a:xfrm>
            <a:off x="2135640" y="5480280"/>
            <a:ext cx="8064000" cy="69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9000"/>
              </a:lnSpc>
            </a:pPr>
            <a:r>
              <a:rPr lang="zh-CN" altLang="en-US" sz="1400" b="1" spc="-1" dirty="0">
                <a:solidFill>
                  <a:srgbClr val="000000"/>
                </a:solidFill>
                <a:latin typeface="Trebuchet MS"/>
                <a:ea typeface="ヒラギノ角ゴ ProN W3"/>
              </a:rPr>
              <a:t>上面所示的是点积（</a:t>
            </a:r>
            <a:r>
              <a:rPr lang="en-US" altLang="zh-CN" sz="1400" b="1" spc="-1" dirty="0">
                <a:solidFill>
                  <a:srgbClr val="000000"/>
                </a:solidFill>
                <a:latin typeface="Trebuchet MS"/>
                <a:ea typeface="ヒラギノ角ゴ ProN W3"/>
              </a:rPr>
              <a:t>dot product</a:t>
            </a:r>
            <a:r>
              <a:rPr lang="zh-CN" altLang="en-US" sz="1400" b="1" spc="-1" dirty="0">
                <a:solidFill>
                  <a:srgbClr val="000000"/>
                </a:solidFill>
                <a:latin typeface="Trebuchet MS"/>
                <a:ea typeface="ヒラギノ角ゴ ProN W3"/>
              </a:rPr>
              <a:t>）， </a:t>
            </a:r>
            <a:r>
              <a:rPr lang="en-US" altLang="zh-CN" sz="1400" b="1" spc="-1" dirty="0">
                <a:solidFill>
                  <a:srgbClr val="000000"/>
                </a:solidFill>
                <a:latin typeface="Trebuchet MS"/>
                <a:ea typeface="ヒラギノ角ゴ ProN W3"/>
              </a:rPr>
              <a:t>C </a:t>
            </a:r>
            <a:r>
              <a:rPr lang="zh-CN" altLang="en-US" sz="1400" b="1" spc="-1" dirty="0">
                <a:solidFill>
                  <a:srgbClr val="000000"/>
                </a:solidFill>
                <a:latin typeface="Trebuchet MS"/>
                <a:ea typeface="ヒラギノ角ゴ ProN W3"/>
              </a:rPr>
              <a:t>的第</a:t>
            </a:r>
            <a:r>
              <a:rPr lang="en-US" altLang="zh-CN" sz="1400" b="1" spc="-1" dirty="0" err="1">
                <a:solidFill>
                  <a:srgbClr val="000000"/>
                </a:solidFill>
                <a:latin typeface="Trebuchet MS"/>
                <a:ea typeface="ヒラギノ角ゴ ProN W3"/>
              </a:rPr>
              <a:t>i</a:t>
            </a:r>
            <a:r>
              <a:rPr lang="zh-CN" altLang="en-US" sz="1400" b="1" spc="-1" dirty="0">
                <a:solidFill>
                  <a:srgbClr val="000000"/>
                </a:solidFill>
                <a:latin typeface="Trebuchet MS"/>
                <a:ea typeface="ヒラギノ角ゴ ProN W3"/>
              </a:rPr>
              <a:t>行第</a:t>
            </a:r>
            <a:r>
              <a:rPr lang="en-US" altLang="zh-CN" sz="1400" b="1" spc="-1" dirty="0">
                <a:solidFill>
                  <a:srgbClr val="000000"/>
                </a:solidFill>
                <a:latin typeface="Trebuchet MS"/>
                <a:ea typeface="ヒラギノ角ゴ ProN W3"/>
              </a:rPr>
              <a:t>j</a:t>
            </a:r>
            <a:r>
              <a:rPr lang="zh-CN" altLang="en-US" sz="1400" b="1" spc="-1" dirty="0">
                <a:solidFill>
                  <a:srgbClr val="000000"/>
                </a:solidFill>
                <a:latin typeface="Trebuchet MS"/>
                <a:ea typeface="ヒラギノ角ゴ ProN W3"/>
              </a:rPr>
              <a:t>个元素是</a:t>
            </a:r>
            <a:r>
              <a:rPr lang="en-US" altLang="zh-CN" sz="1400" b="1" spc="-1" dirty="0">
                <a:solidFill>
                  <a:srgbClr val="000000"/>
                </a:solidFill>
                <a:latin typeface="Trebuchet MS"/>
                <a:ea typeface="ヒラギノ角ゴ ProN W3"/>
              </a:rPr>
              <a:t> A </a:t>
            </a:r>
            <a:r>
              <a:rPr lang="zh-CN" altLang="en-US" sz="1400" b="1" spc="-1" dirty="0">
                <a:solidFill>
                  <a:srgbClr val="000000"/>
                </a:solidFill>
                <a:latin typeface="Trebuchet MS"/>
                <a:ea typeface="ヒラギノ角ゴ ProN W3"/>
              </a:rPr>
              <a:t>的第 </a:t>
            </a:r>
            <a:r>
              <a:rPr lang="en-US" altLang="zh-CN" sz="1400" b="1" spc="-1" dirty="0" err="1">
                <a:solidFill>
                  <a:srgbClr val="000000"/>
                </a:solidFill>
                <a:latin typeface="Trebuchet MS"/>
                <a:ea typeface="ヒラギノ角ゴ ProN W3"/>
              </a:rPr>
              <a:t>i</a:t>
            </a:r>
            <a:r>
              <a:rPr lang="en-US" altLang="zh-CN" sz="1400" b="1" spc="-1" dirty="0">
                <a:solidFill>
                  <a:srgbClr val="000000"/>
                </a:solidFill>
                <a:latin typeface="Trebuchet MS"/>
                <a:ea typeface="ヒラギノ角ゴ ProN W3"/>
              </a:rPr>
              <a:t> </a:t>
            </a:r>
            <a:r>
              <a:rPr lang="zh-CN" altLang="en-US" sz="1400" b="1" spc="-1" dirty="0">
                <a:solidFill>
                  <a:srgbClr val="000000"/>
                </a:solidFill>
                <a:latin typeface="Trebuchet MS"/>
                <a:ea typeface="ヒラギノ角ゴ ProN W3"/>
              </a:rPr>
              <a:t>行与 </a:t>
            </a:r>
            <a:r>
              <a:rPr lang="en-US" altLang="zh-CN" sz="1400" b="1" spc="-1" dirty="0">
                <a:solidFill>
                  <a:srgbClr val="000000"/>
                </a:solidFill>
                <a:latin typeface="Trebuchet MS"/>
                <a:ea typeface="ヒラギノ角ゴ ProN W3"/>
              </a:rPr>
              <a:t>B</a:t>
            </a:r>
            <a:r>
              <a:rPr lang="zh-CN" altLang="en-US" sz="1400" b="1" spc="-1" dirty="0">
                <a:solidFill>
                  <a:srgbClr val="000000"/>
                </a:solidFill>
                <a:latin typeface="Trebuchet MS"/>
                <a:ea typeface="ヒラギノ角ゴ ProN W3"/>
              </a:rPr>
              <a:t>的第 </a:t>
            </a:r>
            <a:r>
              <a:rPr lang="en-US" altLang="zh-CN" sz="1400" b="1" spc="-1" dirty="0">
                <a:solidFill>
                  <a:srgbClr val="000000"/>
                </a:solidFill>
                <a:latin typeface="Trebuchet MS"/>
                <a:ea typeface="ヒラギノ角ゴ ProN W3"/>
              </a:rPr>
              <a:t>j </a:t>
            </a:r>
            <a:r>
              <a:rPr lang="zh-CN" altLang="en-US" sz="1400" b="1" spc="-1" dirty="0">
                <a:solidFill>
                  <a:srgbClr val="000000"/>
                </a:solidFill>
                <a:latin typeface="Trebuchet MS"/>
                <a:ea typeface="ヒラギノ角ゴ ProN W3"/>
              </a:rPr>
              <a:t>列相乘。</a:t>
            </a:r>
            <a:endParaRPr lang="en-US" altLang="zh-CN" sz="1400"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 name="CustomShape 1"/>
          <p:cNvSpPr/>
          <p:nvPr/>
        </p:nvSpPr>
        <p:spPr>
          <a:xfrm>
            <a:off x="1559640" y="0"/>
            <a:ext cx="91076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3600" spc="-1" dirty="0">
                <a:solidFill>
                  <a:srgbClr val="000000"/>
                </a:solidFill>
                <a:latin typeface="Trebuchet MS"/>
              </a:rPr>
              <a:t>练习</a:t>
            </a:r>
            <a:r>
              <a:rPr lang="en-US" sz="3600" spc="-1" dirty="0">
                <a:solidFill>
                  <a:srgbClr val="000000"/>
                </a:solidFill>
                <a:latin typeface="Trebuchet MS"/>
              </a:rPr>
              <a:t> 7: </a:t>
            </a:r>
            <a:r>
              <a:rPr lang="zh-CN" altLang="en-US" sz="3600" spc="-1" dirty="0">
                <a:solidFill>
                  <a:srgbClr val="000000"/>
                </a:solidFill>
                <a:latin typeface="Trebuchet MS"/>
              </a:rPr>
              <a:t>使用私有内存</a:t>
            </a:r>
            <a:endParaRPr lang="en-US" sz="3600" spc="-1" dirty="0">
              <a:latin typeface="Arial"/>
            </a:endParaRPr>
          </a:p>
        </p:txBody>
      </p:sp>
      <p:sp>
        <p:nvSpPr>
          <p:cNvPr id="1649" name="CustomShape 2"/>
          <p:cNvSpPr/>
          <p:nvPr/>
        </p:nvSpPr>
        <p:spPr>
          <a:xfrm>
            <a:off x="1703640" y="1127520"/>
            <a:ext cx="8784360" cy="554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spcBef>
                <a:spcPts val="641"/>
              </a:spcBef>
              <a:buClr>
                <a:srgbClr val="C0504D"/>
              </a:buClr>
              <a:buFont typeface="Arial"/>
              <a:buChar char="•"/>
            </a:pPr>
            <a:r>
              <a:rPr lang="zh-CN" altLang="en-US" sz="3200" spc="-1" dirty="0">
                <a:solidFill>
                  <a:srgbClr val="C0504D"/>
                </a:solidFill>
                <a:latin typeface="Trebuchet MS"/>
              </a:rPr>
              <a:t>目标：</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使用私有内存来最小化内存移动操作的性能开销，从而优化矩阵乘法程序的性能</a:t>
            </a:r>
            <a:endParaRPr lang="en-US" sz="2800" spc="-1" dirty="0">
              <a:latin typeface="Arial"/>
            </a:endParaRPr>
          </a:p>
          <a:p>
            <a:pPr marL="343080" indent="-342360">
              <a:spcBef>
                <a:spcPts val="641"/>
              </a:spcBef>
              <a:buClr>
                <a:srgbClr val="C0504D"/>
              </a:buClr>
              <a:buFont typeface="Arial"/>
              <a:buChar char="•"/>
            </a:pPr>
            <a:r>
              <a:rPr lang="zh-CN" altLang="en-US" sz="3200" spc="-1" dirty="0">
                <a:solidFill>
                  <a:srgbClr val="C0504D"/>
                </a:solidFill>
                <a:latin typeface="Trebuchet MS"/>
              </a:rPr>
              <a:t>流程：</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从你的矩阵乘法答案开始着手</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修改核函数，使得每个工作项（</a:t>
            </a:r>
            <a:r>
              <a:rPr lang="en-US" altLang="zh-CN" sz="2800" spc="-1" dirty="0">
                <a:solidFill>
                  <a:srgbClr val="000000"/>
                </a:solidFill>
                <a:latin typeface="Trebuchet MS"/>
              </a:rPr>
              <a:t>work-item</a:t>
            </a:r>
            <a:r>
              <a:rPr lang="zh-CN" altLang="en-US" sz="2800" spc="-1" dirty="0">
                <a:solidFill>
                  <a:srgbClr val="000000"/>
                </a:solidFill>
                <a:latin typeface="Trebuchet MS"/>
              </a:rPr>
              <a:t>）将自己所用到的</a:t>
            </a:r>
            <a:r>
              <a:rPr lang="en-US" altLang="zh-CN" sz="2800" spc="-1" dirty="0">
                <a:solidFill>
                  <a:srgbClr val="000000"/>
                </a:solidFill>
                <a:latin typeface="Trebuchet MS"/>
              </a:rPr>
              <a:t>A</a:t>
            </a:r>
            <a:r>
              <a:rPr lang="zh-CN" altLang="en-US" sz="2800" spc="-1" dirty="0">
                <a:solidFill>
                  <a:srgbClr val="000000"/>
                </a:solidFill>
                <a:latin typeface="Trebuchet MS"/>
              </a:rPr>
              <a:t>的行（</a:t>
            </a:r>
            <a:r>
              <a:rPr lang="en-US" altLang="zh-CN" sz="2800" spc="-1" dirty="0">
                <a:solidFill>
                  <a:srgbClr val="000000"/>
                </a:solidFill>
                <a:latin typeface="Trebuchet MS"/>
              </a:rPr>
              <a:t>row</a:t>
            </a:r>
            <a:r>
              <a:rPr lang="zh-CN" altLang="en-US" sz="2800" spc="-1" dirty="0">
                <a:solidFill>
                  <a:srgbClr val="000000"/>
                </a:solidFill>
                <a:latin typeface="Trebuchet MS"/>
              </a:rPr>
              <a:t>）复制到私有内存</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一步一步优化，将中间版本的程序都保存下来，追踪纪录好性能提升的过程</a:t>
            </a:r>
            <a:endParaRPr lang="en-US" sz="2800" spc="-1" dirty="0">
              <a:latin typeface="Arial"/>
            </a:endParaRPr>
          </a:p>
          <a:p>
            <a:pPr marL="343080" indent="-342360">
              <a:spcBef>
                <a:spcPts val="641"/>
              </a:spcBef>
              <a:buClr>
                <a:srgbClr val="C0504D"/>
              </a:buClr>
              <a:buFont typeface="Arial"/>
              <a:buChar char="•"/>
            </a:pPr>
            <a:r>
              <a:rPr lang="zh-CN" altLang="en-US" sz="3200" spc="-1" dirty="0">
                <a:solidFill>
                  <a:srgbClr val="C0504D"/>
                </a:solidFill>
                <a:latin typeface="Trebuchet MS"/>
              </a:rPr>
              <a:t>预期输出</a:t>
            </a:r>
            <a:r>
              <a:rPr lang="en-US" sz="3200" spc="-1" dirty="0">
                <a:solidFill>
                  <a:srgbClr val="C0504D"/>
                </a:solidFill>
                <a:latin typeface="Trebuchet MS"/>
              </a:rPr>
              <a:t>:</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标准输出信息，证明矩阵乘法计算结果正确</a:t>
            </a:r>
            <a:endParaRPr lang="en-US" altLang="zh-CN" sz="2800" spc="-1" dirty="0"/>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报告运行的实践以及算力性能表现</a:t>
            </a:r>
            <a:r>
              <a:rPr lang="en-US" altLang="zh-CN" sz="2800" spc="-1" dirty="0">
                <a:solidFill>
                  <a:srgbClr val="000000"/>
                </a:solidFill>
                <a:latin typeface="Trebuchet MS"/>
              </a:rPr>
              <a:t>  MFLOPS</a:t>
            </a:r>
            <a:endParaRPr lang="en-US" altLang="zh-CN" sz="2800" spc="-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 name="CustomShape 1"/>
          <p:cNvSpPr/>
          <p:nvPr/>
        </p:nvSpPr>
        <p:spPr>
          <a:xfrm>
            <a:off x="1631640" y="197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优化矩阵乘法</a:t>
            </a:r>
            <a:endParaRPr lang="en-US" sz="4400" spc="-1" dirty="0">
              <a:latin typeface="Arial"/>
            </a:endParaRPr>
          </a:p>
        </p:txBody>
      </p:sp>
      <p:sp>
        <p:nvSpPr>
          <p:cNvPr id="1651" name="CustomShape 2"/>
          <p:cNvSpPr/>
          <p:nvPr/>
        </p:nvSpPr>
        <p:spPr>
          <a:xfrm>
            <a:off x="1647840" y="1412640"/>
            <a:ext cx="8861400" cy="244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79"/>
              </a:spcBef>
              <a:buClr>
                <a:srgbClr val="000000"/>
              </a:buClr>
              <a:buFont typeface="Arial"/>
              <a:buChar char="•"/>
            </a:pPr>
            <a:r>
              <a:rPr lang="zh-CN" altLang="en-US" sz="2400" spc="-1" dirty="0">
                <a:solidFill>
                  <a:srgbClr val="000000"/>
                </a:solidFill>
                <a:latin typeface="Trebuchet MS"/>
              </a:rPr>
              <a:t>上面已经说到了对于</a:t>
            </a:r>
            <a:r>
              <a:rPr lang="en-US" sz="2400" spc="-1" dirty="0">
                <a:solidFill>
                  <a:srgbClr val="000000"/>
                </a:solidFill>
                <a:latin typeface="Trebuchet MS"/>
              </a:rPr>
              <a:t>C</a:t>
            </a:r>
            <a:r>
              <a:rPr lang="zh-CN" altLang="en-US" sz="2400" spc="-1" dirty="0">
                <a:solidFill>
                  <a:srgbClr val="000000"/>
                </a:solidFill>
                <a:latin typeface="Trebuchet MS"/>
              </a:rPr>
              <a:t>的一行</a:t>
            </a:r>
            <a:r>
              <a:rPr lang="en-US" sz="2400" spc="-1" dirty="0">
                <a:solidFill>
                  <a:srgbClr val="000000"/>
                </a:solidFill>
                <a:latin typeface="Trebuchet MS"/>
              </a:rPr>
              <a:t>,</a:t>
            </a:r>
            <a:r>
              <a:rPr lang="zh-CN" altLang="en-US" sz="2400" spc="-1" dirty="0">
                <a:solidFill>
                  <a:srgbClr val="000000"/>
                </a:solidFill>
                <a:latin typeface="Trebuchet MS"/>
              </a:rPr>
              <a:t>每个元素都重复利用了</a:t>
            </a:r>
            <a:r>
              <a:rPr lang="en-US" altLang="zh-CN" sz="2400" spc="-1" dirty="0">
                <a:solidFill>
                  <a:srgbClr val="000000"/>
                </a:solidFill>
                <a:latin typeface="Trebuchet MS"/>
              </a:rPr>
              <a:t>A</a:t>
            </a:r>
            <a:r>
              <a:rPr lang="zh-CN" altLang="en-US" sz="2400" spc="-1" dirty="0">
                <a:solidFill>
                  <a:srgbClr val="000000"/>
                </a:solidFill>
                <a:latin typeface="Trebuchet MS"/>
              </a:rPr>
              <a:t>中的同一行</a:t>
            </a:r>
            <a:r>
              <a:rPr lang="en-US" sz="2400" spc="-1" dirty="0">
                <a:solidFill>
                  <a:srgbClr val="000000"/>
                </a:solidFill>
                <a:latin typeface="Trebuchet MS"/>
              </a:rPr>
              <a:t> </a:t>
            </a:r>
          </a:p>
          <a:p>
            <a:pPr marL="343080" indent="-342360">
              <a:spcBef>
                <a:spcPts val="479"/>
              </a:spcBef>
              <a:buClr>
                <a:srgbClr val="000000"/>
              </a:buClr>
              <a:buFont typeface="Arial"/>
              <a:buChar char="•"/>
            </a:pPr>
            <a:r>
              <a:rPr lang="zh-CN" altLang="en-US" sz="2400" spc="-1" dirty="0">
                <a:solidFill>
                  <a:srgbClr val="000000"/>
                </a:solidFill>
                <a:latin typeface="Trebuchet MS"/>
              </a:rPr>
              <a:t>同样的道理，同一工作组（</a:t>
            </a:r>
            <a:r>
              <a:rPr lang="en-US" altLang="zh-CN" sz="2400" spc="-1" dirty="0">
                <a:solidFill>
                  <a:srgbClr val="000000"/>
                </a:solidFill>
                <a:latin typeface="Trebuchet MS"/>
              </a:rPr>
              <a:t>work-group</a:t>
            </a:r>
            <a:r>
              <a:rPr lang="zh-CN" altLang="en-US" sz="2400" spc="-1" dirty="0">
                <a:solidFill>
                  <a:srgbClr val="000000"/>
                </a:solidFill>
                <a:latin typeface="Trebuchet MS"/>
              </a:rPr>
              <a:t>）内的每个工作项（</a:t>
            </a:r>
            <a:r>
              <a:rPr lang="en-US" altLang="zh-CN" sz="2400" spc="-1" dirty="0">
                <a:solidFill>
                  <a:srgbClr val="000000"/>
                </a:solidFill>
                <a:latin typeface="Trebuchet MS"/>
              </a:rPr>
              <a:t>work-item</a:t>
            </a:r>
            <a:r>
              <a:rPr lang="zh-CN" altLang="en-US" sz="2400" spc="-1" dirty="0">
                <a:solidFill>
                  <a:srgbClr val="000000"/>
                </a:solidFill>
                <a:latin typeface="Trebuchet MS"/>
              </a:rPr>
              <a:t>）也都重复使用了</a:t>
            </a:r>
            <a:r>
              <a:rPr lang="en-US" altLang="zh-CN" sz="2400" spc="-1" dirty="0">
                <a:solidFill>
                  <a:srgbClr val="000000"/>
                </a:solidFill>
                <a:latin typeface="Trebuchet MS"/>
              </a:rPr>
              <a:t>B</a:t>
            </a:r>
            <a:r>
              <a:rPr lang="zh-CN" altLang="en-US" sz="2400" spc="-1" dirty="0">
                <a:solidFill>
                  <a:srgbClr val="000000"/>
                </a:solidFill>
                <a:latin typeface="Trebuchet MS"/>
              </a:rPr>
              <a:t>的同一列</a:t>
            </a:r>
            <a:endParaRPr lang="en-US" sz="2400" spc="-1" dirty="0">
              <a:latin typeface="Arial"/>
            </a:endParaRPr>
          </a:p>
          <a:p>
            <a:pPr marL="343080" indent="-342360">
              <a:spcBef>
                <a:spcPts val="479"/>
              </a:spcBef>
              <a:buClr>
                <a:srgbClr val="000000"/>
              </a:buClr>
              <a:buFont typeface="Arial"/>
              <a:buChar char="•"/>
            </a:pPr>
            <a:r>
              <a:rPr lang="zh-CN" altLang="en-US" sz="2400" spc="-1" dirty="0">
                <a:solidFill>
                  <a:srgbClr val="000000"/>
                </a:solidFill>
                <a:latin typeface="Trebuchet MS"/>
              </a:rPr>
              <a:t>所以可以将</a:t>
            </a:r>
            <a:r>
              <a:rPr lang="en-US" altLang="zh-CN" sz="2400" spc="-1" dirty="0">
                <a:solidFill>
                  <a:srgbClr val="000000"/>
                </a:solidFill>
                <a:latin typeface="Trebuchet MS"/>
              </a:rPr>
              <a:t>B</a:t>
            </a:r>
            <a:r>
              <a:rPr lang="zh-CN" altLang="en-US" sz="2400" spc="-1" dirty="0">
                <a:solidFill>
                  <a:srgbClr val="000000"/>
                </a:solidFill>
                <a:latin typeface="Trebuchet MS"/>
              </a:rPr>
              <a:t>当中的每个列存储在</a:t>
            </a:r>
            <a:r>
              <a:rPr lang="zh-CN" altLang="en-US" sz="2400" b="1" spc="-1" dirty="0">
                <a:solidFill>
                  <a:srgbClr val="C0504D"/>
                </a:solidFill>
                <a:latin typeface="Trebuchet MS"/>
              </a:rPr>
              <a:t>局部</a:t>
            </a:r>
            <a:r>
              <a:rPr lang="zh-CN" altLang="en-US" sz="2400" spc="-1" dirty="0">
                <a:solidFill>
                  <a:srgbClr val="000000"/>
                </a:solidFill>
                <a:latin typeface="Trebuchet MS"/>
              </a:rPr>
              <a:t>内存（</a:t>
            </a:r>
            <a:r>
              <a:rPr lang="en-US" altLang="zh-CN" sz="2400" b="1" spc="-1" dirty="0">
                <a:solidFill>
                  <a:srgbClr val="C0504D"/>
                </a:solidFill>
                <a:latin typeface="Trebuchet MS"/>
              </a:rPr>
              <a:t>local </a:t>
            </a:r>
            <a:r>
              <a:rPr lang="en-US" altLang="zh-CN" sz="2400" spc="-1" dirty="0">
                <a:solidFill>
                  <a:srgbClr val="000000"/>
                </a:solidFill>
                <a:latin typeface="Trebuchet MS"/>
              </a:rPr>
              <a:t>memory</a:t>
            </a:r>
            <a:r>
              <a:rPr lang="zh-CN" altLang="en-US" sz="2400" spc="-1" dirty="0">
                <a:solidFill>
                  <a:srgbClr val="000000"/>
                </a:solidFill>
                <a:latin typeface="Trebuchet MS"/>
              </a:rPr>
              <a:t>）中（这样就在一个工作组内的所有工作项之间共享了）</a:t>
            </a:r>
            <a:endParaRPr lang="en-US" sz="2400" spc="-1" dirty="0">
              <a:latin typeface="Arial"/>
            </a:endParaRPr>
          </a:p>
        </p:txBody>
      </p:sp>
      <p:sp>
        <p:nvSpPr>
          <p:cNvPr id="1652" name="CustomShape 3"/>
          <p:cNvSpPr/>
          <p:nvPr/>
        </p:nvSpPr>
        <p:spPr>
          <a:xfrm>
            <a:off x="5007360" y="429948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653" name="CustomShape 4"/>
          <p:cNvSpPr/>
          <p:nvPr/>
        </p:nvSpPr>
        <p:spPr>
          <a:xfrm>
            <a:off x="4353240" y="4641840"/>
            <a:ext cx="540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a:t>
            </a:r>
            <a:endParaRPr lang="en-US" spc="-1">
              <a:latin typeface="Arial"/>
            </a:endParaRPr>
          </a:p>
        </p:txBody>
      </p:sp>
      <p:sp>
        <p:nvSpPr>
          <p:cNvPr id="1654" name="CustomShape 5"/>
          <p:cNvSpPr/>
          <p:nvPr/>
        </p:nvSpPr>
        <p:spPr>
          <a:xfrm>
            <a:off x="6222720" y="4641840"/>
            <a:ext cx="162720" cy="364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901"/>
              </a:spcBef>
            </a:pPr>
            <a:r>
              <a:rPr lang="en-US" b="1" spc="-1">
                <a:solidFill>
                  <a:srgbClr val="000000"/>
                </a:solidFill>
                <a:latin typeface="Arial"/>
                <a:ea typeface="MS PGothic"/>
              </a:rPr>
              <a:t>x</a:t>
            </a:r>
            <a:endParaRPr lang="en-US" spc="-1">
              <a:latin typeface="Arial"/>
            </a:endParaRPr>
          </a:p>
        </p:txBody>
      </p:sp>
      <p:sp>
        <p:nvSpPr>
          <p:cNvPr id="1655" name="CustomShape 6"/>
          <p:cNvSpPr/>
          <p:nvPr/>
        </p:nvSpPr>
        <p:spPr>
          <a:xfrm>
            <a:off x="5007360" y="474372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656" name="CustomShape 7"/>
          <p:cNvSpPr/>
          <p:nvPr/>
        </p:nvSpPr>
        <p:spPr>
          <a:xfrm>
            <a:off x="5075760" y="4426200"/>
            <a:ext cx="67572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A(i,:)</a:t>
            </a:r>
            <a:endParaRPr lang="en-US" sz="1400" spc="-1">
              <a:latin typeface="Arial"/>
            </a:endParaRPr>
          </a:p>
        </p:txBody>
      </p:sp>
      <p:sp>
        <p:nvSpPr>
          <p:cNvPr id="1657" name="CustomShape 8"/>
          <p:cNvSpPr/>
          <p:nvPr/>
        </p:nvSpPr>
        <p:spPr>
          <a:xfrm>
            <a:off x="6556800" y="4299480"/>
            <a:ext cx="115164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658" name="CustomShape 9"/>
          <p:cNvSpPr/>
          <p:nvPr/>
        </p:nvSpPr>
        <p:spPr>
          <a:xfrm>
            <a:off x="6785400" y="4299480"/>
            <a:ext cx="134280" cy="107892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659" name="CustomShape 10"/>
          <p:cNvSpPr/>
          <p:nvPr/>
        </p:nvSpPr>
        <p:spPr>
          <a:xfrm>
            <a:off x="6971160" y="468036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B(:,j)</a:t>
            </a:r>
            <a:endParaRPr lang="en-US" sz="1400" spc="-1">
              <a:latin typeface="Arial"/>
            </a:endParaRPr>
          </a:p>
        </p:txBody>
      </p:sp>
      <p:sp>
        <p:nvSpPr>
          <p:cNvPr id="1660" name="CustomShape 11"/>
          <p:cNvSpPr/>
          <p:nvPr/>
        </p:nvSpPr>
        <p:spPr>
          <a:xfrm>
            <a:off x="2936280" y="4299480"/>
            <a:ext cx="1150200" cy="10789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661" name="CustomShape 12"/>
          <p:cNvSpPr/>
          <p:nvPr/>
        </p:nvSpPr>
        <p:spPr>
          <a:xfrm>
            <a:off x="3122040" y="4489920"/>
            <a:ext cx="677160" cy="3031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spcBef>
                <a:spcPts val="700"/>
              </a:spcBef>
            </a:pPr>
            <a:r>
              <a:rPr lang="en-US" sz="1400" spc="-1">
                <a:solidFill>
                  <a:srgbClr val="000000"/>
                </a:solidFill>
                <a:latin typeface="Trebuchet MS"/>
                <a:ea typeface="MS PGothic"/>
              </a:rPr>
              <a:t>C(i,j)</a:t>
            </a:r>
            <a:endParaRPr lang="en-US" sz="1400" spc="-1">
              <a:latin typeface="Arial"/>
            </a:endParaRPr>
          </a:p>
        </p:txBody>
      </p:sp>
      <p:sp>
        <p:nvSpPr>
          <p:cNvPr id="1662" name="CustomShape 13"/>
          <p:cNvSpPr/>
          <p:nvPr/>
        </p:nvSpPr>
        <p:spPr>
          <a:xfrm>
            <a:off x="2519084" y="5591520"/>
            <a:ext cx="3776357"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9000"/>
              </a:lnSpc>
            </a:pPr>
            <a:r>
              <a:rPr lang="zh-CN" altLang="en-US" sz="2000" b="1" spc="-1" dirty="0">
                <a:solidFill>
                  <a:srgbClr val="000000"/>
                </a:solidFill>
                <a:latin typeface="Trebuchet MS"/>
                <a:ea typeface="ヒラギノ角ゴ ProN W3"/>
              </a:rPr>
              <a:t>存放在每个工作项的私有内存中</a:t>
            </a:r>
            <a:endParaRPr lang="en-US" sz="2000" spc="-1" dirty="0">
              <a:latin typeface="Arial"/>
            </a:endParaRPr>
          </a:p>
        </p:txBody>
      </p:sp>
      <p:sp>
        <p:nvSpPr>
          <p:cNvPr id="1663" name="CustomShape 14"/>
          <p:cNvSpPr/>
          <p:nvPr/>
        </p:nvSpPr>
        <p:spPr>
          <a:xfrm>
            <a:off x="2936280" y="4750560"/>
            <a:ext cx="1150200" cy="126360"/>
          </a:xfrm>
          <a:prstGeom prst="rect">
            <a:avLst/>
          </a:prstGeom>
          <a:solidFill>
            <a:srgbClr val="FC0128"/>
          </a:solidFill>
          <a:ln w="12600">
            <a:solidFill>
              <a:srgbClr val="000000"/>
            </a:solidFill>
            <a:miter/>
          </a:ln>
        </p:spPr>
        <p:style>
          <a:lnRef idx="0">
            <a:scrgbClr r="0" g="0" b="0"/>
          </a:lnRef>
          <a:fillRef idx="0">
            <a:scrgbClr r="0" g="0" b="0"/>
          </a:fillRef>
          <a:effectRef idx="0">
            <a:scrgbClr r="0" g="0" b="0"/>
          </a:effectRef>
          <a:fontRef idx="minor"/>
        </p:style>
      </p:sp>
      <p:sp>
        <p:nvSpPr>
          <p:cNvPr id="1664" name="CustomShape 15"/>
          <p:cNvSpPr/>
          <p:nvPr/>
        </p:nvSpPr>
        <p:spPr>
          <a:xfrm>
            <a:off x="3276120" y="4748760"/>
            <a:ext cx="135720" cy="126360"/>
          </a:xfrm>
          <a:prstGeom prst="rect">
            <a:avLst/>
          </a:prstGeom>
          <a:solidFill>
            <a:schemeClr val="accent2"/>
          </a:solidFill>
          <a:ln w="12600">
            <a:solidFill>
              <a:srgbClr val="000000"/>
            </a:solidFill>
            <a:miter/>
          </a:ln>
        </p:spPr>
        <p:style>
          <a:lnRef idx="0">
            <a:scrgbClr r="0" g="0" b="0"/>
          </a:lnRef>
          <a:fillRef idx="0">
            <a:scrgbClr r="0" g="0" b="0"/>
          </a:fillRef>
          <a:effectRef idx="0">
            <a:scrgbClr r="0" g="0" b="0"/>
          </a:effectRef>
          <a:fontRef idx="minor"/>
        </p:style>
      </p:sp>
      <p:sp>
        <p:nvSpPr>
          <p:cNvPr id="1665" name="CustomShape 16"/>
          <p:cNvSpPr/>
          <p:nvPr/>
        </p:nvSpPr>
        <p:spPr>
          <a:xfrm>
            <a:off x="4826280" y="4420080"/>
            <a:ext cx="1513080" cy="61308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666" name="CustomShape 17"/>
          <p:cNvSpPr/>
          <p:nvPr/>
        </p:nvSpPr>
        <p:spPr>
          <a:xfrm flipV="1">
            <a:off x="4353240" y="5033160"/>
            <a:ext cx="1229040" cy="566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667" name="CustomShape 18"/>
          <p:cNvSpPr/>
          <p:nvPr/>
        </p:nvSpPr>
        <p:spPr>
          <a:xfrm>
            <a:off x="5597760" y="5929200"/>
            <a:ext cx="388584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9000"/>
              </a:lnSpc>
            </a:pPr>
            <a:r>
              <a:rPr lang="zh-CN" altLang="en-US" sz="2000" b="1" spc="-1" dirty="0">
                <a:solidFill>
                  <a:srgbClr val="000000"/>
                </a:solidFill>
                <a:latin typeface="Trebuchet MS"/>
                <a:ea typeface="ヒラギノ角ゴ ProN W3"/>
              </a:rPr>
              <a:t>存放在每个工作组的局部内存中</a:t>
            </a:r>
            <a:endParaRPr lang="en-US" sz="2000" spc="-1" dirty="0">
              <a:latin typeface="Arial"/>
            </a:endParaRPr>
          </a:p>
        </p:txBody>
      </p:sp>
      <p:sp>
        <p:nvSpPr>
          <p:cNvPr id="1668" name="CustomShape 19"/>
          <p:cNvSpPr/>
          <p:nvPr/>
        </p:nvSpPr>
        <p:spPr>
          <a:xfrm rot="16200000">
            <a:off x="6096000" y="4490280"/>
            <a:ext cx="1513080" cy="61308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669" name="CustomShape 20"/>
          <p:cNvSpPr/>
          <p:nvPr/>
        </p:nvSpPr>
        <p:spPr>
          <a:xfrm flipH="1" flipV="1">
            <a:off x="6993120" y="5516640"/>
            <a:ext cx="248040" cy="4114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 name="CustomShape 1"/>
          <p:cNvSpPr/>
          <p:nvPr/>
        </p:nvSpPr>
        <p:spPr>
          <a:xfrm>
            <a:off x="1723080" y="896760"/>
            <a:ext cx="3695400" cy="536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spcBef>
                <a:spcPts val="400"/>
              </a:spcBef>
            </a:pPr>
            <a:r>
              <a:rPr lang="en-US" sz="2000" b="1" spc="-1">
                <a:solidFill>
                  <a:srgbClr val="401B5B"/>
                </a:solidFill>
                <a:latin typeface="Courier New"/>
              </a:rPr>
              <a:t>__kernel </a:t>
            </a:r>
            <a:r>
              <a:rPr lang="en-US" sz="2000" b="1" spc="-1">
                <a:solidFill>
                  <a:srgbClr val="C0504D"/>
                </a:solidFill>
                <a:latin typeface="Courier New"/>
              </a:rPr>
              <a:t>void</a:t>
            </a:r>
            <a:r>
              <a:rPr lang="en-US" sz="2000" b="1" spc="-1">
                <a:solidFill>
                  <a:srgbClr val="000000"/>
                </a:solidFill>
                <a:latin typeface="Courier New"/>
              </a:rPr>
              <a:t> </a:t>
            </a:r>
            <a:r>
              <a:rPr lang="en-US" sz="2000" b="1" spc="-1">
                <a:solidFill>
                  <a:srgbClr val="17375E"/>
                </a:solidFill>
                <a:latin typeface="Courier New"/>
              </a:rPr>
              <a:t>mmul</a:t>
            </a:r>
            <a:r>
              <a:rPr lang="en-US" sz="2000" b="1" spc="-1">
                <a:solidFill>
                  <a:srgbClr val="000000"/>
                </a:solidFill>
                <a:latin typeface="Courier New"/>
              </a:rPr>
              <a:t>(</a:t>
            </a:r>
            <a:endParaRPr lang="en-US" sz="2000" spc="-1">
              <a:latin typeface="Arial"/>
            </a:endParaRPr>
          </a:p>
          <a:p>
            <a:pPr>
              <a:spcBef>
                <a:spcPts val="400"/>
              </a:spcBef>
            </a:pPr>
            <a:r>
              <a:rPr lang="en-US" sz="2000" b="1" spc="-1">
                <a:solidFill>
                  <a:srgbClr val="C0504D"/>
                </a:solidFill>
                <a:latin typeface="Courier New"/>
              </a:rPr>
              <a:t>     const int </a:t>
            </a:r>
            <a:r>
              <a:rPr lang="en-US" sz="2000" b="1" spc="-1">
                <a:solidFill>
                  <a:srgbClr val="000000"/>
                </a:solidFill>
                <a:latin typeface="Courier New"/>
              </a:rPr>
              <a:t>N,</a:t>
            </a: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401B5B"/>
                </a:solidFill>
                <a:latin typeface="Courier New"/>
              </a:rPr>
              <a:t>__global </a:t>
            </a:r>
            <a:r>
              <a:rPr lang="en-US" sz="2000" b="1" spc="-1">
                <a:solidFill>
                  <a:srgbClr val="C0504D"/>
                </a:solidFill>
                <a:latin typeface="Courier New"/>
              </a:rPr>
              <a:t>float</a:t>
            </a:r>
            <a:r>
              <a:rPr lang="en-US" sz="2000" b="1" spc="-1">
                <a:solidFill>
                  <a:srgbClr val="000000"/>
                </a:solidFill>
                <a:latin typeface="Courier New"/>
              </a:rPr>
              <a:t> *A,</a:t>
            </a:r>
            <a:endParaRPr lang="en-US" sz="2000" spc="-1">
              <a:latin typeface="Arial"/>
            </a:endParaRPr>
          </a:p>
          <a:p>
            <a:pPr>
              <a:spcBef>
                <a:spcPts val="400"/>
              </a:spcBef>
            </a:pPr>
            <a:r>
              <a:rPr lang="en-US" sz="2000" b="1" spc="-1">
                <a:solidFill>
                  <a:srgbClr val="9BBB59"/>
                </a:solidFill>
                <a:latin typeface="Courier New"/>
              </a:rPr>
              <a:t>   </a:t>
            </a:r>
            <a:r>
              <a:rPr lang="en-US" sz="2000" b="1" spc="-1">
                <a:solidFill>
                  <a:srgbClr val="401B5B"/>
                </a:solidFill>
                <a:latin typeface="Courier New"/>
              </a:rPr>
              <a:t>__global </a:t>
            </a:r>
            <a:r>
              <a:rPr lang="en-US" sz="2000" b="1" spc="-1">
                <a:solidFill>
                  <a:srgbClr val="C0504D"/>
                </a:solidFill>
                <a:latin typeface="Courier New"/>
              </a:rPr>
              <a:t>float</a:t>
            </a:r>
            <a:r>
              <a:rPr lang="en-US" sz="2000" b="1" spc="-1">
                <a:solidFill>
                  <a:srgbClr val="000000"/>
                </a:solidFill>
                <a:latin typeface="Courier New"/>
              </a:rPr>
              <a:t> *B,</a:t>
            </a:r>
            <a:endParaRPr lang="en-US" sz="2000" spc="-1">
              <a:latin typeface="Arial"/>
            </a:endParaRPr>
          </a:p>
          <a:p>
            <a:pPr>
              <a:spcBef>
                <a:spcPts val="400"/>
              </a:spcBef>
            </a:pPr>
            <a:r>
              <a:rPr lang="en-US" sz="2000" b="1" spc="-1">
                <a:solidFill>
                  <a:srgbClr val="401B5B"/>
                </a:solidFill>
                <a:latin typeface="Courier New"/>
              </a:rPr>
              <a:t>   __global </a:t>
            </a:r>
            <a:r>
              <a:rPr lang="en-US" sz="2000" b="1" spc="-1">
                <a:solidFill>
                  <a:srgbClr val="C0504D"/>
                </a:solidFill>
                <a:latin typeface="Courier New"/>
              </a:rPr>
              <a:t>float</a:t>
            </a:r>
            <a:r>
              <a:rPr lang="en-US" sz="2000" b="1" spc="-1">
                <a:solidFill>
                  <a:srgbClr val="000000"/>
                </a:solidFill>
                <a:latin typeface="Courier New"/>
              </a:rPr>
              <a:t> *C,</a:t>
            </a:r>
            <a:endParaRPr lang="en-US" sz="2000" spc="-1">
              <a:latin typeface="Arial"/>
            </a:endParaRPr>
          </a:p>
          <a:p>
            <a:pPr>
              <a:spcBef>
                <a:spcPts val="400"/>
              </a:spcBef>
            </a:pPr>
            <a:r>
              <a:rPr lang="en-US" sz="2000" b="1" spc="-1">
                <a:solidFill>
                  <a:srgbClr val="401B5B"/>
                </a:solidFill>
                <a:latin typeface="Courier New"/>
              </a:rPr>
              <a:t>   __local  </a:t>
            </a:r>
            <a:r>
              <a:rPr lang="en-US" sz="2000" b="1" spc="-1">
                <a:solidFill>
                  <a:srgbClr val="C0504D"/>
                </a:solidFill>
                <a:latin typeface="Courier New"/>
              </a:rPr>
              <a:t>float</a:t>
            </a:r>
            <a:r>
              <a:rPr lang="en-US" sz="2000" b="1" spc="-1">
                <a:solidFill>
                  <a:srgbClr val="000000"/>
                </a:solidFill>
                <a:latin typeface="Courier New"/>
              </a:rPr>
              <a:t> *Bwrk)</a:t>
            </a:r>
            <a:endParaRPr lang="en-US" sz="2000" spc="-1">
              <a:latin typeface="Arial"/>
            </a:endParaRPr>
          </a:p>
          <a:p>
            <a:pPr>
              <a:spcBef>
                <a:spcPts val="400"/>
              </a:spcBef>
            </a:pPr>
            <a:r>
              <a:rPr lang="en-US" sz="2000" b="1" spc="-1">
                <a:solidFill>
                  <a:srgbClr val="000000"/>
                </a:solidFill>
                <a:latin typeface="Courier New"/>
              </a:rPr>
              <a:t>{</a:t>
            </a: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C0504D"/>
                </a:solidFill>
                <a:latin typeface="Courier New"/>
              </a:rPr>
              <a:t>int</a:t>
            </a:r>
            <a:r>
              <a:rPr lang="en-US" sz="2000" b="1" spc="-1">
                <a:solidFill>
                  <a:srgbClr val="000000"/>
                </a:solidFill>
                <a:latin typeface="Courier New"/>
              </a:rPr>
              <a:t> j, k;</a:t>
            </a: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C0504D"/>
                </a:solidFill>
                <a:latin typeface="Courier New"/>
              </a:rPr>
              <a:t>int </a:t>
            </a:r>
            <a:r>
              <a:rPr lang="en-US" sz="2000" b="1" spc="-1">
                <a:solidFill>
                  <a:srgbClr val="000000"/>
                </a:solidFill>
                <a:latin typeface="Courier New"/>
              </a:rPr>
              <a:t>i =</a:t>
            </a:r>
            <a:br/>
            <a:r>
              <a:rPr lang="en-US" sz="2000" b="1" spc="-1">
                <a:solidFill>
                  <a:srgbClr val="000000"/>
                </a:solidFill>
                <a:latin typeface="Courier New"/>
              </a:rPr>
              <a:t>    </a:t>
            </a:r>
            <a:r>
              <a:rPr lang="en-US" sz="2000" b="1" spc="-1">
                <a:solidFill>
                  <a:srgbClr val="17375E"/>
                </a:solidFill>
                <a:latin typeface="Courier New"/>
              </a:rPr>
              <a:t>get_global_id</a:t>
            </a:r>
            <a:r>
              <a:rPr lang="en-US" sz="2000" b="1" spc="-1">
                <a:solidFill>
                  <a:srgbClr val="000000"/>
                </a:solidFill>
                <a:latin typeface="Courier New"/>
              </a:rPr>
              <a:t>(0);</a:t>
            </a:r>
            <a:endParaRPr lang="en-US" sz="2000" spc="-1">
              <a:latin typeface="Arial"/>
            </a:endParaRPr>
          </a:p>
          <a:p>
            <a:pPr>
              <a:spcBef>
                <a:spcPts val="400"/>
              </a:spcBef>
            </a:pP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C0504D"/>
                </a:solidFill>
                <a:latin typeface="Courier New"/>
              </a:rPr>
              <a:t>int </a:t>
            </a:r>
            <a:r>
              <a:rPr lang="en-US" sz="2000" b="1" spc="-1">
                <a:solidFill>
                  <a:srgbClr val="000000"/>
                </a:solidFill>
                <a:latin typeface="Courier New"/>
              </a:rPr>
              <a:t>iloc  =</a:t>
            </a:r>
            <a:br/>
            <a:r>
              <a:rPr lang="en-US" sz="2000" b="1" spc="-1">
                <a:solidFill>
                  <a:srgbClr val="000000"/>
                </a:solidFill>
                <a:latin typeface="Courier New"/>
              </a:rPr>
              <a:t>      </a:t>
            </a:r>
            <a:r>
              <a:rPr lang="en-US" sz="2000" b="1" spc="-1">
                <a:solidFill>
                  <a:srgbClr val="17375E"/>
                </a:solidFill>
                <a:latin typeface="Courier New"/>
              </a:rPr>
              <a:t>get_local_id</a:t>
            </a:r>
            <a:r>
              <a:rPr lang="en-US" sz="2000" b="1" spc="-1">
                <a:solidFill>
                  <a:srgbClr val="000000"/>
                </a:solidFill>
                <a:latin typeface="Courier New"/>
              </a:rPr>
              <a:t>(0);</a:t>
            </a:r>
            <a:endParaRPr lang="en-US" sz="2000" spc="-1">
              <a:latin typeface="Arial"/>
            </a:endParaRPr>
          </a:p>
          <a:p>
            <a:pPr>
              <a:spcBef>
                <a:spcPts val="400"/>
              </a:spcBef>
            </a:pP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C0504D"/>
                </a:solidFill>
                <a:latin typeface="Courier New"/>
              </a:rPr>
              <a:t>int </a:t>
            </a:r>
            <a:r>
              <a:rPr lang="en-US" sz="2000" b="1" spc="-1">
                <a:solidFill>
                  <a:srgbClr val="000000"/>
                </a:solidFill>
                <a:latin typeface="Courier New"/>
              </a:rPr>
              <a:t>nloc =</a:t>
            </a:r>
            <a:br/>
            <a:r>
              <a:rPr lang="en-US" sz="2000" b="1" spc="-1">
                <a:solidFill>
                  <a:srgbClr val="000000"/>
                </a:solidFill>
                <a:latin typeface="Courier New"/>
              </a:rPr>
              <a:t>      </a:t>
            </a:r>
            <a:r>
              <a:rPr lang="en-US" sz="2000" b="1" spc="-1">
                <a:solidFill>
                  <a:srgbClr val="17375E"/>
                </a:solidFill>
                <a:latin typeface="Courier New"/>
              </a:rPr>
              <a:t>get_local_size</a:t>
            </a:r>
            <a:r>
              <a:rPr lang="en-US" sz="2000" b="1" spc="-1">
                <a:solidFill>
                  <a:srgbClr val="000000"/>
                </a:solidFill>
                <a:latin typeface="Courier New"/>
              </a:rPr>
              <a:t>(0);</a:t>
            </a:r>
            <a:endParaRPr lang="en-US" sz="2000" spc="-1">
              <a:latin typeface="Arial"/>
            </a:endParaRPr>
          </a:p>
          <a:p>
            <a:pPr>
              <a:spcBef>
                <a:spcPts val="400"/>
              </a:spcBef>
            </a:pPr>
            <a:r>
              <a:rPr lang="en-US" sz="2000" b="1" spc="-1">
                <a:solidFill>
                  <a:srgbClr val="C0504D"/>
                </a:solidFill>
                <a:latin typeface="Courier New"/>
              </a:rPr>
              <a:t> </a:t>
            </a:r>
            <a:endParaRPr lang="en-US" sz="2000" spc="-1">
              <a:latin typeface="Arial"/>
            </a:endParaRPr>
          </a:p>
          <a:p>
            <a:pPr>
              <a:spcBef>
                <a:spcPts val="400"/>
              </a:spcBef>
            </a:pPr>
            <a:r>
              <a:rPr lang="en-US" sz="2000" b="1" spc="-1">
                <a:solidFill>
                  <a:srgbClr val="C0504D"/>
                </a:solidFill>
                <a:latin typeface="Courier New"/>
              </a:rPr>
              <a:t> float </a:t>
            </a:r>
            <a:r>
              <a:rPr lang="en-US" sz="2000" b="1" spc="-1">
                <a:solidFill>
                  <a:srgbClr val="000000"/>
                </a:solidFill>
                <a:latin typeface="Courier New"/>
              </a:rPr>
              <a:t>tmp;  </a:t>
            </a:r>
            <a:endParaRPr lang="en-US" sz="2000" spc="-1">
              <a:latin typeface="Arial"/>
            </a:endParaRPr>
          </a:p>
          <a:p>
            <a:pPr>
              <a:spcBef>
                <a:spcPts val="400"/>
              </a:spcBef>
            </a:pPr>
            <a:r>
              <a:rPr lang="en-US" sz="2000" b="1" spc="-1">
                <a:solidFill>
                  <a:srgbClr val="000000"/>
                </a:solidFill>
                <a:latin typeface="Courier New"/>
              </a:rPr>
              <a:t> </a:t>
            </a:r>
            <a:r>
              <a:rPr lang="en-US" sz="2000" b="1" spc="-1">
                <a:solidFill>
                  <a:srgbClr val="C0504D"/>
                </a:solidFill>
                <a:latin typeface="Courier New"/>
              </a:rPr>
              <a:t>float </a:t>
            </a:r>
            <a:r>
              <a:rPr lang="en-US" sz="2000" b="1" spc="-1">
                <a:solidFill>
                  <a:srgbClr val="000000"/>
                </a:solidFill>
                <a:latin typeface="Courier New"/>
              </a:rPr>
              <a:t>Awrk[1024];</a:t>
            </a:r>
            <a:endParaRPr lang="en-US" sz="2000" spc="-1">
              <a:latin typeface="Arial"/>
            </a:endParaRPr>
          </a:p>
          <a:p>
            <a:pPr>
              <a:spcBef>
                <a:spcPts val="400"/>
              </a:spcBef>
            </a:pPr>
            <a:endParaRPr lang="en-US" sz="2000" spc="-1">
              <a:latin typeface="Arial"/>
            </a:endParaRPr>
          </a:p>
        </p:txBody>
      </p:sp>
      <p:sp>
        <p:nvSpPr>
          <p:cNvPr id="1671" name="CustomShape 2"/>
          <p:cNvSpPr/>
          <p:nvPr/>
        </p:nvSpPr>
        <p:spPr>
          <a:xfrm>
            <a:off x="1524000" y="0"/>
            <a:ext cx="9143280" cy="76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spc="-1" dirty="0">
                <a:solidFill>
                  <a:srgbClr val="000000"/>
                </a:solidFill>
                <a:latin typeface="Trebuchet MS"/>
              </a:rPr>
              <a:t>M</a:t>
            </a:r>
            <a:r>
              <a:rPr lang="zh-CN" altLang="en-US" sz="3200" spc="-1" dirty="0">
                <a:solidFill>
                  <a:srgbClr val="000000"/>
                </a:solidFill>
                <a:latin typeface="Trebuchet MS"/>
              </a:rPr>
              <a:t>矩阵乘法</a:t>
            </a:r>
            <a:r>
              <a:rPr lang="en-US" sz="3200" spc="-1" dirty="0">
                <a:solidFill>
                  <a:srgbClr val="000000"/>
                </a:solidFill>
                <a:latin typeface="Trebuchet MS"/>
              </a:rPr>
              <a:t>: </a:t>
            </a:r>
            <a:r>
              <a:rPr lang="en-US" sz="2000" spc="-1" dirty="0">
                <a:solidFill>
                  <a:srgbClr val="000000"/>
                </a:solidFill>
                <a:latin typeface="Trebuchet MS"/>
              </a:rPr>
              <a:t>B </a:t>
            </a:r>
            <a:r>
              <a:rPr lang="zh-CN" altLang="en-US" sz="2000" spc="-1" dirty="0">
                <a:solidFill>
                  <a:srgbClr val="000000"/>
                </a:solidFill>
                <a:latin typeface="Trebuchet MS"/>
              </a:rPr>
              <a:t>中的每列在工作项之间共享</a:t>
            </a:r>
            <a:endParaRPr lang="en-US" sz="2000" spc="-1" dirty="0">
              <a:latin typeface="Arial"/>
            </a:endParaRPr>
          </a:p>
        </p:txBody>
      </p:sp>
      <p:sp>
        <p:nvSpPr>
          <p:cNvPr id="1672" name="CustomShape 3"/>
          <p:cNvSpPr/>
          <p:nvPr/>
        </p:nvSpPr>
        <p:spPr>
          <a:xfrm>
            <a:off x="5418840" y="756720"/>
            <a:ext cx="4996080" cy="56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spcBef>
                <a:spcPts val="400"/>
              </a:spcBef>
            </a:pPr>
            <a:r>
              <a:rPr lang="en-US" sz="2000" b="1" spc="-1">
                <a:solidFill>
                  <a:srgbClr val="000000"/>
                </a:solidFill>
                <a:latin typeface="Courier New"/>
                <a:ea typeface="DejaVu Sans"/>
              </a:rPr>
              <a:t>  for (k = 0; k &lt; N; k++)</a:t>
            </a:r>
            <a:endParaRPr lang="en-US" sz="2000" spc="-1">
              <a:latin typeface="Arial"/>
            </a:endParaRPr>
          </a:p>
          <a:p>
            <a:pPr>
              <a:spcBef>
                <a:spcPts val="400"/>
              </a:spcBef>
            </a:pPr>
            <a:r>
              <a:rPr lang="en-US" sz="2000" b="1" spc="-1">
                <a:solidFill>
                  <a:srgbClr val="000000"/>
                </a:solidFill>
                <a:latin typeface="Courier New"/>
                <a:ea typeface="DejaVu Sans"/>
              </a:rPr>
              <a:t>    Awrk[k] = A[i*N+k];</a:t>
            </a:r>
            <a:endParaRPr lang="en-US" sz="2000" spc="-1">
              <a:latin typeface="Arial"/>
            </a:endParaRPr>
          </a:p>
          <a:p>
            <a:pPr>
              <a:spcBef>
                <a:spcPts val="400"/>
              </a:spcBef>
            </a:pPr>
            <a:endParaRPr lang="en-US" sz="2000" spc="-1">
              <a:latin typeface="Arial"/>
            </a:endParaRPr>
          </a:p>
          <a:p>
            <a:pPr>
              <a:spcBef>
                <a:spcPts val="400"/>
              </a:spcBef>
            </a:pPr>
            <a:r>
              <a:rPr lang="en-US" sz="2000" b="1" spc="-1">
                <a:solidFill>
                  <a:srgbClr val="4F81BD"/>
                </a:solidFill>
                <a:latin typeface="Courier New"/>
                <a:ea typeface="DejaVu Sans"/>
              </a:rPr>
              <a:t>  </a:t>
            </a:r>
            <a:r>
              <a:rPr lang="en-US" sz="2000" b="1" spc="-1">
                <a:solidFill>
                  <a:srgbClr val="000000"/>
                </a:solidFill>
                <a:latin typeface="Courier New"/>
                <a:ea typeface="DejaVu Sans"/>
              </a:rPr>
              <a:t>for (j = 0; j &lt; N; j++) {</a:t>
            </a:r>
            <a:endParaRPr lang="en-US" sz="2000" spc="-1">
              <a:latin typeface="Arial"/>
            </a:endParaRPr>
          </a:p>
          <a:p>
            <a:pPr>
              <a:spcBef>
                <a:spcPts val="400"/>
              </a:spcBef>
            </a:pPr>
            <a:endParaRPr lang="en-US" sz="2000" spc="-1">
              <a:latin typeface="Arial"/>
            </a:endParaRPr>
          </a:p>
          <a:p>
            <a:pPr>
              <a:spcBef>
                <a:spcPts val="400"/>
              </a:spcBef>
            </a:pPr>
            <a:r>
              <a:rPr lang="en-US" sz="2000" b="1" spc="-1">
                <a:solidFill>
                  <a:srgbClr val="000000"/>
                </a:solidFill>
                <a:latin typeface="Courier New"/>
                <a:ea typeface="DejaVu Sans"/>
              </a:rPr>
              <a:t>    for (k=iloc; k&lt;N; k+=nloc)</a:t>
            </a:r>
            <a:endParaRPr lang="en-US" sz="2000" spc="-1">
              <a:latin typeface="Arial"/>
            </a:endParaRPr>
          </a:p>
          <a:p>
            <a:pPr>
              <a:spcBef>
                <a:spcPts val="400"/>
              </a:spcBef>
            </a:pPr>
            <a:r>
              <a:rPr lang="en-US" sz="2000" b="1" spc="-1">
                <a:solidFill>
                  <a:srgbClr val="000000"/>
                </a:solidFill>
                <a:latin typeface="Courier New"/>
                <a:ea typeface="DejaVu Sans"/>
              </a:rPr>
              <a:t>      Bwrk[k] = B[k* N+j];</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    barrier(CLK_LOCAL_MEM_FENCE);</a:t>
            </a:r>
            <a:endParaRPr lang="en-US" sz="2000" spc="-1">
              <a:latin typeface="Arial"/>
            </a:endParaRPr>
          </a:p>
          <a:p>
            <a:pPr>
              <a:spcBef>
                <a:spcPts val="400"/>
              </a:spcBef>
            </a:pPr>
            <a:endParaRPr lang="en-US" sz="2000" spc="-1">
              <a:latin typeface="Arial"/>
            </a:endParaRPr>
          </a:p>
          <a:p>
            <a:pPr>
              <a:spcBef>
                <a:spcPts val="400"/>
              </a:spcBef>
            </a:pPr>
            <a:r>
              <a:rPr lang="en-US" sz="2000" b="1" spc="-1">
                <a:solidFill>
                  <a:srgbClr val="000000"/>
                </a:solidFill>
                <a:latin typeface="Courier New"/>
                <a:ea typeface="DejaVu Sans"/>
              </a:rPr>
              <a:t>    tmp = 0.0f;</a:t>
            </a:r>
            <a:endParaRPr lang="en-US" sz="2000" spc="-1">
              <a:latin typeface="Arial"/>
            </a:endParaRPr>
          </a:p>
          <a:p>
            <a:pPr>
              <a:spcBef>
                <a:spcPts val="400"/>
              </a:spcBef>
            </a:pPr>
            <a:r>
              <a:rPr lang="en-US" sz="2000" b="1" spc="-1">
                <a:solidFill>
                  <a:srgbClr val="000000"/>
                </a:solidFill>
                <a:latin typeface="Courier New"/>
                <a:ea typeface="DejaVu Sans"/>
              </a:rPr>
              <a:t>    for (k = 0; k &lt; N; k++) </a:t>
            </a:r>
            <a:endParaRPr lang="en-US" sz="2000" spc="-1">
              <a:latin typeface="Arial"/>
            </a:endParaRPr>
          </a:p>
          <a:p>
            <a:pPr>
              <a:spcBef>
                <a:spcPts val="400"/>
              </a:spcBef>
            </a:pPr>
            <a:r>
              <a:rPr lang="en-US" sz="2000" b="1" spc="-1">
                <a:solidFill>
                  <a:srgbClr val="000000"/>
                </a:solidFill>
                <a:latin typeface="Courier New"/>
                <a:ea typeface="DejaVu Sans"/>
              </a:rPr>
              <a:t>      tmp += Awrk[k]*Bwrk[k];</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    C[i*N+j] = tmp;</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    barrier(CLK_LOCAL_MEM_FENCE);</a:t>
            </a:r>
            <a:endParaRPr lang="en-US" sz="2000" spc="-1">
              <a:latin typeface="Arial"/>
            </a:endParaRPr>
          </a:p>
          <a:p>
            <a:pPr>
              <a:spcBef>
                <a:spcPts val="400"/>
              </a:spcBef>
            </a:pPr>
            <a:r>
              <a:rPr lang="en-US" sz="2000" b="1" spc="-1">
                <a:solidFill>
                  <a:srgbClr val="000000"/>
                </a:solidFill>
                <a:latin typeface="Courier New"/>
                <a:ea typeface="DejaVu Sans"/>
              </a:rPr>
              <a:t>  }</a:t>
            </a:r>
            <a:endParaRPr lang="en-US" sz="2000" spc="-1">
              <a:latin typeface="Arial"/>
            </a:endParaRPr>
          </a:p>
          <a:p>
            <a:pPr>
              <a:spcBef>
                <a:spcPts val="400"/>
              </a:spcBef>
            </a:pPr>
            <a:r>
              <a:rPr lang="en-US" sz="2000" b="1" spc="-1">
                <a:solidFill>
                  <a:srgbClr val="000000"/>
                </a:solidFill>
                <a:latin typeface="Courier New"/>
                <a:ea typeface="DejaVu Sans"/>
              </a:rPr>
              <a:t>}</a:t>
            </a:r>
            <a:endParaRPr lang="en-US" sz="2000" spc="-1">
              <a:latin typeface="Arial"/>
            </a:endParaRPr>
          </a:p>
        </p:txBody>
      </p:sp>
      <p:sp>
        <p:nvSpPr>
          <p:cNvPr id="1673" name="Line 4"/>
          <p:cNvSpPr/>
          <p:nvPr/>
        </p:nvSpPr>
        <p:spPr>
          <a:xfrm>
            <a:off x="5418840" y="756720"/>
            <a:ext cx="360" cy="55018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674" name="CustomShape 5"/>
          <p:cNvSpPr/>
          <p:nvPr/>
        </p:nvSpPr>
        <p:spPr>
          <a:xfrm>
            <a:off x="5953080" y="5693760"/>
            <a:ext cx="4681800" cy="1306080"/>
          </a:xfrm>
          <a:prstGeom prst="rect">
            <a:avLst/>
          </a:prstGeom>
          <a:solidFill>
            <a:schemeClr val="bg1"/>
          </a:solidFill>
          <a:ln>
            <a:solidFill>
              <a:srgbClr val="002060"/>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zh-CN" altLang="en-US" sz="1600" b="1" spc="-1" dirty="0">
                <a:solidFill>
                  <a:srgbClr val="002060"/>
                </a:solidFill>
                <a:latin typeface="Trebuchet MS"/>
                <a:ea typeface="DejaVu Sans"/>
              </a:rPr>
              <a:t>在局部内存中传递一个工作数组（</a:t>
            </a:r>
            <a:r>
              <a:rPr lang="en-US" altLang="zh-CN" sz="1600" b="1" spc="-1" dirty="0">
                <a:solidFill>
                  <a:srgbClr val="002060"/>
                </a:solidFill>
                <a:latin typeface="Trebuchet MS"/>
                <a:ea typeface="DejaVu Sans"/>
              </a:rPr>
              <a:t>work array</a:t>
            </a:r>
            <a:r>
              <a:rPr lang="zh-CN" altLang="en-US" sz="1600" b="1" spc="-1" dirty="0">
                <a:solidFill>
                  <a:srgbClr val="002060"/>
                </a:solidFill>
                <a:latin typeface="Trebuchet MS"/>
                <a:ea typeface="DejaVu Sans"/>
              </a:rPr>
              <a:t>）来存储</a:t>
            </a:r>
            <a:r>
              <a:rPr lang="en-US" altLang="zh-CN" sz="1600" b="1" spc="-1" dirty="0">
                <a:solidFill>
                  <a:srgbClr val="002060"/>
                </a:solidFill>
                <a:latin typeface="Trebuchet MS"/>
                <a:ea typeface="DejaVu Sans"/>
              </a:rPr>
              <a:t>B</a:t>
            </a:r>
            <a:r>
              <a:rPr lang="zh-CN" altLang="en-US" sz="1600" b="1" spc="-1" dirty="0">
                <a:solidFill>
                  <a:srgbClr val="002060"/>
                </a:solidFill>
                <a:latin typeface="Trebuchet MS"/>
                <a:ea typeface="DejaVu Sans"/>
              </a:rPr>
              <a:t>中的一列。</a:t>
            </a:r>
            <a:r>
              <a:rPr lang="en-US" sz="1600" b="1" spc="-1" dirty="0">
                <a:solidFill>
                  <a:srgbClr val="002060"/>
                </a:solidFill>
                <a:latin typeface="Trebuchet MS"/>
                <a:ea typeface="DejaVu Sans"/>
              </a:rPr>
              <a:t> </a:t>
            </a:r>
            <a:r>
              <a:rPr lang="zh-CN" altLang="en-US" sz="1600" b="1" spc="-1" dirty="0">
                <a:solidFill>
                  <a:srgbClr val="002060"/>
                </a:solidFill>
                <a:latin typeface="Trebuchet MS"/>
                <a:ea typeface="DejaVu Sans"/>
              </a:rPr>
              <a:t>所有的工作项（</a:t>
            </a:r>
            <a:r>
              <a:rPr lang="en-US" altLang="zh-CN" sz="1600" b="1" spc="-1" dirty="0">
                <a:solidFill>
                  <a:srgbClr val="002060"/>
                </a:solidFill>
                <a:latin typeface="Trebuchet MS"/>
                <a:ea typeface="DejaVu Sans"/>
              </a:rPr>
              <a:t>work-item</a:t>
            </a:r>
            <a:r>
              <a:rPr lang="zh-CN" altLang="en-US" sz="1600" b="1" spc="-1" dirty="0">
                <a:solidFill>
                  <a:srgbClr val="002060"/>
                </a:solidFill>
                <a:latin typeface="Trebuchet MS"/>
                <a:ea typeface="DejaVu Sans"/>
              </a:rPr>
              <a:t>）都是用循环回路分布（</a:t>
            </a:r>
            <a:r>
              <a:rPr lang="en-US" altLang="zh-CN" sz="1600" b="1" spc="-1" dirty="0">
                <a:solidFill>
                  <a:srgbClr val="002060"/>
                </a:solidFill>
                <a:latin typeface="Trebuchet MS"/>
              </a:rPr>
              <a:t> cyclic loop distribution</a:t>
            </a:r>
            <a:r>
              <a:rPr lang="zh-CN" altLang="en-US" sz="1600" b="1" spc="-1" dirty="0">
                <a:solidFill>
                  <a:srgbClr val="002060"/>
                </a:solidFill>
                <a:latin typeface="Trebuchet MS"/>
                <a:ea typeface="DejaVu Sans"/>
              </a:rPr>
              <a:t>）来“并行地（</a:t>
            </a:r>
            <a:r>
              <a:rPr lang="en-US" altLang="zh-CN" sz="1600" b="1" spc="-1" dirty="0">
                <a:solidFill>
                  <a:srgbClr val="002060"/>
                </a:solidFill>
                <a:latin typeface="Trebuchet MS"/>
                <a:ea typeface="DejaVu Sans"/>
              </a:rPr>
              <a:t>in parallel</a:t>
            </a:r>
            <a:r>
              <a:rPr lang="zh-CN" altLang="en-US" sz="1600" b="1" spc="-1" dirty="0">
                <a:solidFill>
                  <a:srgbClr val="002060"/>
                </a:solidFill>
                <a:latin typeface="Trebuchet MS"/>
                <a:ea typeface="DejaVu Sans"/>
              </a:rPr>
              <a:t>）”进行复制（因此我们需要使用 </a:t>
            </a:r>
            <a:r>
              <a:rPr lang="en-US" altLang="zh-CN" sz="1600" b="1" spc="-1" dirty="0" err="1">
                <a:solidFill>
                  <a:srgbClr val="002060"/>
                </a:solidFill>
                <a:latin typeface="Trebuchet MS"/>
                <a:ea typeface="DejaVu Sans"/>
              </a:rPr>
              <a:t>iloc</a:t>
            </a:r>
            <a:r>
              <a:rPr lang="en-US" altLang="zh-CN" sz="1600" b="1" spc="-1" dirty="0">
                <a:solidFill>
                  <a:srgbClr val="002060"/>
                </a:solidFill>
                <a:latin typeface="Trebuchet MS"/>
                <a:ea typeface="DejaVu Sans"/>
              </a:rPr>
              <a:t> </a:t>
            </a:r>
            <a:r>
              <a:rPr lang="zh-CN" altLang="en-US" sz="1600" b="1" spc="-1" dirty="0">
                <a:solidFill>
                  <a:srgbClr val="002060"/>
                </a:solidFill>
                <a:latin typeface="Trebuchet MS"/>
                <a:ea typeface="DejaVu Sans"/>
              </a:rPr>
              <a:t>和 </a:t>
            </a:r>
            <a:r>
              <a:rPr lang="en-US" altLang="zh-CN" sz="1600" b="1" spc="-1" dirty="0" err="1">
                <a:solidFill>
                  <a:srgbClr val="002060"/>
                </a:solidFill>
                <a:latin typeface="Trebuchet MS"/>
                <a:ea typeface="DejaVu Sans"/>
              </a:rPr>
              <a:t>nloc</a:t>
            </a:r>
            <a:r>
              <a:rPr lang="en-US" altLang="zh-CN" sz="1600" b="1" spc="-1" dirty="0">
                <a:solidFill>
                  <a:srgbClr val="002060"/>
                </a:solidFill>
                <a:latin typeface="Trebuchet MS"/>
                <a:ea typeface="DejaVu Sans"/>
              </a:rPr>
              <a:t> </a:t>
            </a:r>
            <a:r>
              <a:rPr lang="zh-CN" altLang="en-US" sz="1600" b="1" spc="-1" dirty="0">
                <a:solidFill>
                  <a:srgbClr val="002060"/>
                </a:solidFill>
                <a:latin typeface="Trebuchet MS"/>
                <a:ea typeface="DejaVu Sans"/>
              </a:rPr>
              <a:t>这两个函数）。</a:t>
            </a:r>
            <a:endParaRPr lang="en-US" sz="1600" spc="-1" dirty="0">
              <a:latin typeface="Arial"/>
            </a:endParaRPr>
          </a:p>
        </p:txBody>
      </p:sp>
      <p:sp>
        <p:nvSpPr>
          <p:cNvPr id="1675" name="CustomShape 6"/>
          <p:cNvSpPr/>
          <p:nvPr/>
        </p:nvSpPr>
        <p:spPr>
          <a:xfrm>
            <a:off x="2204760" y="2301840"/>
            <a:ext cx="3323160" cy="39564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676" name="CustomShape 7"/>
          <p:cNvSpPr/>
          <p:nvPr/>
        </p:nvSpPr>
        <p:spPr>
          <a:xfrm>
            <a:off x="1524000" y="3831120"/>
            <a:ext cx="4003560" cy="171756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677" name="CustomShape 8"/>
          <p:cNvSpPr/>
          <p:nvPr/>
        </p:nvSpPr>
        <p:spPr>
          <a:xfrm>
            <a:off x="5616480" y="1923480"/>
            <a:ext cx="4753800" cy="1180440"/>
          </a:xfrm>
          <a:prstGeom prst="ellipse">
            <a:avLst/>
          </a:prstGeom>
          <a:noFill/>
          <a:ln>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 name="CustomShape 1"/>
          <p:cNvSpPr/>
          <p:nvPr/>
        </p:nvSpPr>
        <p:spPr>
          <a:xfrm>
            <a:off x="5838240" y="1091880"/>
            <a:ext cx="4859280" cy="494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a:solidFill>
                  <a:srgbClr val="000000"/>
                </a:solidFill>
                <a:latin typeface="Courier New Bold"/>
                <a:ea typeface="DejaVu Sans"/>
              </a:rPr>
              <a:t>  // Setup the buffers, initialize matrices,</a:t>
            </a:r>
            <a:endParaRPr lang="en-US" sz="1100" spc="-1">
              <a:latin typeface="Arial"/>
            </a:endParaRPr>
          </a:p>
          <a:p>
            <a:pPr>
              <a:lnSpc>
                <a:spcPct val="100000"/>
              </a:lnSpc>
            </a:pPr>
            <a:r>
              <a:rPr lang="en-US" sz="1100" b="1" spc="-1">
                <a:solidFill>
                  <a:srgbClr val="000000"/>
                </a:solidFill>
                <a:latin typeface="Courier New Bold"/>
                <a:ea typeface="DejaVu Sans"/>
              </a:rPr>
              <a:t>  // and write them into global memory</a:t>
            </a:r>
            <a:endParaRPr lang="en-US" sz="1100" spc="-1">
              <a:latin typeface="Arial"/>
            </a:endParaRPr>
          </a:p>
          <a:p>
            <a:pPr>
              <a:lnSpc>
                <a:spcPct val="100000"/>
              </a:lnSpc>
            </a:pPr>
            <a:r>
              <a:rPr lang="en-US" sz="1100" b="1" spc="-1">
                <a:solidFill>
                  <a:srgbClr val="000000"/>
                </a:solidFill>
                <a:latin typeface="Courier New Bold"/>
                <a:ea typeface="DejaVu Sans"/>
              </a:rPr>
              <a:t>  initmat(Mdim, Ndim, Pdim, h_A, h_B, h_C);</a:t>
            </a:r>
            <a:endParaRPr lang="en-US" sz="1100" spc="-1">
              <a:latin typeface="Arial"/>
            </a:endParaRPr>
          </a:p>
          <a:p>
            <a:pPr>
              <a:lnSpc>
                <a:spcPct val="100000"/>
              </a:lnSpc>
            </a:pPr>
            <a:r>
              <a:rPr lang="en-US" sz="1100" b="1" spc="-1">
                <a:solidFill>
                  <a:srgbClr val="000000"/>
                </a:solidFill>
                <a:latin typeface="Courier New Bold"/>
                <a:ea typeface="DejaVu Sans"/>
              </a:rPr>
              <a:t>  cl::Buffer d_a(context, h_A.begin(),h_A.end(), true);</a:t>
            </a:r>
            <a:endParaRPr lang="en-US" sz="1100" spc="-1">
              <a:latin typeface="Arial"/>
            </a:endParaRPr>
          </a:p>
          <a:p>
            <a:pPr>
              <a:lnSpc>
                <a:spcPct val="100000"/>
              </a:lnSpc>
            </a:pPr>
            <a:r>
              <a:rPr lang="en-US" sz="1100" b="1" spc="-1">
                <a:solidFill>
                  <a:srgbClr val="000000"/>
                </a:solidFill>
                <a:latin typeface="Courier New Bold"/>
                <a:ea typeface="DejaVu Sans"/>
              </a:rPr>
              <a:t>  cl::Buffer d_b(context, h_B.begin(),h_B.end(), true);</a:t>
            </a:r>
            <a:endParaRPr lang="en-US" sz="1100" spc="-1">
              <a:latin typeface="Arial"/>
            </a:endParaRPr>
          </a:p>
          <a:p>
            <a:pPr>
              <a:lnSpc>
                <a:spcPct val="100000"/>
              </a:lnSpc>
            </a:pPr>
            <a:r>
              <a:rPr lang="en-US" sz="1100" b="1" spc="-1">
                <a:solidFill>
                  <a:srgbClr val="000000"/>
                </a:solidFill>
                <a:latin typeface="Courier New Bold"/>
                <a:ea typeface="DejaVu Sans"/>
              </a:rPr>
              <a:t>  cl::Buffer d_c = cl::Buffer(context, </a:t>
            </a:r>
            <a:endParaRPr lang="en-US" sz="1100" spc="-1">
              <a:latin typeface="Arial"/>
            </a:endParaRPr>
          </a:p>
          <a:p>
            <a:pPr>
              <a:lnSpc>
                <a:spcPct val="100000"/>
              </a:lnSpc>
            </a:pPr>
            <a:r>
              <a:rPr lang="en-US" sz="1100" b="1" spc="-1">
                <a:solidFill>
                  <a:srgbClr val="000000"/>
                </a:solidFill>
                <a:latin typeface="Courier New Bold"/>
                <a:ea typeface="DejaVu Sans"/>
              </a:rPr>
              <a:t>                              CL_MEM_WRITE_ONLY,</a:t>
            </a:r>
            <a:endParaRPr lang="en-US" sz="1100" spc="-1">
              <a:latin typeface="Arial"/>
            </a:endParaRPr>
          </a:p>
          <a:p>
            <a:pPr>
              <a:lnSpc>
                <a:spcPct val="100000"/>
              </a:lnSpc>
            </a:pPr>
            <a:r>
              <a:rPr lang="en-US" sz="1100" b="1" spc="-1">
                <a:solidFill>
                  <a:srgbClr val="000000"/>
                </a:solidFill>
                <a:latin typeface="Courier New Bold"/>
                <a:ea typeface="DejaVu Sans"/>
              </a:rPr>
              <a:t>                              sizeof(float) * szC);</a:t>
            </a:r>
            <a:endParaRPr lang="en-US" sz="1100" spc="-1">
              <a:latin typeface="Arial"/>
            </a:endParaRPr>
          </a:p>
          <a:p>
            <a:pPr>
              <a:lnSpc>
                <a:spcPct val="100000"/>
              </a:lnSpc>
            </a:pPr>
            <a:r>
              <a:rPr lang="en-US" sz="1100" b="1" spc="-1">
                <a:solidFill>
                  <a:srgbClr val="000000"/>
                </a:solidFill>
                <a:latin typeface="Courier New Bold"/>
                <a:ea typeface="DejaVu Sans"/>
              </a:rPr>
              <a:t> </a:t>
            </a:r>
            <a:endParaRPr lang="en-US" sz="1100" spc="-1">
              <a:latin typeface="Arial"/>
            </a:endParaRPr>
          </a:p>
          <a:p>
            <a:pPr>
              <a:lnSpc>
                <a:spcPct val="100000"/>
              </a:lnSpc>
            </a:pPr>
            <a:endParaRPr lang="en-US" sz="1100" spc="-1">
              <a:latin typeface="Arial"/>
            </a:endParaRPr>
          </a:p>
          <a:p>
            <a:pPr>
              <a:lnSpc>
                <a:spcPct val="100000"/>
              </a:lnSpc>
            </a:pP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cl::make_kernel&lt;int, int, int,</a:t>
            </a:r>
            <a:endParaRPr lang="en-US" sz="1100" spc="-1">
              <a:latin typeface="Arial"/>
            </a:endParaRPr>
          </a:p>
          <a:p>
            <a:pPr>
              <a:lnSpc>
                <a:spcPct val="100000"/>
              </a:lnSpc>
            </a:pPr>
            <a:r>
              <a:rPr lang="en-US" sz="1100" b="1" spc="-1">
                <a:solidFill>
                  <a:srgbClr val="000000"/>
                </a:solidFill>
                <a:latin typeface="Courier New Bold"/>
                <a:ea typeface="DejaVu Sans"/>
              </a:rPr>
              <a:t>                  cl::Buffer, cl::Buffer, cl::Buffer&gt; </a:t>
            </a:r>
            <a:endParaRPr lang="en-US" sz="1100" spc="-1">
              <a:latin typeface="Arial"/>
            </a:endParaRPr>
          </a:p>
          <a:p>
            <a:pPr>
              <a:lnSpc>
                <a:spcPct val="100000"/>
              </a:lnSpc>
            </a:pPr>
            <a:r>
              <a:rPr lang="en-US" sz="1100" b="1" spc="-1">
                <a:solidFill>
                  <a:srgbClr val="000000"/>
                </a:solidFill>
                <a:latin typeface="Courier New Bold"/>
                <a:ea typeface="DejaVu Sans"/>
              </a:rPr>
              <a:t>                  rowcol(program, "mmul");</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zero_mat(Ndim, Mdim, h_C);</a:t>
            </a:r>
            <a:endParaRPr lang="en-US" sz="1100" spc="-1">
              <a:latin typeface="Arial"/>
            </a:endParaRPr>
          </a:p>
          <a:p>
            <a:pPr>
              <a:lnSpc>
                <a:spcPct val="100000"/>
              </a:lnSpc>
            </a:pPr>
            <a:r>
              <a:rPr lang="en-US" sz="1100" b="1" spc="-1">
                <a:solidFill>
                  <a:srgbClr val="000000"/>
                </a:solidFill>
                <a:latin typeface="Courier New Bold"/>
                <a:ea typeface="DejaVu Sans"/>
              </a:rPr>
              <a:t>  start_time = wtime();</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rowcol(cl::EnqueueArgs(queue,</a:t>
            </a:r>
            <a:endParaRPr lang="en-US" sz="1100" spc="-1">
              <a:latin typeface="Arial"/>
            </a:endParaRPr>
          </a:p>
          <a:p>
            <a:pPr>
              <a:lnSpc>
                <a:spcPct val="100000"/>
              </a:lnSpc>
            </a:pPr>
            <a:r>
              <a:rPr lang="en-US" sz="1100" b="1" spc="-1">
                <a:solidFill>
                  <a:srgbClr val="000000"/>
                </a:solidFill>
                <a:latin typeface="Courier New Bold"/>
                <a:ea typeface="DejaVu Sans"/>
              </a:rPr>
              <a:t>                         cl::NDRange(Ndim), </a:t>
            </a:r>
            <a:endParaRPr lang="en-US" sz="1100" spc="-1">
              <a:latin typeface="Arial"/>
            </a:endParaRPr>
          </a:p>
          <a:p>
            <a:pPr>
              <a:lnSpc>
                <a:spcPct val="100000"/>
              </a:lnSpc>
            </a:pPr>
            <a:r>
              <a:rPr lang="en-US" sz="1100" b="1" spc="-1">
                <a:solidFill>
                  <a:srgbClr val="000000"/>
                </a:solidFill>
                <a:latin typeface="Courier New Bold"/>
                <a:ea typeface="DejaVu Sans"/>
              </a:rPr>
              <a:t>                         cl::NDRange(ORDER/16)),</a:t>
            </a:r>
            <a:endParaRPr lang="en-US" sz="1100" spc="-1">
              <a:latin typeface="Arial"/>
            </a:endParaRPr>
          </a:p>
          <a:p>
            <a:pPr>
              <a:lnSpc>
                <a:spcPct val="100000"/>
              </a:lnSpc>
            </a:pPr>
            <a:r>
              <a:rPr lang="en-US" sz="1100" b="1" spc="-1">
                <a:solidFill>
                  <a:srgbClr val="000000"/>
                </a:solidFill>
                <a:latin typeface="Courier New Bold"/>
                <a:ea typeface="DejaVu Sans"/>
              </a:rPr>
              <a:t>         Ndim, Mdim, Pdim, d_a, d_b, d_c);</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cl::copy(queue, d_c, h_C.begin(), h_C.end());</a:t>
            </a:r>
            <a:endParaRPr lang="en-US" sz="1100" spc="-1">
              <a:latin typeface="Arial"/>
            </a:endParaRPr>
          </a:p>
          <a:p>
            <a:pPr>
              <a:lnSpc>
                <a:spcPct val="100000"/>
              </a:lnSpc>
            </a:pPr>
            <a:endParaRPr lang="en-US" sz="1100" spc="-1">
              <a:latin typeface="Arial"/>
            </a:endParaRPr>
          </a:p>
          <a:p>
            <a:pPr>
              <a:lnSpc>
                <a:spcPct val="100000"/>
              </a:lnSpc>
            </a:pPr>
            <a:r>
              <a:rPr lang="en-US" sz="1100" b="1" spc="-1">
                <a:solidFill>
                  <a:srgbClr val="000000"/>
                </a:solidFill>
                <a:latin typeface="Courier New Bold"/>
                <a:ea typeface="DejaVu Sans"/>
              </a:rPr>
              <a:t>  run_time  = wtime() - start_time;</a:t>
            </a:r>
            <a:endParaRPr lang="en-US" sz="1100" spc="-1">
              <a:latin typeface="Arial"/>
            </a:endParaRPr>
          </a:p>
          <a:p>
            <a:pPr>
              <a:lnSpc>
                <a:spcPct val="100000"/>
              </a:lnSpc>
            </a:pPr>
            <a:r>
              <a:rPr lang="en-US" sz="1100" b="1" spc="-1">
                <a:solidFill>
                  <a:srgbClr val="000000"/>
                </a:solidFill>
                <a:latin typeface="Courier New Bold"/>
                <a:ea typeface="DejaVu Sans"/>
              </a:rPr>
              <a:t>  results(Mdim, Ndim, Pdim, h_C, run_time);</a:t>
            </a:r>
            <a:endParaRPr lang="en-US" sz="1100" spc="-1">
              <a:latin typeface="Arial"/>
            </a:endParaRPr>
          </a:p>
          <a:p>
            <a:pPr>
              <a:lnSpc>
                <a:spcPct val="100000"/>
              </a:lnSpc>
            </a:pPr>
            <a:r>
              <a:rPr lang="en-US" sz="1100" b="1" spc="-1">
                <a:solidFill>
                  <a:srgbClr val="000000"/>
                </a:solidFill>
                <a:latin typeface="Courier New Bold"/>
                <a:ea typeface="DejaVu Sans"/>
              </a:rPr>
              <a:t>}</a:t>
            </a:r>
            <a:endParaRPr lang="en-US" sz="1100" spc="-1">
              <a:latin typeface="Arial"/>
            </a:endParaRPr>
          </a:p>
        </p:txBody>
      </p:sp>
      <p:sp>
        <p:nvSpPr>
          <p:cNvPr id="1679" name="CustomShape 2"/>
          <p:cNvSpPr/>
          <p:nvPr/>
        </p:nvSpPr>
        <p:spPr>
          <a:xfrm>
            <a:off x="1559640" y="1138680"/>
            <a:ext cx="4535640" cy="511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dirty="0">
                <a:solidFill>
                  <a:srgbClr val="000000"/>
                </a:solidFill>
                <a:latin typeface="Courier New Bold"/>
                <a:ea typeface="DejaVu Sans"/>
              </a:rPr>
              <a:t>int main(int </a:t>
            </a:r>
            <a:r>
              <a:rPr lang="en-US" sz="1100" b="1" spc="-1" dirty="0" err="1">
                <a:solidFill>
                  <a:srgbClr val="000000"/>
                </a:solidFill>
                <a:latin typeface="Courier New Bold"/>
                <a:ea typeface="DejaVu Sans"/>
              </a:rPr>
              <a:t>argc</a:t>
            </a:r>
            <a:r>
              <a:rPr lang="en-US" sz="1100" b="1" spc="-1" dirty="0">
                <a:solidFill>
                  <a:srgbClr val="000000"/>
                </a:solidFill>
                <a:latin typeface="Courier New Bold"/>
                <a:ea typeface="DejaVu Sans"/>
              </a:rPr>
              <a:t>, char *</a:t>
            </a:r>
            <a:r>
              <a:rPr lang="en-US" sz="1100" b="1" spc="-1" dirty="0" err="1">
                <a:solidFill>
                  <a:srgbClr val="000000"/>
                </a:solidFill>
                <a:latin typeface="Courier New Bold"/>
                <a:ea typeface="DejaVu Sans"/>
              </a:rPr>
              <a:t>argv</a:t>
            </a: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  std::vector&lt;float&gt; </a:t>
            </a:r>
            <a:r>
              <a:rPr lang="en-US" sz="1100" b="1" spc="-1" dirty="0" err="1">
                <a:solidFill>
                  <a:srgbClr val="000000"/>
                </a:solidFill>
                <a:latin typeface="Courier New Bold"/>
                <a:ea typeface="DejaVu Sans"/>
              </a:rPr>
              <a:t>h_A</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h_B</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h_C</a:t>
            </a:r>
            <a:r>
              <a:rPr lang="en-US" sz="1100" b="1" spc="-1" dirty="0">
                <a:solidFill>
                  <a:srgbClr val="000000"/>
                </a:solidFill>
                <a:latin typeface="Courier New Bold"/>
                <a:ea typeface="DejaVu Sans"/>
              </a:rPr>
              <a:t>; // matrices</a:t>
            </a:r>
            <a:endParaRPr lang="en-US" sz="1100" spc="-1" dirty="0">
              <a:latin typeface="Arial"/>
            </a:endParaRPr>
          </a:p>
          <a:p>
            <a:pPr>
              <a:lnSpc>
                <a:spcPct val="100000"/>
              </a:lnSpc>
            </a:pPr>
            <a:r>
              <a:rPr lang="en-US" sz="1100" b="1" spc="-1" dirty="0">
                <a:solidFill>
                  <a:srgbClr val="000000"/>
                </a:solidFill>
                <a:latin typeface="Courier New Bold"/>
                <a:ea typeface="DejaVu Sans"/>
              </a:rPr>
              <a:t>  int </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 // A[N][P],B[P][M],C[N][M]</a:t>
            </a:r>
            <a:endParaRPr lang="en-US" sz="1100" spc="-1" dirty="0">
              <a:latin typeface="Arial"/>
            </a:endParaRPr>
          </a:p>
          <a:p>
            <a:pPr>
              <a:lnSpc>
                <a:spcPct val="100000"/>
              </a:lnSpc>
            </a:pPr>
            <a:r>
              <a:rPr lang="en-US" sz="1100" b="1" spc="-1" dirty="0">
                <a:solidFill>
                  <a:srgbClr val="000000"/>
                </a:solidFill>
                <a:latin typeface="Courier New Bold"/>
                <a:ea typeface="DejaVu Sans"/>
              </a:rPr>
              <a:t>  int </a:t>
            </a:r>
            <a:r>
              <a:rPr lang="en-US" sz="1100" b="1" spc="-1" dirty="0" err="1">
                <a:solidFill>
                  <a:srgbClr val="000000"/>
                </a:solidFill>
                <a:latin typeface="Courier New Bold"/>
                <a:ea typeface="DejaVu Sans"/>
              </a:rPr>
              <a:t>i</a:t>
            </a:r>
            <a:r>
              <a:rPr lang="en-US" sz="1100" b="1" spc="-1" dirty="0">
                <a:solidFill>
                  <a:srgbClr val="000000"/>
                </a:solidFill>
                <a:latin typeface="Courier New Bold"/>
                <a:ea typeface="DejaVu Sans"/>
              </a:rPr>
              <a:t>, err; </a:t>
            </a:r>
            <a:endParaRPr lang="en-US" sz="1100" spc="-1" dirty="0">
              <a:latin typeface="Arial"/>
            </a:endParaRPr>
          </a:p>
          <a:p>
            <a:pPr>
              <a:lnSpc>
                <a:spcPct val="100000"/>
              </a:lnSpc>
            </a:pPr>
            <a:r>
              <a:rPr lang="en-US" sz="1100" b="1" spc="-1" dirty="0">
                <a:solidFill>
                  <a:srgbClr val="000000"/>
                </a:solidFill>
                <a:latin typeface="Courier New Bold"/>
                <a:ea typeface="DejaVu Sans"/>
              </a:rPr>
              <a:t>  int </a:t>
            </a:r>
            <a:r>
              <a:rPr lang="en-US" sz="1100" b="1" spc="-1" dirty="0" err="1">
                <a:solidFill>
                  <a:srgbClr val="000000"/>
                </a:solidFill>
                <a:latin typeface="Courier New Bold"/>
                <a:ea typeface="DejaVu Sans"/>
              </a:rPr>
              <a:t>szA</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szB</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szC</a:t>
            </a:r>
            <a:r>
              <a:rPr lang="en-US" sz="1100" b="1" spc="-1" dirty="0">
                <a:solidFill>
                  <a:srgbClr val="000000"/>
                </a:solidFill>
                <a:latin typeface="Courier New Bold"/>
                <a:ea typeface="DejaVu Sans"/>
              </a:rPr>
              <a:t>; // num elements in each matrix</a:t>
            </a:r>
            <a:endParaRPr lang="en-US" sz="1100" spc="-1" dirty="0">
              <a:latin typeface="Arial"/>
            </a:endParaRPr>
          </a:p>
          <a:p>
            <a:pPr>
              <a:lnSpc>
                <a:spcPct val="100000"/>
              </a:lnSpc>
            </a:pPr>
            <a:r>
              <a:rPr lang="en-US" sz="1100" b="1" spc="-1" dirty="0">
                <a:solidFill>
                  <a:srgbClr val="000000"/>
                </a:solidFill>
                <a:latin typeface="Courier New Bold"/>
                <a:ea typeface="DejaVu Sans"/>
              </a:rPr>
              <a:t>  double </a:t>
            </a:r>
            <a:r>
              <a:rPr lang="en-US" sz="1100" b="1" spc="-1" dirty="0" err="1">
                <a:solidFill>
                  <a:srgbClr val="000000"/>
                </a:solidFill>
                <a:latin typeface="Courier New Bold"/>
                <a:ea typeface="DejaVu Sans"/>
              </a:rPr>
              <a:t>start_time</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run_time</a:t>
            </a:r>
            <a:r>
              <a:rPr lang="en-US" sz="1100" b="1" spc="-1" dirty="0">
                <a:solidFill>
                  <a:srgbClr val="000000"/>
                </a:solidFill>
                <a:latin typeface="Courier New Bold"/>
                <a:ea typeface="DejaVu Sans"/>
              </a:rPr>
              <a:t>; // timing data</a:t>
            </a:r>
            <a:endParaRPr lang="en-US" sz="1100" spc="-1" dirty="0">
              <a:latin typeface="Arial"/>
            </a:endParaRPr>
          </a:p>
          <a:p>
            <a:pPr>
              <a:lnSpc>
                <a:spcPct val="100000"/>
              </a:lnSpc>
            </a:pPr>
            <a:r>
              <a:rPr lang="en-US" sz="1100" b="1" spc="-1" dirty="0">
                <a:solidFill>
                  <a:srgbClr val="000000"/>
                </a:solidFill>
                <a:latin typeface="Courier New Bold"/>
                <a:ea typeface="DejaVu Sans"/>
              </a:rPr>
              <a:t>  cl::Program </a:t>
            </a:r>
            <a:r>
              <a:rPr lang="en-US" sz="1100" b="1" spc="-1" dirty="0" err="1">
                <a:solidFill>
                  <a:srgbClr val="000000"/>
                </a:solidFill>
                <a:latin typeface="Courier New Bold"/>
                <a:ea typeface="DejaVu Sans"/>
              </a:rPr>
              <a:t>program</a:t>
            </a:r>
            <a:r>
              <a:rPr lang="en-US" sz="1100" b="1" spc="-1" dirty="0">
                <a:solidFill>
                  <a:srgbClr val="000000"/>
                </a:solidFill>
                <a:latin typeface="Courier New Bold"/>
                <a:ea typeface="DejaVu Sans"/>
              </a:rPr>
              <a:t>;</a:t>
            </a:r>
            <a:endParaRPr lang="en-US" sz="1100" spc="-1" dirty="0">
              <a:latin typeface="Arial"/>
            </a:endParaRPr>
          </a:p>
          <a:p>
            <a:pPr>
              <a:lnSpc>
                <a:spcPct val="100000"/>
              </a:lnSpc>
            </a:pP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 = ORDER;</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szA</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 </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szB</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 </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szC</a:t>
            </a:r>
            <a:r>
              <a:rPr lang="en-US" sz="1100" b="1" spc="-1" dirty="0">
                <a:solidFill>
                  <a:srgbClr val="000000"/>
                </a:solidFill>
                <a:latin typeface="Courier New Bold"/>
                <a:ea typeface="DejaVu Sans"/>
              </a:rPr>
              <a:t> =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h_A</a:t>
            </a:r>
            <a:r>
              <a:rPr lang="en-US" sz="1100" b="1" spc="-1" dirty="0">
                <a:solidFill>
                  <a:srgbClr val="000000"/>
                </a:solidFill>
                <a:latin typeface="Courier New Bold"/>
                <a:ea typeface="DejaVu Sans"/>
              </a:rPr>
              <a:t>   = std::vector&lt;float&gt;(</a:t>
            </a:r>
            <a:r>
              <a:rPr lang="en-US" sz="1100" b="1" spc="-1" dirty="0" err="1">
                <a:solidFill>
                  <a:srgbClr val="000000"/>
                </a:solidFill>
                <a:latin typeface="Courier New Bold"/>
                <a:ea typeface="DejaVu Sans"/>
              </a:rPr>
              <a:t>szA</a:t>
            </a: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h_B</a:t>
            </a:r>
            <a:r>
              <a:rPr lang="en-US" sz="1100" b="1" spc="-1" dirty="0">
                <a:solidFill>
                  <a:srgbClr val="000000"/>
                </a:solidFill>
                <a:latin typeface="Courier New Bold"/>
                <a:ea typeface="DejaVu Sans"/>
              </a:rPr>
              <a:t>   = std::vector&lt;float&gt;(</a:t>
            </a:r>
            <a:r>
              <a:rPr lang="en-US" sz="1100" b="1" spc="-1" dirty="0" err="1">
                <a:solidFill>
                  <a:srgbClr val="000000"/>
                </a:solidFill>
                <a:latin typeface="Courier New Bold"/>
                <a:ea typeface="DejaVu Sans"/>
              </a:rPr>
              <a:t>szB</a:t>
            </a:r>
            <a:r>
              <a:rPr lang="en-US" sz="1100" b="1" spc="-1" dirty="0">
                <a:solidFill>
                  <a:srgbClr val="000000"/>
                </a:solidFill>
                <a:latin typeface="Courier New Bold"/>
                <a:ea typeface="DejaVu Sans"/>
              </a:rPr>
              <a:t>);</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h_C</a:t>
            </a:r>
            <a:r>
              <a:rPr lang="en-US" sz="1100" b="1" spc="-1" dirty="0">
                <a:solidFill>
                  <a:srgbClr val="000000"/>
                </a:solidFill>
                <a:latin typeface="Courier New Bold"/>
                <a:ea typeface="DejaVu Sans"/>
              </a:rPr>
              <a:t>   = std::vector&lt;float&gt;(</a:t>
            </a:r>
            <a:r>
              <a:rPr lang="en-US" sz="1100" b="1" spc="-1" dirty="0" err="1">
                <a:solidFill>
                  <a:srgbClr val="000000"/>
                </a:solidFill>
                <a:latin typeface="Courier New Bold"/>
                <a:ea typeface="DejaVu Sans"/>
              </a:rPr>
              <a:t>szC</a:t>
            </a:r>
            <a:r>
              <a:rPr lang="en-US" sz="1100" b="1" spc="-1" dirty="0">
                <a:solidFill>
                  <a:srgbClr val="000000"/>
                </a:solidFill>
                <a:latin typeface="Courier New Bold"/>
                <a:ea typeface="DejaVu Sans"/>
              </a:rPr>
              <a:t>);</a:t>
            </a:r>
            <a:endParaRPr lang="en-US" sz="1100" spc="-1" dirty="0">
              <a:latin typeface="Arial"/>
            </a:endParaRPr>
          </a:p>
          <a:p>
            <a:pPr>
              <a:lnSpc>
                <a:spcPct val="100000"/>
              </a:lnSpc>
            </a:pP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initmat</a:t>
            </a:r>
            <a:r>
              <a:rPr lang="en-US" sz="1100" b="1" spc="-1" dirty="0">
                <a:solidFill>
                  <a:srgbClr val="000000"/>
                </a:solidFill>
                <a:latin typeface="Courier New Bold"/>
                <a:ea typeface="DejaVu Sans"/>
              </a:rPr>
              <a:t>(</a:t>
            </a:r>
            <a:r>
              <a:rPr lang="en-US" sz="1100" b="1" spc="-1" dirty="0" err="1">
                <a:solidFill>
                  <a:srgbClr val="000000"/>
                </a:solidFill>
                <a:latin typeface="Courier New Bold"/>
                <a:ea typeface="DejaVu Sans"/>
              </a:rPr>
              <a:t>Mdim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Ndim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Pdim</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h_A</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h_B</a:t>
            </a: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h_C</a:t>
            </a:r>
            <a:r>
              <a:rPr lang="en-US" sz="1100" b="1" spc="-1" dirty="0">
                <a:solidFill>
                  <a:srgbClr val="000000"/>
                </a:solidFill>
                <a:latin typeface="Courier New Bold"/>
                <a:ea typeface="DejaVu Sans"/>
              </a:rPr>
              <a:t>);</a:t>
            </a:r>
            <a:endParaRPr lang="en-US" sz="1100" spc="-1" dirty="0">
              <a:latin typeface="Arial"/>
            </a:endParaRPr>
          </a:p>
          <a:p>
            <a:pPr>
              <a:lnSpc>
                <a:spcPct val="100000"/>
              </a:lnSpc>
            </a:pPr>
            <a:endParaRPr lang="en-US" sz="1100" spc="-1" dirty="0">
              <a:latin typeface="Arial"/>
            </a:endParaRPr>
          </a:p>
          <a:p>
            <a:pPr>
              <a:lnSpc>
                <a:spcPct val="100000"/>
              </a:lnSpc>
            </a:pPr>
            <a:r>
              <a:rPr lang="en-US" sz="1100" b="1" spc="-1" dirty="0">
                <a:solidFill>
                  <a:srgbClr val="000000"/>
                </a:solidFill>
                <a:latin typeface="Courier New Bold"/>
                <a:ea typeface="DejaVu Sans"/>
              </a:rPr>
              <a:t>  // Compile for first kernel to setup program</a:t>
            </a:r>
            <a:endParaRPr lang="en-US" sz="1100" spc="-1" dirty="0">
              <a:latin typeface="Arial"/>
            </a:endParaRPr>
          </a:p>
          <a:p>
            <a:pPr>
              <a:lnSpc>
                <a:spcPct val="100000"/>
              </a:lnSpc>
            </a:pPr>
            <a:r>
              <a:rPr lang="en-US" sz="1100" b="1" spc="-1" dirty="0">
                <a:solidFill>
                  <a:srgbClr val="000000"/>
                </a:solidFill>
                <a:latin typeface="Courier New Bold"/>
                <a:ea typeface="DejaVu Sans"/>
              </a:rPr>
              <a:t>  program = cl::Program(</a:t>
            </a:r>
            <a:r>
              <a:rPr lang="en-US" sz="1100" b="1" spc="-1" dirty="0" err="1">
                <a:solidFill>
                  <a:srgbClr val="000000"/>
                </a:solidFill>
                <a:latin typeface="Courier New Bold"/>
                <a:ea typeface="DejaVu Sans"/>
              </a:rPr>
              <a:t>C_elem_KernelSource</a:t>
            </a:r>
            <a:r>
              <a:rPr lang="en-US" sz="1100" b="1" spc="-1" dirty="0">
                <a:solidFill>
                  <a:srgbClr val="000000"/>
                </a:solidFill>
                <a:latin typeface="Courier New Bold"/>
                <a:ea typeface="DejaVu Sans"/>
              </a:rPr>
              <a:t>, true);</a:t>
            </a:r>
            <a:endParaRPr lang="en-US" sz="1100" spc="-1" dirty="0">
              <a:latin typeface="Arial"/>
            </a:endParaRPr>
          </a:p>
          <a:p>
            <a:pPr>
              <a:lnSpc>
                <a:spcPct val="100000"/>
              </a:lnSpc>
            </a:pPr>
            <a:r>
              <a:rPr lang="en-US" sz="1100" b="1" spc="-1" dirty="0">
                <a:solidFill>
                  <a:srgbClr val="000000"/>
                </a:solidFill>
                <a:latin typeface="Courier New Bold"/>
                <a:ea typeface="DejaVu Sans"/>
              </a:rPr>
              <a:t>  Context context(CL_DEVICE_TYPE_DEFAULT);  </a:t>
            </a:r>
            <a:endParaRPr lang="en-US" sz="1100" spc="-1" dirty="0">
              <a:latin typeface="Arial"/>
            </a:endParaRPr>
          </a:p>
          <a:p>
            <a:pPr>
              <a:lnSpc>
                <a:spcPct val="100000"/>
              </a:lnSpc>
            </a:pPr>
            <a:r>
              <a:rPr lang="en-US" sz="1100" b="1" spc="-1" dirty="0">
                <a:solidFill>
                  <a:srgbClr val="000000"/>
                </a:solidFill>
                <a:latin typeface="Courier New Bold"/>
                <a:ea typeface="DejaVu Sans"/>
              </a:rPr>
              <a:t>  cl::</a:t>
            </a:r>
            <a:r>
              <a:rPr lang="en-US" sz="1100" b="1" spc="-1" dirty="0" err="1">
                <a:solidFill>
                  <a:srgbClr val="000000"/>
                </a:solidFill>
                <a:latin typeface="Courier New Bold"/>
                <a:ea typeface="DejaVu Sans"/>
              </a:rPr>
              <a:t>CommandQueue</a:t>
            </a:r>
            <a:r>
              <a:rPr lang="en-US" sz="1100" b="1" spc="-1" dirty="0">
                <a:solidFill>
                  <a:srgbClr val="000000"/>
                </a:solidFill>
                <a:latin typeface="Courier New Bold"/>
                <a:ea typeface="DejaVu Sans"/>
              </a:rPr>
              <a:t> queue(context);</a:t>
            </a:r>
            <a:endParaRPr lang="en-US" sz="1100" spc="-1" dirty="0">
              <a:latin typeface="Arial"/>
            </a:endParaRPr>
          </a:p>
          <a:p>
            <a:pPr>
              <a:lnSpc>
                <a:spcPct val="100000"/>
              </a:lnSpc>
            </a:pPr>
            <a:r>
              <a:rPr lang="en-US" sz="1100" b="1" spc="-1" dirty="0">
                <a:solidFill>
                  <a:srgbClr val="000000"/>
                </a:solidFill>
                <a:latin typeface="Courier New Bold"/>
                <a:ea typeface="DejaVu Sans"/>
              </a:rPr>
              <a:t>  std::vector&lt;Device&gt; devices =</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context.getInfo</a:t>
            </a:r>
            <a:r>
              <a:rPr lang="en-US" sz="1100" b="1" spc="-1" dirty="0">
                <a:solidFill>
                  <a:srgbClr val="000000"/>
                </a:solidFill>
                <a:latin typeface="Courier New Bold"/>
                <a:ea typeface="DejaVu Sans"/>
              </a:rPr>
              <a:t>&lt;CL_CONTEXT_DEVICES&gt;();</a:t>
            </a:r>
            <a:endParaRPr lang="en-US" sz="1100" spc="-1" dirty="0">
              <a:latin typeface="Arial"/>
            </a:endParaRPr>
          </a:p>
          <a:p>
            <a:pPr>
              <a:lnSpc>
                <a:spcPct val="100000"/>
              </a:lnSpc>
            </a:pPr>
            <a:r>
              <a:rPr lang="en-US" sz="1100" b="1" spc="-1" dirty="0">
                <a:solidFill>
                  <a:srgbClr val="000000"/>
                </a:solidFill>
                <a:latin typeface="Courier New Bold"/>
                <a:ea typeface="DejaVu Sans"/>
              </a:rPr>
              <a:t>  cl::Device </a:t>
            </a:r>
            <a:r>
              <a:rPr lang="en-US" sz="1100" b="1" spc="-1" dirty="0" err="1">
                <a:solidFill>
                  <a:srgbClr val="000000"/>
                </a:solidFill>
                <a:latin typeface="Courier New Bold"/>
                <a:ea typeface="DejaVu Sans"/>
              </a:rPr>
              <a:t>device</a:t>
            </a:r>
            <a:r>
              <a:rPr lang="en-US" sz="1100" b="1" spc="-1" dirty="0">
                <a:solidFill>
                  <a:srgbClr val="000000"/>
                </a:solidFill>
                <a:latin typeface="Courier New Bold"/>
                <a:ea typeface="DejaVu Sans"/>
              </a:rPr>
              <a:t> = devices[0]; </a:t>
            </a:r>
            <a:endParaRPr lang="en-US" sz="1100" spc="-1" dirty="0">
              <a:latin typeface="Arial"/>
            </a:endParaRPr>
          </a:p>
          <a:p>
            <a:pPr>
              <a:lnSpc>
                <a:spcPct val="100000"/>
              </a:lnSpc>
            </a:pPr>
            <a:r>
              <a:rPr lang="en-US" sz="1100" b="1" spc="-1" dirty="0">
                <a:solidFill>
                  <a:srgbClr val="000000"/>
                </a:solidFill>
                <a:latin typeface="Courier New Bold"/>
                <a:ea typeface="DejaVu Sans"/>
              </a:rPr>
              <a:t>  std::string s =  </a:t>
            </a:r>
            <a:endParaRPr lang="en-US" sz="1100" spc="-1" dirty="0">
              <a:latin typeface="Arial"/>
            </a:endParaRPr>
          </a:p>
          <a:p>
            <a:pPr>
              <a:lnSpc>
                <a:spcPct val="100000"/>
              </a:lnSpc>
            </a:pPr>
            <a:r>
              <a:rPr lang="en-US" sz="1100" b="1" spc="-1" dirty="0">
                <a:solidFill>
                  <a:srgbClr val="000000"/>
                </a:solidFill>
                <a:latin typeface="Courier New Bold"/>
                <a:ea typeface="DejaVu Sans"/>
              </a:rPr>
              <a:t>      </a:t>
            </a:r>
            <a:r>
              <a:rPr lang="en-US" sz="1100" b="1" spc="-1" dirty="0" err="1">
                <a:solidFill>
                  <a:srgbClr val="000000"/>
                </a:solidFill>
                <a:latin typeface="Courier New Bold"/>
                <a:ea typeface="DejaVu Sans"/>
              </a:rPr>
              <a:t>device.getInfo</a:t>
            </a:r>
            <a:r>
              <a:rPr lang="en-US" sz="1100" b="1" spc="-1" dirty="0">
                <a:solidFill>
                  <a:srgbClr val="000000"/>
                </a:solidFill>
                <a:latin typeface="Courier New Bold"/>
                <a:ea typeface="DejaVu Sans"/>
              </a:rPr>
              <a:t>&lt;CL_DEVICE_NAME&gt;();</a:t>
            </a:r>
            <a:endParaRPr lang="en-US" sz="1100" spc="-1" dirty="0">
              <a:latin typeface="Arial"/>
            </a:endParaRPr>
          </a:p>
          <a:p>
            <a:pPr>
              <a:lnSpc>
                <a:spcPct val="100000"/>
              </a:lnSpc>
            </a:pPr>
            <a:r>
              <a:rPr lang="en-US" sz="1100" b="1" spc="-1" dirty="0">
                <a:solidFill>
                  <a:srgbClr val="000000"/>
                </a:solidFill>
                <a:latin typeface="Courier New Bold"/>
                <a:ea typeface="DejaVu Sans"/>
              </a:rPr>
              <a:t>  std::</a:t>
            </a:r>
            <a:r>
              <a:rPr lang="en-US" sz="1100" b="1" spc="-1" dirty="0" err="1">
                <a:solidFill>
                  <a:srgbClr val="000000"/>
                </a:solidFill>
                <a:latin typeface="Courier New Bold"/>
                <a:ea typeface="DejaVu Sans"/>
              </a:rPr>
              <a:t>cout</a:t>
            </a:r>
            <a:r>
              <a:rPr lang="en-US" sz="1100" b="1" spc="-1" dirty="0">
                <a:solidFill>
                  <a:srgbClr val="000000"/>
                </a:solidFill>
                <a:latin typeface="Courier New Bold"/>
                <a:ea typeface="DejaVu Sans"/>
              </a:rPr>
              <a:t> &lt;&lt; "\</a:t>
            </a:r>
            <a:r>
              <a:rPr lang="en-US" sz="1100" b="1" spc="-1" dirty="0" err="1">
                <a:solidFill>
                  <a:srgbClr val="000000"/>
                </a:solidFill>
                <a:latin typeface="Courier New Bold"/>
                <a:ea typeface="DejaVu Sans"/>
              </a:rPr>
              <a:t>nUsing</a:t>
            </a:r>
            <a:r>
              <a:rPr lang="en-US" sz="1100" b="1" spc="-1" dirty="0">
                <a:solidFill>
                  <a:srgbClr val="000000"/>
                </a:solidFill>
                <a:latin typeface="Courier New Bold"/>
                <a:ea typeface="DejaVu Sans"/>
              </a:rPr>
              <a:t> </a:t>
            </a:r>
            <a:r>
              <a:rPr lang="en-US" sz="1100" b="1" spc="-1">
                <a:solidFill>
                  <a:srgbClr val="000000"/>
                </a:solidFill>
                <a:latin typeface="Courier New Bold"/>
                <a:ea typeface="DejaVu Sans"/>
              </a:rPr>
              <a:t>OpenCL Device</a:t>
            </a:r>
            <a:r>
              <a:rPr lang="en-US" altLang="zh-CN" sz="1100" b="1" spc="-1">
                <a:solidFill>
                  <a:srgbClr val="000000"/>
                </a:solidFill>
                <a:latin typeface="Courier New Bold"/>
                <a:ea typeface="DejaVu Sans"/>
              </a:rPr>
              <a:t>"</a:t>
            </a:r>
            <a:endParaRPr lang="en-US" sz="1100" spc="-1">
              <a:latin typeface="Arial"/>
            </a:endParaRPr>
          </a:p>
          <a:p>
            <a:pPr>
              <a:lnSpc>
                <a:spcPct val="100000"/>
              </a:lnSpc>
            </a:pPr>
            <a:r>
              <a:rPr lang="en-US" sz="1100" b="1" spc="-1" dirty="0">
                <a:solidFill>
                  <a:srgbClr val="000000"/>
                </a:solidFill>
                <a:latin typeface="Courier New Bold"/>
                <a:ea typeface="DejaVu Sans"/>
              </a:rPr>
              <a:t>            &lt;&lt; s &lt;&lt; "\n";</a:t>
            </a:r>
            <a:endParaRPr lang="en-US" sz="1100" spc="-1" dirty="0">
              <a:latin typeface="Arial"/>
            </a:endParaRPr>
          </a:p>
        </p:txBody>
      </p:sp>
      <p:sp>
        <p:nvSpPr>
          <p:cNvPr id="1680" name="CustomShape 3"/>
          <p:cNvSpPr/>
          <p:nvPr/>
        </p:nvSpPr>
        <p:spPr>
          <a:xfrm>
            <a:off x="1752600" y="147600"/>
            <a:ext cx="8647920" cy="61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2800" spc="-1" dirty="0">
                <a:solidFill>
                  <a:srgbClr val="000000"/>
                </a:solidFill>
                <a:latin typeface="Trebuchet MS"/>
              </a:rPr>
              <a:t>矩阵乘法宿主程序</a:t>
            </a:r>
            <a:r>
              <a:rPr lang="en-US" sz="2800" spc="-1" dirty="0">
                <a:solidFill>
                  <a:srgbClr val="000000"/>
                </a:solidFill>
                <a:latin typeface="Trebuchet MS"/>
              </a:rPr>
              <a:t>(C++ API)</a:t>
            </a:r>
            <a:endParaRPr lang="en-US" sz="2800" spc="-1" dirty="0">
              <a:latin typeface="Arial"/>
            </a:endParaRPr>
          </a:p>
        </p:txBody>
      </p:sp>
      <p:sp>
        <p:nvSpPr>
          <p:cNvPr id="1681" name="CustomShape 4"/>
          <p:cNvSpPr/>
          <p:nvPr/>
        </p:nvSpPr>
        <p:spPr>
          <a:xfrm>
            <a:off x="6238920" y="1328040"/>
            <a:ext cx="4428360" cy="276120"/>
          </a:xfrm>
          <a:prstGeom prst="rect">
            <a:avLst/>
          </a:prstGeom>
          <a:noFill/>
          <a:ln>
            <a:noFill/>
          </a:ln>
        </p:spPr>
        <p:style>
          <a:lnRef idx="0">
            <a:scrgbClr r="0" g="0" b="0"/>
          </a:lnRef>
          <a:fillRef idx="0">
            <a:scrgbClr r="0" g="0" b="0"/>
          </a:fillRef>
          <a:effectRef idx="0">
            <a:scrgbClr r="0" g="0" b="0"/>
          </a:effectRef>
          <a:fontRef idx="minor"/>
        </p:style>
      </p:sp>
      <p:sp>
        <p:nvSpPr>
          <p:cNvPr id="1682" name="CustomShape 5"/>
          <p:cNvSpPr/>
          <p:nvPr/>
        </p:nvSpPr>
        <p:spPr>
          <a:xfrm>
            <a:off x="6024000" y="2637000"/>
            <a:ext cx="4607640" cy="424800"/>
          </a:xfrm>
          <a:prstGeom prst="rect">
            <a:avLst/>
          </a:prstGeom>
          <a:solidFill>
            <a:schemeClr val="bg1"/>
          </a:solidFill>
          <a:ln>
            <a:solidFill>
              <a:schemeClr val="accent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a:solidFill>
                  <a:srgbClr val="000000"/>
                </a:solidFill>
                <a:latin typeface="Courier New Bold"/>
                <a:ea typeface="DejaVu Sans"/>
              </a:rPr>
              <a:t>cl::LocalSpaceArg localmem =</a:t>
            </a:r>
            <a:endParaRPr lang="en-US" sz="1100" spc="-1">
              <a:latin typeface="Arial"/>
            </a:endParaRPr>
          </a:p>
          <a:p>
            <a:pPr>
              <a:lnSpc>
                <a:spcPct val="100000"/>
              </a:lnSpc>
            </a:pPr>
            <a:r>
              <a:rPr lang="en-US" sz="1100" b="1" spc="-1">
                <a:solidFill>
                  <a:srgbClr val="000000"/>
                </a:solidFill>
                <a:latin typeface="Courier New Bold"/>
                <a:ea typeface="DejaVu Sans"/>
              </a:rPr>
              <a:t>                    cl::Local(sizeof(float) * Pdim);</a:t>
            </a:r>
            <a:endParaRPr lang="en-US" sz="1100" spc="-1">
              <a:latin typeface="Arial"/>
            </a:endParaRPr>
          </a:p>
        </p:txBody>
      </p:sp>
      <p:sp>
        <p:nvSpPr>
          <p:cNvPr id="1683" name="CustomShape 6"/>
          <p:cNvSpPr/>
          <p:nvPr/>
        </p:nvSpPr>
        <p:spPr>
          <a:xfrm>
            <a:off x="5982240" y="4293000"/>
            <a:ext cx="4649400" cy="759600"/>
          </a:xfrm>
          <a:prstGeom prst="rect">
            <a:avLst/>
          </a:prstGeom>
          <a:solidFill>
            <a:schemeClr val="bg1"/>
          </a:solidFill>
          <a:ln>
            <a:solidFill>
              <a:schemeClr val="accent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a:solidFill>
                  <a:srgbClr val="000000"/>
                </a:solidFill>
                <a:latin typeface="Courier New Bold"/>
                <a:ea typeface="DejaVu Sans"/>
              </a:rPr>
              <a:t>rowcol(cl::EnqueueArgs(queue,</a:t>
            </a:r>
            <a:endParaRPr lang="en-US" sz="1100" spc="-1">
              <a:latin typeface="Arial"/>
            </a:endParaRPr>
          </a:p>
          <a:p>
            <a:pPr>
              <a:lnSpc>
                <a:spcPct val="100000"/>
              </a:lnSpc>
            </a:pPr>
            <a:r>
              <a:rPr lang="en-US" sz="1100" b="1" spc="-1">
                <a:solidFill>
                  <a:srgbClr val="000000"/>
                </a:solidFill>
                <a:latin typeface="Courier New Bold"/>
                <a:ea typeface="DejaVu Sans"/>
              </a:rPr>
              <a:t>                       cl::NDRange(Ndim),           </a:t>
            </a:r>
            <a:endParaRPr lang="en-US" sz="1100" spc="-1">
              <a:latin typeface="Arial"/>
            </a:endParaRPr>
          </a:p>
          <a:p>
            <a:pPr>
              <a:lnSpc>
                <a:spcPct val="100000"/>
              </a:lnSpc>
            </a:pPr>
            <a:r>
              <a:rPr lang="en-US" sz="1100" b="1" spc="-1">
                <a:solidFill>
                  <a:srgbClr val="000000"/>
                </a:solidFill>
                <a:latin typeface="Courier New Bold"/>
                <a:ea typeface="DejaVu Sans"/>
              </a:rPr>
              <a:t>                       cl::NDRange(ORDER/16)),</a:t>
            </a:r>
            <a:endParaRPr lang="en-US" sz="1100" spc="-1">
              <a:latin typeface="Arial"/>
            </a:endParaRPr>
          </a:p>
          <a:p>
            <a:pPr>
              <a:lnSpc>
                <a:spcPct val="100000"/>
              </a:lnSpc>
            </a:pPr>
            <a:r>
              <a:rPr lang="en-US" sz="1100" b="1" spc="-1">
                <a:solidFill>
                  <a:srgbClr val="000000"/>
                </a:solidFill>
                <a:latin typeface="Courier New Bold"/>
                <a:ea typeface="DejaVu Sans"/>
              </a:rPr>
              <a:t>       Ndim, Mdim, Pdim, d_a, d_b, d_c, localmem);</a:t>
            </a:r>
            <a:endParaRPr lang="en-US" sz="1100" spc="-1">
              <a:latin typeface="Arial"/>
            </a:endParaRPr>
          </a:p>
        </p:txBody>
      </p:sp>
      <p:sp>
        <p:nvSpPr>
          <p:cNvPr id="1684" name="CustomShape 7"/>
          <p:cNvSpPr/>
          <p:nvPr/>
        </p:nvSpPr>
        <p:spPr>
          <a:xfrm>
            <a:off x="1703640" y="620640"/>
            <a:ext cx="7836840" cy="1919520"/>
          </a:xfrm>
          <a:prstGeom prst="rect">
            <a:avLst/>
          </a:prstGeom>
          <a:solidFill>
            <a:schemeClr val="accent4"/>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2000" spc="-1" dirty="0">
                <a:solidFill>
                  <a:srgbClr val="FFFFFF"/>
                </a:solidFill>
                <a:latin typeface="Trebuchet MS"/>
                <a:ea typeface="DejaVu Sans"/>
              </a:rPr>
              <a:t>对宿主程序进行如下修改</a:t>
            </a:r>
            <a:r>
              <a:rPr lang="en-US" sz="2000" spc="-1" dirty="0">
                <a:solidFill>
                  <a:srgbClr val="FFFFFF"/>
                </a:solidFill>
                <a:latin typeface="Trebuchet MS"/>
                <a:ea typeface="DejaVu Sans"/>
              </a:rPr>
              <a:t>:</a:t>
            </a:r>
            <a:endParaRPr lang="en-US" sz="2000" spc="-1" dirty="0">
              <a:latin typeface="Arial"/>
            </a:endParaRPr>
          </a:p>
          <a:p>
            <a:pPr marL="652320" lvl="1" indent="-456480">
              <a:buClr>
                <a:srgbClr val="FFFFFF"/>
              </a:buClr>
              <a:buFont typeface="Trebuchet MS"/>
              <a:buAutoNum type="arabicPeriod"/>
            </a:pPr>
            <a:r>
              <a:rPr lang="zh-CN" altLang="en-US" sz="2000" spc="-1" dirty="0">
                <a:solidFill>
                  <a:srgbClr val="FFFFFF"/>
                </a:solidFill>
                <a:latin typeface="Trebuchet MS"/>
                <a:ea typeface="DejaVu Sans"/>
              </a:rPr>
              <a:t>传递局部内存到核函数</a:t>
            </a:r>
            <a:r>
              <a:rPr lang="en-US" sz="2000" spc="-1" dirty="0">
                <a:solidFill>
                  <a:srgbClr val="FFFFFF"/>
                </a:solidFill>
                <a:latin typeface="Trebuchet MS"/>
                <a:ea typeface="DejaVu Sans"/>
              </a:rPr>
              <a:t>. </a:t>
            </a:r>
            <a:endParaRPr lang="en-US" sz="2000" spc="-1" dirty="0">
              <a:latin typeface="Arial"/>
            </a:endParaRPr>
          </a:p>
          <a:p>
            <a:pPr marL="1109520" lvl="2" indent="-456480">
              <a:buClr>
                <a:srgbClr val="FFFFFF"/>
              </a:buClr>
              <a:buFont typeface="Trebuchet MS"/>
              <a:buAutoNum type="arabicPeriod"/>
            </a:pPr>
            <a:r>
              <a:rPr lang="zh-CN" altLang="en-US" sz="2000" spc="-1" dirty="0">
                <a:solidFill>
                  <a:srgbClr val="FFFFFF"/>
                </a:solidFill>
                <a:latin typeface="Trebuchet MS"/>
                <a:ea typeface="DejaVu Sans"/>
              </a:rPr>
              <a:t>这需要对内核函数的参数列表进行修改，需要添加一个类型为 </a:t>
            </a:r>
            <a:r>
              <a:rPr lang="en-US" altLang="zh-CN" sz="2000" spc="-1" dirty="0" err="1">
                <a:solidFill>
                  <a:srgbClr val="FFFFFF"/>
                </a:solidFill>
                <a:latin typeface="Trebuchet MS"/>
                <a:ea typeface="DejaVu Sans"/>
              </a:rPr>
              <a:t>LocalSpaceArg</a:t>
            </a:r>
            <a:r>
              <a:rPr lang="zh-CN" altLang="en-US" sz="2000" spc="-1" dirty="0">
                <a:solidFill>
                  <a:srgbClr val="FFFFFF"/>
                </a:solidFill>
                <a:latin typeface="Trebuchet MS"/>
                <a:ea typeface="DejaVu Sans"/>
              </a:rPr>
              <a:t>的参数。</a:t>
            </a:r>
            <a:endParaRPr lang="en-US" sz="2000" spc="-1" dirty="0">
              <a:latin typeface="Arial"/>
            </a:endParaRPr>
          </a:p>
          <a:p>
            <a:pPr marL="1109520" lvl="2" indent="-456480">
              <a:buClr>
                <a:srgbClr val="FFFFFF"/>
              </a:buClr>
              <a:buFont typeface="Trebuchet MS"/>
              <a:buAutoNum type="arabicPeriod"/>
            </a:pPr>
            <a:r>
              <a:rPr lang="zh-CN" altLang="en-US" sz="2000" spc="-1" dirty="0">
                <a:solidFill>
                  <a:srgbClr val="FFFFFF"/>
                </a:solidFill>
                <a:latin typeface="Trebuchet MS"/>
                <a:ea typeface="DejaVu Sans"/>
              </a:rPr>
              <a:t>分配本地内存的大小规模。</a:t>
            </a:r>
            <a:endParaRPr lang="en-US" sz="2000" spc="-1" dirty="0">
              <a:latin typeface="Arial"/>
            </a:endParaRPr>
          </a:p>
          <a:p>
            <a:pPr marL="1109520" lvl="2" indent="-456480">
              <a:buClr>
                <a:srgbClr val="FFFFFF"/>
              </a:buClr>
              <a:buFont typeface="Trebuchet MS"/>
              <a:buAutoNum type="arabicPeriod"/>
            </a:pPr>
            <a:r>
              <a:rPr lang="zh-CN" altLang="en-US" sz="2000" spc="-1" dirty="0">
                <a:solidFill>
                  <a:srgbClr val="FFFFFF"/>
                </a:solidFill>
                <a:latin typeface="Trebuchet MS"/>
                <a:ea typeface="DejaVu Sans"/>
              </a:rPr>
              <a:t>更新核仿函数（</a:t>
            </a:r>
            <a:r>
              <a:rPr lang="en-US" altLang="zh-CN" sz="2000" spc="-1" dirty="0">
                <a:solidFill>
                  <a:srgbClr val="FFFFFF"/>
                </a:solidFill>
                <a:latin typeface="Trebuchet MS"/>
              </a:rPr>
              <a:t> kernel </a:t>
            </a:r>
            <a:r>
              <a:rPr lang="en-US" altLang="zh-CN" sz="2000" spc="-1" dirty="0" err="1">
                <a:solidFill>
                  <a:srgbClr val="FFFFFF"/>
                </a:solidFill>
                <a:latin typeface="Trebuchet MS"/>
              </a:rPr>
              <a:t>functor</a:t>
            </a:r>
            <a:r>
              <a:rPr lang="en-US" altLang="zh-CN" sz="2000" spc="-1" dirty="0">
                <a:solidFill>
                  <a:srgbClr val="FFFFFF"/>
                </a:solidFill>
                <a:latin typeface="Trebuchet MS"/>
              </a:rPr>
              <a:t> </a:t>
            </a:r>
            <a:r>
              <a:rPr lang="zh-CN" altLang="en-US" sz="2000" spc="-1" dirty="0">
                <a:solidFill>
                  <a:srgbClr val="FFFFFF"/>
                </a:solidFill>
                <a:latin typeface="Trebuchet MS"/>
                <a:ea typeface="DejaVu Sans"/>
              </a:rPr>
              <a:t>）中的参数列表。</a:t>
            </a:r>
            <a:endParaRPr lang="en-US" sz="2000" spc="-1" dirty="0">
              <a:latin typeface="Arial"/>
            </a:endParaRPr>
          </a:p>
        </p:txBody>
      </p:sp>
      <p:sp>
        <p:nvSpPr>
          <p:cNvPr id="1685" name="CustomShape 8"/>
          <p:cNvSpPr/>
          <p:nvPr/>
        </p:nvSpPr>
        <p:spPr>
          <a:xfrm>
            <a:off x="6013920" y="3069000"/>
            <a:ext cx="4653360" cy="759600"/>
          </a:xfrm>
          <a:prstGeom prst="rect">
            <a:avLst/>
          </a:prstGeom>
          <a:solidFill>
            <a:schemeClr val="bg1"/>
          </a:solidFill>
          <a:ln>
            <a:solidFill>
              <a:schemeClr val="accent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pc="-1">
                <a:solidFill>
                  <a:srgbClr val="000000"/>
                </a:solidFill>
                <a:latin typeface="Courier New Bold"/>
                <a:ea typeface="DejaVu Sans"/>
              </a:rPr>
              <a:t>cl::make_kernel&lt;int, int, int,</a:t>
            </a:r>
            <a:endParaRPr lang="en-US" sz="1100" spc="-1">
              <a:latin typeface="Arial"/>
            </a:endParaRPr>
          </a:p>
          <a:p>
            <a:pPr>
              <a:lnSpc>
                <a:spcPct val="100000"/>
              </a:lnSpc>
            </a:pPr>
            <a:r>
              <a:rPr lang="en-US" sz="1100" b="1" spc="-1">
                <a:solidFill>
                  <a:srgbClr val="000000"/>
                </a:solidFill>
                <a:latin typeface="Courier New Bold"/>
                <a:ea typeface="DejaVu Sans"/>
              </a:rPr>
              <a:t>	cl::Buffer, cl::Buffer, cl:::Buffer,</a:t>
            </a:r>
            <a:endParaRPr lang="en-US" sz="1100" spc="-1">
              <a:latin typeface="Arial"/>
            </a:endParaRPr>
          </a:p>
          <a:p>
            <a:pPr>
              <a:lnSpc>
                <a:spcPct val="100000"/>
              </a:lnSpc>
            </a:pPr>
            <a:r>
              <a:rPr lang="en-US" sz="1100" b="1" spc="-1">
                <a:solidFill>
                  <a:srgbClr val="000000"/>
                </a:solidFill>
                <a:latin typeface="Courier New Bold"/>
                <a:ea typeface="DejaVu Sans"/>
              </a:rPr>
              <a:t>           cl::LocalSpaceArg&gt;</a:t>
            </a:r>
            <a:endParaRPr lang="en-US" sz="1100" spc="-1">
              <a:latin typeface="Arial"/>
            </a:endParaRPr>
          </a:p>
          <a:p>
            <a:pPr>
              <a:lnSpc>
                <a:spcPct val="100000"/>
              </a:lnSpc>
            </a:pPr>
            <a:r>
              <a:rPr lang="en-US" sz="1100" b="1" spc="-1">
                <a:solidFill>
                  <a:srgbClr val="000000"/>
                </a:solidFill>
                <a:latin typeface="Courier New Bold"/>
                <a:ea typeface="DejaVu Sans"/>
              </a:rPr>
              <a:t>	   rowcol(program, “mmul”);</a:t>
            </a:r>
            <a:endParaRPr lang="en-US" sz="1100"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682"/>
                                        </p:tgtEl>
                                        <p:attrNameLst>
                                          <p:attrName>style.visibility</p:attrName>
                                        </p:attrNameLst>
                                      </p:cBhvr>
                                      <p:to>
                                        <p:strVal val="visible"/>
                                      </p:to>
                                    </p:set>
                                    <p:animEffect transition="in" filter="fade">
                                      <p:cBhvr additive="repl">
                                        <p:cTn id="7" dur="500"/>
                                        <p:tgtEl>
                                          <p:spTgt spid="1682"/>
                                        </p:tgtEl>
                                      </p:cBhvr>
                                    </p:animEffect>
                                    <p:anim calcmode="lin" valueType="num">
                                      <p:cBhvr additive="repl">
                                        <p:cTn id="8" dur="500" fill="hold"/>
                                        <p:tgtEl>
                                          <p:spTgt spid="1682"/>
                                        </p:tgtEl>
                                        <p:attrNameLst>
                                          <p:attrName>ppt_x</p:attrName>
                                        </p:attrNameLst>
                                      </p:cBhvr>
                                      <p:tavLst>
                                        <p:tav tm="0">
                                          <p:val>
                                            <p:strVal val="#ppt_x"/>
                                          </p:val>
                                        </p:tav>
                                        <p:tav tm="100000">
                                          <p:val>
                                            <p:strVal val="#ppt_x"/>
                                          </p:val>
                                        </p:tav>
                                      </p:tavLst>
                                    </p:anim>
                                    <p:anim calcmode="lin" valueType="num">
                                      <p:cBhvr additive="repl">
                                        <p:cTn id="9" dur="500" fill="hold"/>
                                        <p:tgtEl>
                                          <p:spTgt spid="1682"/>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1683"/>
                                        </p:tgtEl>
                                        <p:attrNameLst>
                                          <p:attrName>style.visibility</p:attrName>
                                        </p:attrNameLst>
                                      </p:cBhvr>
                                      <p:to>
                                        <p:strVal val="visible"/>
                                      </p:to>
                                    </p:set>
                                    <p:animEffect transition="in" filter="fade">
                                      <p:cBhvr additive="repl">
                                        <p:cTn id="12" dur="500"/>
                                        <p:tgtEl>
                                          <p:spTgt spid="1683"/>
                                        </p:tgtEl>
                                      </p:cBhvr>
                                    </p:animEffect>
                                    <p:anim calcmode="lin" valueType="num">
                                      <p:cBhvr additive="repl">
                                        <p:cTn id="13" dur="500" fill="hold"/>
                                        <p:tgtEl>
                                          <p:spTgt spid="1683"/>
                                        </p:tgtEl>
                                        <p:attrNameLst>
                                          <p:attrName>ppt_x</p:attrName>
                                        </p:attrNameLst>
                                      </p:cBhvr>
                                      <p:tavLst>
                                        <p:tav tm="0">
                                          <p:val>
                                            <p:strVal val="#ppt_x"/>
                                          </p:val>
                                        </p:tav>
                                        <p:tav tm="100000">
                                          <p:val>
                                            <p:strVal val="#ppt_x"/>
                                          </p:val>
                                        </p:tav>
                                      </p:tavLst>
                                    </p:anim>
                                    <p:anim calcmode="lin" valueType="num">
                                      <p:cBhvr additive="repl">
                                        <p:cTn id="14" dur="500" fill="hold"/>
                                        <p:tgtEl>
                                          <p:spTgt spid="1683"/>
                                        </p:tgtEl>
                                        <p:attrNameLst>
                                          <p:attrName>ppt_y</p:attrName>
                                        </p:attrNameLst>
                                      </p:cBhvr>
                                      <p:tavLst>
                                        <p:tav tm="0">
                                          <p:val>
                                            <p:strVal val="#ppt_y+.1"/>
                                          </p:val>
                                        </p:tav>
                                        <p:tav tm="100000">
                                          <p:val>
                                            <p:strVal val="#ppt_y"/>
                                          </p:val>
                                        </p:tav>
                                      </p:tavLst>
                                    </p:anim>
                                  </p:childTnLst>
                                </p:cTn>
                              </p:par>
                              <p:par>
                                <p:cTn id="15" presetID="42" presetClass="entr" fill="hold" nodeType="withEffect">
                                  <p:stCondLst>
                                    <p:cond delay="0"/>
                                  </p:stCondLst>
                                  <p:childTnLst>
                                    <p:set>
                                      <p:cBhvr>
                                        <p:cTn id="16" dur="1" fill="hold">
                                          <p:stCondLst>
                                            <p:cond delay="0"/>
                                          </p:stCondLst>
                                        </p:cTn>
                                        <p:tgtEl>
                                          <p:spTgt spid="1685"/>
                                        </p:tgtEl>
                                        <p:attrNameLst>
                                          <p:attrName>style.visibility</p:attrName>
                                        </p:attrNameLst>
                                      </p:cBhvr>
                                      <p:to>
                                        <p:strVal val="visible"/>
                                      </p:to>
                                    </p:set>
                                    <p:animEffect transition="in" filter="fade">
                                      <p:cBhvr additive="repl">
                                        <p:cTn id="17" dur="500"/>
                                        <p:tgtEl>
                                          <p:spTgt spid="1685"/>
                                        </p:tgtEl>
                                      </p:cBhvr>
                                    </p:animEffect>
                                    <p:anim calcmode="lin" valueType="num">
                                      <p:cBhvr additive="repl">
                                        <p:cTn id="18" dur="500" fill="hold"/>
                                        <p:tgtEl>
                                          <p:spTgt spid="1685"/>
                                        </p:tgtEl>
                                        <p:attrNameLst>
                                          <p:attrName>ppt_x</p:attrName>
                                        </p:attrNameLst>
                                      </p:cBhvr>
                                      <p:tavLst>
                                        <p:tav tm="0">
                                          <p:val>
                                            <p:strVal val="#ppt_x"/>
                                          </p:val>
                                        </p:tav>
                                        <p:tav tm="100000">
                                          <p:val>
                                            <p:strVal val="#ppt_x"/>
                                          </p:val>
                                        </p:tav>
                                      </p:tavLst>
                                    </p:anim>
                                    <p:anim calcmode="lin" valueType="num">
                                      <p:cBhvr additive="repl">
                                        <p:cTn id="19" dur="500" fill="hold"/>
                                        <p:tgtEl>
                                          <p:spTgt spid="16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CustomShape 1"/>
          <p:cNvSpPr/>
          <p:nvPr/>
        </p:nvSpPr>
        <p:spPr>
          <a:xfrm>
            <a:off x="1981200" y="-27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矩阵乘法性能</a:t>
            </a:r>
            <a:endParaRPr lang="en-US" altLang="zh-CN" sz="4400" spc="-1" dirty="0"/>
          </a:p>
        </p:txBody>
      </p:sp>
      <p:sp>
        <p:nvSpPr>
          <p:cNvPr id="1687" name="CustomShape 2"/>
          <p:cNvSpPr/>
          <p:nvPr/>
        </p:nvSpPr>
        <p:spPr>
          <a:xfrm>
            <a:off x="1703460" y="1213920"/>
            <a:ext cx="8784360" cy="82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rPr>
              <a:t>矩阵存储在全局内存中</a:t>
            </a:r>
            <a:endParaRPr lang="en-US" altLang="zh-CN" sz="3200" spc="-1" dirty="0"/>
          </a:p>
        </p:txBody>
      </p:sp>
      <p:graphicFrame>
        <p:nvGraphicFramePr>
          <p:cNvPr id="1688" name="Table 3"/>
          <p:cNvGraphicFramePr/>
          <p:nvPr/>
        </p:nvGraphicFramePr>
        <p:xfrm>
          <a:off x="2069935" y="1866960"/>
          <a:ext cx="7920360" cy="3209160"/>
        </p:xfrm>
        <a:graphic>
          <a:graphicData uri="http://schemas.openxmlformats.org/drawingml/2006/table">
            <a:tbl>
              <a:tblPr/>
              <a:tblGrid>
                <a:gridCol w="5252566">
                  <a:extLst>
                    <a:ext uri="{9D8B030D-6E8A-4147-A177-3AD203B41FA5}">
                      <a16:colId xmlns:a16="http://schemas.microsoft.com/office/drawing/2014/main" val="20000"/>
                    </a:ext>
                  </a:extLst>
                </a:gridCol>
                <a:gridCol w="1314107">
                  <a:extLst>
                    <a:ext uri="{9D8B030D-6E8A-4147-A177-3AD203B41FA5}">
                      <a16:colId xmlns:a16="http://schemas.microsoft.com/office/drawing/2014/main" val="20001"/>
                    </a:ext>
                  </a:extLst>
                </a:gridCol>
                <a:gridCol w="1353687">
                  <a:extLst>
                    <a:ext uri="{9D8B030D-6E8A-4147-A177-3AD203B41FA5}">
                      <a16:colId xmlns:a16="http://schemas.microsoft.com/office/drawing/2014/main" val="20002"/>
                    </a:ext>
                  </a:extLst>
                </a:gridCol>
              </a:tblGrid>
              <a:tr h="357120">
                <a:tc rowSpan="2">
                  <a:txBody>
                    <a:bodyPr/>
                    <a:lstStyle/>
                    <a:p>
                      <a:pPr>
                        <a:lnSpc>
                          <a:spcPct val="100000"/>
                        </a:lnSpc>
                      </a:pPr>
                      <a:r>
                        <a:rPr lang="zh-CN" altLang="en-US" sz="1600" b="1" strike="noStrike" spc="-1" dirty="0">
                          <a:solidFill>
                            <a:srgbClr val="000000"/>
                          </a:solidFill>
                          <a:latin typeface="Trebuchet MS"/>
                        </a:rPr>
                        <a:t>情景</a:t>
                      </a:r>
                      <a:endParaRPr lang="en-US" sz="1600" b="0" strike="noStrike" spc="-1" dirty="0">
                        <a:latin typeface="Arial"/>
                      </a:endParaRPr>
                    </a:p>
                  </a:txBody>
                  <a:tcPr>
                    <a:lnT w="12240">
                      <a:solidFill>
                        <a:srgbClr val="000000"/>
                      </a:solidFill>
                    </a:lnT>
                    <a:lnB w="12240">
                      <a:solidFill>
                        <a:srgbClr val="000000"/>
                      </a:solidFill>
                    </a:lnB>
                    <a:noFill/>
                  </a:tcPr>
                </a:tc>
                <a:tc gridSpan="2">
                  <a:txBody>
                    <a:bodyPr/>
                    <a:lstStyle/>
                    <a:p>
                      <a:pPr algn="ctr">
                        <a:lnSpc>
                          <a:spcPct val="100000"/>
                        </a:lnSpc>
                      </a:pPr>
                      <a:r>
                        <a:rPr lang="zh-CN" altLang="en-US" sz="1600" b="1" strike="noStrike" spc="-1" dirty="0">
                          <a:solidFill>
                            <a:srgbClr val="000000"/>
                          </a:solidFill>
                          <a:latin typeface="Trebuchet MS"/>
                        </a:rPr>
                        <a:t>算力：</a:t>
                      </a:r>
                      <a:r>
                        <a:rPr lang="en-US" sz="1600" b="1" strike="noStrike" spc="-1" dirty="0">
                          <a:solidFill>
                            <a:srgbClr val="000000"/>
                          </a:solidFill>
                          <a:latin typeface="Trebuchet MS"/>
                        </a:rPr>
                        <a:t>MFLOPS</a:t>
                      </a:r>
                      <a:endParaRPr lang="en-US" sz="1600" b="0" strike="noStrike" spc="-1" dirty="0">
                        <a:latin typeface="Arial"/>
                      </a:endParaRPr>
                    </a:p>
                  </a:txBody>
                  <a:tcPr>
                    <a:lnT w="12240">
                      <a:solidFill>
                        <a:srgbClr val="000000"/>
                      </a:solidFill>
                    </a:lnT>
                    <a:lnB w="12240">
                      <a:noFill/>
                    </a:lnB>
                    <a:noFill/>
                  </a:tcPr>
                </a:tc>
                <a:tc hMerge="1">
                  <a:txBody>
                    <a:bodyPr/>
                    <a:lstStyle/>
                    <a:p>
                      <a:endParaRPr lang="zh-CN"/>
                    </a:p>
                  </a:txBody>
                  <a:tcPr>
                    <a:solidFill>
                      <a:srgbClr val="729FCF"/>
                    </a:solidFill>
                  </a:tcPr>
                </a:tc>
                <a:extLst>
                  <a:ext uri="{0D108BD9-81ED-4DB2-BD59-A6C34878D82A}">
                    <a16:rowId xmlns:a16="http://schemas.microsoft.com/office/drawing/2014/main" val="10000"/>
                  </a:ext>
                </a:extLst>
              </a:tr>
              <a:tr h="357120">
                <a:tc vMerge="1">
                  <a:txBody>
                    <a:bodyPr/>
                    <a:lstStyle/>
                    <a:p>
                      <a:endParaRPr lang="zh-CN"/>
                    </a:p>
                  </a:txBody>
                  <a:tcPr>
                    <a:solidFill>
                      <a:srgbClr val="729FCF"/>
                    </a:solidFill>
                  </a:tcPr>
                </a:tc>
                <a:tc>
                  <a:txBody>
                    <a:bodyPr/>
                    <a:lstStyle/>
                    <a:p>
                      <a:pPr algn="ctr">
                        <a:lnSpc>
                          <a:spcPct val="100000"/>
                        </a:lnSpc>
                      </a:pPr>
                      <a:r>
                        <a:rPr lang="en-US" sz="1600" b="0" strike="noStrike" spc="-1">
                          <a:solidFill>
                            <a:srgbClr val="000000"/>
                          </a:solidFill>
                          <a:latin typeface="Trebuchet MS"/>
                        </a:rPr>
                        <a:t>CPU</a:t>
                      </a:r>
                      <a:endParaRPr lang="en-US" sz="1600" b="0" strike="noStrike" spc="-1">
                        <a:latin typeface="Arial"/>
                      </a:endParaRPr>
                    </a:p>
                  </a:txBody>
                  <a:tcPr>
                    <a:lnL w="12240">
                      <a:noFill/>
                    </a:lnL>
                    <a:lnT w="12240">
                      <a:no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GPU</a:t>
                      </a:r>
                      <a:endParaRPr lang="en-US" sz="1600" b="0" strike="noStrike" spc="-1" dirty="0">
                        <a:latin typeface="Arial"/>
                      </a:endParaRPr>
                    </a:p>
                  </a:txBody>
                  <a:tcPr>
                    <a:lnT w="12240">
                      <a:noFill/>
                    </a:lnT>
                    <a:lnB w="12240">
                      <a:solidFill>
                        <a:srgbClr val="000000"/>
                      </a:solidFill>
                    </a:lnB>
                    <a:noFill/>
                  </a:tcPr>
                </a:tc>
                <a:extLst>
                  <a:ext uri="{0D108BD9-81ED-4DB2-BD59-A6C34878D82A}">
                    <a16:rowId xmlns:a16="http://schemas.microsoft.com/office/drawing/2014/main" val="10001"/>
                  </a:ext>
                </a:extLst>
              </a:tr>
              <a:tr h="357120">
                <a:tc>
                  <a:txBody>
                    <a:bodyPr/>
                    <a:lstStyle/>
                    <a:p>
                      <a:pPr>
                        <a:lnSpc>
                          <a:spcPct val="100000"/>
                        </a:lnSpc>
                      </a:pPr>
                      <a:r>
                        <a:rPr lang="zh-CN" altLang="en-US" sz="1600" b="0" strike="noStrike" spc="-1" dirty="0">
                          <a:solidFill>
                            <a:srgbClr val="000000"/>
                          </a:solidFill>
                          <a:latin typeface="Trebuchet MS"/>
                        </a:rPr>
                        <a:t>顺序（</a:t>
                      </a:r>
                      <a:r>
                        <a:rPr lang="en-US" altLang="zh-CN" sz="1600" b="0" strike="noStrike" spc="-1" dirty="0">
                          <a:solidFill>
                            <a:srgbClr val="000000"/>
                          </a:solidFill>
                          <a:latin typeface="Trebuchet MS"/>
                        </a:rPr>
                        <a:t>Sequential</a:t>
                      </a:r>
                      <a:r>
                        <a:rPr lang="zh-CN" altLang="en-US" sz="1600" b="0" strike="noStrike" spc="-1" dirty="0">
                          <a:solidFill>
                            <a:srgbClr val="000000"/>
                          </a:solidFill>
                          <a:latin typeface="Trebuchet MS"/>
                        </a:rPr>
                        <a:t>）</a:t>
                      </a:r>
                      <a:r>
                        <a:rPr lang="en-US" altLang="zh-CN" sz="1600" b="0" strike="noStrike" spc="-1" dirty="0">
                          <a:solidFill>
                            <a:srgbClr val="000000"/>
                          </a:solidFill>
                          <a:latin typeface="Trebuchet MS"/>
                        </a:rPr>
                        <a:t>C (</a:t>
                      </a:r>
                      <a:r>
                        <a:rPr lang="zh-CN" altLang="en-US" sz="1600" b="0" strike="noStrike" spc="-1" dirty="0">
                          <a:solidFill>
                            <a:srgbClr val="000000"/>
                          </a:solidFill>
                          <a:latin typeface="Trebuchet MS"/>
                        </a:rPr>
                        <a:t>不使用</a:t>
                      </a:r>
                      <a:r>
                        <a:rPr lang="en-US" altLang="zh-CN" sz="1600" b="0" strike="noStrike" spc="-1" dirty="0">
                          <a:solidFill>
                            <a:srgbClr val="000000"/>
                          </a:solidFill>
                          <a:latin typeface="Trebuchet MS"/>
                        </a:rPr>
                        <a:t> OpenCL)</a:t>
                      </a:r>
                      <a:endParaRPr lang="en-US" altLang="zh-CN" sz="1600" b="0" strike="noStrike" spc="-1" dirty="0">
                        <a:latin typeface="+mn-lt"/>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a:solidFill>
                            <a:srgbClr val="000000"/>
                          </a:solidFill>
                          <a:latin typeface="Trebuchet MS"/>
                        </a:rPr>
                        <a:t>887.2</a:t>
                      </a:r>
                      <a:endParaRPr lang="en-US" sz="1600" b="0" strike="noStrike" spc="-1">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a:solidFill>
                            <a:srgbClr val="000000"/>
                          </a:solidFill>
                          <a:latin typeface="Trebuchet MS"/>
                        </a:rPr>
                        <a:t>N/A</a:t>
                      </a:r>
                      <a:endParaRPr lang="en-US" sz="1600" b="0" strike="noStrike" spc="-1">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2"/>
                  </a:ext>
                </a:extLst>
              </a:tr>
              <a:tr h="357120">
                <a:tc>
                  <a:txBody>
                    <a:bodyPr/>
                    <a:lstStyle/>
                    <a:p>
                      <a:pPr>
                        <a:lnSpc>
                          <a:spcPct val="100000"/>
                        </a:lnSpc>
                      </a:pPr>
                      <a:r>
                        <a:rPr lang="en-US" sz="1600" b="0" strike="noStrike" spc="-1" dirty="0">
                          <a:solidFill>
                            <a:srgbClr val="000000"/>
                          </a:solidFill>
                          <a:latin typeface="Trebuchet MS"/>
                        </a:rPr>
                        <a:t>C(</a:t>
                      </a:r>
                      <a:r>
                        <a:rPr lang="en-US" sz="1600" b="0" strike="noStrike" spc="-1" dirty="0" err="1">
                          <a:solidFill>
                            <a:srgbClr val="000000"/>
                          </a:solidFill>
                          <a:latin typeface="Trebuchet MS"/>
                        </a:rPr>
                        <a:t>i,j</a:t>
                      </a:r>
                      <a:r>
                        <a:rPr lang="en-US" sz="1600" b="0" strike="noStrike" spc="-1" dirty="0">
                          <a:solidFill>
                            <a:srgbClr val="000000"/>
                          </a:solidFill>
                          <a:latin typeface="Trebuchet MS"/>
                        </a:rPr>
                        <a:t>) </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a:t>
                      </a:r>
                      <a:r>
                        <a:rPr lang="en-US" sz="1600" b="0" strike="noStrike" spc="-1" dirty="0">
                          <a:solidFill>
                            <a:srgbClr val="000000"/>
                          </a:solidFill>
                          <a:latin typeface="Trebuchet MS"/>
                        </a:rPr>
                        <a:t> </a:t>
                      </a:r>
                      <a:r>
                        <a:rPr lang="zh-CN" altLang="en-US" sz="1600" b="0" strike="noStrike" spc="-1" dirty="0">
                          <a:solidFill>
                            <a:srgbClr val="000000"/>
                          </a:solidFill>
                          <a:latin typeface="Trebuchet MS"/>
                        </a:rPr>
                        <a:t>全存放在全局内存</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3,926.1</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3,720.9</a:t>
                      </a:r>
                      <a:endParaRPr lang="en-US" sz="1600" b="0" strike="noStrike" spc="-1" dirty="0">
                        <a:latin typeface="Arial"/>
                      </a:endParaRPr>
                    </a:p>
                  </a:txBody>
                  <a:tcPr>
                    <a:lnT w="12240">
                      <a:solidFill>
                        <a:srgbClr val="000000"/>
                      </a:solidFill>
                    </a:lnT>
                    <a:lnB w="12240">
                      <a:solidFill>
                        <a:srgbClr val="000000"/>
                      </a:solidFill>
                    </a:lnB>
                    <a:noFill/>
                  </a:tcPr>
                </a:tc>
                <a:extLst>
                  <a:ext uri="{0D108BD9-81ED-4DB2-BD59-A6C34878D82A}">
                    <a16:rowId xmlns:a16="http://schemas.microsoft.com/office/drawing/2014/main" val="10003"/>
                  </a:ext>
                </a:extLst>
              </a:tr>
              <a:tr h="357120">
                <a:tc>
                  <a:txBody>
                    <a:bodyPr/>
                    <a:lstStyle/>
                    <a:p>
                      <a:pPr>
                        <a:lnSpc>
                          <a:spcPct val="100000"/>
                        </a:lnSpc>
                      </a:pPr>
                      <a:r>
                        <a:rPr lang="en-US" sz="1600" b="0" strike="noStrike" spc="-1" dirty="0">
                          <a:solidFill>
                            <a:srgbClr val="000000"/>
                          </a:solidFill>
                          <a:latin typeface="Trebuchet MS"/>
                        </a:rPr>
                        <a:t>C </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）一行（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），全存放在全局内存</a:t>
                      </a:r>
                      <a:endParaRPr lang="en-US" sz="1600" b="0" strike="noStrike" spc="-1" dirty="0">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dirty="0">
                          <a:solidFill>
                            <a:srgbClr val="000000"/>
                          </a:solidFill>
                          <a:latin typeface="Trebuchet MS"/>
                        </a:rPr>
                        <a:t>3,379.5</a:t>
                      </a:r>
                      <a:endParaRPr lang="en-US" sz="1600" b="0" strike="noStrike" spc="-1" dirty="0">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dirty="0">
                          <a:solidFill>
                            <a:srgbClr val="000000"/>
                          </a:solidFill>
                          <a:latin typeface="Trebuchet MS"/>
                        </a:rPr>
                        <a:t>4,195.8</a:t>
                      </a:r>
                      <a:endParaRPr lang="en-US" sz="1600" b="0" strike="noStrike" spc="-1" dirty="0">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4"/>
                  </a:ext>
                </a:extLst>
              </a:tr>
              <a:tr h="357120">
                <a:tc>
                  <a:txBody>
                    <a:bodyPr/>
                    <a:lstStyle/>
                    <a:p>
                      <a:pPr>
                        <a:lnSpc>
                          <a:spcPct val="100000"/>
                        </a:lnSpc>
                      </a:pPr>
                      <a:r>
                        <a:rPr lang="en-US" altLang="zh-CN" sz="1600" b="0" strike="noStrike" spc="-1" dirty="0">
                          <a:solidFill>
                            <a:srgbClr val="000000"/>
                          </a:solidFill>
                          <a:latin typeface="Trebuchet MS"/>
                        </a:rPr>
                        <a:t>C </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）一行（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a:t>
                      </a:r>
                      <a:r>
                        <a:rPr lang="en-US" sz="1600" b="0" strike="noStrike" spc="-1" dirty="0">
                          <a:solidFill>
                            <a:srgbClr val="000000"/>
                          </a:solidFill>
                          <a:latin typeface="Trebuchet MS"/>
                        </a:rPr>
                        <a:t> A </a:t>
                      </a:r>
                      <a:r>
                        <a:rPr lang="zh-CN" altLang="en-US" sz="1600" b="0" strike="noStrike" spc="-1" dirty="0">
                          <a:solidFill>
                            <a:srgbClr val="000000"/>
                          </a:solidFill>
                          <a:latin typeface="Trebuchet MS"/>
                        </a:rPr>
                        <a:t>的行（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）存放在私有内存中</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3,385.8</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8,584.3</a:t>
                      </a:r>
                      <a:endParaRPr lang="en-US" sz="1600" b="0" strike="noStrike" spc="-1" dirty="0">
                        <a:latin typeface="Arial"/>
                      </a:endParaRPr>
                    </a:p>
                  </a:txBody>
                  <a:tcPr>
                    <a:lnT w="12240">
                      <a:solidFill>
                        <a:srgbClr val="000000"/>
                      </a:solidFill>
                    </a:lnT>
                    <a:lnB w="12240">
                      <a:solidFill>
                        <a:srgbClr val="000000"/>
                      </a:solidFill>
                    </a:lnB>
                    <a:noFill/>
                  </a:tcPr>
                </a:tc>
                <a:extLst>
                  <a:ext uri="{0D108BD9-81ED-4DB2-BD59-A6C34878D82A}">
                    <a16:rowId xmlns:a16="http://schemas.microsoft.com/office/drawing/2014/main" val="10005"/>
                  </a:ext>
                </a:extLst>
              </a:tr>
              <a:tr h="622440">
                <a:tc>
                  <a:txBody>
                    <a:bodyPr/>
                    <a:lstStyle/>
                    <a:p>
                      <a:pPr>
                        <a:lnSpc>
                          <a:spcPct val="100000"/>
                        </a:lnSpc>
                      </a:pPr>
                      <a:r>
                        <a:rPr lang="en-US" sz="1600" b="0" strike="noStrike" spc="-1" dirty="0">
                          <a:solidFill>
                            <a:srgbClr val="000000"/>
                          </a:solidFill>
                          <a:latin typeface="Trebuchet MS"/>
                        </a:rPr>
                        <a:t>C</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）一行（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a:t>
                      </a:r>
                      <a:r>
                        <a:rPr lang="en-US" altLang="zh-CN" sz="1600" b="0" strike="noStrike" spc="-1" dirty="0">
                          <a:solidFill>
                            <a:srgbClr val="000000"/>
                          </a:solidFill>
                          <a:latin typeface="Trebuchet MS"/>
                        </a:rPr>
                        <a:t> </a:t>
                      </a:r>
                      <a:r>
                        <a:rPr lang="en-US" sz="1600" b="0" strike="noStrike" spc="-1" dirty="0">
                          <a:solidFill>
                            <a:srgbClr val="000000"/>
                          </a:solidFill>
                          <a:latin typeface="Trebuchet MS"/>
                        </a:rPr>
                        <a:t> A </a:t>
                      </a:r>
                      <a:r>
                        <a:rPr lang="zh-CN" altLang="en-US" sz="1600" b="0" strike="noStrike" spc="-1" dirty="0">
                          <a:solidFill>
                            <a:srgbClr val="000000"/>
                          </a:solidFill>
                          <a:latin typeface="Trebuchet MS"/>
                        </a:rPr>
                        <a:t>的行（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）存放在私有内存中</a:t>
                      </a:r>
                      <a:r>
                        <a:rPr lang="en-US" sz="1600" b="0" strike="noStrike" spc="-1" dirty="0">
                          <a:solidFill>
                            <a:srgbClr val="000000"/>
                          </a:solidFill>
                          <a:latin typeface="Trebuchet MS"/>
                        </a:rPr>
                        <a:t>, B </a:t>
                      </a:r>
                      <a:r>
                        <a:rPr lang="zh-CN" altLang="en-US" sz="1600" b="0" strike="noStrike" spc="-1" dirty="0">
                          <a:solidFill>
                            <a:srgbClr val="000000"/>
                          </a:solidFill>
                          <a:latin typeface="Trebuchet MS"/>
                        </a:rPr>
                        <a:t>的列（</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）存放在局部内存中</a:t>
                      </a:r>
                      <a:endParaRPr lang="en-US" sz="16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gn="ctr">
                        <a:lnSpc>
                          <a:spcPct val="100000"/>
                        </a:lnSpc>
                      </a:pPr>
                      <a:r>
                        <a:rPr lang="en-US" sz="1600" b="0" strike="noStrike" spc="-1">
                          <a:solidFill>
                            <a:srgbClr val="000000"/>
                          </a:solidFill>
                          <a:latin typeface="Trebuchet MS"/>
                        </a:rPr>
                        <a:t>10,047.5</a:t>
                      </a:r>
                      <a:endParaRPr lang="en-US" sz="1600" b="0" strike="noStrike" spc="-1">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gn="ctr">
                        <a:lnSpc>
                          <a:spcPct val="100000"/>
                        </a:lnSpc>
                      </a:pPr>
                      <a:r>
                        <a:rPr lang="en-US" sz="1600" b="0" strike="noStrike" spc="-1" dirty="0">
                          <a:solidFill>
                            <a:srgbClr val="000000"/>
                          </a:solidFill>
                          <a:latin typeface="Trebuchet MS"/>
                        </a:rPr>
                        <a:t>8,181.9</a:t>
                      </a:r>
                      <a:endParaRPr lang="en-US" sz="16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extLst>
                  <a:ext uri="{0D108BD9-81ED-4DB2-BD59-A6C34878D82A}">
                    <a16:rowId xmlns:a16="http://schemas.microsoft.com/office/drawing/2014/main" val="10006"/>
                  </a:ext>
                </a:extLst>
              </a:tr>
            </a:tbl>
          </a:graphicData>
        </a:graphic>
      </p:graphicFrame>
      <p:sp>
        <p:nvSpPr>
          <p:cNvPr id="1689" name="CustomShape 4"/>
          <p:cNvSpPr/>
          <p:nvPr/>
        </p:nvSpPr>
        <p:spPr>
          <a:xfrm>
            <a:off x="1631641" y="5273040"/>
            <a:ext cx="7149037"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400" spc="-1" dirty="0">
                <a:solidFill>
                  <a:srgbClr val="000000"/>
                </a:solidFill>
                <a:latin typeface="Trebuchet MS"/>
              </a:rPr>
              <a:t>此处用的 </a:t>
            </a:r>
            <a:r>
              <a:rPr lang="en-US" altLang="zh-CN" sz="1400" spc="-1" dirty="0">
                <a:solidFill>
                  <a:srgbClr val="000000"/>
                </a:solidFill>
                <a:latin typeface="Trebuchet MS"/>
              </a:rPr>
              <a:t>GPU </a:t>
            </a:r>
            <a:r>
              <a:rPr lang="zh-CN" altLang="en-US" sz="1400" spc="-1" dirty="0">
                <a:solidFill>
                  <a:srgbClr val="000000"/>
                </a:solidFill>
                <a:latin typeface="Trebuchet MS"/>
              </a:rPr>
              <a:t>设备是 </a:t>
            </a:r>
            <a:r>
              <a:rPr lang="en-US" altLang="zh-CN" sz="1400" spc="-1" dirty="0">
                <a:solidFill>
                  <a:srgbClr val="000000"/>
                </a:solidFill>
                <a:latin typeface="Trebuchet MS"/>
              </a:rPr>
              <a:t>Tesla® M2090 GPU </a:t>
            </a:r>
            <a:r>
              <a:rPr lang="zh-CN" altLang="en-US" sz="1400" spc="-1" dirty="0">
                <a:solidFill>
                  <a:srgbClr val="000000"/>
                </a:solidFill>
                <a:latin typeface="Trebuchet MS"/>
              </a:rPr>
              <a:t>，来自</a:t>
            </a:r>
            <a:r>
              <a:rPr lang="en-US" altLang="zh-CN" sz="1400" spc="-1" dirty="0">
                <a:solidFill>
                  <a:srgbClr val="000000"/>
                </a:solidFill>
                <a:latin typeface="Trebuchet MS"/>
              </a:rPr>
              <a:t>NVIDIA® </a:t>
            </a:r>
            <a:r>
              <a:rPr lang="zh-CN" altLang="en-US" sz="1400" spc="-1" dirty="0">
                <a:solidFill>
                  <a:srgbClr val="000000"/>
                </a:solidFill>
                <a:latin typeface="Trebuchet MS"/>
              </a:rPr>
              <a:t>，有 </a:t>
            </a:r>
            <a:r>
              <a:rPr lang="en-US" altLang="zh-CN" sz="1400" spc="-1" dirty="0">
                <a:solidFill>
                  <a:srgbClr val="000000"/>
                </a:solidFill>
                <a:latin typeface="Trebuchet MS"/>
              </a:rPr>
              <a:t>16</a:t>
            </a:r>
            <a:r>
              <a:rPr lang="zh-CN" altLang="en-US" sz="1400" spc="-1" dirty="0">
                <a:solidFill>
                  <a:srgbClr val="000000"/>
                </a:solidFill>
                <a:latin typeface="Trebuchet MS"/>
              </a:rPr>
              <a:t> 个计算单元（</a:t>
            </a:r>
            <a:r>
              <a:rPr lang="en-US" altLang="zh-CN" sz="1400" spc="-1" dirty="0">
                <a:solidFill>
                  <a:srgbClr val="000000"/>
                </a:solidFill>
                <a:latin typeface="Trebuchet MS"/>
              </a:rPr>
              <a:t>CU</a:t>
            </a:r>
            <a:r>
              <a:rPr lang="zh-CN" altLang="en-US" sz="1400" spc="-1" dirty="0">
                <a:solidFill>
                  <a:srgbClr val="000000"/>
                </a:solidFill>
                <a:latin typeface="Trebuchet MS"/>
              </a:rPr>
              <a:t>），</a:t>
            </a:r>
            <a:r>
              <a:rPr lang="en-US" altLang="zh-CN" sz="1400" spc="-1" dirty="0">
                <a:solidFill>
                  <a:srgbClr val="000000"/>
                </a:solidFill>
                <a:latin typeface="Trebuchet MS"/>
              </a:rPr>
              <a:t>512 </a:t>
            </a:r>
            <a:r>
              <a:rPr lang="zh-CN" altLang="en-US" sz="1400" spc="-1" dirty="0">
                <a:solidFill>
                  <a:srgbClr val="000000"/>
                </a:solidFill>
                <a:latin typeface="Trebuchet MS"/>
              </a:rPr>
              <a:t>个处理元素（</a:t>
            </a:r>
            <a:r>
              <a:rPr lang="en-US" altLang="zh-CN" sz="1400" spc="-1" dirty="0">
                <a:solidFill>
                  <a:srgbClr val="000000"/>
                </a:solidFill>
                <a:latin typeface="Trebuchet MS"/>
              </a:rPr>
              <a:t>PE</a:t>
            </a:r>
            <a:r>
              <a:rPr lang="zh-CN" altLang="en-US" sz="1400" spc="-1" dirty="0">
                <a:solidFill>
                  <a:srgbClr val="000000"/>
                </a:solidFill>
                <a:latin typeface="Trebuchet MS"/>
              </a:rPr>
              <a:t>）</a:t>
            </a:r>
            <a:endParaRPr lang="en-US" altLang="zh-CN" sz="1400" spc="-1" dirty="0"/>
          </a:p>
          <a:p>
            <a:pPr>
              <a:lnSpc>
                <a:spcPct val="100000"/>
              </a:lnSpc>
            </a:pPr>
            <a:r>
              <a:rPr lang="zh-CN" altLang="en-US" sz="1400" spc="-1" dirty="0">
                <a:solidFill>
                  <a:srgbClr val="000000"/>
                </a:solidFill>
                <a:latin typeface="Trebuchet MS"/>
              </a:rPr>
              <a:t>所用的 </a:t>
            </a:r>
            <a:r>
              <a:rPr lang="en-US" altLang="zh-CN" sz="1400" spc="-1" dirty="0">
                <a:solidFill>
                  <a:srgbClr val="000000"/>
                </a:solidFill>
                <a:latin typeface="Trebuchet MS"/>
              </a:rPr>
              <a:t>CPU </a:t>
            </a:r>
            <a:r>
              <a:rPr lang="zh-CN" altLang="en-US" sz="1400" spc="-1" dirty="0">
                <a:solidFill>
                  <a:srgbClr val="000000"/>
                </a:solidFill>
                <a:latin typeface="Trebuchet MS"/>
              </a:rPr>
              <a:t>设备是</a:t>
            </a:r>
            <a:r>
              <a:rPr lang="en-US" altLang="zh-CN" sz="1400" spc="-1" dirty="0">
                <a:solidFill>
                  <a:srgbClr val="000000"/>
                </a:solidFill>
                <a:latin typeface="Trebuchet MS"/>
              </a:rPr>
              <a:t> Intel® Xeon® CPU, E5649 @ 2.53GHz</a:t>
            </a:r>
            <a:endParaRPr lang="en-US" altLang="zh-CN" sz="1400" spc="-1" dirty="0"/>
          </a:p>
        </p:txBody>
      </p:sp>
      <p:sp>
        <p:nvSpPr>
          <p:cNvPr id="1690" name="CustomShape 5"/>
          <p:cNvSpPr/>
          <p:nvPr/>
        </p:nvSpPr>
        <p:spPr>
          <a:xfrm>
            <a:off x="1631640" y="6453360"/>
            <a:ext cx="4860720" cy="51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241"/>
              </a:spcBef>
            </a:pPr>
            <a:r>
              <a:rPr lang="zh-CN" altLang="en-US" sz="1200" spc="-1" dirty="0">
                <a:solidFill>
                  <a:srgbClr val="000000"/>
                </a:solidFill>
                <a:latin typeface="Trebuchet MS"/>
                <a:ea typeface="DejaVu Sans"/>
              </a:rPr>
              <a:t>第三方名称是其公司所有财产</a:t>
            </a:r>
            <a:endParaRPr lang="en-US" sz="1200" spc="-1" dirty="0">
              <a:latin typeface="Arial"/>
            </a:endParaRPr>
          </a:p>
        </p:txBody>
      </p:sp>
      <p:sp>
        <p:nvSpPr>
          <p:cNvPr id="1691" name="CustomShape 6"/>
          <p:cNvSpPr/>
          <p:nvPr/>
        </p:nvSpPr>
        <p:spPr>
          <a:xfrm>
            <a:off x="5660723" y="6127560"/>
            <a:ext cx="521892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rPr>
              <a:t>这些并不是专业的跑分测试结果。如果你在自己机器上运行这些测试可能得到完全不同的结果。</a:t>
            </a:r>
            <a:endParaRPr lang="en-US" altLang="zh-CN" spc="-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 name="CustomShape 1"/>
          <p:cNvSpPr/>
          <p:nvPr/>
        </p:nvSpPr>
        <p:spPr>
          <a:xfrm>
            <a:off x="1415640" y="-27360"/>
            <a:ext cx="93956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让矩阵乘法</a:t>
            </a:r>
            <a:r>
              <a:rPr lang="zh-CN" altLang="en-US" sz="4400" spc="-1" dirty="0">
                <a:solidFill>
                  <a:srgbClr val="C0504D"/>
                </a:solidFill>
                <a:latin typeface="Trebuchet MS"/>
              </a:rPr>
              <a:t>真正</a:t>
            </a:r>
            <a:r>
              <a:rPr lang="zh-CN" altLang="en-US" sz="4400" spc="-1" dirty="0">
                <a:solidFill>
                  <a:srgbClr val="000000"/>
                </a:solidFill>
                <a:latin typeface="Trebuchet MS"/>
              </a:rPr>
              <a:t>加快</a:t>
            </a:r>
            <a:endParaRPr lang="en-US" sz="4400" spc="-1" dirty="0">
              <a:latin typeface="Arial"/>
            </a:endParaRPr>
          </a:p>
        </p:txBody>
      </p:sp>
      <p:sp>
        <p:nvSpPr>
          <p:cNvPr id="1693" name="CustomShape 2"/>
          <p:cNvSpPr/>
          <p:nvPr/>
        </p:nvSpPr>
        <p:spPr>
          <a:xfrm>
            <a:off x="1631640" y="1340640"/>
            <a:ext cx="8928360" cy="532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上面的内容中，我们的目标是讲解示范如何去使用私有内存、局部内存、全局内存。其实这个过程中我们忽略了很多已知的能够让矩阵乘法运行很快速的已有方法：</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工作项的数目必须是基本机器（</a:t>
            </a:r>
            <a:r>
              <a:rPr lang="en-US" altLang="zh-CN" sz="2800" spc="-1" dirty="0">
                <a:solidFill>
                  <a:srgbClr val="000000"/>
                </a:solidFill>
                <a:latin typeface="Trebuchet MS"/>
              </a:rPr>
              <a:t>fundamental machine</a:t>
            </a:r>
            <a:r>
              <a:rPr lang="zh-CN" altLang="en-US" sz="2800" spc="-1" dirty="0">
                <a:solidFill>
                  <a:srgbClr val="000000"/>
                </a:solidFill>
                <a:latin typeface="Trebuchet MS"/>
              </a:rPr>
              <a:t>）的“向量带宽（</a:t>
            </a:r>
            <a:r>
              <a:rPr lang="en-US" altLang="zh-CN" sz="2800" spc="-1" dirty="0">
                <a:solidFill>
                  <a:srgbClr val="000000"/>
                </a:solidFill>
                <a:latin typeface="Trebuchet MS"/>
              </a:rPr>
              <a:t>vector width</a:t>
            </a:r>
            <a:r>
              <a:rPr lang="zh-CN" altLang="en-US" sz="2800" spc="-1" dirty="0">
                <a:solidFill>
                  <a:srgbClr val="000000"/>
                </a:solidFill>
                <a:latin typeface="Trebuchet MS"/>
              </a:rPr>
              <a:t>）”的倍数（</a:t>
            </a:r>
            <a:r>
              <a:rPr lang="en-US" altLang="zh-CN" sz="2800" spc="-1" dirty="0">
                <a:solidFill>
                  <a:srgbClr val="000000"/>
                </a:solidFill>
                <a:latin typeface="Trebuchet MS"/>
              </a:rPr>
              <a:t>multiple</a:t>
            </a:r>
            <a:r>
              <a:rPr lang="zh-CN" altLang="en-US" sz="2800" spc="-1" dirty="0">
                <a:solidFill>
                  <a:srgbClr val="000000"/>
                </a:solidFill>
                <a:latin typeface="Trebuchet MS"/>
              </a:rPr>
              <a:t>）。</a:t>
            </a:r>
            <a:r>
              <a:rPr lang="en-US" sz="2800" spc="-1" dirty="0">
                <a:solidFill>
                  <a:srgbClr val="000000"/>
                </a:solidFill>
                <a:latin typeface="Trebuchet MS"/>
              </a:rPr>
              <a:t> </a:t>
            </a:r>
            <a:r>
              <a:rPr lang="zh-CN" altLang="en-US" sz="2800" spc="-1" dirty="0">
                <a:solidFill>
                  <a:srgbClr val="000000"/>
                </a:solidFill>
                <a:latin typeface="Trebuchet MS"/>
              </a:rPr>
              <a:t>对应的是 </a:t>
            </a:r>
            <a:r>
              <a:rPr lang="en-US" altLang="zh-CN" sz="2800" spc="-1" dirty="0">
                <a:solidFill>
                  <a:srgbClr val="000000"/>
                </a:solidFill>
                <a:latin typeface="Trebuchet MS"/>
              </a:rPr>
              <a:t>AMD </a:t>
            </a:r>
            <a:r>
              <a:rPr lang="zh-CN" altLang="en-US" sz="2800" spc="-1" dirty="0">
                <a:solidFill>
                  <a:srgbClr val="000000"/>
                </a:solidFill>
                <a:latin typeface="Trebuchet MS"/>
              </a:rPr>
              <a:t>的</a:t>
            </a:r>
            <a:r>
              <a:rPr lang="en-US" sz="2800" spc="-1" dirty="0" err="1">
                <a:solidFill>
                  <a:srgbClr val="000000"/>
                </a:solidFill>
                <a:latin typeface="Trebuchet MS"/>
              </a:rPr>
              <a:t>wavefront</a:t>
            </a:r>
            <a:r>
              <a:rPr lang="zh-CN" altLang="en-US" sz="2800" spc="-1" dirty="0">
                <a:solidFill>
                  <a:srgbClr val="000000"/>
                </a:solidFill>
                <a:latin typeface="Trebuchet MS"/>
              </a:rPr>
              <a:t>， </a:t>
            </a:r>
            <a:r>
              <a:rPr lang="en-US" altLang="zh-CN" sz="2800" spc="-1" dirty="0">
                <a:solidFill>
                  <a:srgbClr val="000000"/>
                </a:solidFill>
                <a:latin typeface="Trebuchet MS"/>
              </a:rPr>
              <a:t>NVIDIA </a:t>
            </a:r>
            <a:r>
              <a:rPr lang="zh-CN" altLang="en-US" sz="2800" spc="-1" dirty="0">
                <a:solidFill>
                  <a:srgbClr val="000000"/>
                </a:solidFill>
                <a:latin typeface="Trebuchet MS"/>
              </a:rPr>
              <a:t>的 </a:t>
            </a:r>
            <a:r>
              <a:rPr lang="en-US" sz="2800" spc="-1" dirty="0">
                <a:solidFill>
                  <a:srgbClr val="000000"/>
                </a:solidFill>
                <a:latin typeface="Trebuchet MS"/>
              </a:rPr>
              <a:t>warp </a:t>
            </a:r>
            <a:r>
              <a:rPr lang="zh-CN" altLang="en-US" sz="2800" spc="-1" dirty="0">
                <a:solidFill>
                  <a:srgbClr val="000000"/>
                </a:solidFill>
                <a:latin typeface="Trebuchet MS"/>
              </a:rPr>
              <a:t>， 以及 </a:t>
            </a:r>
            <a:r>
              <a:rPr lang="en-US" altLang="zh-CN" sz="2800" spc="-1" dirty="0">
                <a:solidFill>
                  <a:srgbClr val="000000"/>
                </a:solidFill>
                <a:latin typeface="Trebuchet MS"/>
              </a:rPr>
              <a:t>CPU</a:t>
            </a:r>
            <a:r>
              <a:rPr lang="zh-CN" altLang="en-US" sz="2800" spc="-1" dirty="0">
                <a:solidFill>
                  <a:srgbClr val="000000"/>
                </a:solidFill>
                <a:latin typeface="Trebuchet MS"/>
              </a:rPr>
              <a:t> 上面的矢量单元所暴露的 </a:t>
            </a:r>
            <a:r>
              <a:rPr lang="en-US" altLang="zh-CN" sz="2800" spc="-1" dirty="0">
                <a:solidFill>
                  <a:srgbClr val="000000"/>
                </a:solidFill>
                <a:latin typeface="Trebuchet MS"/>
              </a:rPr>
              <a:t>SIMD </a:t>
            </a:r>
            <a:r>
              <a:rPr lang="zh-CN" altLang="en-US" sz="2800" spc="-1" dirty="0">
                <a:solidFill>
                  <a:srgbClr val="000000"/>
                </a:solidFill>
                <a:latin typeface="Trebuchet MS"/>
              </a:rPr>
              <a:t>通道数。</a:t>
            </a:r>
            <a:endParaRPr lang="en-US" sz="28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要优化数据复用，你需要使用分块技术（</a:t>
            </a:r>
            <a:r>
              <a:rPr lang="en-US" altLang="zh-CN" sz="2800" spc="-1" dirty="0">
                <a:solidFill>
                  <a:srgbClr val="000000"/>
                </a:solidFill>
                <a:latin typeface="Trebuchet MS"/>
              </a:rPr>
              <a:t>blocking techniques</a:t>
            </a:r>
            <a:r>
              <a:rPr lang="zh-CN" altLang="en-US" sz="2800" spc="-1" dirty="0">
                <a:solidFill>
                  <a:srgbClr val="000000"/>
                </a:solidFill>
                <a:latin typeface="Trebuchet MS"/>
              </a:rPr>
              <a:t>）</a:t>
            </a:r>
            <a:endParaRPr lang="en-US" sz="2800" spc="-1" dirty="0">
              <a:latin typeface="Arial"/>
            </a:endParaRPr>
          </a:p>
          <a:p>
            <a:pPr marL="1143000" lvl="2" indent="-227880">
              <a:lnSpc>
                <a:spcPct val="110000"/>
              </a:lnSpc>
              <a:spcBef>
                <a:spcPts val="479"/>
              </a:spcBef>
              <a:buClr>
                <a:srgbClr val="000000"/>
              </a:buClr>
              <a:buFont typeface="Arial"/>
              <a:buChar char="•"/>
            </a:pPr>
            <a:r>
              <a:rPr lang="zh-CN" altLang="en-US" sz="2400" spc="-1" dirty="0">
                <a:solidFill>
                  <a:srgbClr val="000000"/>
                </a:solidFill>
                <a:latin typeface="Trebuchet MS"/>
              </a:rPr>
              <a:t>将矩阵分解成小块，三个小块正好适合最快的内存（私有内存）</a:t>
            </a:r>
            <a:endParaRPr lang="en-US" sz="2400" spc="-1" dirty="0">
              <a:latin typeface="Arial"/>
            </a:endParaRPr>
          </a:p>
          <a:p>
            <a:pPr marL="1143000" lvl="2" indent="-227880">
              <a:lnSpc>
                <a:spcPct val="110000"/>
              </a:lnSpc>
              <a:spcBef>
                <a:spcPts val="479"/>
              </a:spcBef>
              <a:buClr>
                <a:srgbClr val="000000"/>
              </a:buClr>
              <a:buFont typeface="Arial"/>
              <a:buChar char="•"/>
            </a:pPr>
            <a:r>
              <a:rPr lang="zh-CN" altLang="en-US" sz="2400" spc="-1" dirty="0">
                <a:solidFill>
                  <a:srgbClr val="000000"/>
                </a:solidFill>
                <a:latin typeface="Trebuchet MS"/>
              </a:rPr>
              <a:t>将小块复制进局部内存</a:t>
            </a:r>
            <a:endParaRPr lang="en-US" sz="2400" spc="-1" dirty="0">
              <a:latin typeface="Arial"/>
            </a:endParaRPr>
          </a:p>
          <a:p>
            <a:pPr marL="1143000" lvl="2" indent="-227880">
              <a:lnSpc>
                <a:spcPct val="110000"/>
              </a:lnSpc>
              <a:spcBef>
                <a:spcPts val="479"/>
              </a:spcBef>
              <a:buClr>
                <a:srgbClr val="000000"/>
              </a:buClr>
              <a:buFont typeface="Arial"/>
              <a:buChar char="•"/>
            </a:pPr>
            <a:r>
              <a:rPr lang="zh-CN" altLang="en-US" sz="2400" spc="-1" dirty="0">
                <a:solidFill>
                  <a:srgbClr val="000000"/>
                </a:solidFill>
                <a:latin typeface="Trebuchet MS"/>
              </a:rPr>
              <a:t>在拆解出来的小块上运行乘法</a:t>
            </a:r>
            <a:endParaRPr lang="en-US" sz="24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接下来的讲义中我们将 </a:t>
            </a:r>
            <a:r>
              <a:rPr lang="en-US" altLang="zh-CN" sz="2800" spc="-1" dirty="0">
                <a:solidFill>
                  <a:srgbClr val="000000"/>
                </a:solidFill>
                <a:latin typeface="Trebuchet MS"/>
              </a:rPr>
              <a:t>NVIDIA OpenCL SDK </a:t>
            </a:r>
            <a:r>
              <a:rPr lang="zh-CN" altLang="en-US" sz="2800" spc="-1" dirty="0">
                <a:solidFill>
                  <a:srgbClr val="000000"/>
                </a:solidFill>
                <a:latin typeface="Trebuchet MS"/>
              </a:rPr>
              <a:t>中的矩阵乘法程序进行了修改，使其能用我们的测试套件实现分块结果（</a:t>
            </a:r>
            <a:r>
              <a:rPr lang="en-US" altLang="zh-CN" sz="2800" spc="-1" dirty="0">
                <a:solidFill>
                  <a:srgbClr val="000000"/>
                </a:solidFill>
                <a:latin typeface="Trebuchet MS"/>
              </a:rPr>
              <a:t>blocked results</a:t>
            </a:r>
            <a:r>
              <a:rPr lang="zh-CN" altLang="en-US" sz="2800" spc="-1" dirty="0">
                <a:solidFill>
                  <a:srgbClr val="000000"/>
                </a:solidFill>
                <a:latin typeface="Trebuchet MS"/>
              </a:rPr>
              <a:t>）。其中使用了寄存器分块（</a:t>
            </a:r>
            <a:r>
              <a:rPr lang="en-US" altLang="zh-CN" sz="2800" spc="-1" dirty="0">
                <a:solidFill>
                  <a:srgbClr val="000000"/>
                </a:solidFill>
                <a:latin typeface="Trebuchet MS"/>
              </a:rPr>
              <a:t>register blocking</a:t>
            </a:r>
            <a:r>
              <a:rPr lang="zh-CN" altLang="en-US" sz="2800" spc="-1" dirty="0">
                <a:solidFill>
                  <a:srgbClr val="000000"/>
                </a:solidFill>
                <a:latin typeface="Trebuchet MS"/>
              </a:rPr>
              <a:t>），分块大小映射到 </a:t>
            </a:r>
            <a:r>
              <a:rPr lang="en-US" altLang="zh-CN" sz="2800" spc="-1" dirty="0">
                <a:solidFill>
                  <a:srgbClr val="000000"/>
                </a:solidFill>
                <a:latin typeface="Trebuchet MS"/>
              </a:rPr>
              <a:t>GPU </a:t>
            </a:r>
            <a:r>
              <a:rPr lang="zh-CN" altLang="en-US" sz="2800" spc="-1" dirty="0">
                <a:solidFill>
                  <a:srgbClr val="000000"/>
                </a:solidFill>
                <a:latin typeface="Trebuchet MS"/>
              </a:rPr>
              <a:t>的 </a:t>
            </a:r>
            <a:r>
              <a:rPr lang="en-US" altLang="zh-CN" sz="2800" spc="-1" dirty="0">
                <a:solidFill>
                  <a:srgbClr val="000000"/>
                </a:solidFill>
                <a:latin typeface="Trebuchet MS"/>
              </a:rPr>
              <a:t>warp </a:t>
            </a:r>
            <a:r>
              <a:rPr lang="zh-CN" altLang="en-US" sz="2800" spc="-1" dirty="0">
                <a:solidFill>
                  <a:srgbClr val="000000"/>
                </a:solidFill>
                <a:latin typeface="Trebuchet MS"/>
              </a:rPr>
              <a:t>规模上。</a:t>
            </a:r>
            <a:endParaRPr lang="en-US" sz="2800" spc="-1" dirty="0">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CustomShape 1"/>
          <p:cNvSpPr/>
          <p:nvPr/>
        </p:nvSpPr>
        <p:spPr>
          <a:xfrm>
            <a:off x="1981200" y="-27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4400" spc="-1" dirty="0">
                <a:solidFill>
                  <a:srgbClr val="000000"/>
                </a:solidFill>
                <a:latin typeface="Trebuchet MS"/>
              </a:rPr>
              <a:t>矩阵乘法性能</a:t>
            </a:r>
            <a:endParaRPr lang="en-US" altLang="zh-CN" sz="4400" spc="-1" dirty="0"/>
          </a:p>
        </p:txBody>
      </p:sp>
      <p:sp>
        <p:nvSpPr>
          <p:cNvPr id="1687" name="CustomShape 2"/>
          <p:cNvSpPr/>
          <p:nvPr/>
        </p:nvSpPr>
        <p:spPr>
          <a:xfrm>
            <a:off x="1703460" y="1213920"/>
            <a:ext cx="8784360" cy="82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rPr>
              <a:t>矩阵存储在全局内存中</a:t>
            </a:r>
            <a:endParaRPr lang="en-US" altLang="zh-CN" sz="3200" spc="-1" dirty="0"/>
          </a:p>
        </p:txBody>
      </p:sp>
      <p:graphicFrame>
        <p:nvGraphicFramePr>
          <p:cNvPr id="1688" name="Table 3"/>
          <p:cNvGraphicFramePr/>
          <p:nvPr/>
        </p:nvGraphicFramePr>
        <p:xfrm>
          <a:off x="2069935" y="1866960"/>
          <a:ext cx="7920360" cy="3209160"/>
        </p:xfrm>
        <a:graphic>
          <a:graphicData uri="http://schemas.openxmlformats.org/drawingml/2006/table">
            <a:tbl>
              <a:tblPr/>
              <a:tblGrid>
                <a:gridCol w="5252566">
                  <a:extLst>
                    <a:ext uri="{9D8B030D-6E8A-4147-A177-3AD203B41FA5}">
                      <a16:colId xmlns:a16="http://schemas.microsoft.com/office/drawing/2014/main" val="20000"/>
                    </a:ext>
                  </a:extLst>
                </a:gridCol>
                <a:gridCol w="1314107">
                  <a:extLst>
                    <a:ext uri="{9D8B030D-6E8A-4147-A177-3AD203B41FA5}">
                      <a16:colId xmlns:a16="http://schemas.microsoft.com/office/drawing/2014/main" val="20001"/>
                    </a:ext>
                  </a:extLst>
                </a:gridCol>
                <a:gridCol w="1353687">
                  <a:extLst>
                    <a:ext uri="{9D8B030D-6E8A-4147-A177-3AD203B41FA5}">
                      <a16:colId xmlns:a16="http://schemas.microsoft.com/office/drawing/2014/main" val="20002"/>
                    </a:ext>
                  </a:extLst>
                </a:gridCol>
              </a:tblGrid>
              <a:tr h="357120">
                <a:tc rowSpan="2">
                  <a:txBody>
                    <a:bodyPr/>
                    <a:lstStyle/>
                    <a:p>
                      <a:pPr>
                        <a:lnSpc>
                          <a:spcPct val="100000"/>
                        </a:lnSpc>
                      </a:pPr>
                      <a:r>
                        <a:rPr lang="zh-CN" altLang="en-US" sz="1600" b="1" strike="noStrike" spc="-1" dirty="0">
                          <a:solidFill>
                            <a:srgbClr val="000000"/>
                          </a:solidFill>
                          <a:latin typeface="Trebuchet MS"/>
                        </a:rPr>
                        <a:t>情景</a:t>
                      </a:r>
                      <a:endParaRPr lang="en-US" sz="1600" b="0" strike="noStrike" spc="-1" dirty="0">
                        <a:latin typeface="Arial"/>
                      </a:endParaRPr>
                    </a:p>
                  </a:txBody>
                  <a:tcPr>
                    <a:lnT w="12240">
                      <a:solidFill>
                        <a:srgbClr val="000000"/>
                      </a:solidFill>
                    </a:lnT>
                    <a:lnB w="12240">
                      <a:solidFill>
                        <a:srgbClr val="000000"/>
                      </a:solidFill>
                    </a:lnB>
                    <a:noFill/>
                  </a:tcPr>
                </a:tc>
                <a:tc gridSpan="2">
                  <a:txBody>
                    <a:bodyPr/>
                    <a:lstStyle/>
                    <a:p>
                      <a:pPr algn="ctr">
                        <a:lnSpc>
                          <a:spcPct val="100000"/>
                        </a:lnSpc>
                      </a:pPr>
                      <a:r>
                        <a:rPr lang="zh-CN" altLang="en-US" sz="1600" b="1" strike="noStrike" spc="-1" dirty="0">
                          <a:solidFill>
                            <a:srgbClr val="000000"/>
                          </a:solidFill>
                          <a:latin typeface="Trebuchet MS"/>
                        </a:rPr>
                        <a:t>算力：</a:t>
                      </a:r>
                      <a:r>
                        <a:rPr lang="en-US" sz="1600" b="1" strike="noStrike" spc="-1" dirty="0">
                          <a:solidFill>
                            <a:srgbClr val="000000"/>
                          </a:solidFill>
                          <a:latin typeface="Trebuchet MS"/>
                        </a:rPr>
                        <a:t>MFLOPS</a:t>
                      </a:r>
                      <a:endParaRPr lang="en-US" sz="1600" b="0" strike="noStrike" spc="-1" dirty="0">
                        <a:latin typeface="Arial"/>
                      </a:endParaRPr>
                    </a:p>
                  </a:txBody>
                  <a:tcPr>
                    <a:lnT w="12240">
                      <a:solidFill>
                        <a:srgbClr val="000000"/>
                      </a:solidFill>
                    </a:lnT>
                    <a:lnB w="12240">
                      <a:noFill/>
                    </a:lnB>
                    <a:noFill/>
                  </a:tcPr>
                </a:tc>
                <a:tc hMerge="1">
                  <a:txBody>
                    <a:bodyPr/>
                    <a:lstStyle/>
                    <a:p>
                      <a:endParaRPr lang="zh-CN"/>
                    </a:p>
                  </a:txBody>
                  <a:tcPr>
                    <a:solidFill>
                      <a:srgbClr val="729FCF"/>
                    </a:solidFill>
                  </a:tcPr>
                </a:tc>
                <a:extLst>
                  <a:ext uri="{0D108BD9-81ED-4DB2-BD59-A6C34878D82A}">
                    <a16:rowId xmlns:a16="http://schemas.microsoft.com/office/drawing/2014/main" val="10000"/>
                  </a:ext>
                </a:extLst>
              </a:tr>
              <a:tr h="357120">
                <a:tc vMerge="1">
                  <a:txBody>
                    <a:bodyPr/>
                    <a:lstStyle/>
                    <a:p>
                      <a:endParaRPr lang="zh-CN"/>
                    </a:p>
                  </a:txBody>
                  <a:tcPr>
                    <a:solidFill>
                      <a:srgbClr val="729FCF"/>
                    </a:solidFill>
                  </a:tcPr>
                </a:tc>
                <a:tc>
                  <a:txBody>
                    <a:bodyPr/>
                    <a:lstStyle/>
                    <a:p>
                      <a:pPr algn="ctr">
                        <a:lnSpc>
                          <a:spcPct val="100000"/>
                        </a:lnSpc>
                      </a:pPr>
                      <a:r>
                        <a:rPr lang="en-US" sz="1600" b="0" strike="noStrike" spc="-1">
                          <a:solidFill>
                            <a:srgbClr val="000000"/>
                          </a:solidFill>
                          <a:latin typeface="Trebuchet MS"/>
                        </a:rPr>
                        <a:t>CPU</a:t>
                      </a:r>
                      <a:endParaRPr lang="en-US" sz="1600" b="0" strike="noStrike" spc="-1">
                        <a:latin typeface="Arial"/>
                      </a:endParaRPr>
                    </a:p>
                  </a:txBody>
                  <a:tcPr>
                    <a:lnL w="12240">
                      <a:noFill/>
                    </a:lnL>
                    <a:lnT w="12240">
                      <a:no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GPU</a:t>
                      </a:r>
                      <a:endParaRPr lang="en-US" sz="1600" b="0" strike="noStrike" spc="-1" dirty="0">
                        <a:latin typeface="Arial"/>
                      </a:endParaRPr>
                    </a:p>
                  </a:txBody>
                  <a:tcPr>
                    <a:lnT w="12240">
                      <a:noFill/>
                    </a:lnT>
                    <a:lnB w="12240">
                      <a:solidFill>
                        <a:srgbClr val="000000"/>
                      </a:solidFill>
                    </a:lnB>
                    <a:noFill/>
                  </a:tcPr>
                </a:tc>
                <a:extLst>
                  <a:ext uri="{0D108BD9-81ED-4DB2-BD59-A6C34878D82A}">
                    <a16:rowId xmlns:a16="http://schemas.microsoft.com/office/drawing/2014/main" val="10001"/>
                  </a:ext>
                </a:extLst>
              </a:tr>
              <a:tr h="357120">
                <a:tc>
                  <a:txBody>
                    <a:bodyPr/>
                    <a:lstStyle/>
                    <a:p>
                      <a:pPr>
                        <a:lnSpc>
                          <a:spcPct val="100000"/>
                        </a:lnSpc>
                      </a:pPr>
                      <a:r>
                        <a:rPr lang="zh-CN" altLang="en-US" sz="1600" b="0" strike="noStrike" spc="-1" dirty="0">
                          <a:solidFill>
                            <a:srgbClr val="000000"/>
                          </a:solidFill>
                          <a:latin typeface="Trebuchet MS"/>
                        </a:rPr>
                        <a:t>顺序（</a:t>
                      </a:r>
                      <a:r>
                        <a:rPr lang="en-US" altLang="zh-CN" sz="1600" b="0" strike="noStrike" spc="-1" dirty="0">
                          <a:solidFill>
                            <a:srgbClr val="000000"/>
                          </a:solidFill>
                          <a:latin typeface="Trebuchet MS"/>
                        </a:rPr>
                        <a:t>Sequential</a:t>
                      </a:r>
                      <a:r>
                        <a:rPr lang="zh-CN" altLang="en-US" sz="1600" b="0" strike="noStrike" spc="-1" dirty="0">
                          <a:solidFill>
                            <a:srgbClr val="000000"/>
                          </a:solidFill>
                          <a:latin typeface="Trebuchet MS"/>
                        </a:rPr>
                        <a:t>）</a:t>
                      </a:r>
                      <a:r>
                        <a:rPr lang="en-US" altLang="zh-CN" sz="1600" b="0" strike="noStrike" spc="-1" dirty="0">
                          <a:solidFill>
                            <a:srgbClr val="000000"/>
                          </a:solidFill>
                          <a:latin typeface="Trebuchet MS"/>
                        </a:rPr>
                        <a:t>C (</a:t>
                      </a:r>
                      <a:r>
                        <a:rPr lang="zh-CN" altLang="en-US" sz="1600" b="0" strike="noStrike" spc="-1" dirty="0">
                          <a:solidFill>
                            <a:srgbClr val="000000"/>
                          </a:solidFill>
                          <a:latin typeface="Trebuchet MS"/>
                        </a:rPr>
                        <a:t>不使用</a:t>
                      </a:r>
                      <a:r>
                        <a:rPr lang="en-US" altLang="zh-CN" sz="1600" b="0" strike="noStrike" spc="-1" dirty="0">
                          <a:solidFill>
                            <a:srgbClr val="000000"/>
                          </a:solidFill>
                          <a:latin typeface="Trebuchet MS"/>
                        </a:rPr>
                        <a:t> OpenCL)</a:t>
                      </a:r>
                      <a:endParaRPr lang="en-US" altLang="zh-CN" sz="1600" b="0" strike="noStrike" spc="-1" dirty="0">
                        <a:latin typeface="+mn-lt"/>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a:solidFill>
                            <a:srgbClr val="000000"/>
                          </a:solidFill>
                          <a:latin typeface="Trebuchet MS"/>
                        </a:rPr>
                        <a:t>887.2</a:t>
                      </a:r>
                      <a:endParaRPr lang="en-US" sz="1600" b="0" strike="noStrike" spc="-1">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a:solidFill>
                            <a:srgbClr val="000000"/>
                          </a:solidFill>
                          <a:latin typeface="Trebuchet MS"/>
                        </a:rPr>
                        <a:t>N/A</a:t>
                      </a:r>
                      <a:endParaRPr lang="en-US" sz="1600" b="0" strike="noStrike" spc="-1">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2"/>
                  </a:ext>
                </a:extLst>
              </a:tr>
              <a:tr h="357120">
                <a:tc>
                  <a:txBody>
                    <a:bodyPr/>
                    <a:lstStyle/>
                    <a:p>
                      <a:pPr>
                        <a:lnSpc>
                          <a:spcPct val="100000"/>
                        </a:lnSpc>
                      </a:pPr>
                      <a:r>
                        <a:rPr lang="en-US" sz="1600" b="0" strike="noStrike" spc="-1" dirty="0">
                          <a:solidFill>
                            <a:srgbClr val="000000"/>
                          </a:solidFill>
                          <a:latin typeface="Trebuchet MS"/>
                        </a:rPr>
                        <a:t>C(</a:t>
                      </a:r>
                      <a:r>
                        <a:rPr lang="en-US" sz="1600" b="0" strike="noStrike" spc="-1" dirty="0" err="1">
                          <a:solidFill>
                            <a:srgbClr val="000000"/>
                          </a:solidFill>
                          <a:latin typeface="Trebuchet MS"/>
                        </a:rPr>
                        <a:t>i,j</a:t>
                      </a:r>
                      <a:r>
                        <a:rPr lang="en-US" sz="1600" b="0" strike="noStrike" spc="-1" dirty="0">
                          <a:solidFill>
                            <a:srgbClr val="000000"/>
                          </a:solidFill>
                          <a:latin typeface="Trebuchet MS"/>
                        </a:rPr>
                        <a:t>) </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a:t>
                      </a:r>
                      <a:r>
                        <a:rPr lang="en-US" sz="1600" b="0" strike="noStrike" spc="-1" dirty="0">
                          <a:solidFill>
                            <a:srgbClr val="000000"/>
                          </a:solidFill>
                          <a:latin typeface="Trebuchet MS"/>
                        </a:rPr>
                        <a:t> </a:t>
                      </a:r>
                      <a:r>
                        <a:rPr lang="zh-CN" altLang="en-US" sz="1600" b="0" strike="noStrike" spc="-1" dirty="0">
                          <a:solidFill>
                            <a:srgbClr val="000000"/>
                          </a:solidFill>
                          <a:latin typeface="Trebuchet MS"/>
                        </a:rPr>
                        <a:t>全存放在全局内存</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3,926.1</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3,720.9</a:t>
                      </a:r>
                      <a:endParaRPr lang="en-US" sz="1600" b="0" strike="noStrike" spc="-1" dirty="0">
                        <a:latin typeface="Arial"/>
                      </a:endParaRPr>
                    </a:p>
                  </a:txBody>
                  <a:tcPr>
                    <a:lnT w="12240">
                      <a:solidFill>
                        <a:srgbClr val="000000"/>
                      </a:solidFill>
                    </a:lnT>
                    <a:lnB w="12240">
                      <a:solidFill>
                        <a:srgbClr val="000000"/>
                      </a:solidFill>
                    </a:lnB>
                    <a:noFill/>
                  </a:tcPr>
                </a:tc>
                <a:extLst>
                  <a:ext uri="{0D108BD9-81ED-4DB2-BD59-A6C34878D82A}">
                    <a16:rowId xmlns:a16="http://schemas.microsoft.com/office/drawing/2014/main" val="10003"/>
                  </a:ext>
                </a:extLst>
              </a:tr>
              <a:tr h="357120">
                <a:tc>
                  <a:txBody>
                    <a:bodyPr/>
                    <a:lstStyle/>
                    <a:p>
                      <a:pPr>
                        <a:lnSpc>
                          <a:spcPct val="100000"/>
                        </a:lnSpc>
                      </a:pPr>
                      <a:r>
                        <a:rPr lang="en-US" sz="1600" b="0" strike="noStrike" spc="-1" dirty="0">
                          <a:solidFill>
                            <a:srgbClr val="000000"/>
                          </a:solidFill>
                          <a:latin typeface="Trebuchet MS"/>
                        </a:rPr>
                        <a:t>C </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）一行（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），全存放在全局内存</a:t>
                      </a:r>
                      <a:endParaRPr lang="en-US" sz="1600" b="0" strike="noStrike" spc="-1" dirty="0">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dirty="0">
                          <a:solidFill>
                            <a:srgbClr val="000000"/>
                          </a:solidFill>
                          <a:latin typeface="Trebuchet MS"/>
                        </a:rPr>
                        <a:t>3,379.5</a:t>
                      </a:r>
                      <a:endParaRPr lang="en-US" sz="1600" b="0" strike="noStrike" spc="-1" dirty="0">
                        <a:latin typeface="Arial"/>
                      </a:endParaRPr>
                    </a:p>
                  </a:txBody>
                  <a:tcPr>
                    <a:lnT w="12240">
                      <a:solidFill>
                        <a:srgbClr val="000000"/>
                      </a:solidFill>
                    </a:lnT>
                    <a:lnB w="12240">
                      <a:solidFill>
                        <a:srgbClr val="000000"/>
                      </a:solidFill>
                    </a:lnB>
                    <a:solidFill>
                      <a:srgbClr val="000000">
                        <a:alpha val="20000"/>
                      </a:srgbClr>
                    </a:solidFill>
                  </a:tcPr>
                </a:tc>
                <a:tc>
                  <a:txBody>
                    <a:bodyPr/>
                    <a:lstStyle/>
                    <a:p>
                      <a:pPr algn="ctr">
                        <a:lnSpc>
                          <a:spcPct val="100000"/>
                        </a:lnSpc>
                      </a:pPr>
                      <a:r>
                        <a:rPr lang="en-US" sz="1600" b="0" strike="noStrike" spc="-1" dirty="0">
                          <a:solidFill>
                            <a:srgbClr val="000000"/>
                          </a:solidFill>
                          <a:latin typeface="Trebuchet MS"/>
                        </a:rPr>
                        <a:t>4,195.8</a:t>
                      </a:r>
                      <a:endParaRPr lang="en-US" sz="1600" b="0" strike="noStrike" spc="-1" dirty="0">
                        <a:latin typeface="Arial"/>
                      </a:endParaRPr>
                    </a:p>
                  </a:txBody>
                  <a:tcP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4"/>
                  </a:ext>
                </a:extLst>
              </a:tr>
              <a:tr h="357120">
                <a:tc>
                  <a:txBody>
                    <a:bodyPr/>
                    <a:lstStyle/>
                    <a:p>
                      <a:pPr>
                        <a:lnSpc>
                          <a:spcPct val="100000"/>
                        </a:lnSpc>
                      </a:pPr>
                      <a:r>
                        <a:rPr lang="en-US" altLang="zh-CN" sz="1600" b="0" strike="noStrike" spc="-1" dirty="0">
                          <a:solidFill>
                            <a:srgbClr val="000000"/>
                          </a:solidFill>
                          <a:latin typeface="Trebuchet MS"/>
                        </a:rPr>
                        <a:t>C </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）一行（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a:t>
                      </a:r>
                      <a:r>
                        <a:rPr lang="en-US" sz="1600" b="0" strike="noStrike" spc="-1" dirty="0">
                          <a:solidFill>
                            <a:srgbClr val="000000"/>
                          </a:solidFill>
                          <a:latin typeface="Trebuchet MS"/>
                        </a:rPr>
                        <a:t> A </a:t>
                      </a:r>
                      <a:r>
                        <a:rPr lang="zh-CN" altLang="en-US" sz="1600" b="0" strike="noStrike" spc="-1" dirty="0">
                          <a:solidFill>
                            <a:srgbClr val="000000"/>
                          </a:solidFill>
                          <a:latin typeface="Trebuchet MS"/>
                        </a:rPr>
                        <a:t>的行（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）存放在私有内存中</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3,385.8</a:t>
                      </a:r>
                      <a:endParaRPr lang="en-US" sz="1600" b="0" strike="noStrike" spc="-1" dirty="0">
                        <a:latin typeface="Arial"/>
                      </a:endParaRPr>
                    </a:p>
                  </a:txBody>
                  <a:tcPr>
                    <a:lnT w="12240">
                      <a:solidFill>
                        <a:srgbClr val="000000"/>
                      </a:solidFill>
                    </a:lnT>
                    <a:lnB w="12240">
                      <a:solidFill>
                        <a:srgbClr val="000000"/>
                      </a:solidFill>
                    </a:lnB>
                    <a:noFill/>
                  </a:tcPr>
                </a:tc>
                <a:tc>
                  <a:txBody>
                    <a:bodyPr/>
                    <a:lstStyle/>
                    <a:p>
                      <a:pPr algn="ctr">
                        <a:lnSpc>
                          <a:spcPct val="100000"/>
                        </a:lnSpc>
                      </a:pPr>
                      <a:r>
                        <a:rPr lang="en-US" sz="1600" b="0" strike="noStrike" spc="-1" dirty="0">
                          <a:solidFill>
                            <a:srgbClr val="000000"/>
                          </a:solidFill>
                          <a:latin typeface="Trebuchet MS"/>
                        </a:rPr>
                        <a:t>8,584.3</a:t>
                      </a:r>
                      <a:endParaRPr lang="en-US" sz="1600" b="0" strike="noStrike" spc="-1" dirty="0">
                        <a:latin typeface="Arial"/>
                      </a:endParaRPr>
                    </a:p>
                  </a:txBody>
                  <a:tcPr>
                    <a:lnT w="12240">
                      <a:solidFill>
                        <a:srgbClr val="000000"/>
                      </a:solidFill>
                    </a:lnT>
                    <a:lnB w="12240">
                      <a:solidFill>
                        <a:srgbClr val="000000"/>
                      </a:solidFill>
                    </a:lnB>
                    <a:noFill/>
                  </a:tcPr>
                </a:tc>
                <a:extLst>
                  <a:ext uri="{0D108BD9-81ED-4DB2-BD59-A6C34878D82A}">
                    <a16:rowId xmlns:a16="http://schemas.microsoft.com/office/drawing/2014/main" val="10005"/>
                  </a:ext>
                </a:extLst>
              </a:tr>
              <a:tr h="622440">
                <a:tc>
                  <a:txBody>
                    <a:bodyPr/>
                    <a:lstStyle/>
                    <a:p>
                      <a:pPr>
                        <a:lnSpc>
                          <a:spcPct val="100000"/>
                        </a:lnSpc>
                      </a:pPr>
                      <a:r>
                        <a:rPr lang="en-US" sz="1600" b="0" strike="noStrike" spc="-1" dirty="0">
                          <a:solidFill>
                            <a:srgbClr val="000000"/>
                          </a:solidFill>
                          <a:latin typeface="Trebuchet MS"/>
                        </a:rPr>
                        <a:t>C</a:t>
                      </a:r>
                      <a:r>
                        <a:rPr lang="zh-CN" altLang="en-US" sz="1600" b="0" strike="noStrike" spc="-1" dirty="0">
                          <a:solidFill>
                            <a:srgbClr val="000000"/>
                          </a:solidFill>
                          <a:latin typeface="Trebuchet MS"/>
                        </a:rPr>
                        <a:t>每个工作项（</a:t>
                      </a:r>
                      <a:r>
                        <a:rPr lang="en-US" altLang="zh-CN" sz="1600" b="0" strike="noStrike" spc="-1" dirty="0">
                          <a:solidFill>
                            <a:srgbClr val="000000"/>
                          </a:solidFill>
                          <a:latin typeface="Trebuchet MS"/>
                        </a:rPr>
                        <a:t>work-item</a:t>
                      </a:r>
                      <a:r>
                        <a:rPr lang="zh-CN" altLang="en-US" sz="1600" b="0" strike="noStrike" spc="-1" dirty="0">
                          <a:solidFill>
                            <a:srgbClr val="000000"/>
                          </a:solidFill>
                          <a:latin typeface="Trebuchet MS"/>
                        </a:rPr>
                        <a:t>）一行（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a:t>
                      </a:r>
                      <a:r>
                        <a:rPr lang="en-US" altLang="zh-CN" sz="1600" b="0" strike="noStrike" spc="-1" dirty="0">
                          <a:solidFill>
                            <a:srgbClr val="000000"/>
                          </a:solidFill>
                          <a:latin typeface="Trebuchet MS"/>
                        </a:rPr>
                        <a:t> </a:t>
                      </a:r>
                      <a:r>
                        <a:rPr lang="en-US" sz="1600" b="0" strike="noStrike" spc="-1" dirty="0">
                          <a:solidFill>
                            <a:srgbClr val="000000"/>
                          </a:solidFill>
                          <a:latin typeface="Trebuchet MS"/>
                        </a:rPr>
                        <a:t> A </a:t>
                      </a:r>
                      <a:r>
                        <a:rPr lang="zh-CN" altLang="en-US" sz="1600" b="0" strike="noStrike" spc="-1" dirty="0">
                          <a:solidFill>
                            <a:srgbClr val="000000"/>
                          </a:solidFill>
                          <a:latin typeface="Trebuchet MS"/>
                        </a:rPr>
                        <a:t>的行（</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）存放在私有内存中</a:t>
                      </a:r>
                      <a:r>
                        <a:rPr lang="en-US" sz="1600" b="0" strike="noStrike" spc="-1" dirty="0">
                          <a:solidFill>
                            <a:srgbClr val="000000"/>
                          </a:solidFill>
                          <a:latin typeface="Trebuchet MS"/>
                        </a:rPr>
                        <a:t>, B </a:t>
                      </a:r>
                      <a:r>
                        <a:rPr lang="zh-CN" altLang="en-US" sz="1600" b="0" strike="noStrike" spc="-1" dirty="0">
                          <a:solidFill>
                            <a:srgbClr val="000000"/>
                          </a:solidFill>
                          <a:latin typeface="Trebuchet MS"/>
                        </a:rPr>
                        <a:t>的列（</a:t>
                      </a:r>
                      <a:r>
                        <a:rPr lang="en-US" altLang="zh-CN" sz="1600" b="0" strike="noStrike" spc="-1" dirty="0">
                          <a:solidFill>
                            <a:srgbClr val="000000"/>
                          </a:solidFill>
                          <a:latin typeface="Trebuchet MS"/>
                        </a:rPr>
                        <a:t>row</a:t>
                      </a:r>
                      <a:r>
                        <a:rPr lang="zh-CN" altLang="en-US" sz="1600" b="0" strike="noStrike" spc="-1" dirty="0">
                          <a:solidFill>
                            <a:srgbClr val="000000"/>
                          </a:solidFill>
                          <a:latin typeface="Trebuchet MS"/>
                        </a:rPr>
                        <a:t>）存放在局部内存中</a:t>
                      </a:r>
                      <a:endParaRPr lang="en-US" sz="16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gn="ctr">
                        <a:lnSpc>
                          <a:spcPct val="100000"/>
                        </a:lnSpc>
                      </a:pPr>
                      <a:r>
                        <a:rPr lang="en-US" sz="1600" b="0" strike="noStrike" spc="-1">
                          <a:solidFill>
                            <a:srgbClr val="000000"/>
                          </a:solidFill>
                          <a:latin typeface="Trebuchet MS"/>
                        </a:rPr>
                        <a:t>10,047.5</a:t>
                      </a:r>
                      <a:endParaRPr lang="en-US" sz="1600" b="0" strike="noStrike" spc="-1">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gn="ctr">
                        <a:lnSpc>
                          <a:spcPct val="100000"/>
                        </a:lnSpc>
                      </a:pPr>
                      <a:r>
                        <a:rPr lang="en-US" sz="1600" b="0" strike="noStrike" spc="-1" dirty="0">
                          <a:solidFill>
                            <a:srgbClr val="000000"/>
                          </a:solidFill>
                          <a:latin typeface="Trebuchet MS"/>
                        </a:rPr>
                        <a:t>8,181.9</a:t>
                      </a:r>
                      <a:endParaRPr lang="en-US" sz="1600" b="0" strike="noStrike" spc="-1" dirty="0">
                        <a:latin typeface="Arial"/>
                      </a:endParaRPr>
                    </a:p>
                  </a:txBody>
                  <a:tcPr>
                    <a:lnT w="1224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extLst>
                  <a:ext uri="{0D108BD9-81ED-4DB2-BD59-A6C34878D82A}">
                    <a16:rowId xmlns:a16="http://schemas.microsoft.com/office/drawing/2014/main" val="10006"/>
                  </a:ext>
                </a:extLst>
              </a:tr>
            </a:tbl>
          </a:graphicData>
        </a:graphic>
      </p:graphicFrame>
      <p:sp>
        <p:nvSpPr>
          <p:cNvPr id="1689" name="CustomShape 4"/>
          <p:cNvSpPr/>
          <p:nvPr/>
        </p:nvSpPr>
        <p:spPr>
          <a:xfrm>
            <a:off x="1631641" y="5273040"/>
            <a:ext cx="7149037"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400" spc="-1" dirty="0">
                <a:solidFill>
                  <a:srgbClr val="000000"/>
                </a:solidFill>
                <a:latin typeface="Trebuchet MS"/>
              </a:rPr>
              <a:t>此处用的 </a:t>
            </a:r>
            <a:r>
              <a:rPr lang="en-US" altLang="zh-CN" sz="1400" spc="-1" dirty="0">
                <a:solidFill>
                  <a:srgbClr val="000000"/>
                </a:solidFill>
                <a:latin typeface="Trebuchet MS"/>
              </a:rPr>
              <a:t>GPU </a:t>
            </a:r>
            <a:r>
              <a:rPr lang="zh-CN" altLang="en-US" sz="1400" spc="-1" dirty="0">
                <a:solidFill>
                  <a:srgbClr val="000000"/>
                </a:solidFill>
                <a:latin typeface="Trebuchet MS"/>
              </a:rPr>
              <a:t>设备是 </a:t>
            </a:r>
            <a:r>
              <a:rPr lang="en-US" altLang="zh-CN" sz="1400" spc="-1" dirty="0">
                <a:solidFill>
                  <a:srgbClr val="000000"/>
                </a:solidFill>
                <a:latin typeface="Trebuchet MS"/>
              </a:rPr>
              <a:t>Tesla® M2090 GPU </a:t>
            </a:r>
            <a:r>
              <a:rPr lang="zh-CN" altLang="en-US" sz="1400" spc="-1" dirty="0">
                <a:solidFill>
                  <a:srgbClr val="000000"/>
                </a:solidFill>
                <a:latin typeface="Trebuchet MS"/>
              </a:rPr>
              <a:t>，来自</a:t>
            </a:r>
            <a:r>
              <a:rPr lang="en-US" altLang="zh-CN" sz="1400" spc="-1" dirty="0">
                <a:solidFill>
                  <a:srgbClr val="000000"/>
                </a:solidFill>
                <a:latin typeface="Trebuchet MS"/>
              </a:rPr>
              <a:t>NVIDIA® </a:t>
            </a:r>
            <a:r>
              <a:rPr lang="zh-CN" altLang="en-US" sz="1400" spc="-1" dirty="0">
                <a:solidFill>
                  <a:srgbClr val="000000"/>
                </a:solidFill>
                <a:latin typeface="Trebuchet MS"/>
              </a:rPr>
              <a:t>，有 </a:t>
            </a:r>
            <a:r>
              <a:rPr lang="en-US" altLang="zh-CN" sz="1400" spc="-1" dirty="0">
                <a:solidFill>
                  <a:srgbClr val="000000"/>
                </a:solidFill>
                <a:latin typeface="Trebuchet MS"/>
              </a:rPr>
              <a:t>16</a:t>
            </a:r>
            <a:r>
              <a:rPr lang="zh-CN" altLang="en-US" sz="1400" spc="-1" dirty="0">
                <a:solidFill>
                  <a:srgbClr val="000000"/>
                </a:solidFill>
                <a:latin typeface="Trebuchet MS"/>
              </a:rPr>
              <a:t> 个计算单元（</a:t>
            </a:r>
            <a:r>
              <a:rPr lang="en-US" altLang="zh-CN" sz="1400" spc="-1" dirty="0">
                <a:solidFill>
                  <a:srgbClr val="000000"/>
                </a:solidFill>
                <a:latin typeface="Trebuchet MS"/>
              </a:rPr>
              <a:t>CU</a:t>
            </a:r>
            <a:r>
              <a:rPr lang="zh-CN" altLang="en-US" sz="1400" spc="-1" dirty="0">
                <a:solidFill>
                  <a:srgbClr val="000000"/>
                </a:solidFill>
                <a:latin typeface="Trebuchet MS"/>
              </a:rPr>
              <a:t>），</a:t>
            </a:r>
            <a:r>
              <a:rPr lang="en-US" altLang="zh-CN" sz="1400" spc="-1" dirty="0">
                <a:solidFill>
                  <a:srgbClr val="000000"/>
                </a:solidFill>
                <a:latin typeface="Trebuchet MS"/>
              </a:rPr>
              <a:t>512 </a:t>
            </a:r>
            <a:r>
              <a:rPr lang="zh-CN" altLang="en-US" sz="1400" spc="-1" dirty="0">
                <a:solidFill>
                  <a:srgbClr val="000000"/>
                </a:solidFill>
                <a:latin typeface="Trebuchet MS"/>
              </a:rPr>
              <a:t>个处理元素（</a:t>
            </a:r>
            <a:r>
              <a:rPr lang="en-US" altLang="zh-CN" sz="1400" spc="-1" dirty="0">
                <a:solidFill>
                  <a:srgbClr val="000000"/>
                </a:solidFill>
                <a:latin typeface="Trebuchet MS"/>
              </a:rPr>
              <a:t>PE</a:t>
            </a:r>
            <a:r>
              <a:rPr lang="zh-CN" altLang="en-US" sz="1400" spc="-1" dirty="0">
                <a:solidFill>
                  <a:srgbClr val="000000"/>
                </a:solidFill>
                <a:latin typeface="Trebuchet MS"/>
              </a:rPr>
              <a:t>）</a:t>
            </a:r>
            <a:endParaRPr lang="en-US" altLang="zh-CN" sz="1400" spc="-1" dirty="0"/>
          </a:p>
          <a:p>
            <a:pPr>
              <a:lnSpc>
                <a:spcPct val="100000"/>
              </a:lnSpc>
            </a:pPr>
            <a:r>
              <a:rPr lang="zh-CN" altLang="en-US" sz="1400" spc="-1" dirty="0">
                <a:solidFill>
                  <a:srgbClr val="000000"/>
                </a:solidFill>
                <a:latin typeface="Trebuchet MS"/>
              </a:rPr>
              <a:t>所用的 </a:t>
            </a:r>
            <a:r>
              <a:rPr lang="en-US" altLang="zh-CN" sz="1400" spc="-1" dirty="0">
                <a:solidFill>
                  <a:srgbClr val="000000"/>
                </a:solidFill>
                <a:latin typeface="Trebuchet MS"/>
              </a:rPr>
              <a:t>CPU </a:t>
            </a:r>
            <a:r>
              <a:rPr lang="zh-CN" altLang="en-US" sz="1400" spc="-1" dirty="0">
                <a:solidFill>
                  <a:srgbClr val="000000"/>
                </a:solidFill>
                <a:latin typeface="Trebuchet MS"/>
              </a:rPr>
              <a:t>设备是</a:t>
            </a:r>
            <a:r>
              <a:rPr lang="en-US" altLang="zh-CN" sz="1400" spc="-1" dirty="0">
                <a:solidFill>
                  <a:srgbClr val="000000"/>
                </a:solidFill>
                <a:latin typeface="Trebuchet MS"/>
              </a:rPr>
              <a:t> Intel® Xeon® CPU, E5649 @ 2.53GHz</a:t>
            </a:r>
            <a:endParaRPr lang="en-US" altLang="zh-CN" sz="1400" spc="-1" dirty="0"/>
          </a:p>
        </p:txBody>
      </p:sp>
      <p:sp>
        <p:nvSpPr>
          <p:cNvPr id="1690" name="CustomShape 5"/>
          <p:cNvSpPr/>
          <p:nvPr/>
        </p:nvSpPr>
        <p:spPr>
          <a:xfrm>
            <a:off x="1631640" y="6453360"/>
            <a:ext cx="4860720" cy="51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241"/>
              </a:spcBef>
            </a:pPr>
            <a:r>
              <a:rPr lang="zh-CN" altLang="en-US" sz="1200" spc="-1" dirty="0">
                <a:solidFill>
                  <a:srgbClr val="000000"/>
                </a:solidFill>
                <a:latin typeface="Trebuchet MS"/>
                <a:ea typeface="DejaVu Sans"/>
              </a:rPr>
              <a:t>第三方名称是其公司所有财产</a:t>
            </a:r>
            <a:endParaRPr lang="en-US" sz="1200" spc="-1" dirty="0">
              <a:latin typeface="Arial"/>
            </a:endParaRPr>
          </a:p>
        </p:txBody>
      </p:sp>
      <p:sp>
        <p:nvSpPr>
          <p:cNvPr id="1691" name="CustomShape 6"/>
          <p:cNvSpPr/>
          <p:nvPr/>
        </p:nvSpPr>
        <p:spPr>
          <a:xfrm>
            <a:off x="4991160" y="6133180"/>
            <a:ext cx="521892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rPr>
              <a:t>这些并不是专业的跑分测试结果。如果你在自己机器上运行这些测试可能得到完全不同的结果。</a:t>
            </a:r>
            <a:endParaRPr lang="en-US" altLang="zh-CN" spc="-1" dirty="0"/>
          </a:p>
        </p:txBody>
      </p:sp>
      <p:sp>
        <p:nvSpPr>
          <p:cNvPr id="8" name="CustomShape 7">
            <a:extLst>
              <a:ext uri="{FF2B5EF4-FFF2-40B4-BE49-F238E27FC236}">
                <a16:creationId xmlns:a16="http://schemas.microsoft.com/office/drawing/2014/main" id="{AB9FE79E-DE4C-47E4-96ED-1AA1553059E2}"/>
              </a:ext>
            </a:extLst>
          </p:cNvPr>
          <p:cNvSpPr/>
          <p:nvPr/>
        </p:nvSpPr>
        <p:spPr>
          <a:xfrm>
            <a:off x="6492360" y="5596704"/>
            <a:ext cx="355356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z="2400" spc="-1" dirty="0">
                <a:solidFill>
                  <a:srgbClr val="C0504D"/>
                </a:solidFill>
                <a:latin typeface="Trebuchet MS"/>
              </a:rPr>
              <a:t>目前为止最显著的性能提升！</a:t>
            </a:r>
            <a:endParaRPr lang="en-US" sz="2400" spc="-1" dirty="0">
              <a:latin typeface="Arial"/>
            </a:endParaRPr>
          </a:p>
        </p:txBody>
      </p:sp>
      <p:sp>
        <p:nvSpPr>
          <p:cNvPr id="9" name="CustomShape 8">
            <a:extLst>
              <a:ext uri="{FF2B5EF4-FFF2-40B4-BE49-F238E27FC236}">
                <a16:creationId xmlns:a16="http://schemas.microsoft.com/office/drawing/2014/main" id="{5BC04A35-476F-4DD5-AF3A-F94AF2B87C7A}"/>
              </a:ext>
            </a:extLst>
          </p:cNvPr>
          <p:cNvSpPr/>
          <p:nvPr/>
        </p:nvSpPr>
        <p:spPr>
          <a:xfrm flipV="1">
            <a:off x="9037523" y="4958280"/>
            <a:ext cx="327600" cy="651240"/>
          </a:xfrm>
          <a:custGeom>
            <a:avLst/>
            <a:gdLst/>
            <a:ahLst/>
            <a:cxnLst/>
            <a:rect l="l" t="t" r="r" b="b"/>
            <a:pathLst>
              <a:path w="21600" h="21600">
                <a:moveTo>
                  <a:pt x="0" y="0"/>
                </a:moveTo>
                <a:lnTo>
                  <a:pt x="21600" y="21600"/>
                </a:lnTo>
              </a:path>
            </a:pathLst>
          </a:custGeom>
          <a:noFill/>
          <a:ln w="38160">
            <a:solidFill>
              <a:schemeClr val="accent2"/>
            </a:solidFill>
            <a:round/>
            <a:tailEnd type="triangle" w="med" len="me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264424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2" name="CustomShape 1"/>
          <p:cNvSpPr/>
          <p:nvPr/>
        </p:nvSpPr>
        <p:spPr>
          <a:xfrm>
            <a:off x="1559640" y="0"/>
            <a:ext cx="91076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3600" spc="-1" dirty="0">
                <a:solidFill>
                  <a:srgbClr val="000000"/>
                </a:solidFill>
                <a:latin typeface="Trebuchet MS"/>
              </a:rPr>
              <a:t>练习</a:t>
            </a:r>
            <a:r>
              <a:rPr lang="en-US" sz="3600" spc="-1" dirty="0">
                <a:solidFill>
                  <a:srgbClr val="000000"/>
                </a:solidFill>
                <a:latin typeface="Trebuchet MS"/>
              </a:rPr>
              <a:t> 8: </a:t>
            </a:r>
            <a:r>
              <a:rPr lang="zh-CN" altLang="en-US" sz="3600" spc="-1" dirty="0">
                <a:solidFill>
                  <a:srgbClr val="000000"/>
                </a:solidFill>
                <a:latin typeface="Trebuchet MS"/>
              </a:rPr>
              <a:t>使用局部内存</a:t>
            </a:r>
            <a:endParaRPr lang="en-US" sz="3600" spc="-1" dirty="0">
              <a:latin typeface="Arial"/>
            </a:endParaRPr>
          </a:p>
        </p:txBody>
      </p:sp>
      <p:sp>
        <p:nvSpPr>
          <p:cNvPr id="1703" name="CustomShape 2"/>
          <p:cNvSpPr/>
          <p:nvPr/>
        </p:nvSpPr>
        <p:spPr>
          <a:xfrm>
            <a:off x="1703640" y="1127520"/>
            <a:ext cx="8784360" cy="554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343080" indent="-342360">
              <a:spcBef>
                <a:spcPts val="641"/>
              </a:spcBef>
              <a:buClr>
                <a:srgbClr val="C0504D"/>
              </a:buClr>
              <a:buFont typeface="Arial"/>
              <a:buChar char="•"/>
            </a:pPr>
            <a:r>
              <a:rPr lang="zh-CN" altLang="en-US" sz="3200" spc="-1" dirty="0">
                <a:solidFill>
                  <a:srgbClr val="C0504D"/>
                </a:solidFill>
                <a:latin typeface="Trebuchet MS"/>
              </a:rPr>
              <a:t>目标：</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使用局部内存来最小化内存移动带来的性能开销，从而进一步优化你的矩阵乘法程序</a:t>
            </a:r>
            <a:endParaRPr lang="en-US" sz="2800" spc="-1" dirty="0">
              <a:latin typeface="Arial"/>
            </a:endParaRPr>
          </a:p>
          <a:p>
            <a:pPr marL="343080" indent="-342360">
              <a:spcBef>
                <a:spcPts val="641"/>
              </a:spcBef>
              <a:buClr>
                <a:srgbClr val="C0504D"/>
              </a:buClr>
              <a:buFont typeface="Arial"/>
              <a:buChar char="•"/>
            </a:pPr>
            <a:r>
              <a:rPr lang="zh-CN" altLang="en-US" sz="3200" spc="-1" dirty="0">
                <a:solidFill>
                  <a:srgbClr val="C0504D"/>
                </a:solidFill>
                <a:latin typeface="Trebuchet MS"/>
              </a:rPr>
              <a:t>流程：</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从已经使用了私有内存的练习</a:t>
            </a:r>
            <a:r>
              <a:rPr lang="en-US" sz="2800" spc="-1" dirty="0">
                <a:solidFill>
                  <a:srgbClr val="000000"/>
                </a:solidFill>
                <a:latin typeface="Trebuchet MS"/>
              </a:rPr>
              <a:t> 7</a:t>
            </a:r>
            <a:r>
              <a:rPr lang="zh-CN" altLang="en-US" sz="2800" spc="-1" dirty="0">
                <a:solidFill>
                  <a:srgbClr val="000000"/>
                </a:solidFill>
                <a:latin typeface="Trebuchet MS"/>
              </a:rPr>
              <a:t> 的代码开始</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修改核函数，使之每个工作组都将所用到的</a:t>
            </a:r>
            <a:r>
              <a:rPr lang="en-US" altLang="zh-CN" sz="2800" spc="-1" dirty="0">
                <a:solidFill>
                  <a:srgbClr val="000000"/>
                </a:solidFill>
                <a:latin typeface="Trebuchet MS"/>
              </a:rPr>
              <a:t>B</a:t>
            </a:r>
            <a:r>
              <a:rPr lang="zh-CN" altLang="en-US" sz="2800" spc="-1" dirty="0">
                <a:solidFill>
                  <a:srgbClr val="000000"/>
                </a:solidFill>
                <a:latin typeface="Trebuchet MS"/>
              </a:rPr>
              <a:t>中的列复制到局部内存</a:t>
            </a:r>
            <a:endParaRPr lang="en-US" altLang="zh-CN" sz="2800" spc="-1" dirty="0">
              <a:solidFill>
                <a:srgbClr val="000000"/>
              </a:solidFill>
              <a:latin typeface="Trebuchet MS"/>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一步一步优化，将中间版本的程序都保存下来，追踪纪录好性能提升的过程</a:t>
            </a:r>
            <a:endParaRPr lang="en-US" sz="2800" spc="-1" dirty="0">
              <a:latin typeface="Arial"/>
            </a:endParaRPr>
          </a:p>
          <a:p>
            <a:pPr marL="343080" indent="-342360">
              <a:spcBef>
                <a:spcPts val="641"/>
              </a:spcBef>
              <a:buClr>
                <a:srgbClr val="C0504D"/>
              </a:buClr>
              <a:buFont typeface="Arial"/>
              <a:buChar char="•"/>
            </a:pPr>
            <a:r>
              <a:rPr lang="zh-CN" altLang="en-US" sz="3200" spc="-1" dirty="0">
                <a:solidFill>
                  <a:srgbClr val="C0504D"/>
                </a:solidFill>
                <a:latin typeface="Trebuchet MS"/>
              </a:rPr>
              <a:t>预期输出</a:t>
            </a:r>
            <a:r>
              <a:rPr lang="en-US" sz="3200" spc="-1" dirty="0">
                <a:solidFill>
                  <a:srgbClr val="C0504D"/>
                </a:solidFill>
                <a:latin typeface="Trebuchet MS"/>
              </a:rPr>
              <a:t>:</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标准输出信息，证明矩阵乘法计算结果正确</a:t>
            </a:r>
            <a:endParaRPr lang="en-US" altLang="zh-CN" sz="2800" spc="-1" dirty="0"/>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报告运行的实践以及算力性能表现</a:t>
            </a:r>
            <a:r>
              <a:rPr lang="en-US" altLang="zh-CN" sz="2800" spc="-1" dirty="0">
                <a:solidFill>
                  <a:srgbClr val="000000"/>
                </a:solidFill>
                <a:latin typeface="Trebuchet MS"/>
              </a:rPr>
              <a:t>  MFLOPS</a:t>
            </a:r>
            <a:endParaRPr lang="en-US" altLang="zh-CN" sz="2800" spc="-1" dirty="0"/>
          </a:p>
          <a:p>
            <a:pPr marL="343080" indent="-342360">
              <a:spcBef>
                <a:spcPts val="641"/>
              </a:spcBef>
              <a:buClr>
                <a:srgbClr val="C0504D"/>
              </a:buClr>
              <a:buFont typeface="Arial"/>
              <a:buChar char="•"/>
            </a:pPr>
            <a:r>
              <a:rPr lang="zh-CN" altLang="en-US" sz="3200" spc="-1" dirty="0">
                <a:solidFill>
                  <a:srgbClr val="C0504D"/>
                </a:solidFill>
                <a:latin typeface="Trebuchet MS"/>
              </a:rPr>
              <a:t>附加内容</a:t>
            </a:r>
            <a:r>
              <a:rPr lang="en-US" sz="3200" spc="-1" dirty="0">
                <a:solidFill>
                  <a:srgbClr val="C0504D"/>
                </a:solidFill>
                <a:latin typeface="Trebuchet MS"/>
              </a:rPr>
              <a:t>:</a:t>
            </a:r>
            <a:endParaRPr lang="en-US" sz="32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从 </a:t>
            </a:r>
            <a:r>
              <a:rPr lang="en-US" altLang="zh-CN" sz="2800" spc="-1" dirty="0">
                <a:solidFill>
                  <a:srgbClr val="000000"/>
                </a:solidFill>
                <a:latin typeface="Trebuchet MS"/>
              </a:rPr>
              <a:t>NVIDIA OpenCL SDK </a:t>
            </a:r>
            <a:r>
              <a:rPr lang="zh-CN" altLang="en-US" sz="2800" spc="-1" dirty="0">
                <a:solidFill>
                  <a:srgbClr val="000000"/>
                </a:solidFill>
                <a:latin typeface="Trebuchet MS"/>
              </a:rPr>
              <a:t>样例中寻找最快速的分块方案来实现的矩阵乘法，运行一下，和你自己写的相对比。</a:t>
            </a:r>
            <a:endParaRPr lang="en-US" sz="2800"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CustomShape 1"/>
          <p:cNvSpPr/>
          <p:nvPr/>
        </p:nvSpPr>
        <p:spPr>
          <a:xfrm>
            <a:off x="1434000" y="12600"/>
            <a:ext cx="9323640" cy="96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3600" spc="-1" dirty="0">
                <a:solidFill>
                  <a:srgbClr val="000000"/>
                </a:solidFill>
                <a:latin typeface="Trebuchet MS"/>
              </a:rPr>
              <a:t>工作项（</a:t>
            </a:r>
            <a:r>
              <a:rPr lang="en-US" altLang="zh-CN" sz="3600" spc="-1" dirty="0">
                <a:solidFill>
                  <a:srgbClr val="000000"/>
                </a:solidFill>
                <a:latin typeface="Trebuchet MS"/>
              </a:rPr>
              <a:t>work-items</a:t>
            </a:r>
            <a:r>
              <a:rPr lang="zh-CN" altLang="en-US" sz="3600" spc="-1" dirty="0">
                <a:solidFill>
                  <a:srgbClr val="000000"/>
                </a:solidFill>
                <a:latin typeface="Trebuchet MS"/>
              </a:rPr>
              <a:t>）的一个 </a:t>
            </a:r>
            <a:r>
              <a:rPr lang="en-US" altLang="zh-CN" sz="3600" spc="-1" dirty="0">
                <a:solidFill>
                  <a:srgbClr val="000000"/>
                </a:solidFill>
                <a:latin typeface="Trebuchet MS"/>
              </a:rPr>
              <a:t>N </a:t>
            </a:r>
            <a:r>
              <a:rPr lang="zh-CN" altLang="en-US" sz="3600" spc="-1" dirty="0">
                <a:solidFill>
                  <a:srgbClr val="000000"/>
                </a:solidFill>
                <a:latin typeface="Trebuchet MS"/>
              </a:rPr>
              <a:t>维度域</a:t>
            </a:r>
            <a:endParaRPr lang="en-US" sz="3600" spc="-1" dirty="0">
              <a:latin typeface="Arial"/>
            </a:endParaRPr>
          </a:p>
        </p:txBody>
      </p:sp>
      <p:sp>
        <p:nvSpPr>
          <p:cNvPr id="1426" name="CustomShape 2"/>
          <p:cNvSpPr/>
          <p:nvPr/>
        </p:nvSpPr>
        <p:spPr>
          <a:xfrm>
            <a:off x="1631640" y="908640"/>
            <a:ext cx="8856360" cy="158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C0504D"/>
              </a:buClr>
              <a:buFont typeface="Arial"/>
              <a:buChar char="•"/>
            </a:pPr>
            <a:r>
              <a:rPr lang="zh-CN" altLang="en-US" sz="3200" spc="-1" dirty="0">
                <a:solidFill>
                  <a:srgbClr val="C0504D"/>
                </a:solidFill>
                <a:latin typeface="Trebuchet MS"/>
              </a:rPr>
              <a:t>全局</a:t>
            </a:r>
            <a:r>
              <a:rPr lang="en-US" sz="3200" spc="-1" dirty="0">
                <a:solidFill>
                  <a:srgbClr val="C0504D"/>
                </a:solidFill>
                <a:latin typeface="Trebuchet MS"/>
              </a:rPr>
              <a:t> </a:t>
            </a:r>
            <a:r>
              <a:rPr lang="zh-CN" altLang="en-US" sz="3200" spc="-1" dirty="0">
                <a:solidFill>
                  <a:srgbClr val="000000"/>
                </a:solidFill>
                <a:latin typeface="Trebuchet MS"/>
              </a:rPr>
              <a:t>维度（</a:t>
            </a:r>
            <a:r>
              <a:rPr lang="en-US" altLang="zh-CN" sz="3200" spc="-1" dirty="0">
                <a:solidFill>
                  <a:srgbClr val="C0504D"/>
                </a:solidFill>
                <a:latin typeface="Trebuchet MS"/>
              </a:rPr>
              <a:t> G lobal </a:t>
            </a:r>
            <a:r>
              <a:rPr lang="en-US" altLang="zh-CN" sz="3200" spc="-1" dirty="0">
                <a:solidFill>
                  <a:srgbClr val="000000"/>
                </a:solidFill>
                <a:latin typeface="Trebuchet MS"/>
              </a:rPr>
              <a:t>Dimensions </a:t>
            </a:r>
            <a:r>
              <a:rPr lang="zh-CN" altLang="en-US" sz="3200" spc="-1" dirty="0">
                <a:solidFill>
                  <a:srgbClr val="000000"/>
                </a:solidFill>
                <a:latin typeface="Trebuchet MS"/>
              </a:rPr>
              <a:t>）</a:t>
            </a:r>
            <a:r>
              <a:rPr lang="en-US" altLang="zh-CN" sz="3200" spc="-1" dirty="0">
                <a:solidFill>
                  <a:srgbClr val="000000"/>
                </a:solidFill>
                <a:latin typeface="Trebuchet MS"/>
              </a:rPr>
              <a:t> </a:t>
            </a:r>
            <a:r>
              <a:rPr lang="en-US" sz="3200" spc="-1" dirty="0">
                <a:solidFill>
                  <a:srgbClr val="000000"/>
                </a:solidFill>
                <a:latin typeface="Trebuchet MS"/>
              </a:rPr>
              <a:t>:</a:t>
            </a:r>
            <a:endParaRPr lang="en-US" sz="32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1024x1024 (</a:t>
            </a:r>
            <a:r>
              <a:rPr lang="zh-CN" altLang="en-US" sz="2800" spc="-1" dirty="0">
                <a:solidFill>
                  <a:srgbClr val="000000"/>
                </a:solidFill>
                <a:latin typeface="Trebuchet MS"/>
              </a:rPr>
              <a:t>整个问题空间</a:t>
            </a:r>
            <a:r>
              <a:rPr lang="en-US" sz="2800" spc="-1" dirty="0">
                <a:solidFill>
                  <a:srgbClr val="000000"/>
                </a:solidFill>
                <a:latin typeface="Trebuchet MS"/>
              </a:rPr>
              <a:t>)</a:t>
            </a:r>
            <a:endParaRPr lang="en-US" sz="2800" spc="-1" dirty="0">
              <a:latin typeface="Arial"/>
            </a:endParaRPr>
          </a:p>
          <a:p>
            <a:pPr marL="343080" indent="-342360">
              <a:spcBef>
                <a:spcPts val="641"/>
              </a:spcBef>
              <a:buClr>
                <a:srgbClr val="C0504D"/>
              </a:buClr>
              <a:buFont typeface="Arial"/>
              <a:buChar char="•"/>
            </a:pPr>
            <a:r>
              <a:rPr lang="zh-CN" altLang="en-US" sz="3200" spc="-1" dirty="0">
                <a:solidFill>
                  <a:srgbClr val="C0504D"/>
                </a:solidFill>
                <a:latin typeface="Trebuchet MS"/>
              </a:rPr>
              <a:t>局部</a:t>
            </a:r>
            <a:r>
              <a:rPr lang="en-US" altLang="zh-CN" sz="3200" spc="-1" dirty="0">
                <a:solidFill>
                  <a:srgbClr val="C0504D"/>
                </a:solidFill>
                <a:latin typeface="Trebuchet MS"/>
              </a:rPr>
              <a:t> </a:t>
            </a:r>
            <a:r>
              <a:rPr lang="zh-CN" altLang="en-US" sz="3200" spc="-1" dirty="0">
                <a:solidFill>
                  <a:srgbClr val="000000"/>
                </a:solidFill>
                <a:latin typeface="Trebuchet MS"/>
              </a:rPr>
              <a:t>维度（</a:t>
            </a:r>
            <a:r>
              <a:rPr lang="en-US" altLang="zh-CN" sz="3200" spc="-1" dirty="0">
                <a:solidFill>
                  <a:srgbClr val="C0504D"/>
                </a:solidFill>
                <a:latin typeface="Trebuchet MS"/>
              </a:rPr>
              <a:t> </a:t>
            </a:r>
            <a:r>
              <a:rPr lang="en-US" sz="3200" spc="-1" dirty="0">
                <a:solidFill>
                  <a:srgbClr val="C0504D"/>
                </a:solidFill>
                <a:latin typeface="Trebuchet MS"/>
              </a:rPr>
              <a:t>Local </a:t>
            </a:r>
            <a:r>
              <a:rPr lang="en-US" sz="3200" spc="-1" dirty="0">
                <a:solidFill>
                  <a:srgbClr val="000000"/>
                </a:solidFill>
                <a:latin typeface="Trebuchet MS"/>
              </a:rPr>
              <a:t>Dimensions</a:t>
            </a:r>
            <a:r>
              <a:rPr lang="zh-CN" altLang="en-US" sz="3200" spc="-1" dirty="0">
                <a:solidFill>
                  <a:srgbClr val="000000"/>
                </a:solidFill>
                <a:latin typeface="Trebuchet MS"/>
              </a:rPr>
              <a:t>）</a:t>
            </a:r>
            <a:r>
              <a:rPr lang="en-US" sz="3200" spc="-1" dirty="0">
                <a:solidFill>
                  <a:srgbClr val="000000"/>
                </a:solidFill>
                <a:latin typeface="Trebuchet MS"/>
              </a:rPr>
              <a:t>:</a:t>
            </a:r>
            <a:endParaRPr lang="en-US" sz="32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128x128 (</a:t>
            </a:r>
            <a:r>
              <a:rPr lang="zh-CN" altLang="en-US" sz="2800" b="1" spc="-1" dirty="0">
                <a:solidFill>
                  <a:srgbClr val="C0504D"/>
                </a:solidFill>
                <a:latin typeface="Trebuchet MS"/>
              </a:rPr>
              <a:t>工作组（</a:t>
            </a:r>
            <a:r>
              <a:rPr lang="en-US" altLang="zh-CN" sz="2800" b="1" spc="-1" dirty="0">
                <a:solidFill>
                  <a:srgbClr val="C0504D"/>
                </a:solidFill>
                <a:latin typeface="Trebuchet MS"/>
              </a:rPr>
              <a:t>work-group</a:t>
            </a:r>
            <a:r>
              <a:rPr lang="zh-CN" altLang="en-US" sz="2800" b="1" spc="-1" dirty="0">
                <a:solidFill>
                  <a:srgbClr val="C0504D"/>
                </a:solidFill>
                <a:latin typeface="Trebuchet MS"/>
              </a:rPr>
              <a:t>）</a:t>
            </a:r>
            <a:r>
              <a:rPr lang="zh-CN" altLang="en-US" sz="2800" spc="-1" dirty="0">
                <a:solidFill>
                  <a:srgbClr val="000000"/>
                </a:solidFill>
                <a:latin typeface="Trebuchet MS"/>
              </a:rPr>
              <a:t>内，一同执行（</a:t>
            </a:r>
            <a:r>
              <a:rPr lang="en-US" altLang="zh-CN" sz="2800" spc="-1" dirty="0">
                <a:solidFill>
                  <a:srgbClr val="000000"/>
                </a:solidFill>
                <a:latin typeface="Trebuchet MS"/>
              </a:rPr>
              <a:t>executes</a:t>
            </a:r>
            <a:r>
              <a:rPr lang="zh-CN" altLang="en-US" sz="2800" spc="-1" dirty="0">
                <a:solidFill>
                  <a:srgbClr val="000000"/>
                </a:solidFill>
                <a:latin typeface="Trebuchet MS"/>
              </a:rPr>
              <a:t>）</a:t>
            </a:r>
            <a:r>
              <a:rPr lang="en-US" sz="2800" spc="-1" dirty="0">
                <a:solidFill>
                  <a:srgbClr val="000000"/>
                </a:solidFill>
                <a:latin typeface="Trebuchet MS"/>
              </a:rPr>
              <a:t>)</a:t>
            </a:r>
            <a:endParaRPr lang="en-US" sz="2800" spc="-1" dirty="0">
              <a:latin typeface="Arial"/>
            </a:endParaRPr>
          </a:p>
        </p:txBody>
      </p:sp>
      <p:sp>
        <p:nvSpPr>
          <p:cNvPr id="1427" name="CustomShape 3"/>
          <p:cNvSpPr/>
          <p:nvPr/>
        </p:nvSpPr>
        <p:spPr>
          <a:xfrm>
            <a:off x="1631640" y="5589360"/>
            <a:ext cx="8856360" cy="107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rPr>
              <a:t>选择对你所用算法（</a:t>
            </a:r>
            <a:r>
              <a:rPr lang="en-US" altLang="zh-CN" sz="3200" spc="-1" dirty="0">
                <a:solidFill>
                  <a:srgbClr val="000000"/>
                </a:solidFill>
                <a:latin typeface="Trebuchet MS"/>
              </a:rPr>
              <a:t> algorithm </a:t>
            </a:r>
            <a:r>
              <a:rPr lang="zh-CN" altLang="en-US" sz="3200" spc="-1" dirty="0">
                <a:solidFill>
                  <a:srgbClr val="000000"/>
                </a:solidFill>
                <a:latin typeface="Trebuchet MS"/>
              </a:rPr>
              <a:t>）来说“最优”的维度（</a:t>
            </a:r>
            <a:r>
              <a:rPr lang="en-US" altLang="zh-CN" sz="3200" spc="-1" dirty="0">
                <a:solidFill>
                  <a:srgbClr val="000000"/>
                </a:solidFill>
                <a:latin typeface="Trebuchet MS"/>
              </a:rPr>
              <a:t>dimensions</a:t>
            </a:r>
            <a:r>
              <a:rPr lang="zh-CN" altLang="en-US" sz="3200" spc="-1" dirty="0">
                <a:solidFill>
                  <a:srgbClr val="000000"/>
                </a:solidFill>
                <a:latin typeface="Trebuchet MS"/>
              </a:rPr>
              <a:t>）</a:t>
            </a:r>
            <a:endParaRPr lang="en-US" altLang="zh-CN" sz="3200" spc="-1" dirty="0"/>
          </a:p>
        </p:txBody>
      </p:sp>
      <p:pic>
        <p:nvPicPr>
          <p:cNvPr id="1428" name="Picture 1"/>
          <p:cNvPicPr/>
          <p:nvPr/>
        </p:nvPicPr>
        <p:blipFill>
          <a:blip r:embed="rId2"/>
          <a:stretch/>
        </p:blipFill>
        <p:spPr>
          <a:xfrm>
            <a:off x="3154440" y="3045240"/>
            <a:ext cx="2045520" cy="2045520"/>
          </a:xfrm>
          <a:prstGeom prst="rect">
            <a:avLst/>
          </a:prstGeom>
          <a:ln w="25560">
            <a:noFill/>
          </a:ln>
        </p:spPr>
      </p:pic>
      <p:sp>
        <p:nvSpPr>
          <p:cNvPr id="1429" name="CustomShape 4"/>
          <p:cNvSpPr/>
          <p:nvPr/>
        </p:nvSpPr>
        <p:spPr>
          <a:xfrm>
            <a:off x="3416160" y="3049920"/>
            <a:ext cx="25488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30" name="Line 5"/>
          <p:cNvSpPr/>
          <p:nvPr/>
        </p:nvSpPr>
        <p:spPr>
          <a:xfrm>
            <a:off x="3163800" y="2945160"/>
            <a:ext cx="2004840" cy="360"/>
          </a:xfrm>
          <a:prstGeom prst="line">
            <a:avLst/>
          </a:prstGeom>
          <a:ln w="63360">
            <a:solidFill>
              <a:schemeClr val="tx1"/>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431" name="CustomShape 6"/>
          <p:cNvSpPr/>
          <p:nvPr/>
        </p:nvSpPr>
        <p:spPr>
          <a:xfrm>
            <a:off x="3854640" y="2565000"/>
            <a:ext cx="614880" cy="273600"/>
          </a:xfrm>
          <a:prstGeom prst="rect">
            <a:avLst/>
          </a:prstGeom>
          <a:noFill/>
          <a:ln w="12600">
            <a:noFill/>
          </a:ln>
        </p:spPr>
        <p:style>
          <a:lnRef idx="0">
            <a:scrgbClr r="0" g="0" b="0"/>
          </a:lnRef>
          <a:fillRef idx="0">
            <a:scrgbClr r="0" g="0" b="0"/>
          </a:fillRef>
          <a:effectRef idx="0">
            <a:scrgbClr r="0" g="0" b="0"/>
          </a:effectRef>
          <a:fontRef idx="minor"/>
        </p:style>
        <p:txBody>
          <a:bodyPr wrap="none" lIns="0" tIns="0" rIns="0" bIns="0"/>
          <a:lstStyle/>
          <a:p>
            <a:pPr marL="36360"/>
            <a:r>
              <a:rPr lang="en-US" spc="-1">
                <a:solidFill>
                  <a:srgbClr val="000000"/>
                </a:solidFill>
                <a:latin typeface="Trebuchet MS"/>
                <a:ea typeface="DejaVu Sans"/>
              </a:rPr>
              <a:t>1024</a:t>
            </a:r>
            <a:endParaRPr lang="en-US" spc="-1">
              <a:latin typeface="Arial"/>
            </a:endParaRPr>
          </a:p>
        </p:txBody>
      </p:sp>
      <p:sp>
        <p:nvSpPr>
          <p:cNvPr id="1432" name="Line 7"/>
          <p:cNvSpPr/>
          <p:nvPr/>
        </p:nvSpPr>
        <p:spPr>
          <a:xfrm flipV="1">
            <a:off x="3022320" y="3043440"/>
            <a:ext cx="360" cy="2003400"/>
          </a:xfrm>
          <a:prstGeom prst="line">
            <a:avLst/>
          </a:prstGeom>
          <a:ln w="63360">
            <a:solidFill>
              <a:schemeClr val="tx1"/>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433" name="CustomShape 8"/>
          <p:cNvSpPr/>
          <p:nvPr/>
        </p:nvSpPr>
        <p:spPr>
          <a:xfrm rot="16200000">
            <a:off x="2469000" y="3983040"/>
            <a:ext cx="615240" cy="273960"/>
          </a:xfrm>
          <a:prstGeom prst="rect">
            <a:avLst/>
          </a:prstGeom>
          <a:noFill/>
          <a:ln w="12600">
            <a:noFill/>
          </a:ln>
        </p:spPr>
        <p:style>
          <a:lnRef idx="0">
            <a:scrgbClr r="0" g="0" b="0"/>
          </a:lnRef>
          <a:fillRef idx="0">
            <a:scrgbClr r="0" g="0" b="0"/>
          </a:fillRef>
          <a:effectRef idx="0">
            <a:scrgbClr r="0" g="0" b="0"/>
          </a:effectRef>
          <a:fontRef idx="minor"/>
        </p:style>
        <p:txBody>
          <a:bodyPr wrap="none" lIns="0" tIns="0" rIns="0" bIns="0"/>
          <a:lstStyle/>
          <a:p>
            <a:pPr marL="36360"/>
            <a:r>
              <a:rPr lang="en-US" spc="-1">
                <a:solidFill>
                  <a:srgbClr val="000000"/>
                </a:solidFill>
                <a:latin typeface="Trebuchet MS"/>
                <a:ea typeface="DejaVu Sans"/>
              </a:rPr>
              <a:t>1024</a:t>
            </a:r>
            <a:endParaRPr lang="en-US" spc="-1">
              <a:latin typeface="Arial"/>
            </a:endParaRPr>
          </a:p>
        </p:txBody>
      </p:sp>
      <p:sp>
        <p:nvSpPr>
          <p:cNvPr id="1434" name="CustomShape 9"/>
          <p:cNvSpPr/>
          <p:nvPr/>
        </p:nvSpPr>
        <p:spPr>
          <a:xfrm>
            <a:off x="3159120" y="3049920"/>
            <a:ext cx="25632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435" name="Group 10"/>
          <p:cNvGrpSpPr/>
          <p:nvPr/>
        </p:nvGrpSpPr>
        <p:grpSpPr>
          <a:xfrm>
            <a:off x="3671760" y="3049920"/>
            <a:ext cx="1534680" cy="254880"/>
            <a:chOff x="2147760" y="3049920"/>
            <a:chExt cx="1534680" cy="254880"/>
          </a:xfrm>
        </p:grpSpPr>
        <p:sp>
          <p:nvSpPr>
            <p:cNvPr id="1436" name="CustomShape 11"/>
            <p:cNvSpPr/>
            <p:nvPr/>
          </p:nvSpPr>
          <p:spPr>
            <a:xfrm>
              <a:off x="2147760" y="3049920"/>
              <a:ext cx="25524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37" name="CustomShape 12"/>
            <p:cNvSpPr/>
            <p:nvPr/>
          </p:nvSpPr>
          <p:spPr>
            <a:xfrm>
              <a:off x="2403720" y="3049920"/>
              <a:ext cx="25524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38" name="CustomShape 13"/>
            <p:cNvSpPr/>
            <p:nvPr/>
          </p:nvSpPr>
          <p:spPr>
            <a:xfrm>
              <a:off x="2659680" y="3049920"/>
              <a:ext cx="25524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39" name="CustomShape 14"/>
            <p:cNvSpPr/>
            <p:nvPr/>
          </p:nvSpPr>
          <p:spPr>
            <a:xfrm>
              <a:off x="2915280" y="3049920"/>
              <a:ext cx="25524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40" name="CustomShape 15"/>
            <p:cNvSpPr/>
            <p:nvPr/>
          </p:nvSpPr>
          <p:spPr>
            <a:xfrm>
              <a:off x="3171240" y="3049920"/>
              <a:ext cx="25524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41" name="CustomShape 16"/>
            <p:cNvSpPr/>
            <p:nvPr/>
          </p:nvSpPr>
          <p:spPr>
            <a:xfrm>
              <a:off x="3427200" y="3049920"/>
              <a:ext cx="255240" cy="25488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nvGrpSpPr>
          <p:cNvPr id="1442" name="Group 17"/>
          <p:cNvGrpSpPr/>
          <p:nvPr/>
        </p:nvGrpSpPr>
        <p:grpSpPr>
          <a:xfrm>
            <a:off x="3159120" y="3305520"/>
            <a:ext cx="2047320" cy="1790280"/>
            <a:chOff x="1635120" y="3305520"/>
            <a:chExt cx="2047320" cy="1790280"/>
          </a:xfrm>
        </p:grpSpPr>
        <p:grpSp>
          <p:nvGrpSpPr>
            <p:cNvPr id="1443" name="Group 18"/>
            <p:cNvGrpSpPr/>
            <p:nvPr/>
          </p:nvGrpSpPr>
          <p:grpSpPr>
            <a:xfrm>
              <a:off x="1635120" y="3305520"/>
              <a:ext cx="2047320" cy="1022760"/>
              <a:chOff x="1635120" y="3305520"/>
              <a:chExt cx="2047320" cy="1022760"/>
            </a:xfrm>
          </p:grpSpPr>
          <p:grpSp>
            <p:nvGrpSpPr>
              <p:cNvPr id="1444" name="Group 19"/>
              <p:cNvGrpSpPr/>
              <p:nvPr/>
            </p:nvGrpSpPr>
            <p:grpSpPr>
              <a:xfrm>
                <a:off x="1635120" y="3305520"/>
                <a:ext cx="2047320" cy="511200"/>
                <a:chOff x="1635120" y="3305520"/>
                <a:chExt cx="2047320" cy="511200"/>
              </a:xfrm>
            </p:grpSpPr>
            <p:grpSp>
              <p:nvGrpSpPr>
                <p:cNvPr id="1445" name="Group 20"/>
                <p:cNvGrpSpPr/>
                <p:nvPr/>
              </p:nvGrpSpPr>
              <p:grpSpPr>
                <a:xfrm>
                  <a:off x="1635120" y="3305520"/>
                  <a:ext cx="2047320" cy="255240"/>
                  <a:chOff x="1635120" y="3305520"/>
                  <a:chExt cx="2047320" cy="255240"/>
                </a:xfrm>
              </p:grpSpPr>
              <p:sp>
                <p:nvSpPr>
                  <p:cNvPr id="1446" name="CustomShape 21"/>
                  <p:cNvSpPr/>
                  <p:nvPr/>
                </p:nvSpPr>
                <p:spPr>
                  <a:xfrm>
                    <a:off x="163512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47" name="CustomShape 22"/>
                  <p:cNvSpPr/>
                  <p:nvPr/>
                </p:nvSpPr>
                <p:spPr>
                  <a:xfrm>
                    <a:off x="189108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448" name="Group 23"/>
                  <p:cNvGrpSpPr/>
                  <p:nvPr/>
                </p:nvGrpSpPr>
                <p:grpSpPr>
                  <a:xfrm>
                    <a:off x="2147040" y="3305520"/>
                    <a:ext cx="1535400" cy="255240"/>
                    <a:chOff x="2147040" y="3305520"/>
                    <a:chExt cx="1535400" cy="255240"/>
                  </a:xfrm>
                </p:grpSpPr>
                <p:sp>
                  <p:nvSpPr>
                    <p:cNvPr id="1449" name="CustomShape 24"/>
                    <p:cNvSpPr/>
                    <p:nvPr/>
                  </p:nvSpPr>
                  <p:spPr>
                    <a:xfrm>
                      <a:off x="214704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50" name="CustomShape 25"/>
                    <p:cNvSpPr/>
                    <p:nvPr/>
                  </p:nvSpPr>
                  <p:spPr>
                    <a:xfrm>
                      <a:off x="240300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51" name="CustomShape 26"/>
                    <p:cNvSpPr/>
                    <p:nvPr/>
                  </p:nvSpPr>
                  <p:spPr>
                    <a:xfrm>
                      <a:off x="265896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52" name="CustomShape 27"/>
                    <p:cNvSpPr/>
                    <p:nvPr/>
                  </p:nvSpPr>
                  <p:spPr>
                    <a:xfrm>
                      <a:off x="291492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53" name="CustomShape 28"/>
                    <p:cNvSpPr/>
                    <p:nvPr/>
                  </p:nvSpPr>
                  <p:spPr>
                    <a:xfrm>
                      <a:off x="317088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54" name="CustomShape 29"/>
                    <p:cNvSpPr/>
                    <p:nvPr/>
                  </p:nvSpPr>
                  <p:spPr>
                    <a:xfrm>
                      <a:off x="3427200" y="330552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nvGrpSpPr>
                <p:cNvPr id="1455" name="Group 30"/>
                <p:cNvGrpSpPr/>
                <p:nvPr/>
              </p:nvGrpSpPr>
              <p:grpSpPr>
                <a:xfrm>
                  <a:off x="1635120" y="3561480"/>
                  <a:ext cx="2047320" cy="255240"/>
                  <a:chOff x="1635120" y="3561480"/>
                  <a:chExt cx="2047320" cy="255240"/>
                </a:xfrm>
              </p:grpSpPr>
              <p:sp>
                <p:nvSpPr>
                  <p:cNvPr id="1456" name="CustomShape 31"/>
                  <p:cNvSpPr/>
                  <p:nvPr/>
                </p:nvSpPr>
                <p:spPr>
                  <a:xfrm>
                    <a:off x="163512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57" name="CustomShape 32"/>
                  <p:cNvSpPr/>
                  <p:nvPr/>
                </p:nvSpPr>
                <p:spPr>
                  <a:xfrm>
                    <a:off x="189108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458" name="Group 33"/>
                  <p:cNvGrpSpPr/>
                  <p:nvPr/>
                </p:nvGrpSpPr>
                <p:grpSpPr>
                  <a:xfrm>
                    <a:off x="2147040" y="3561480"/>
                    <a:ext cx="1535400" cy="255240"/>
                    <a:chOff x="2147040" y="3561480"/>
                    <a:chExt cx="1535400" cy="255240"/>
                  </a:xfrm>
                </p:grpSpPr>
                <p:sp>
                  <p:nvSpPr>
                    <p:cNvPr id="1459" name="CustomShape 34"/>
                    <p:cNvSpPr/>
                    <p:nvPr/>
                  </p:nvSpPr>
                  <p:spPr>
                    <a:xfrm>
                      <a:off x="214704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60" name="CustomShape 35"/>
                    <p:cNvSpPr/>
                    <p:nvPr/>
                  </p:nvSpPr>
                  <p:spPr>
                    <a:xfrm>
                      <a:off x="240300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61" name="CustomShape 36"/>
                    <p:cNvSpPr/>
                    <p:nvPr/>
                  </p:nvSpPr>
                  <p:spPr>
                    <a:xfrm>
                      <a:off x="265896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62" name="CustomShape 37"/>
                    <p:cNvSpPr/>
                    <p:nvPr/>
                  </p:nvSpPr>
                  <p:spPr>
                    <a:xfrm>
                      <a:off x="291492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63" name="CustomShape 38"/>
                    <p:cNvSpPr/>
                    <p:nvPr/>
                  </p:nvSpPr>
                  <p:spPr>
                    <a:xfrm>
                      <a:off x="317088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64" name="CustomShape 39"/>
                    <p:cNvSpPr/>
                    <p:nvPr/>
                  </p:nvSpPr>
                  <p:spPr>
                    <a:xfrm>
                      <a:off x="3427200" y="35614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grpSp>
            <p:nvGrpSpPr>
              <p:cNvPr id="1465" name="Group 40"/>
              <p:cNvGrpSpPr/>
              <p:nvPr/>
            </p:nvGrpSpPr>
            <p:grpSpPr>
              <a:xfrm>
                <a:off x="1635120" y="3817080"/>
                <a:ext cx="2047320" cy="511200"/>
                <a:chOff x="1635120" y="3817080"/>
                <a:chExt cx="2047320" cy="511200"/>
              </a:xfrm>
            </p:grpSpPr>
            <p:grpSp>
              <p:nvGrpSpPr>
                <p:cNvPr id="1466" name="Group 41"/>
                <p:cNvGrpSpPr/>
                <p:nvPr/>
              </p:nvGrpSpPr>
              <p:grpSpPr>
                <a:xfrm>
                  <a:off x="1635120" y="3817080"/>
                  <a:ext cx="2047320" cy="255240"/>
                  <a:chOff x="1635120" y="3817080"/>
                  <a:chExt cx="2047320" cy="255240"/>
                </a:xfrm>
              </p:grpSpPr>
              <p:sp>
                <p:nvSpPr>
                  <p:cNvPr id="1467" name="CustomShape 42"/>
                  <p:cNvSpPr/>
                  <p:nvPr/>
                </p:nvSpPr>
                <p:spPr>
                  <a:xfrm>
                    <a:off x="163512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68" name="CustomShape 43"/>
                  <p:cNvSpPr/>
                  <p:nvPr/>
                </p:nvSpPr>
                <p:spPr>
                  <a:xfrm>
                    <a:off x="189108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469" name="Group 44"/>
                  <p:cNvGrpSpPr/>
                  <p:nvPr/>
                </p:nvGrpSpPr>
                <p:grpSpPr>
                  <a:xfrm>
                    <a:off x="2147040" y="3817080"/>
                    <a:ext cx="1535400" cy="255240"/>
                    <a:chOff x="2147040" y="3817080"/>
                    <a:chExt cx="1535400" cy="255240"/>
                  </a:xfrm>
                </p:grpSpPr>
                <p:sp>
                  <p:nvSpPr>
                    <p:cNvPr id="1470" name="CustomShape 45"/>
                    <p:cNvSpPr/>
                    <p:nvPr/>
                  </p:nvSpPr>
                  <p:spPr>
                    <a:xfrm>
                      <a:off x="214704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71" name="CustomShape 46"/>
                    <p:cNvSpPr/>
                    <p:nvPr/>
                  </p:nvSpPr>
                  <p:spPr>
                    <a:xfrm>
                      <a:off x="240300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72" name="CustomShape 47"/>
                    <p:cNvSpPr/>
                    <p:nvPr/>
                  </p:nvSpPr>
                  <p:spPr>
                    <a:xfrm>
                      <a:off x="265896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73" name="CustomShape 48"/>
                    <p:cNvSpPr/>
                    <p:nvPr/>
                  </p:nvSpPr>
                  <p:spPr>
                    <a:xfrm>
                      <a:off x="291492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74" name="CustomShape 49"/>
                    <p:cNvSpPr/>
                    <p:nvPr/>
                  </p:nvSpPr>
                  <p:spPr>
                    <a:xfrm>
                      <a:off x="317088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75" name="CustomShape 50"/>
                    <p:cNvSpPr/>
                    <p:nvPr/>
                  </p:nvSpPr>
                  <p:spPr>
                    <a:xfrm>
                      <a:off x="3427200" y="381708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nvGrpSpPr>
                <p:cNvPr id="1476" name="Group 51"/>
                <p:cNvGrpSpPr/>
                <p:nvPr/>
              </p:nvGrpSpPr>
              <p:grpSpPr>
                <a:xfrm>
                  <a:off x="1635120" y="4073040"/>
                  <a:ext cx="2047320" cy="255240"/>
                  <a:chOff x="1635120" y="4073040"/>
                  <a:chExt cx="2047320" cy="255240"/>
                </a:xfrm>
              </p:grpSpPr>
              <p:sp>
                <p:nvSpPr>
                  <p:cNvPr id="1477" name="CustomShape 52"/>
                  <p:cNvSpPr/>
                  <p:nvPr/>
                </p:nvSpPr>
                <p:spPr>
                  <a:xfrm>
                    <a:off x="163512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78" name="CustomShape 53"/>
                  <p:cNvSpPr/>
                  <p:nvPr/>
                </p:nvSpPr>
                <p:spPr>
                  <a:xfrm>
                    <a:off x="189108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479" name="Group 54"/>
                  <p:cNvGrpSpPr/>
                  <p:nvPr/>
                </p:nvGrpSpPr>
                <p:grpSpPr>
                  <a:xfrm>
                    <a:off x="2147040" y="4073040"/>
                    <a:ext cx="1535400" cy="255240"/>
                    <a:chOff x="2147040" y="4073040"/>
                    <a:chExt cx="1535400" cy="255240"/>
                  </a:xfrm>
                </p:grpSpPr>
                <p:sp>
                  <p:nvSpPr>
                    <p:cNvPr id="1480" name="CustomShape 55"/>
                    <p:cNvSpPr/>
                    <p:nvPr/>
                  </p:nvSpPr>
                  <p:spPr>
                    <a:xfrm>
                      <a:off x="214704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81" name="CustomShape 56"/>
                    <p:cNvSpPr/>
                    <p:nvPr/>
                  </p:nvSpPr>
                  <p:spPr>
                    <a:xfrm>
                      <a:off x="240300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82" name="CustomShape 57"/>
                    <p:cNvSpPr/>
                    <p:nvPr/>
                  </p:nvSpPr>
                  <p:spPr>
                    <a:xfrm>
                      <a:off x="265896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83" name="CustomShape 58"/>
                    <p:cNvSpPr/>
                    <p:nvPr/>
                  </p:nvSpPr>
                  <p:spPr>
                    <a:xfrm>
                      <a:off x="291492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84" name="CustomShape 59"/>
                    <p:cNvSpPr/>
                    <p:nvPr/>
                  </p:nvSpPr>
                  <p:spPr>
                    <a:xfrm>
                      <a:off x="317088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85" name="CustomShape 60"/>
                    <p:cNvSpPr/>
                    <p:nvPr/>
                  </p:nvSpPr>
                  <p:spPr>
                    <a:xfrm>
                      <a:off x="3427200" y="407304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grpSp>
        <p:grpSp>
          <p:nvGrpSpPr>
            <p:cNvPr id="1486" name="Group 61"/>
            <p:cNvGrpSpPr/>
            <p:nvPr/>
          </p:nvGrpSpPr>
          <p:grpSpPr>
            <a:xfrm>
              <a:off x="1635120" y="4329000"/>
              <a:ext cx="2047320" cy="510840"/>
              <a:chOff x="1635120" y="4329000"/>
              <a:chExt cx="2047320" cy="510840"/>
            </a:xfrm>
          </p:grpSpPr>
          <p:grpSp>
            <p:nvGrpSpPr>
              <p:cNvPr id="1487" name="Group 62"/>
              <p:cNvGrpSpPr/>
              <p:nvPr/>
            </p:nvGrpSpPr>
            <p:grpSpPr>
              <a:xfrm>
                <a:off x="1635120" y="4329000"/>
                <a:ext cx="2047320" cy="255240"/>
                <a:chOff x="1635120" y="4329000"/>
                <a:chExt cx="2047320" cy="255240"/>
              </a:xfrm>
            </p:grpSpPr>
            <p:sp>
              <p:nvSpPr>
                <p:cNvPr id="1488" name="CustomShape 63"/>
                <p:cNvSpPr/>
                <p:nvPr/>
              </p:nvSpPr>
              <p:spPr>
                <a:xfrm>
                  <a:off x="163512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89" name="CustomShape 64"/>
                <p:cNvSpPr/>
                <p:nvPr/>
              </p:nvSpPr>
              <p:spPr>
                <a:xfrm>
                  <a:off x="189108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490" name="Group 65"/>
                <p:cNvGrpSpPr/>
                <p:nvPr/>
              </p:nvGrpSpPr>
              <p:grpSpPr>
                <a:xfrm>
                  <a:off x="2147040" y="4329000"/>
                  <a:ext cx="1535400" cy="255240"/>
                  <a:chOff x="2147040" y="4329000"/>
                  <a:chExt cx="1535400" cy="255240"/>
                </a:xfrm>
              </p:grpSpPr>
              <p:sp>
                <p:nvSpPr>
                  <p:cNvPr id="1491" name="CustomShape 66"/>
                  <p:cNvSpPr/>
                  <p:nvPr/>
                </p:nvSpPr>
                <p:spPr>
                  <a:xfrm>
                    <a:off x="214704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92" name="CustomShape 67"/>
                  <p:cNvSpPr/>
                  <p:nvPr/>
                </p:nvSpPr>
                <p:spPr>
                  <a:xfrm>
                    <a:off x="240300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93" name="CustomShape 68"/>
                  <p:cNvSpPr/>
                  <p:nvPr/>
                </p:nvSpPr>
                <p:spPr>
                  <a:xfrm>
                    <a:off x="265896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94" name="CustomShape 69"/>
                  <p:cNvSpPr/>
                  <p:nvPr/>
                </p:nvSpPr>
                <p:spPr>
                  <a:xfrm>
                    <a:off x="291492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95" name="CustomShape 70"/>
                  <p:cNvSpPr/>
                  <p:nvPr/>
                </p:nvSpPr>
                <p:spPr>
                  <a:xfrm>
                    <a:off x="317088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96" name="CustomShape 71"/>
                  <p:cNvSpPr/>
                  <p:nvPr/>
                </p:nvSpPr>
                <p:spPr>
                  <a:xfrm>
                    <a:off x="3427200" y="43290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nvGrpSpPr>
              <p:cNvPr id="1497" name="Group 72"/>
              <p:cNvGrpSpPr/>
              <p:nvPr/>
            </p:nvGrpSpPr>
            <p:grpSpPr>
              <a:xfrm>
                <a:off x="1635120" y="4584600"/>
                <a:ext cx="2047320" cy="255240"/>
                <a:chOff x="1635120" y="4584600"/>
                <a:chExt cx="2047320" cy="255240"/>
              </a:xfrm>
            </p:grpSpPr>
            <p:sp>
              <p:nvSpPr>
                <p:cNvPr id="1498" name="CustomShape 73"/>
                <p:cNvSpPr/>
                <p:nvPr/>
              </p:nvSpPr>
              <p:spPr>
                <a:xfrm>
                  <a:off x="163512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499" name="CustomShape 74"/>
                <p:cNvSpPr/>
                <p:nvPr/>
              </p:nvSpPr>
              <p:spPr>
                <a:xfrm>
                  <a:off x="189108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500" name="Group 75"/>
                <p:cNvGrpSpPr/>
                <p:nvPr/>
              </p:nvGrpSpPr>
              <p:grpSpPr>
                <a:xfrm>
                  <a:off x="2147040" y="4584600"/>
                  <a:ext cx="1535400" cy="255240"/>
                  <a:chOff x="2147040" y="4584600"/>
                  <a:chExt cx="1535400" cy="255240"/>
                </a:xfrm>
              </p:grpSpPr>
              <p:sp>
                <p:nvSpPr>
                  <p:cNvPr id="1501" name="CustomShape 76"/>
                  <p:cNvSpPr/>
                  <p:nvPr/>
                </p:nvSpPr>
                <p:spPr>
                  <a:xfrm>
                    <a:off x="214704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02" name="CustomShape 77"/>
                  <p:cNvSpPr/>
                  <p:nvPr/>
                </p:nvSpPr>
                <p:spPr>
                  <a:xfrm>
                    <a:off x="240300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03" name="CustomShape 78"/>
                  <p:cNvSpPr/>
                  <p:nvPr/>
                </p:nvSpPr>
                <p:spPr>
                  <a:xfrm>
                    <a:off x="265896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04" name="CustomShape 79"/>
                  <p:cNvSpPr/>
                  <p:nvPr/>
                </p:nvSpPr>
                <p:spPr>
                  <a:xfrm>
                    <a:off x="291492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05" name="CustomShape 80"/>
                  <p:cNvSpPr/>
                  <p:nvPr/>
                </p:nvSpPr>
                <p:spPr>
                  <a:xfrm>
                    <a:off x="317088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06" name="CustomShape 81"/>
                  <p:cNvSpPr/>
                  <p:nvPr/>
                </p:nvSpPr>
                <p:spPr>
                  <a:xfrm>
                    <a:off x="3427200" y="458460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grpSp>
          <p:nvGrpSpPr>
            <p:cNvPr id="1507" name="Group 82"/>
            <p:cNvGrpSpPr/>
            <p:nvPr/>
          </p:nvGrpSpPr>
          <p:grpSpPr>
            <a:xfrm>
              <a:off x="1635120" y="4840560"/>
              <a:ext cx="2047320" cy="255240"/>
              <a:chOff x="1635120" y="4840560"/>
              <a:chExt cx="2047320" cy="255240"/>
            </a:xfrm>
          </p:grpSpPr>
          <p:sp>
            <p:nvSpPr>
              <p:cNvPr id="1508" name="CustomShape 83"/>
              <p:cNvSpPr/>
              <p:nvPr/>
            </p:nvSpPr>
            <p:spPr>
              <a:xfrm>
                <a:off x="163512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09" name="CustomShape 84"/>
              <p:cNvSpPr/>
              <p:nvPr/>
            </p:nvSpPr>
            <p:spPr>
              <a:xfrm>
                <a:off x="189108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nvGrpSpPr>
              <p:cNvPr id="1510" name="Group 85"/>
              <p:cNvGrpSpPr/>
              <p:nvPr/>
            </p:nvGrpSpPr>
            <p:grpSpPr>
              <a:xfrm>
                <a:off x="2147040" y="4840560"/>
                <a:ext cx="1535400" cy="255240"/>
                <a:chOff x="2147040" y="4840560"/>
                <a:chExt cx="1535400" cy="255240"/>
              </a:xfrm>
            </p:grpSpPr>
            <p:sp>
              <p:nvSpPr>
                <p:cNvPr id="1511" name="CustomShape 86"/>
                <p:cNvSpPr/>
                <p:nvPr/>
              </p:nvSpPr>
              <p:spPr>
                <a:xfrm>
                  <a:off x="214704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12" name="CustomShape 87"/>
                <p:cNvSpPr/>
                <p:nvPr/>
              </p:nvSpPr>
              <p:spPr>
                <a:xfrm>
                  <a:off x="240300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13" name="CustomShape 88"/>
                <p:cNvSpPr/>
                <p:nvPr/>
              </p:nvSpPr>
              <p:spPr>
                <a:xfrm>
                  <a:off x="265896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14" name="CustomShape 89"/>
                <p:cNvSpPr/>
                <p:nvPr/>
              </p:nvSpPr>
              <p:spPr>
                <a:xfrm>
                  <a:off x="291492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15" name="CustomShape 90"/>
                <p:cNvSpPr/>
                <p:nvPr/>
              </p:nvSpPr>
              <p:spPr>
                <a:xfrm>
                  <a:off x="317088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sp>
              <p:nvSpPr>
                <p:cNvPr id="1516" name="CustomShape 91"/>
                <p:cNvSpPr/>
                <p:nvPr/>
              </p:nvSpPr>
              <p:spPr>
                <a:xfrm>
                  <a:off x="3427200" y="4840560"/>
                  <a:ext cx="255240" cy="255240"/>
                </a:xfrm>
                <a:prstGeom prst="rect">
                  <a:avLst/>
                </a:prstGeom>
                <a:solidFill>
                  <a:srgbClr val="20538D">
                    <a:alpha val="29000"/>
                  </a:srgbClr>
                </a:solidFill>
                <a:ln w="25560">
                  <a:solidFill>
                    <a:srgbClr val="70AAE6"/>
                  </a:solidFill>
                  <a:miter/>
                </a:ln>
              </p:spPr>
              <p:style>
                <a:lnRef idx="0">
                  <a:scrgbClr r="0" g="0" b="0"/>
                </a:lnRef>
                <a:fillRef idx="0">
                  <a:scrgbClr r="0" g="0" b="0"/>
                </a:fillRef>
                <a:effectRef idx="0">
                  <a:scrgbClr r="0" g="0" b="0"/>
                </a:effectRef>
                <a:fontRef idx="minor"/>
              </p:style>
            </p:sp>
          </p:grpSp>
        </p:grpSp>
      </p:grpSp>
      <p:sp>
        <p:nvSpPr>
          <p:cNvPr id="1517" name="CustomShape 92"/>
          <p:cNvSpPr/>
          <p:nvPr/>
        </p:nvSpPr>
        <p:spPr>
          <a:xfrm>
            <a:off x="4700640" y="4062960"/>
            <a:ext cx="254880" cy="254880"/>
          </a:xfrm>
          <a:prstGeom prst="rect">
            <a:avLst/>
          </a:prstGeom>
          <a:noFill/>
          <a:ln w="50760">
            <a:solidFill>
              <a:srgbClr val="FFFF66"/>
            </a:solidFill>
            <a:miter/>
          </a:ln>
        </p:spPr>
        <p:style>
          <a:lnRef idx="0">
            <a:scrgbClr r="0" g="0" b="0"/>
          </a:lnRef>
          <a:fillRef idx="0">
            <a:scrgbClr r="0" g="0" b="0"/>
          </a:fillRef>
          <a:effectRef idx="0">
            <a:scrgbClr r="0" g="0" b="0"/>
          </a:effectRef>
          <a:fontRef idx="minor"/>
        </p:style>
      </p:sp>
      <p:sp>
        <p:nvSpPr>
          <p:cNvPr id="1518" name="CustomShape 93"/>
          <p:cNvSpPr/>
          <p:nvPr/>
        </p:nvSpPr>
        <p:spPr>
          <a:xfrm>
            <a:off x="3676800" y="4318560"/>
            <a:ext cx="254880" cy="254880"/>
          </a:xfrm>
          <a:prstGeom prst="rect">
            <a:avLst/>
          </a:prstGeom>
          <a:noFill/>
          <a:ln w="50760">
            <a:solidFill>
              <a:srgbClr val="FFFF66"/>
            </a:solidFill>
            <a:miter/>
          </a:ln>
        </p:spPr>
        <p:style>
          <a:lnRef idx="0">
            <a:scrgbClr r="0" g="0" b="0"/>
          </a:lnRef>
          <a:fillRef idx="0">
            <a:scrgbClr r="0" g="0" b="0"/>
          </a:fillRef>
          <a:effectRef idx="0">
            <a:scrgbClr r="0" g="0" b="0"/>
          </a:effectRef>
          <a:fontRef idx="minor"/>
        </p:style>
      </p:sp>
      <p:grpSp>
        <p:nvGrpSpPr>
          <p:cNvPr id="1519" name="Group 94"/>
          <p:cNvGrpSpPr/>
          <p:nvPr/>
        </p:nvGrpSpPr>
        <p:grpSpPr>
          <a:xfrm>
            <a:off x="3680400" y="4063680"/>
            <a:ext cx="1083600" cy="494640"/>
            <a:chOff x="2156400" y="4063680"/>
            <a:chExt cx="1083600" cy="494640"/>
          </a:xfrm>
        </p:grpSpPr>
        <p:sp>
          <p:nvSpPr>
            <p:cNvPr id="1520" name="CustomShape 95"/>
            <p:cNvSpPr/>
            <p:nvPr/>
          </p:nvSpPr>
          <p:spPr>
            <a:xfrm rot="10800000">
              <a:off x="2156400" y="4493880"/>
              <a:ext cx="64800" cy="64440"/>
            </a:xfrm>
            <a:prstGeom prst="rect">
              <a:avLst/>
            </a:prstGeom>
            <a:solidFill>
              <a:srgbClr val="DD181A"/>
            </a:solidFill>
            <a:ln w="25560">
              <a:solidFill>
                <a:schemeClr val="tx1"/>
              </a:solidFill>
              <a:miter/>
            </a:ln>
          </p:spPr>
          <p:style>
            <a:lnRef idx="0">
              <a:scrgbClr r="0" g="0" b="0"/>
            </a:lnRef>
            <a:fillRef idx="0">
              <a:scrgbClr r="0" g="0" b="0"/>
            </a:fillRef>
            <a:effectRef idx="0">
              <a:scrgbClr r="0" g="0" b="0"/>
            </a:effectRef>
            <a:fontRef idx="minor"/>
          </p:style>
        </p:sp>
        <p:sp>
          <p:nvSpPr>
            <p:cNvPr id="1521" name="CustomShape 96"/>
            <p:cNvSpPr/>
            <p:nvPr/>
          </p:nvSpPr>
          <p:spPr>
            <a:xfrm rot="10800000">
              <a:off x="3175200" y="4063680"/>
              <a:ext cx="64800" cy="64440"/>
            </a:xfrm>
            <a:prstGeom prst="rect">
              <a:avLst/>
            </a:prstGeom>
            <a:solidFill>
              <a:srgbClr val="DD181A"/>
            </a:solidFill>
            <a:ln w="25560">
              <a:solidFill>
                <a:schemeClr val="tx1"/>
              </a:solidFill>
              <a:miter/>
            </a:ln>
          </p:spPr>
          <p:style>
            <a:lnRef idx="0">
              <a:scrgbClr r="0" g="0" b="0"/>
            </a:lnRef>
            <a:fillRef idx="0">
              <a:scrgbClr r="0" g="0" b="0"/>
            </a:fillRef>
            <a:effectRef idx="0">
              <a:scrgbClr r="0" g="0" b="0"/>
            </a:effectRef>
            <a:fontRef idx="minor"/>
          </p:style>
        </p:sp>
      </p:grpSp>
      <p:sp>
        <p:nvSpPr>
          <p:cNvPr id="1522" name="CustomShape 97"/>
          <p:cNvSpPr/>
          <p:nvPr/>
        </p:nvSpPr>
        <p:spPr>
          <a:xfrm>
            <a:off x="6359520" y="2756520"/>
            <a:ext cx="3408120" cy="1828800"/>
          </a:xfrm>
          <a:prstGeom prst="rect">
            <a:avLst/>
          </a:prstGeom>
          <a:noFill/>
          <a:ln w="50760">
            <a:noFill/>
          </a:ln>
        </p:spPr>
        <p:style>
          <a:lnRef idx="0">
            <a:scrgbClr r="0" g="0" b="0"/>
          </a:lnRef>
          <a:fillRef idx="0">
            <a:scrgbClr r="0" g="0" b="0"/>
          </a:fillRef>
          <a:effectRef idx="0">
            <a:scrgbClr r="0" g="0" b="0"/>
          </a:effectRef>
          <a:fontRef idx="minor"/>
        </p:style>
        <p:txBody>
          <a:bodyPr lIns="0" tIns="0" rIns="0" bIns="0"/>
          <a:lstStyle/>
          <a:p>
            <a:pPr marL="36360" algn="ctr"/>
            <a:r>
              <a:rPr lang="zh-CN" altLang="en-US" sz="1600" b="1" spc="-1" dirty="0">
                <a:solidFill>
                  <a:srgbClr val="000000"/>
                </a:solidFill>
                <a:latin typeface="Trebuchet MS"/>
              </a:rPr>
              <a:t>只有同一个工作组 </a:t>
            </a:r>
            <a:r>
              <a:rPr lang="en-US" altLang="zh-CN" sz="1600" b="1" spc="-1" dirty="0">
                <a:solidFill>
                  <a:srgbClr val="F79646"/>
                </a:solidFill>
                <a:latin typeface="Trebuchet MS"/>
              </a:rPr>
              <a:t>work-groups </a:t>
            </a:r>
            <a:r>
              <a:rPr lang="zh-CN" altLang="en-US" sz="1600" b="1" spc="-1" dirty="0">
                <a:solidFill>
                  <a:srgbClr val="000000"/>
                </a:solidFill>
                <a:latin typeface="Trebuchet MS"/>
              </a:rPr>
              <a:t>内的工作项 </a:t>
            </a:r>
            <a:r>
              <a:rPr lang="en-US" altLang="zh-CN" sz="1600" b="1" spc="-1" dirty="0">
                <a:solidFill>
                  <a:srgbClr val="F79646"/>
                </a:solidFill>
                <a:latin typeface="Trebuchet MS"/>
              </a:rPr>
              <a:t>work-items </a:t>
            </a:r>
            <a:r>
              <a:rPr lang="zh-CN" altLang="en-US" sz="1600" b="1" spc="-1" dirty="0">
                <a:solidFill>
                  <a:srgbClr val="000000"/>
                </a:solidFill>
                <a:latin typeface="Trebuchet MS"/>
              </a:rPr>
              <a:t>才能进行同步（</a:t>
            </a:r>
            <a:r>
              <a:rPr lang="en-US" altLang="zh-CN" sz="1600" b="1" spc="-1" dirty="0">
                <a:solidFill>
                  <a:srgbClr val="000000"/>
                </a:solidFill>
                <a:latin typeface="Trebuchet MS"/>
              </a:rPr>
              <a:t>synchronization</a:t>
            </a:r>
            <a:r>
              <a:rPr lang="zh-CN" altLang="en-US" sz="1600" b="1" spc="-1" dirty="0">
                <a:solidFill>
                  <a:srgbClr val="000000"/>
                </a:solidFill>
                <a:latin typeface="Trebuchet MS"/>
              </a:rPr>
              <a:t>）</a:t>
            </a:r>
            <a:r>
              <a:rPr lang="en-US" altLang="zh-CN" sz="1600" b="1" spc="-1" dirty="0">
                <a:solidFill>
                  <a:srgbClr val="000000"/>
                </a:solidFill>
                <a:latin typeface="Trebuchet MS"/>
              </a:rPr>
              <a:t>:</a:t>
            </a:r>
            <a:endParaRPr lang="en-US" altLang="zh-CN" sz="1600" spc="-1" dirty="0"/>
          </a:p>
          <a:p>
            <a:pPr marL="36360" algn="ctr"/>
            <a:r>
              <a:rPr lang="zh-CN" altLang="en-US" sz="1600" b="1" spc="-1" dirty="0">
                <a:solidFill>
                  <a:srgbClr val="9BBB59"/>
                </a:solidFill>
                <a:latin typeface="Trebuchet MS"/>
              </a:rPr>
              <a:t>屏障 </a:t>
            </a:r>
            <a:r>
              <a:rPr lang="en-US" altLang="zh-CN" sz="1600" b="1" spc="-1" dirty="0">
                <a:solidFill>
                  <a:srgbClr val="9BBB59"/>
                </a:solidFill>
                <a:latin typeface="Trebuchet MS"/>
              </a:rPr>
              <a:t>barriers</a:t>
            </a:r>
            <a:r>
              <a:rPr lang="en-US" altLang="zh-CN" sz="1600" b="1" spc="-1" dirty="0">
                <a:solidFill>
                  <a:srgbClr val="4F81BD"/>
                </a:solidFill>
                <a:latin typeface="Trebuchet MS"/>
              </a:rPr>
              <a:t> </a:t>
            </a:r>
            <a:r>
              <a:rPr lang="zh-CN" altLang="en-US" sz="1600" b="1" spc="-1" dirty="0">
                <a:solidFill>
                  <a:srgbClr val="000000"/>
                </a:solidFill>
                <a:latin typeface="Trebuchet MS"/>
              </a:rPr>
              <a:t>和 </a:t>
            </a:r>
            <a:r>
              <a:rPr lang="zh-CN" altLang="en-US" sz="1600" b="1" spc="-1" dirty="0">
                <a:solidFill>
                  <a:srgbClr val="9BBB59"/>
                </a:solidFill>
                <a:latin typeface="Trebuchet MS"/>
              </a:rPr>
              <a:t>内存围栏</a:t>
            </a:r>
            <a:r>
              <a:rPr lang="en-US" altLang="zh-CN" sz="1600" b="1" spc="-1" dirty="0">
                <a:solidFill>
                  <a:srgbClr val="9BBB59"/>
                </a:solidFill>
                <a:latin typeface="Trebuchet MS"/>
              </a:rPr>
              <a:t>memory</a:t>
            </a:r>
            <a:r>
              <a:rPr lang="en-US" altLang="zh-CN" sz="1600" b="1" spc="-1" dirty="0">
                <a:solidFill>
                  <a:srgbClr val="4F81BD"/>
                </a:solidFill>
                <a:latin typeface="Trebuchet MS"/>
              </a:rPr>
              <a:t> </a:t>
            </a:r>
            <a:r>
              <a:rPr lang="en-US" altLang="zh-CN" sz="1600" b="1" spc="-1" dirty="0">
                <a:solidFill>
                  <a:srgbClr val="9BBB59"/>
                </a:solidFill>
                <a:latin typeface="Trebuchet MS"/>
              </a:rPr>
              <a:t>fences</a:t>
            </a:r>
            <a:endParaRPr lang="en-US" altLang="zh-CN" sz="1600" spc="-1" dirty="0"/>
          </a:p>
        </p:txBody>
      </p:sp>
      <p:sp>
        <p:nvSpPr>
          <p:cNvPr id="1523" name="Line 98"/>
          <p:cNvSpPr/>
          <p:nvPr/>
        </p:nvSpPr>
        <p:spPr>
          <a:xfrm>
            <a:off x="3663840" y="3179880"/>
            <a:ext cx="2703600" cy="36720"/>
          </a:xfrm>
          <a:prstGeom prst="line">
            <a:avLst/>
          </a:prstGeom>
          <a:ln w="50760">
            <a:solidFill>
              <a:schemeClr val="accent6"/>
            </a:solidFill>
            <a:miter/>
            <a:headEnd type="triangle" w="med" len="med"/>
          </a:ln>
        </p:spPr>
        <p:style>
          <a:lnRef idx="0">
            <a:scrgbClr r="0" g="0" b="0"/>
          </a:lnRef>
          <a:fillRef idx="0">
            <a:scrgbClr r="0" g="0" b="0"/>
          </a:fillRef>
          <a:effectRef idx="0">
            <a:scrgbClr r="0" g="0" b="0"/>
          </a:effectRef>
          <a:fontRef idx="minor"/>
        </p:style>
      </p:sp>
      <p:sp>
        <p:nvSpPr>
          <p:cNvPr id="1524" name="CustomShape 99"/>
          <p:cNvSpPr/>
          <p:nvPr/>
        </p:nvSpPr>
        <p:spPr>
          <a:xfrm>
            <a:off x="6440032" y="4144587"/>
            <a:ext cx="2675880" cy="1523880"/>
          </a:xfrm>
          <a:prstGeom prst="rect">
            <a:avLst/>
          </a:prstGeom>
          <a:noFill/>
          <a:ln w="50760">
            <a:noFill/>
          </a:ln>
        </p:spPr>
        <p:style>
          <a:lnRef idx="0">
            <a:scrgbClr r="0" g="0" b="0"/>
          </a:lnRef>
          <a:fillRef idx="0">
            <a:scrgbClr r="0" g="0" b="0"/>
          </a:fillRef>
          <a:effectRef idx="0">
            <a:scrgbClr r="0" g="0" b="0"/>
          </a:effectRef>
          <a:fontRef idx="minor"/>
        </p:style>
        <p:txBody>
          <a:bodyPr lIns="0" tIns="0" rIns="0" bIns="0"/>
          <a:lstStyle/>
          <a:p>
            <a:pPr marL="36360" algn="ctr"/>
            <a:r>
              <a:rPr lang="zh-CN" altLang="en-US" sz="1600" b="1" spc="-1" dirty="0">
                <a:solidFill>
                  <a:srgbClr val="000000"/>
                </a:solidFill>
                <a:latin typeface="Trebuchet MS"/>
              </a:rPr>
              <a:t>一个核（</a:t>
            </a:r>
            <a:r>
              <a:rPr lang="en-US" altLang="zh-CN" sz="1600" b="1" spc="-1" dirty="0">
                <a:solidFill>
                  <a:srgbClr val="000000"/>
                </a:solidFill>
                <a:latin typeface="Trebuchet MS"/>
              </a:rPr>
              <a:t>kernel</a:t>
            </a:r>
            <a:r>
              <a:rPr lang="zh-CN" altLang="en-US" sz="1600" b="1" spc="-1" dirty="0">
                <a:solidFill>
                  <a:srgbClr val="000000"/>
                </a:solidFill>
                <a:latin typeface="Trebuchet MS"/>
              </a:rPr>
              <a:t>）内的工作组</a:t>
            </a:r>
            <a:r>
              <a:rPr lang="en-US" altLang="zh-CN" sz="1600" b="1" spc="-1" dirty="0">
                <a:solidFill>
                  <a:srgbClr val="000000"/>
                </a:solidFill>
                <a:latin typeface="Trebuchet MS"/>
              </a:rPr>
              <a:t> </a:t>
            </a:r>
            <a:r>
              <a:rPr lang="en-US" altLang="zh-CN" sz="1600" b="1" spc="-1" dirty="0">
                <a:solidFill>
                  <a:srgbClr val="C0504D"/>
                </a:solidFill>
                <a:latin typeface="Trebuchet MS"/>
              </a:rPr>
              <a:t>work-groups </a:t>
            </a:r>
            <a:r>
              <a:rPr lang="zh-CN" altLang="en-US" sz="1600" b="1" spc="-1" dirty="0">
                <a:solidFill>
                  <a:srgbClr val="000000"/>
                </a:solidFill>
                <a:latin typeface="Trebuchet MS"/>
              </a:rPr>
              <a:t>之间不能同步（</a:t>
            </a:r>
            <a:r>
              <a:rPr lang="en-US" altLang="zh-CN" sz="1600" b="1" spc="-1" dirty="0">
                <a:solidFill>
                  <a:srgbClr val="000000"/>
                </a:solidFill>
                <a:latin typeface="Trebuchet MS"/>
              </a:rPr>
              <a:t> synchronize </a:t>
            </a:r>
            <a:r>
              <a:rPr lang="zh-CN" altLang="en-US" sz="1600" b="1" spc="-1" dirty="0">
                <a:solidFill>
                  <a:srgbClr val="000000"/>
                </a:solidFill>
                <a:latin typeface="Trebuchet MS"/>
              </a:rPr>
              <a:t>）</a:t>
            </a:r>
            <a:endParaRPr lang="en-US" altLang="zh-CN" sz="1600" spc="-1" dirty="0"/>
          </a:p>
        </p:txBody>
      </p:sp>
      <p:sp>
        <p:nvSpPr>
          <p:cNvPr id="1525" name="Line 100"/>
          <p:cNvSpPr/>
          <p:nvPr/>
        </p:nvSpPr>
        <p:spPr>
          <a:xfrm flipV="1">
            <a:off x="3927360" y="4399200"/>
            <a:ext cx="2444760" cy="111240"/>
          </a:xfrm>
          <a:prstGeom prst="line">
            <a:avLst/>
          </a:prstGeom>
          <a:ln w="50760">
            <a:solidFill>
              <a:schemeClr val="accent2"/>
            </a:solidFill>
            <a:miter/>
            <a:headEnd type="triangle" w="med" len="med"/>
          </a:ln>
        </p:spPr>
        <p:style>
          <a:lnRef idx="0">
            <a:scrgbClr r="0" g="0" b="0"/>
          </a:lnRef>
          <a:fillRef idx="0">
            <a:scrgbClr r="0" g="0" b="0"/>
          </a:fillRef>
          <a:effectRef idx="0">
            <a:scrgbClr r="0" g="0" b="0"/>
          </a:effectRef>
          <a:fontRef idx="minor"/>
        </p:style>
      </p:sp>
      <p:sp>
        <p:nvSpPr>
          <p:cNvPr id="1526" name="Line 101"/>
          <p:cNvSpPr/>
          <p:nvPr/>
        </p:nvSpPr>
        <p:spPr>
          <a:xfrm>
            <a:off x="4970280" y="4100760"/>
            <a:ext cx="1400040" cy="298440"/>
          </a:xfrm>
          <a:prstGeom prst="line">
            <a:avLst/>
          </a:prstGeom>
          <a:ln w="50760">
            <a:solidFill>
              <a:schemeClr val="accent2"/>
            </a:solidFill>
            <a:miter/>
            <a:headEnd type="triangle" w="med" len="med"/>
          </a:ln>
        </p:spPr>
        <p:style>
          <a:lnRef idx="0">
            <a:scrgbClr r="0" g="0" b="0"/>
          </a:lnRef>
          <a:fillRef idx="0">
            <a:scrgbClr r="0" g="0" b="0"/>
          </a:fillRef>
          <a:effectRef idx="0">
            <a:scrgbClr r="0" g="0" b="0"/>
          </a:effectRef>
          <a:fontRef idx="minor"/>
        </p:style>
      </p:sp>
      <p:sp>
        <p:nvSpPr>
          <p:cNvPr id="1527" name="CustomShape 102"/>
          <p:cNvSpPr/>
          <p:nvPr/>
        </p:nvSpPr>
        <p:spPr>
          <a:xfrm>
            <a:off x="3419400" y="3049920"/>
            <a:ext cx="250200" cy="254880"/>
          </a:xfrm>
          <a:prstGeom prst="rect">
            <a:avLst/>
          </a:prstGeom>
          <a:noFill/>
          <a:ln w="57240">
            <a:solidFill>
              <a:srgbClr val="FFFF66"/>
            </a:solidFill>
            <a:miter/>
          </a:ln>
        </p:spPr>
        <p:style>
          <a:lnRef idx="0">
            <a:scrgbClr r="0" g="0" b="0"/>
          </a:lnRef>
          <a:fillRef idx="0">
            <a:scrgbClr r="0" g="0" b="0"/>
          </a:fillRef>
          <a:effectRef idx="0">
            <a:scrgbClr r="0" g="0" b="0"/>
          </a:effectRef>
          <a:fontRef idx="minor"/>
        </p:style>
      </p:sp>
      <p:sp>
        <p:nvSpPr>
          <p:cNvPr id="1528" name="CustomShape 103"/>
          <p:cNvSpPr/>
          <p:nvPr/>
        </p:nvSpPr>
        <p:spPr>
          <a:xfrm>
            <a:off x="3419400" y="3049920"/>
            <a:ext cx="64440" cy="64440"/>
          </a:xfrm>
          <a:prstGeom prst="rect">
            <a:avLst/>
          </a:prstGeom>
          <a:solidFill>
            <a:srgbClr val="99CC00"/>
          </a:solidFill>
          <a:ln w="25560">
            <a:solidFill>
              <a:schemeClr val="bg1"/>
            </a:solidFill>
            <a:miter/>
          </a:ln>
        </p:spPr>
        <p:style>
          <a:lnRef idx="0">
            <a:scrgbClr r="0" g="0" b="0"/>
          </a:lnRef>
          <a:fillRef idx="0">
            <a:scrgbClr r="0" g="0" b="0"/>
          </a:fillRef>
          <a:effectRef idx="0">
            <a:scrgbClr r="0" g="0" b="0"/>
          </a:effectRef>
          <a:fontRef idx="minor"/>
        </p:style>
      </p:sp>
      <p:sp>
        <p:nvSpPr>
          <p:cNvPr id="1529" name="CustomShape 104"/>
          <p:cNvSpPr/>
          <p:nvPr/>
        </p:nvSpPr>
        <p:spPr>
          <a:xfrm>
            <a:off x="3601920" y="3240720"/>
            <a:ext cx="65880" cy="64440"/>
          </a:xfrm>
          <a:prstGeom prst="rect">
            <a:avLst/>
          </a:prstGeom>
          <a:solidFill>
            <a:srgbClr val="99CC00"/>
          </a:solidFill>
          <a:ln w="25560">
            <a:solidFill>
              <a:schemeClr val="bg1"/>
            </a:solidFill>
            <a:miter/>
          </a:ln>
        </p:spPr>
        <p:style>
          <a:lnRef idx="0">
            <a:scrgbClr r="0" g="0" b="0"/>
          </a:lnRef>
          <a:fillRef idx="0">
            <a:scrgbClr r="0" g="0" b="0"/>
          </a:fillRef>
          <a:effectRef idx="0">
            <a:scrgbClr r="0" g="0" b="0"/>
          </a:effectRef>
          <a:fontRef idx="minor"/>
        </p:style>
      </p:sp>
      <p:sp>
        <p:nvSpPr>
          <p:cNvPr id="200" name="CustomShape 97">
            <a:extLst>
              <a:ext uri="{FF2B5EF4-FFF2-40B4-BE49-F238E27FC236}">
                <a16:creationId xmlns:a16="http://schemas.microsoft.com/office/drawing/2014/main" id="{5177DEBE-2756-4166-8952-5116CB526EEC}"/>
              </a:ext>
            </a:extLst>
          </p:cNvPr>
          <p:cNvSpPr/>
          <p:nvPr/>
        </p:nvSpPr>
        <p:spPr>
          <a:xfrm>
            <a:off x="6328200" y="8134270"/>
            <a:ext cx="3408120" cy="1828800"/>
          </a:xfrm>
          <a:prstGeom prst="rect">
            <a:avLst/>
          </a:prstGeom>
          <a:noFill/>
          <a:ln w="50760">
            <a:noFill/>
          </a:ln>
        </p:spPr>
        <p:style>
          <a:lnRef idx="0">
            <a:scrgbClr r="0" g="0" b="0"/>
          </a:lnRef>
          <a:fillRef idx="0">
            <a:scrgbClr r="0" g="0" b="0"/>
          </a:fillRef>
          <a:effectRef idx="0">
            <a:scrgbClr r="0" g="0" b="0"/>
          </a:effectRef>
          <a:fontRef idx="minor"/>
        </p:style>
        <p:txBody>
          <a:bodyPr lIns="0" tIns="0" rIns="0" bIns="0"/>
          <a:lstStyle/>
          <a:p>
            <a:pPr marL="36360" algn="ctr"/>
            <a:endParaRPr lang="en-US" spc="-1" dirty="0">
              <a:latin typeface="Arial"/>
            </a:endParaRPr>
          </a:p>
        </p:txBody>
      </p:sp>
      <p:sp>
        <p:nvSpPr>
          <p:cNvPr id="202" name="CustomShape 99">
            <a:extLst>
              <a:ext uri="{FF2B5EF4-FFF2-40B4-BE49-F238E27FC236}">
                <a16:creationId xmlns:a16="http://schemas.microsoft.com/office/drawing/2014/main" id="{F3180A7F-99A5-406D-B502-D4772CB08AC4}"/>
              </a:ext>
            </a:extLst>
          </p:cNvPr>
          <p:cNvSpPr/>
          <p:nvPr/>
        </p:nvSpPr>
        <p:spPr>
          <a:xfrm>
            <a:off x="6698396" y="9834370"/>
            <a:ext cx="2667728" cy="909180"/>
          </a:xfrm>
          <a:prstGeom prst="rect">
            <a:avLst/>
          </a:prstGeom>
          <a:noFill/>
          <a:ln w="50760">
            <a:noFill/>
          </a:ln>
        </p:spPr>
        <p:style>
          <a:lnRef idx="0">
            <a:scrgbClr r="0" g="0" b="0"/>
          </a:lnRef>
          <a:fillRef idx="0">
            <a:scrgbClr r="0" g="0" b="0"/>
          </a:fillRef>
          <a:effectRef idx="0">
            <a:scrgbClr r="0" g="0" b="0"/>
          </a:effectRef>
          <a:fontRef idx="minor"/>
        </p:style>
        <p:txBody>
          <a:bodyPr lIns="0" tIns="0" rIns="0" bIns="0"/>
          <a:lstStyle/>
          <a:p>
            <a:pPr marL="36360" algn="ctr"/>
            <a:endParaRPr lang="en-US"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499"/>
                                          </p:stCondLst>
                                        </p:cTn>
                                        <p:tgtEl>
                                          <p:spTgt spid="1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499"/>
                                          </p:stCondLst>
                                        </p:cTn>
                                        <p:tgtEl>
                                          <p:spTgt spid="1429"/>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499"/>
                                          </p:stCondLst>
                                        </p:cTn>
                                        <p:tgtEl>
                                          <p:spTgt spid="1435"/>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499"/>
                                          </p:stCondLst>
                                        </p:cTn>
                                        <p:tgtEl>
                                          <p:spTgt spid="14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fill="hold" nodeType="clickEffect">
                                  <p:stCondLst>
                                    <p:cond delay="0"/>
                                  </p:stCondLst>
                                  <p:childTnLst>
                                    <p:set>
                                      <p:cBhvr>
                                        <p:cTn id="18" dur="1" fill="hold">
                                          <p:stCondLst>
                                            <p:cond delay="0"/>
                                          </p:stCondLst>
                                        </p:cTn>
                                        <p:tgtEl>
                                          <p:spTgt spid="1522"/>
                                        </p:tgtEl>
                                        <p:attrNameLst>
                                          <p:attrName>style.visibility</p:attrName>
                                        </p:attrNameLst>
                                      </p:cBhvr>
                                      <p:to>
                                        <p:strVal val="visible"/>
                                      </p:to>
                                    </p:set>
                                    <p:animEffect transition="in" filter="fade">
                                      <p:cBhvr additive="repl">
                                        <p:cTn id="19" dur="500"/>
                                        <p:tgtEl>
                                          <p:spTgt spid="1522"/>
                                        </p:tgtEl>
                                      </p:cBhvr>
                                    </p:animEffect>
                                  </p:childTnLst>
                                </p:cTn>
                              </p:par>
                              <p:par>
                                <p:cTn id="20" presetID="10" presetClass="entr" fill="hold" nodeType="withEffect">
                                  <p:stCondLst>
                                    <p:cond delay="0"/>
                                  </p:stCondLst>
                                  <p:childTnLst>
                                    <p:set>
                                      <p:cBhvr>
                                        <p:cTn id="21" dur="1" fill="hold">
                                          <p:stCondLst>
                                            <p:cond delay="0"/>
                                          </p:stCondLst>
                                        </p:cTn>
                                        <p:tgtEl>
                                          <p:spTgt spid="1523"/>
                                        </p:tgtEl>
                                        <p:attrNameLst>
                                          <p:attrName>style.visibility</p:attrName>
                                        </p:attrNameLst>
                                      </p:cBhvr>
                                      <p:to>
                                        <p:strVal val="visible"/>
                                      </p:to>
                                    </p:set>
                                    <p:animEffect transition="in" filter="fade">
                                      <p:cBhvr additive="repl">
                                        <p:cTn id="22" dur="500"/>
                                        <p:tgtEl>
                                          <p:spTgt spid="1523"/>
                                        </p:tgtEl>
                                      </p:cBhvr>
                                    </p:animEffect>
                                  </p:childTnLst>
                                </p:cTn>
                              </p:par>
                              <p:par>
                                <p:cTn id="23" presetID="10" presetClass="entr" fill="hold" nodeType="withEffect">
                                  <p:stCondLst>
                                    <p:cond delay="0"/>
                                  </p:stCondLst>
                                  <p:childTnLst>
                                    <p:set>
                                      <p:cBhvr>
                                        <p:cTn id="24" dur="1" fill="hold">
                                          <p:stCondLst>
                                            <p:cond delay="0"/>
                                          </p:stCondLst>
                                        </p:cTn>
                                        <p:tgtEl>
                                          <p:spTgt spid="1527"/>
                                        </p:tgtEl>
                                        <p:attrNameLst>
                                          <p:attrName>style.visibility</p:attrName>
                                        </p:attrNameLst>
                                      </p:cBhvr>
                                      <p:to>
                                        <p:strVal val="visible"/>
                                      </p:to>
                                    </p:set>
                                    <p:animEffect transition="in" filter="fade">
                                      <p:cBhvr additive="repl">
                                        <p:cTn id="25" dur="500"/>
                                        <p:tgtEl>
                                          <p:spTgt spid="1527"/>
                                        </p:tgtEl>
                                      </p:cBhvr>
                                    </p:animEffect>
                                  </p:childTnLst>
                                </p:cTn>
                              </p:par>
                              <p:par>
                                <p:cTn id="26" presetID="10" presetClass="entr" fill="hold" nodeType="withEffect">
                                  <p:stCondLst>
                                    <p:cond delay="0"/>
                                  </p:stCondLst>
                                  <p:childTnLst>
                                    <p:set>
                                      <p:cBhvr>
                                        <p:cTn id="27" dur="1" fill="hold">
                                          <p:stCondLst>
                                            <p:cond delay="0"/>
                                          </p:stCondLst>
                                        </p:cTn>
                                        <p:tgtEl>
                                          <p:spTgt spid="1529"/>
                                        </p:tgtEl>
                                        <p:attrNameLst>
                                          <p:attrName>style.visibility</p:attrName>
                                        </p:attrNameLst>
                                      </p:cBhvr>
                                      <p:to>
                                        <p:strVal val="visible"/>
                                      </p:to>
                                    </p:set>
                                    <p:animEffect transition="in" filter="fade">
                                      <p:cBhvr additive="repl">
                                        <p:cTn id="28" dur="500"/>
                                        <p:tgtEl>
                                          <p:spTgt spid="1529"/>
                                        </p:tgtEl>
                                      </p:cBhvr>
                                    </p:animEffect>
                                  </p:childTnLst>
                                </p:cTn>
                              </p:par>
                              <p:par>
                                <p:cTn id="29" presetID="10" presetClass="entr" fill="hold" nodeType="withEffect">
                                  <p:stCondLst>
                                    <p:cond delay="0"/>
                                  </p:stCondLst>
                                  <p:childTnLst>
                                    <p:set>
                                      <p:cBhvr>
                                        <p:cTn id="30" dur="1" fill="hold">
                                          <p:stCondLst>
                                            <p:cond delay="0"/>
                                          </p:stCondLst>
                                        </p:cTn>
                                        <p:tgtEl>
                                          <p:spTgt spid="1528"/>
                                        </p:tgtEl>
                                        <p:attrNameLst>
                                          <p:attrName>style.visibility</p:attrName>
                                        </p:attrNameLst>
                                      </p:cBhvr>
                                      <p:to>
                                        <p:strVal val="visible"/>
                                      </p:to>
                                    </p:set>
                                    <p:animEffect transition="in" filter="fade">
                                      <p:cBhvr additive="repl">
                                        <p:cTn id="31" dur="500"/>
                                        <p:tgtEl>
                                          <p:spTgt spid="15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nodeType="clickEffect">
                                  <p:stCondLst>
                                    <p:cond delay="0"/>
                                  </p:stCondLst>
                                  <p:childTnLst>
                                    <p:set>
                                      <p:cBhvr>
                                        <p:cTn id="35" dur="1" fill="hold">
                                          <p:stCondLst>
                                            <p:cond delay="0"/>
                                          </p:stCondLst>
                                        </p:cTn>
                                        <p:tgtEl>
                                          <p:spTgt spid="1526"/>
                                        </p:tgtEl>
                                        <p:attrNameLst>
                                          <p:attrName>style.visibility</p:attrName>
                                        </p:attrNameLst>
                                      </p:cBhvr>
                                      <p:to>
                                        <p:strVal val="visible"/>
                                      </p:to>
                                    </p:set>
                                    <p:animEffect transition="in" filter="fade">
                                      <p:cBhvr additive="repl">
                                        <p:cTn id="36" dur="500"/>
                                        <p:tgtEl>
                                          <p:spTgt spid="1526"/>
                                        </p:tgtEl>
                                      </p:cBhvr>
                                    </p:animEffect>
                                  </p:childTnLst>
                                </p:cTn>
                              </p:par>
                              <p:par>
                                <p:cTn id="37" presetID="10" presetClass="entr" fill="hold" nodeType="withEffect">
                                  <p:stCondLst>
                                    <p:cond delay="0"/>
                                  </p:stCondLst>
                                  <p:childTnLst>
                                    <p:set>
                                      <p:cBhvr>
                                        <p:cTn id="38" dur="1" fill="hold">
                                          <p:stCondLst>
                                            <p:cond delay="0"/>
                                          </p:stCondLst>
                                        </p:cTn>
                                        <p:tgtEl>
                                          <p:spTgt spid="1525"/>
                                        </p:tgtEl>
                                        <p:attrNameLst>
                                          <p:attrName>style.visibility</p:attrName>
                                        </p:attrNameLst>
                                      </p:cBhvr>
                                      <p:to>
                                        <p:strVal val="visible"/>
                                      </p:to>
                                    </p:set>
                                    <p:animEffect transition="in" filter="fade">
                                      <p:cBhvr additive="repl">
                                        <p:cTn id="39" dur="500"/>
                                        <p:tgtEl>
                                          <p:spTgt spid="1525"/>
                                        </p:tgtEl>
                                      </p:cBhvr>
                                    </p:animEffect>
                                  </p:childTnLst>
                                </p:cTn>
                              </p:par>
                              <p:par>
                                <p:cTn id="40" presetID="10" presetClass="entr" fill="hold" nodeType="withEffect">
                                  <p:stCondLst>
                                    <p:cond delay="0"/>
                                  </p:stCondLst>
                                  <p:childTnLst>
                                    <p:set>
                                      <p:cBhvr>
                                        <p:cTn id="41" dur="1" fill="hold">
                                          <p:stCondLst>
                                            <p:cond delay="0"/>
                                          </p:stCondLst>
                                        </p:cTn>
                                        <p:tgtEl>
                                          <p:spTgt spid="1524"/>
                                        </p:tgtEl>
                                        <p:attrNameLst>
                                          <p:attrName>style.visibility</p:attrName>
                                        </p:attrNameLst>
                                      </p:cBhvr>
                                      <p:to>
                                        <p:strVal val="visible"/>
                                      </p:to>
                                    </p:set>
                                    <p:animEffect transition="in" filter="fade">
                                      <p:cBhvr additive="repl">
                                        <p:cTn id="42" dur="500"/>
                                        <p:tgtEl>
                                          <p:spTgt spid="1524"/>
                                        </p:tgtEl>
                                      </p:cBhvr>
                                    </p:animEffect>
                                  </p:childTnLst>
                                </p:cTn>
                              </p:par>
                              <p:par>
                                <p:cTn id="43" presetID="10" presetClass="entr" fill="hold" nodeType="withEffect">
                                  <p:stCondLst>
                                    <p:cond delay="0"/>
                                  </p:stCondLst>
                                  <p:childTnLst>
                                    <p:set>
                                      <p:cBhvr>
                                        <p:cTn id="44" dur="1" fill="hold">
                                          <p:stCondLst>
                                            <p:cond delay="0"/>
                                          </p:stCondLst>
                                        </p:cTn>
                                        <p:tgtEl>
                                          <p:spTgt spid="1519"/>
                                        </p:tgtEl>
                                        <p:attrNameLst>
                                          <p:attrName>style.visibility</p:attrName>
                                        </p:attrNameLst>
                                      </p:cBhvr>
                                      <p:to>
                                        <p:strVal val="visible"/>
                                      </p:to>
                                    </p:set>
                                    <p:animEffect transition="in" filter="fade">
                                      <p:cBhvr additive="repl">
                                        <p:cTn id="45" dur="500"/>
                                        <p:tgtEl>
                                          <p:spTgt spid="1519"/>
                                        </p:tgtEl>
                                      </p:cBhvr>
                                    </p:animEffect>
                                  </p:childTnLst>
                                </p:cTn>
                              </p:par>
                              <p:par>
                                <p:cTn id="46" presetID="10" presetClass="entr" fill="hold" nodeType="withEffect">
                                  <p:stCondLst>
                                    <p:cond delay="0"/>
                                  </p:stCondLst>
                                  <p:childTnLst>
                                    <p:set>
                                      <p:cBhvr>
                                        <p:cTn id="47" dur="1" fill="hold">
                                          <p:stCondLst>
                                            <p:cond delay="0"/>
                                          </p:stCondLst>
                                        </p:cTn>
                                        <p:tgtEl>
                                          <p:spTgt spid="1518"/>
                                        </p:tgtEl>
                                        <p:attrNameLst>
                                          <p:attrName>style.visibility</p:attrName>
                                        </p:attrNameLst>
                                      </p:cBhvr>
                                      <p:to>
                                        <p:strVal val="visible"/>
                                      </p:to>
                                    </p:set>
                                    <p:animEffect transition="in" filter="fade">
                                      <p:cBhvr additive="repl">
                                        <p:cTn id="48" dur="500"/>
                                        <p:tgtEl>
                                          <p:spTgt spid="1518"/>
                                        </p:tgtEl>
                                      </p:cBhvr>
                                    </p:animEffect>
                                  </p:childTnLst>
                                </p:cTn>
                              </p:par>
                              <p:par>
                                <p:cTn id="49" presetID="10" presetClass="entr" fill="hold" nodeType="withEffect">
                                  <p:stCondLst>
                                    <p:cond delay="0"/>
                                  </p:stCondLst>
                                  <p:childTnLst>
                                    <p:set>
                                      <p:cBhvr>
                                        <p:cTn id="50" dur="1" fill="hold">
                                          <p:stCondLst>
                                            <p:cond delay="0"/>
                                          </p:stCondLst>
                                        </p:cTn>
                                        <p:tgtEl>
                                          <p:spTgt spid="1517"/>
                                        </p:tgtEl>
                                        <p:attrNameLst>
                                          <p:attrName>style.visibility</p:attrName>
                                        </p:attrNameLst>
                                      </p:cBhvr>
                                      <p:to>
                                        <p:strVal val="visible"/>
                                      </p:to>
                                    </p:set>
                                    <p:animEffect transition="in" filter="fade">
                                      <p:cBhvr additive="repl">
                                        <p:cTn id="51" dur="500"/>
                                        <p:tgtEl>
                                          <p:spTgt spid="15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nodeType="clickEffect">
                                  <p:stCondLst>
                                    <p:cond delay="0"/>
                                  </p:stCondLst>
                                  <p:childTnLst>
                                    <p:set>
                                      <p:cBhvr>
                                        <p:cTn id="55" dur="1" fill="hold">
                                          <p:stCondLst>
                                            <p:cond delay="0"/>
                                          </p:stCondLst>
                                        </p:cTn>
                                        <p:tgtEl>
                                          <p:spTgt spid="200"/>
                                        </p:tgtEl>
                                        <p:attrNameLst>
                                          <p:attrName>style.visibility</p:attrName>
                                        </p:attrNameLst>
                                      </p:cBhvr>
                                      <p:to>
                                        <p:strVal val="visible"/>
                                      </p:to>
                                    </p:set>
                                    <p:animEffect transition="in" filter="fade">
                                      <p:cBhvr additive="repl">
                                        <p:cTn id="56" dur="500"/>
                                        <p:tgtEl>
                                          <p:spTgt spid="200"/>
                                        </p:tgtEl>
                                      </p:cBhvr>
                                    </p:animEffect>
                                  </p:childTnLst>
                                </p:cTn>
                              </p:par>
                              <p:par>
                                <p:cTn id="57" presetID="10" presetClass="entr" fill="hold" nodeType="with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additive="repl">
                                        <p:cTn id="59"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CustomShape 1"/>
          <p:cNvSpPr/>
          <p:nvPr/>
        </p:nvSpPr>
        <p:spPr>
          <a:xfrm>
            <a:off x="1981200" y="-540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dirty="0">
                <a:solidFill>
                  <a:srgbClr val="000000"/>
                </a:solidFill>
                <a:latin typeface="Trebuchet MS"/>
              </a:rPr>
              <a:t>OpenCL </a:t>
            </a:r>
            <a:r>
              <a:rPr lang="zh-CN" altLang="en-US" sz="4400" spc="-1" dirty="0">
                <a:solidFill>
                  <a:srgbClr val="000000"/>
                </a:solidFill>
                <a:latin typeface="Trebuchet MS"/>
              </a:rPr>
              <a:t>内存模型（</a:t>
            </a:r>
            <a:r>
              <a:rPr lang="en-US" altLang="zh-CN" sz="4400" spc="-1" dirty="0">
                <a:solidFill>
                  <a:srgbClr val="000000"/>
                </a:solidFill>
                <a:latin typeface="Trebuchet MS"/>
              </a:rPr>
              <a:t> Memory model </a:t>
            </a:r>
            <a:r>
              <a:rPr lang="zh-CN" altLang="en-US" sz="4400" spc="-1" dirty="0">
                <a:solidFill>
                  <a:srgbClr val="000000"/>
                </a:solidFill>
                <a:latin typeface="Trebuchet MS"/>
              </a:rPr>
              <a:t>）</a:t>
            </a:r>
            <a:endParaRPr lang="en-US" sz="4400" spc="-1" dirty="0">
              <a:latin typeface="Arial"/>
            </a:endParaRPr>
          </a:p>
        </p:txBody>
      </p:sp>
      <p:sp>
        <p:nvSpPr>
          <p:cNvPr id="1006" name="CustomShape 2"/>
          <p:cNvSpPr/>
          <p:nvPr/>
        </p:nvSpPr>
        <p:spPr>
          <a:xfrm>
            <a:off x="1631640" y="1052640"/>
            <a:ext cx="3887640" cy="44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a:bodyPr>
          <a:lstStyle/>
          <a:p>
            <a:pPr marL="343080" indent="-342360">
              <a:spcBef>
                <a:spcPts val="561"/>
              </a:spcBef>
              <a:buClr>
                <a:srgbClr val="4F81BD"/>
              </a:buClr>
              <a:buFont typeface="Arial"/>
              <a:buChar char="•"/>
            </a:pPr>
            <a:r>
              <a:rPr lang="zh-CN" altLang="en-US" sz="2400" b="1" i="1" spc="-1" dirty="0">
                <a:solidFill>
                  <a:srgbClr val="4F81BD"/>
                </a:solidFill>
                <a:latin typeface="Trebuchet MS"/>
              </a:rPr>
              <a:t>私有内存 </a:t>
            </a:r>
            <a:r>
              <a:rPr lang="en-US" sz="2400" b="1" i="1" spc="-1" dirty="0">
                <a:solidFill>
                  <a:srgbClr val="4F81BD"/>
                </a:solidFill>
                <a:latin typeface="Trebuchet MS"/>
              </a:rPr>
              <a:t>Private Memory</a:t>
            </a:r>
            <a:endParaRPr lang="en-US" sz="2400" spc="-1" dirty="0">
              <a:latin typeface="Arial"/>
            </a:endParaRPr>
          </a:p>
          <a:p>
            <a:pPr marL="743040" lvl="1" indent="-285120">
              <a:spcBef>
                <a:spcPts val="479"/>
              </a:spcBef>
              <a:buClr>
                <a:srgbClr val="000000"/>
              </a:buClr>
              <a:buFont typeface="Arial"/>
              <a:buChar char="–"/>
            </a:pPr>
            <a:r>
              <a:rPr lang="zh-CN" altLang="en-US" sz="2400" spc="-1" dirty="0">
                <a:solidFill>
                  <a:srgbClr val="000000"/>
                </a:solidFill>
                <a:latin typeface="Trebuchet MS"/>
              </a:rPr>
              <a:t>每个工作项</a:t>
            </a:r>
            <a:r>
              <a:rPr lang="en-US" sz="2400" spc="-1" dirty="0">
                <a:solidFill>
                  <a:srgbClr val="000000"/>
                </a:solidFill>
                <a:latin typeface="Trebuchet MS"/>
              </a:rPr>
              <a:t> work-item</a:t>
            </a:r>
            <a:endParaRPr lang="en-US" sz="2400" spc="-1" dirty="0">
              <a:latin typeface="Arial"/>
            </a:endParaRPr>
          </a:p>
          <a:p>
            <a:pPr marL="343080" indent="-342360">
              <a:spcBef>
                <a:spcPts val="561"/>
              </a:spcBef>
              <a:buClr>
                <a:srgbClr val="9BBB59"/>
              </a:buClr>
              <a:buFont typeface="Arial"/>
              <a:buChar char="•"/>
            </a:pPr>
            <a:r>
              <a:rPr lang="zh-CN" altLang="en-US" sz="2400" b="1" i="1" spc="-1" dirty="0">
                <a:solidFill>
                  <a:srgbClr val="9BBB59"/>
                </a:solidFill>
                <a:latin typeface="Trebuchet MS"/>
              </a:rPr>
              <a:t>局部内存 </a:t>
            </a:r>
            <a:r>
              <a:rPr lang="en-US" sz="2400" b="1" i="1" spc="-1" dirty="0">
                <a:solidFill>
                  <a:srgbClr val="9BBB59"/>
                </a:solidFill>
                <a:latin typeface="Trebuchet MS"/>
              </a:rPr>
              <a:t>Local Memory</a:t>
            </a:r>
            <a:endParaRPr lang="en-US" sz="2400" spc="-1" dirty="0">
              <a:latin typeface="Arial"/>
            </a:endParaRPr>
          </a:p>
          <a:p>
            <a:pPr marL="743040" lvl="1" indent="-285120">
              <a:spcBef>
                <a:spcPts val="479"/>
              </a:spcBef>
              <a:buClr>
                <a:srgbClr val="000000"/>
              </a:buClr>
              <a:buFont typeface="Arial"/>
              <a:buChar char="–"/>
            </a:pPr>
            <a:r>
              <a:rPr lang="zh-CN" altLang="en-US" sz="2400" spc="-1" dirty="0">
                <a:solidFill>
                  <a:srgbClr val="000000"/>
                </a:solidFill>
                <a:latin typeface="Trebuchet MS"/>
              </a:rPr>
              <a:t>工作组 </a:t>
            </a:r>
            <a:r>
              <a:rPr lang="en-US" sz="2400" spc="-1" dirty="0">
                <a:solidFill>
                  <a:srgbClr val="000000"/>
                </a:solidFill>
                <a:latin typeface="Trebuchet MS"/>
              </a:rPr>
              <a:t>work-group </a:t>
            </a:r>
            <a:r>
              <a:rPr lang="zh-CN" altLang="en-US" sz="2400" spc="-1" dirty="0">
                <a:solidFill>
                  <a:srgbClr val="000000"/>
                </a:solidFill>
                <a:latin typeface="Trebuchet MS"/>
              </a:rPr>
              <a:t>内分享</a:t>
            </a:r>
            <a:endParaRPr lang="en-US" sz="2400" spc="-1" dirty="0">
              <a:latin typeface="Arial"/>
            </a:endParaRPr>
          </a:p>
          <a:p>
            <a:pPr marL="343080" indent="-342360">
              <a:spcBef>
                <a:spcPts val="561"/>
              </a:spcBef>
              <a:buClr>
                <a:srgbClr val="F79646"/>
              </a:buClr>
              <a:buFont typeface="Arial"/>
              <a:buChar char="•"/>
            </a:pPr>
            <a:r>
              <a:rPr lang="zh-CN" altLang="en-US" sz="2400" b="1" i="1" spc="-1" dirty="0">
                <a:solidFill>
                  <a:srgbClr val="F79646"/>
                </a:solidFill>
                <a:latin typeface="Trebuchet MS"/>
              </a:rPr>
              <a:t>全局内存</a:t>
            </a:r>
            <a:r>
              <a:rPr lang="en-US" altLang="zh-CN" sz="2400" b="1" i="1" spc="-1" dirty="0">
                <a:solidFill>
                  <a:srgbClr val="F79646"/>
                </a:solidFill>
                <a:latin typeface="Trebuchet MS"/>
              </a:rPr>
              <a:t>/</a:t>
            </a:r>
            <a:r>
              <a:rPr lang="zh-CN" altLang="en-US" sz="2400" b="1" i="1" spc="-1" dirty="0">
                <a:solidFill>
                  <a:srgbClr val="F79646"/>
                </a:solidFill>
                <a:latin typeface="Trebuchet MS"/>
              </a:rPr>
              <a:t>恒定内存</a:t>
            </a:r>
            <a:r>
              <a:rPr lang="en-US" sz="2400" b="1" i="1" spc="-1" dirty="0">
                <a:solidFill>
                  <a:srgbClr val="F79646"/>
                </a:solidFill>
                <a:latin typeface="Trebuchet MS"/>
              </a:rPr>
              <a:t>Global Memory /Constant Memory</a:t>
            </a:r>
            <a:endParaRPr lang="en-US" sz="2400" spc="-1" dirty="0">
              <a:latin typeface="Arial"/>
            </a:endParaRPr>
          </a:p>
          <a:p>
            <a:pPr marL="743040" lvl="1" indent="-285120">
              <a:spcBef>
                <a:spcPts val="479"/>
              </a:spcBef>
              <a:buClr>
                <a:srgbClr val="000000"/>
              </a:buClr>
              <a:buFont typeface="Arial"/>
              <a:buChar char="–"/>
            </a:pPr>
            <a:r>
              <a:rPr lang="zh-CN" altLang="en-US" sz="2400" spc="-1" dirty="0">
                <a:solidFill>
                  <a:srgbClr val="000000"/>
                </a:solidFill>
                <a:latin typeface="Trebuchet MS"/>
              </a:rPr>
              <a:t>对所有工作组都可见</a:t>
            </a:r>
            <a:endParaRPr lang="en-US" sz="2400" spc="-1" dirty="0">
              <a:latin typeface="Arial"/>
            </a:endParaRPr>
          </a:p>
          <a:p>
            <a:pPr marL="343080" indent="-342360">
              <a:spcBef>
                <a:spcPts val="561"/>
              </a:spcBef>
              <a:buClr>
                <a:srgbClr val="C0504D"/>
              </a:buClr>
              <a:buFont typeface="Arial"/>
              <a:buChar char="•"/>
            </a:pPr>
            <a:r>
              <a:rPr lang="zh-CN" altLang="en-US" sz="2200" b="1" i="1" spc="-1" dirty="0">
                <a:solidFill>
                  <a:srgbClr val="C0504D"/>
                </a:solidFill>
                <a:latin typeface="Trebuchet MS"/>
              </a:rPr>
              <a:t>宿主内存 </a:t>
            </a:r>
            <a:r>
              <a:rPr lang="en-US" sz="2200" b="1" i="1" spc="-1" dirty="0">
                <a:solidFill>
                  <a:srgbClr val="C0504D"/>
                </a:solidFill>
                <a:latin typeface="Trebuchet MS"/>
              </a:rPr>
              <a:t>Host memory</a:t>
            </a:r>
            <a:endParaRPr lang="en-US" sz="2200" spc="-1" dirty="0">
              <a:latin typeface="Arial"/>
            </a:endParaRPr>
          </a:p>
          <a:p>
            <a:pPr marL="743040" lvl="1" indent="-285120">
              <a:spcBef>
                <a:spcPts val="479"/>
              </a:spcBef>
              <a:buClr>
                <a:srgbClr val="000000"/>
              </a:buClr>
              <a:buFont typeface="Arial"/>
              <a:buChar char="–"/>
            </a:pPr>
            <a:r>
              <a:rPr lang="zh-CN" altLang="en-US" sz="2400" spc="-1" dirty="0">
                <a:solidFill>
                  <a:srgbClr val="000000"/>
                </a:solidFill>
                <a:latin typeface="Trebuchet MS"/>
              </a:rPr>
              <a:t>在 </a:t>
            </a:r>
            <a:r>
              <a:rPr lang="en-US" sz="2400" spc="-1" dirty="0">
                <a:solidFill>
                  <a:srgbClr val="000000"/>
                </a:solidFill>
                <a:latin typeface="Trebuchet MS"/>
              </a:rPr>
              <a:t>CPU </a:t>
            </a:r>
            <a:r>
              <a:rPr lang="zh-CN" altLang="en-US" sz="2400" spc="-1" dirty="0">
                <a:solidFill>
                  <a:srgbClr val="000000"/>
                </a:solidFill>
                <a:latin typeface="Trebuchet MS"/>
              </a:rPr>
              <a:t>上</a:t>
            </a:r>
            <a:endParaRPr lang="en-US" sz="2400" spc="-1" dirty="0">
              <a:latin typeface="Arial"/>
            </a:endParaRPr>
          </a:p>
        </p:txBody>
      </p:sp>
      <p:pic>
        <p:nvPicPr>
          <p:cNvPr id="1007" name="Content Placeholder 6"/>
          <p:cNvPicPr/>
          <p:nvPr/>
        </p:nvPicPr>
        <p:blipFill>
          <a:blip r:embed="rId2">
            <a:extLst>
              <a:ext uri="{28A0092B-C50C-407E-A947-70E740481C1C}">
                <a14:useLocalDpi xmlns:a14="http://schemas.microsoft.com/office/drawing/2010/main" val="0"/>
              </a:ext>
            </a:extLst>
          </a:blip>
          <a:srcRect/>
          <a:stretch/>
        </p:blipFill>
        <p:spPr>
          <a:xfrm>
            <a:off x="5419046" y="1265772"/>
            <a:ext cx="5141314" cy="3858571"/>
          </a:xfrm>
          <a:prstGeom prst="rect">
            <a:avLst/>
          </a:prstGeom>
          <a:ln>
            <a:noFill/>
          </a:ln>
        </p:spPr>
      </p:pic>
      <p:sp>
        <p:nvSpPr>
          <p:cNvPr id="1008" name="CustomShape 3"/>
          <p:cNvSpPr/>
          <p:nvPr/>
        </p:nvSpPr>
        <p:spPr>
          <a:xfrm>
            <a:off x="2927640" y="5428440"/>
            <a:ext cx="6840000" cy="179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2800" spc="-1" dirty="0">
                <a:solidFill>
                  <a:srgbClr val="000000"/>
                </a:solidFill>
                <a:latin typeface="Trebuchet MS"/>
                <a:ea typeface="DejaVu Sans"/>
              </a:rPr>
              <a:t>内存管理是</a:t>
            </a:r>
            <a:r>
              <a:rPr lang="en-US" sz="2800" spc="-1" dirty="0">
                <a:solidFill>
                  <a:srgbClr val="000000"/>
                </a:solidFill>
                <a:latin typeface="Trebuchet MS"/>
                <a:ea typeface="DejaVu Sans"/>
              </a:rPr>
              <a:t> </a:t>
            </a:r>
            <a:r>
              <a:rPr lang="zh-CN" altLang="en-US" sz="2800" b="1" u="sng" spc="-1" dirty="0">
                <a:solidFill>
                  <a:srgbClr val="C0504D"/>
                </a:solidFill>
                <a:latin typeface="Trebuchet MS"/>
              </a:rPr>
              <a:t>明确的（</a:t>
            </a:r>
            <a:r>
              <a:rPr lang="en-US" altLang="zh-CN" sz="2800" b="1" u="sng" spc="-1" dirty="0">
                <a:solidFill>
                  <a:srgbClr val="C0504D"/>
                </a:solidFill>
                <a:latin typeface="Trebuchet MS"/>
              </a:rPr>
              <a:t> explicit </a:t>
            </a:r>
            <a:r>
              <a:rPr lang="zh-CN" altLang="en-US" sz="2800" b="1" u="sng" spc="-1" dirty="0">
                <a:solidFill>
                  <a:srgbClr val="C0504D"/>
                </a:solidFill>
                <a:latin typeface="Trebuchet MS"/>
              </a:rPr>
              <a:t>）</a:t>
            </a:r>
            <a:r>
              <a:rPr lang="en-US" sz="2800" spc="-1" dirty="0">
                <a:solidFill>
                  <a:srgbClr val="000000"/>
                </a:solidFill>
                <a:latin typeface="Trebuchet MS"/>
                <a:ea typeface="DejaVu Sans"/>
              </a:rPr>
              <a:t>: </a:t>
            </a:r>
            <a:br>
              <a:rPr dirty="0"/>
            </a:br>
            <a:r>
              <a:rPr lang="zh-CN" altLang="en-US" sz="2800" spc="-1" dirty="0">
                <a:solidFill>
                  <a:srgbClr val="000000"/>
                </a:solidFill>
                <a:latin typeface="Trebuchet MS"/>
                <a:ea typeface="DejaVu Sans"/>
              </a:rPr>
              <a:t>你要负责把数据在 宿主 </a:t>
            </a:r>
            <a:r>
              <a:rPr lang="en-US" sz="2800" spc="-1" dirty="0">
                <a:solidFill>
                  <a:srgbClr val="000000"/>
                </a:solidFill>
                <a:latin typeface="Trebuchet MS"/>
                <a:ea typeface="DejaVu Sans"/>
              </a:rPr>
              <a:t>host → </a:t>
            </a:r>
            <a:r>
              <a:rPr lang="zh-CN" altLang="en-US" sz="2800" spc="-1" dirty="0">
                <a:solidFill>
                  <a:srgbClr val="000000"/>
                </a:solidFill>
                <a:latin typeface="Trebuchet MS"/>
                <a:ea typeface="DejaVu Sans"/>
              </a:rPr>
              <a:t>全局 </a:t>
            </a:r>
            <a:r>
              <a:rPr lang="en-US" sz="2800" spc="-1" dirty="0">
                <a:solidFill>
                  <a:srgbClr val="000000"/>
                </a:solidFill>
                <a:latin typeface="Trebuchet MS"/>
                <a:ea typeface="DejaVu Sans"/>
              </a:rPr>
              <a:t>global → </a:t>
            </a:r>
            <a:r>
              <a:rPr lang="zh-CN" altLang="en-US" sz="2800" spc="-1" dirty="0">
                <a:solidFill>
                  <a:srgbClr val="000000"/>
                </a:solidFill>
                <a:latin typeface="Trebuchet MS"/>
                <a:ea typeface="DejaVu Sans"/>
              </a:rPr>
              <a:t>局部</a:t>
            </a:r>
            <a:r>
              <a:rPr lang="en-US" sz="2800" spc="-1" dirty="0">
                <a:solidFill>
                  <a:srgbClr val="000000"/>
                </a:solidFill>
                <a:latin typeface="Trebuchet MS"/>
                <a:ea typeface="DejaVu Sans"/>
              </a:rPr>
              <a:t> local </a:t>
            </a:r>
            <a:r>
              <a:rPr lang="zh-CN" altLang="en-US" sz="2800" spc="-1" dirty="0">
                <a:solidFill>
                  <a:srgbClr val="000000"/>
                </a:solidFill>
                <a:latin typeface="Trebuchet MS"/>
                <a:ea typeface="DejaVu Sans"/>
              </a:rPr>
              <a:t>之间</a:t>
            </a:r>
            <a:r>
              <a:rPr lang="zh-CN" altLang="en-US" sz="2800" spc="-1" dirty="0">
                <a:solidFill>
                  <a:srgbClr val="000000"/>
                </a:solidFill>
                <a:latin typeface="Trebuchet MS"/>
              </a:rPr>
              <a:t>来回移动</a:t>
            </a:r>
            <a:endParaRPr lang="en-US" sz="2800" spc="-1" dirty="0">
              <a:solidFill>
                <a:srgbClr val="000000"/>
              </a:solidFill>
              <a:latin typeface="Trebuchet MS"/>
            </a:endParaRPr>
          </a:p>
        </p:txBody>
      </p:sp>
    </p:spTree>
    <p:extLst>
      <p:ext uri="{BB962C8B-B14F-4D97-AF65-F5344CB8AC3E}">
        <p14:creationId xmlns:p14="http://schemas.microsoft.com/office/powerpoint/2010/main" val="921797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CustomShape 1"/>
          <p:cNvSpPr/>
          <p:nvPr/>
        </p:nvSpPr>
        <p:spPr>
          <a:xfrm>
            <a:off x="1981200" y="-540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dirty="0">
                <a:solidFill>
                  <a:srgbClr val="000000"/>
                </a:solidFill>
                <a:latin typeface="Trebuchet MS"/>
              </a:rPr>
              <a:t>OpenCL </a:t>
            </a:r>
            <a:r>
              <a:rPr lang="zh-CN" altLang="en-US" sz="4400" spc="-1" dirty="0">
                <a:solidFill>
                  <a:srgbClr val="000000"/>
                </a:solidFill>
                <a:latin typeface="Trebuchet MS"/>
              </a:rPr>
              <a:t>内存模型（</a:t>
            </a:r>
            <a:r>
              <a:rPr lang="en-US" altLang="zh-CN" sz="4400" spc="-1" dirty="0">
                <a:solidFill>
                  <a:srgbClr val="000000"/>
                </a:solidFill>
                <a:latin typeface="Trebuchet MS"/>
              </a:rPr>
              <a:t> Memory model </a:t>
            </a:r>
            <a:r>
              <a:rPr lang="zh-CN" altLang="en-US" sz="4400" spc="-1" dirty="0">
                <a:solidFill>
                  <a:srgbClr val="000000"/>
                </a:solidFill>
                <a:latin typeface="Trebuchet MS"/>
              </a:rPr>
              <a:t>）</a:t>
            </a:r>
            <a:endParaRPr lang="en-US" sz="4400" spc="-1" dirty="0">
              <a:latin typeface="Arial"/>
            </a:endParaRPr>
          </a:p>
        </p:txBody>
      </p:sp>
      <p:sp>
        <p:nvSpPr>
          <p:cNvPr id="1006" name="CustomShape 2"/>
          <p:cNvSpPr/>
          <p:nvPr/>
        </p:nvSpPr>
        <p:spPr>
          <a:xfrm>
            <a:off x="1631640" y="1052640"/>
            <a:ext cx="3887640" cy="44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561"/>
              </a:spcBef>
              <a:buClr>
                <a:srgbClr val="4F81BD"/>
              </a:buClr>
              <a:buFont typeface="Arial"/>
              <a:buChar char="•"/>
            </a:pPr>
            <a:r>
              <a:rPr lang="zh-CN" altLang="en-US" sz="1600" b="1" i="1" spc="-1" dirty="0">
                <a:solidFill>
                  <a:srgbClr val="4F81BD"/>
                </a:solidFill>
                <a:latin typeface="Trebuchet MS"/>
              </a:rPr>
              <a:t>私有内存 </a:t>
            </a:r>
            <a:r>
              <a:rPr lang="en-US" sz="1600" b="1" i="1" spc="-1" dirty="0">
                <a:solidFill>
                  <a:srgbClr val="4F81BD"/>
                </a:solidFill>
                <a:latin typeface="Trebuchet MS"/>
              </a:rPr>
              <a:t>Private Memory</a:t>
            </a:r>
            <a:endParaRPr lang="en-US" sz="1600" spc="-1" dirty="0">
              <a:latin typeface="Arial"/>
            </a:endParaRPr>
          </a:p>
          <a:p>
            <a:pPr marL="743040" lvl="1" indent="-285120">
              <a:spcBef>
                <a:spcPts val="479"/>
              </a:spcBef>
              <a:buClr>
                <a:srgbClr val="000000"/>
              </a:buClr>
              <a:buFont typeface="Arial"/>
              <a:buChar char="–"/>
            </a:pPr>
            <a:r>
              <a:rPr lang="zh-CN" altLang="en-US" sz="1600" spc="-1" dirty="0">
                <a:solidFill>
                  <a:srgbClr val="000000"/>
                </a:solidFill>
                <a:latin typeface="Trebuchet MS"/>
              </a:rPr>
              <a:t>最快，最小：</a:t>
            </a:r>
            <a:r>
              <a:rPr lang="en-US" altLang="zh-CN" sz="1600" spc="-1" dirty="0">
                <a:solidFill>
                  <a:srgbClr val="000000"/>
                </a:solidFill>
                <a:latin typeface="Trebuchet MS"/>
              </a:rPr>
              <a:t>O(10)</a:t>
            </a:r>
            <a:r>
              <a:rPr lang="zh-CN" altLang="en-US" sz="1600" spc="-1" dirty="0">
                <a:solidFill>
                  <a:srgbClr val="000000"/>
                </a:solidFill>
                <a:latin typeface="Trebuchet MS"/>
              </a:rPr>
              <a:t>每个工作项</a:t>
            </a:r>
            <a:r>
              <a:rPr lang="en-US" sz="1600" spc="-1" dirty="0">
                <a:solidFill>
                  <a:srgbClr val="000000"/>
                </a:solidFill>
                <a:latin typeface="Trebuchet MS"/>
              </a:rPr>
              <a:t> work-item</a:t>
            </a:r>
            <a:endParaRPr lang="en-US" sz="1600" spc="-1" dirty="0">
              <a:latin typeface="Arial"/>
            </a:endParaRPr>
          </a:p>
          <a:p>
            <a:pPr marL="343080" indent="-342360">
              <a:spcBef>
                <a:spcPts val="561"/>
              </a:spcBef>
              <a:buClr>
                <a:srgbClr val="9BBB59"/>
              </a:buClr>
              <a:buFont typeface="Arial"/>
              <a:buChar char="•"/>
            </a:pPr>
            <a:r>
              <a:rPr lang="zh-CN" altLang="en-US" sz="1600" b="1" i="1" spc="-1" dirty="0">
                <a:solidFill>
                  <a:srgbClr val="9BBB59"/>
                </a:solidFill>
                <a:latin typeface="Trebuchet MS"/>
              </a:rPr>
              <a:t>局部内存 </a:t>
            </a:r>
            <a:r>
              <a:rPr lang="en-US" sz="1600" b="1" i="1" spc="-1" dirty="0">
                <a:solidFill>
                  <a:srgbClr val="9BBB59"/>
                </a:solidFill>
                <a:latin typeface="Trebuchet MS"/>
              </a:rPr>
              <a:t>Local Memory</a:t>
            </a:r>
            <a:endParaRPr lang="en-US" sz="1600" spc="-1" dirty="0">
              <a:latin typeface="Arial"/>
            </a:endParaRPr>
          </a:p>
          <a:p>
            <a:pPr marL="743040" lvl="1" indent="-285120">
              <a:spcBef>
                <a:spcPts val="479"/>
              </a:spcBef>
              <a:buClr>
                <a:srgbClr val="000000"/>
              </a:buClr>
              <a:buFont typeface="Arial"/>
              <a:buChar char="–"/>
            </a:pPr>
            <a:r>
              <a:rPr lang="zh-CN" altLang="en-US" sz="1600" spc="-1" dirty="0">
                <a:solidFill>
                  <a:srgbClr val="000000"/>
                </a:solidFill>
                <a:latin typeface="Trebuchet MS"/>
              </a:rPr>
              <a:t>工作组 </a:t>
            </a:r>
            <a:r>
              <a:rPr lang="en-US" sz="1600" spc="-1" dirty="0">
                <a:solidFill>
                  <a:srgbClr val="000000"/>
                </a:solidFill>
                <a:latin typeface="Trebuchet MS"/>
              </a:rPr>
              <a:t>work-group </a:t>
            </a:r>
            <a:r>
              <a:rPr lang="zh-CN" altLang="en-US" sz="1600" spc="-1" dirty="0">
                <a:solidFill>
                  <a:srgbClr val="000000"/>
                </a:solidFill>
                <a:latin typeface="Trebuchet MS"/>
              </a:rPr>
              <a:t>内分享</a:t>
            </a:r>
            <a:endParaRPr lang="en-US" altLang="zh-CN" sz="1600" spc="-1" dirty="0">
              <a:solidFill>
                <a:srgbClr val="000000"/>
              </a:solidFill>
              <a:latin typeface="Trebuchet MS"/>
            </a:endParaRPr>
          </a:p>
          <a:p>
            <a:pPr marL="743040" lvl="1" indent="-285120">
              <a:spcBef>
                <a:spcPts val="479"/>
              </a:spcBef>
              <a:buClr>
                <a:srgbClr val="000000"/>
              </a:buClr>
              <a:buFont typeface="Arial"/>
              <a:buChar char="–"/>
            </a:pPr>
            <a:r>
              <a:rPr lang="zh-CN" altLang="en-US" sz="1600" spc="-1" dirty="0">
                <a:solidFill>
                  <a:srgbClr val="000000"/>
                </a:solidFill>
                <a:latin typeface="Trebuchet MS"/>
              </a:rPr>
              <a:t>但工作组之间不分享</a:t>
            </a:r>
            <a:endParaRPr lang="en-US" altLang="zh-CN" sz="1600" spc="-1" dirty="0">
              <a:solidFill>
                <a:srgbClr val="000000"/>
              </a:solidFill>
              <a:latin typeface="Trebuchet MS"/>
            </a:endParaRPr>
          </a:p>
          <a:p>
            <a:pPr marL="743040" lvl="1" indent="-285120">
              <a:spcBef>
                <a:spcPts val="479"/>
              </a:spcBef>
              <a:buClr>
                <a:srgbClr val="000000"/>
              </a:buClr>
              <a:buFont typeface="Arial"/>
              <a:buChar char="–"/>
            </a:pPr>
            <a:r>
              <a:rPr lang="en-US" altLang="zh-CN" sz="1600" spc="-1" dirty="0">
                <a:solidFill>
                  <a:srgbClr val="000000"/>
                </a:solidFill>
                <a:latin typeface="Trebuchet MS"/>
              </a:rPr>
              <a:t>O(1-10)</a:t>
            </a:r>
            <a:r>
              <a:rPr lang="zh-CN" altLang="en-US" sz="1600" spc="-1" dirty="0">
                <a:solidFill>
                  <a:srgbClr val="000000"/>
                </a:solidFill>
                <a:latin typeface="Trebuchet MS"/>
              </a:rPr>
              <a:t>每个工作组</a:t>
            </a:r>
            <a:endParaRPr lang="en-US" sz="1600" spc="-1" dirty="0">
              <a:latin typeface="Arial"/>
            </a:endParaRPr>
          </a:p>
          <a:p>
            <a:pPr marL="343080" indent="-342360">
              <a:spcBef>
                <a:spcPts val="561"/>
              </a:spcBef>
              <a:buClr>
                <a:srgbClr val="F79646"/>
              </a:buClr>
              <a:buFont typeface="Arial"/>
              <a:buChar char="•"/>
            </a:pPr>
            <a:r>
              <a:rPr lang="zh-CN" altLang="en-US" sz="1600" b="1" i="1" spc="-1" dirty="0">
                <a:solidFill>
                  <a:srgbClr val="F79646"/>
                </a:solidFill>
                <a:latin typeface="Trebuchet MS"/>
              </a:rPr>
              <a:t>全局内存</a:t>
            </a:r>
            <a:r>
              <a:rPr lang="en-US" altLang="zh-CN" sz="1600" b="1" i="1" spc="-1" dirty="0">
                <a:solidFill>
                  <a:srgbClr val="F79646"/>
                </a:solidFill>
                <a:latin typeface="Trebuchet MS"/>
              </a:rPr>
              <a:t>/</a:t>
            </a:r>
            <a:r>
              <a:rPr lang="zh-CN" altLang="en-US" sz="1600" b="1" i="1" spc="-1" dirty="0">
                <a:solidFill>
                  <a:srgbClr val="F79646"/>
                </a:solidFill>
                <a:latin typeface="Trebuchet MS"/>
              </a:rPr>
              <a:t>恒定内存</a:t>
            </a:r>
            <a:r>
              <a:rPr lang="en-US" sz="1600" b="1" i="1" spc="-1" dirty="0">
                <a:solidFill>
                  <a:srgbClr val="F79646"/>
                </a:solidFill>
                <a:latin typeface="Trebuchet MS"/>
              </a:rPr>
              <a:t>Global Memory /Constant Memory</a:t>
            </a:r>
            <a:endParaRPr lang="en-US" sz="1600" spc="-1" dirty="0">
              <a:latin typeface="Arial"/>
            </a:endParaRPr>
          </a:p>
          <a:p>
            <a:pPr marL="743040" lvl="1" indent="-285120">
              <a:spcBef>
                <a:spcPts val="479"/>
              </a:spcBef>
              <a:buClr>
                <a:srgbClr val="000000"/>
              </a:buClr>
              <a:buFont typeface="Arial"/>
              <a:buChar char="–"/>
            </a:pPr>
            <a:r>
              <a:rPr lang="en-US" altLang="zh-CN" sz="1400" spc="-1" dirty="0">
                <a:solidFill>
                  <a:srgbClr val="000000"/>
                </a:solidFill>
                <a:latin typeface="Trebuchet MS"/>
              </a:rPr>
              <a:t>O(1-10)</a:t>
            </a:r>
            <a:r>
              <a:rPr lang="zh-CN" altLang="en-US" sz="1400" spc="-1" dirty="0">
                <a:solidFill>
                  <a:srgbClr val="000000"/>
                </a:solidFill>
                <a:latin typeface="Trebuchet MS"/>
              </a:rPr>
              <a:t> ，单位 </a:t>
            </a:r>
            <a:r>
              <a:rPr lang="en-US" altLang="zh-CN" sz="1400" spc="-1" dirty="0" err="1">
                <a:solidFill>
                  <a:srgbClr val="000000"/>
                </a:solidFill>
                <a:latin typeface="Trebuchet MS"/>
              </a:rPr>
              <a:t>GBytes</a:t>
            </a:r>
            <a:r>
              <a:rPr lang="zh-CN" altLang="en-US" sz="1400" spc="-1" dirty="0">
                <a:solidFill>
                  <a:srgbClr val="000000"/>
                </a:solidFill>
                <a:latin typeface="Trebuchet MS"/>
              </a:rPr>
              <a:t> ，全局内存</a:t>
            </a:r>
            <a:endParaRPr lang="en-US" altLang="zh-CN" sz="1400" spc="-1" dirty="0">
              <a:solidFill>
                <a:srgbClr val="000000"/>
              </a:solidFill>
              <a:latin typeface="Trebuchet MS"/>
            </a:endParaRPr>
          </a:p>
          <a:p>
            <a:pPr marL="743040" lvl="1" indent="-285120">
              <a:spcBef>
                <a:spcPts val="479"/>
              </a:spcBef>
              <a:buClr>
                <a:srgbClr val="000000"/>
              </a:buClr>
              <a:buFont typeface="Arial"/>
              <a:buChar char="–"/>
            </a:pPr>
            <a:r>
              <a:rPr lang="en-US" altLang="zh-CN" sz="1400" spc="-1" dirty="0">
                <a:solidFill>
                  <a:srgbClr val="000000"/>
                </a:solidFill>
                <a:latin typeface="Trebuchet MS"/>
              </a:rPr>
              <a:t>O(10-100)</a:t>
            </a:r>
            <a:r>
              <a:rPr lang="zh-CN" altLang="en-US" sz="1400" spc="-1" dirty="0">
                <a:solidFill>
                  <a:srgbClr val="000000"/>
                </a:solidFill>
                <a:latin typeface="Trebuchet MS"/>
              </a:rPr>
              <a:t>，单位</a:t>
            </a:r>
            <a:r>
              <a:rPr lang="en-US" altLang="zh-CN" sz="1400" spc="-1" dirty="0">
                <a:solidFill>
                  <a:srgbClr val="000000"/>
                </a:solidFill>
                <a:latin typeface="Trebuchet MS"/>
              </a:rPr>
              <a:t>Kbytes</a:t>
            </a:r>
            <a:r>
              <a:rPr lang="zh-CN" altLang="en-US" sz="1400" spc="-1" dirty="0">
                <a:solidFill>
                  <a:srgbClr val="000000"/>
                </a:solidFill>
                <a:latin typeface="Trebuchet MS"/>
              </a:rPr>
              <a:t>，恒定内存</a:t>
            </a:r>
            <a:endParaRPr lang="en-US" sz="1400" spc="-1" dirty="0">
              <a:latin typeface="Arial"/>
            </a:endParaRPr>
          </a:p>
          <a:p>
            <a:pPr marL="343080" indent="-342360">
              <a:spcBef>
                <a:spcPts val="561"/>
              </a:spcBef>
              <a:buClr>
                <a:srgbClr val="C0504D"/>
              </a:buClr>
              <a:buFont typeface="Arial"/>
              <a:buChar char="•"/>
            </a:pPr>
            <a:r>
              <a:rPr lang="zh-CN" altLang="en-US" sz="1600" b="1" i="1" spc="-1" dirty="0">
                <a:solidFill>
                  <a:srgbClr val="C0504D"/>
                </a:solidFill>
                <a:latin typeface="Trebuchet MS"/>
              </a:rPr>
              <a:t>宿主内存 </a:t>
            </a:r>
            <a:r>
              <a:rPr lang="en-US" sz="1600" b="1" i="1" spc="-1" dirty="0">
                <a:solidFill>
                  <a:srgbClr val="C0504D"/>
                </a:solidFill>
                <a:latin typeface="Trebuchet MS"/>
              </a:rPr>
              <a:t>Host memory</a:t>
            </a:r>
            <a:endParaRPr lang="en-US" sz="1600" spc="-1" dirty="0">
              <a:latin typeface="Arial"/>
            </a:endParaRPr>
          </a:p>
          <a:p>
            <a:pPr marL="743040" lvl="1" indent="-285120">
              <a:spcBef>
                <a:spcPts val="479"/>
              </a:spcBef>
              <a:buClr>
                <a:srgbClr val="000000"/>
              </a:buClr>
              <a:buFont typeface="Arial"/>
              <a:buChar char="–"/>
            </a:pPr>
            <a:r>
              <a:rPr lang="zh-CN" altLang="en-US" sz="1400" spc="-1" dirty="0">
                <a:solidFill>
                  <a:srgbClr val="000000"/>
                </a:solidFill>
                <a:latin typeface="Trebuchet MS"/>
              </a:rPr>
              <a:t>在 </a:t>
            </a:r>
            <a:r>
              <a:rPr lang="en-US" sz="1400" spc="-1" dirty="0">
                <a:solidFill>
                  <a:srgbClr val="000000"/>
                </a:solidFill>
                <a:latin typeface="Trebuchet MS"/>
              </a:rPr>
              <a:t>CPU </a:t>
            </a:r>
            <a:r>
              <a:rPr lang="zh-CN" altLang="en-US" sz="1400" spc="-1" dirty="0">
                <a:solidFill>
                  <a:srgbClr val="000000"/>
                </a:solidFill>
                <a:latin typeface="Trebuchet MS"/>
              </a:rPr>
              <a:t>上</a:t>
            </a:r>
            <a:r>
              <a:rPr lang="en-US" altLang="zh-CN" sz="1400" spc="-1" dirty="0">
                <a:solidFill>
                  <a:srgbClr val="000000"/>
                </a:solidFill>
                <a:latin typeface="Trebuchet MS"/>
              </a:rPr>
              <a:t>-</a:t>
            </a:r>
            <a:r>
              <a:rPr lang="zh-CN" altLang="en-US" sz="1400" spc="-1" dirty="0">
                <a:solidFill>
                  <a:srgbClr val="000000"/>
                </a:solidFill>
                <a:latin typeface="Trebuchet MS"/>
              </a:rPr>
              <a:t>单位为 </a:t>
            </a:r>
            <a:r>
              <a:rPr lang="en-US" altLang="zh-CN" sz="1400" spc="-1" dirty="0" err="1">
                <a:solidFill>
                  <a:srgbClr val="000000"/>
                </a:solidFill>
                <a:latin typeface="Trebuchet MS"/>
              </a:rPr>
              <a:t>GBytes</a:t>
            </a:r>
            <a:endParaRPr lang="en-US" sz="1400" spc="-1" dirty="0">
              <a:latin typeface="Arial"/>
            </a:endParaRPr>
          </a:p>
        </p:txBody>
      </p:sp>
      <p:pic>
        <p:nvPicPr>
          <p:cNvPr id="1007" name="Content Placeholder 6"/>
          <p:cNvPicPr/>
          <p:nvPr/>
        </p:nvPicPr>
        <p:blipFill>
          <a:blip r:embed="rId2">
            <a:extLst>
              <a:ext uri="{28A0092B-C50C-407E-A947-70E740481C1C}">
                <a14:useLocalDpi xmlns:a14="http://schemas.microsoft.com/office/drawing/2010/main" val="0"/>
              </a:ext>
            </a:extLst>
          </a:blip>
          <a:srcRect/>
          <a:stretch/>
        </p:blipFill>
        <p:spPr>
          <a:xfrm>
            <a:off x="5419046" y="1265772"/>
            <a:ext cx="5141314" cy="3858571"/>
          </a:xfrm>
          <a:prstGeom prst="rect">
            <a:avLst/>
          </a:prstGeom>
          <a:ln>
            <a:noFill/>
          </a:ln>
        </p:spPr>
      </p:pic>
      <p:sp>
        <p:nvSpPr>
          <p:cNvPr id="1008" name="CustomShape 3"/>
          <p:cNvSpPr/>
          <p:nvPr/>
        </p:nvSpPr>
        <p:spPr>
          <a:xfrm>
            <a:off x="1704690" y="5428440"/>
            <a:ext cx="9056393" cy="179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2400" spc="-1" dirty="0">
                <a:solidFill>
                  <a:srgbClr val="000000"/>
                </a:solidFill>
                <a:latin typeface="Trebuchet MS"/>
                <a:ea typeface="DejaVu Sans"/>
              </a:rPr>
              <a:t>内存管理是</a:t>
            </a:r>
            <a:r>
              <a:rPr lang="en-US" sz="2400" spc="-1" dirty="0">
                <a:solidFill>
                  <a:srgbClr val="000000"/>
                </a:solidFill>
                <a:latin typeface="Trebuchet MS"/>
                <a:ea typeface="DejaVu Sans"/>
              </a:rPr>
              <a:t> </a:t>
            </a:r>
            <a:r>
              <a:rPr lang="zh-CN" altLang="en-US" sz="2400" b="1" u="sng" spc="-1" dirty="0">
                <a:solidFill>
                  <a:srgbClr val="C0504D"/>
                </a:solidFill>
                <a:latin typeface="Trebuchet MS"/>
              </a:rPr>
              <a:t>明确的（</a:t>
            </a:r>
            <a:r>
              <a:rPr lang="en-US" altLang="zh-CN" sz="2400" b="1" u="sng" spc="-1" dirty="0">
                <a:solidFill>
                  <a:srgbClr val="C0504D"/>
                </a:solidFill>
                <a:latin typeface="Trebuchet MS"/>
              </a:rPr>
              <a:t> explicit </a:t>
            </a:r>
            <a:r>
              <a:rPr lang="zh-CN" altLang="en-US" sz="2400" b="1" u="sng" spc="-1" dirty="0">
                <a:solidFill>
                  <a:srgbClr val="C0504D"/>
                </a:solidFill>
                <a:latin typeface="Trebuchet MS"/>
              </a:rPr>
              <a:t>）</a:t>
            </a:r>
            <a:r>
              <a:rPr lang="en-US" sz="2400" spc="-1" dirty="0">
                <a:solidFill>
                  <a:srgbClr val="000000"/>
                </a:solidFill>
                <a:latin typeface="Trebuchet MS"/>
                <a:ea typeface="DejaVu Sans"/>
              </a:rPr>
              <a:t>: </a:t>
            </a:r>
            <a:endParaRPr lang="en-US" altLang="zh-CN" sz="2400" spc="-1" dirty="0">
              <a:solidFill>
                <a:srgbClr val="000000"/>
              </a:solidFill>
              <a:latin typeface="Trebuchet MS"/>
              <a:ea typeface="DejaVu Sans"/>
            </a:endParaRPr>
          </a:p>
          <a:p>
            <a:pPr>
              <a:lnSpc>
                <a:spcPct val="100000"/>
              </a:lnSpc>
            </a:pPr>
            <a:r>
              <a:rPr lang="zh-CN" altLang="en-US" sz="2400" spc="-1" dirty="0">
                <a:solidFill>
                  <a:srgbClr val="000000"/>
                </a:solidFill>
                <a:latin typeface="Trebuchet MS"/>
                <a:ea typeface="DejaVu Sans"/>
              </a:rPr>
              <a:t>宿主 </a:t>
            </a:r>
            <a:r>
              <a:rPr lang="en-US" sz="2400" spc="-1" dirty="0">
                <a:solidFill>
                  <a:srgbClr val="000000"/>
                </a:solidFill>
                <a:latin typeface="Trebuchet MS"/>
                <a:ea typeface="DejaVu Sans"/>
              </a:rPr>
              <a:t>host → </a:t>
            </a:r>
            <a:r>
              <a:rPr lang="zh-CN" altLang="en-US" sz="2400" spc="-1" dirty="0">
                <a:solidFill>
                  <a:srgbClr val="000000"/>
                </a:solidFill>
                <a:latin typeface="Trebuchet MS"/>
                <a:ea typeface="DejaVu Sans"/>
              </a:rPr>
              <a:t>全局 </a:t>
            </a:r>
            <a:r>
              <a:rPr lang="en-US" sz="2400" spc="-1" dirty="0">
                <a:solidFill>
                  <a:srgbClr val="000000"/>
                </a:solidFill>
                <a:latin typeface="Trebuchet MS"/>
                <a:ea typeface="DejaVu Sans"/>
              </a:rPr>
              <a:t>global </a:t>
            </a:r>
            <a:r>
              <a:rPr lang="zh-CN" altLang="en-US" sz="2400" spc="-1" dirty="0">
                <a:solidFill>
                  <a:srgbClr val="000000"/>
                </a:solidFill>
                <a:latin typeface="Trebuchet MS"/>
                <a:ea typeface="DejaVu Sans"/>
              </a:rPr>
              <a:t>之间离散的各</a:t>
            </a:r>
            <a:r>
              <a:rPr lang="en-US" altLang="zh-CN" sz="2400" spc="-1" dirty="0">
                <a:solidFill>
                  <a:srgbClr val="000000"/>
                </a:solidFill>
                <a:latin typeface="Trebuchet MS"/>
                <a:ea typeface="DejaVu Sans"/>
              </a:rPr>
              <a:t>GPU</a:t>
            </a:r>
            <a:r>
              <a:rPr lang="zh-CN" altLang="en-US" sz="2400" spc="-1" dirty="0">
                <a:solidFill>
                  <a:srgbClr val="000000"/>
                </a:solidFill>
                <a:latin typeface="Trebuchet MS"/>
                <a:ea typeface="DejaVu Sans"/>
              </a:rPr>
              <a:t>的带宽是 </a:t>
            </a:r>
            <a:r>
              <a:rPr lang="en-US" altLang="zh-CN" sz="2400" spc="-1" dirty="0">
                <a:solidFill>
                  <a:srgbClr val="000000"/>
                </a:solidFill>
                <a:latin typeface="Trebuchet MS"/>
              </a:rPr>
              <a:t>O(1-10)</a:t>
            </a:r>
            <a:r>
              <a:rPr lang="zh-CN" altLang="en-US" sz="2400" spc="-1" dirty="0">
                <a:solidFill>
                  <a:srgbClr val="000000"/>
                </a:solidFill>
                <a:latin typeface="Trebuchet MS"/>
              </a:rPr>
              <a:t> ，单位 </a:t>
            </a:r>
            <a:r>
              <a:rPr lang="en-US" altLang="zh-CN" sz="2400" spc="-1" dirty="0" err="1">
                <a:solidFill>
                  <a:srgbClr val="000000"/>
                </a:solidFill>
                <a:latin typeface="Trebuchet MS"/>
              </a:rPr>
              <a:t>GBytes</a:t>
            </a:r>
            <a:r>
              <a:rPr lang="en-US" altLang="zh-CN" sz="2400" spc="-1" dirty="0">
                <a:solidFill>
                  <a:srgbClr val="000000"/>
                </a:solidFill>
                <a:latin typeface="Trebuchet MS"/>
              </a:rPr>
              <a:t>/s</a:t>
            </a:r>
            <a:endParaRPr lang="en-US" sz="2400" spc="-1" dirty="0">
              <a:solidFill>
                <a:srgbClr val="000000"/>
              </a:solidFill>
              <a:latin typeface="Trebuchet MS"/>
            </a:endParaRPr>
          </a:p>
        </p:txBody>
      </p:sp>
    </p:spTree>
    <p:extLst>
      <p:ext uri="{BB962C8B-B14F-4D97-AF65-F5344CB8AC3E}">
        <p14:creationId xmlns:p14="http://schemas.microsoft.com/office/powerpoint/2010/main" val="26061924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私有内存</a:t>
            </a:r>
            <a:endParaRPr lang="en-US" altLang="zh-CN" sz="4400" spc="-1" dirty="0">
              <a:solidFill>
                <a:srgbClr val="000000"/>
              </a:solidFill>
              <a:latin typeface="Trebuchet MS"/>
            </a:endParaRPr>
          </a:p>
        </p:txBody>
      </p:sp>
      <p:sp>
        <p:nvSpPr>
          <p:cNvPr id="1539"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60"/>
              </a:spcBef>
              <a:buClr>
                <a:srgbClr val="000000"/>
              </a:buClr>
              <a:buFont typeface="Arial"/>
              <a:buChar char="•"/>
            </a:pPr>
            <a:r>
              <a:rPr lang="zh-CN" altLang="en-US" sz="3200" spc="-1" dirty="0">
                <a:solidFill>
                  <a:srgbClr val="000000"/>
                </a:solidFill>
                <a:latin typeface="Trebuchet MS"/>
              </a:rPr>
              <a:t>管理内存层级是获取良好性能表现的关键</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私有内存（</a:t>
            </a:r>
            <a:r>
              <a:rPr lang="en-US" altLang="zh-CN" sz="3200" spc="-1" dirty="0">
                <a:solidFill>
                  <a:srgbClr val="000000"/>
                </a:solidFill>
                <a:latin typeface="Trebuchet MS"/>
              </a:rPr>
              <a:t>private memory</a:t>
            </a:r>
            <a:r>
              <a:rPr lang="zh-CN" altLang="en-US" sz="3200" spc="-1" dirty="0">
                <a:solidFill>
                  <a:srgbClr val="000000"/>
                </a:solidFill>
                <a:latin typeface="Trebuchet MS"/>
              </a:rPr>
              <a:t>）</a:t>
            </a:r>
            <a:r>
              <a:rPr lang="en-US" sz="3200" spc="-1" dirty="0">
                <a:solidFill>
                  <a:srgbClr val="000000"/>
                </a:solidFill>
                <a:latin typeface="Trebuchet MS"/>
              </a:rPr>
              <a:t>:</a:t>
            </a:r>
            <a:endParaRPr lang="en-US" sz="3200" spc="-1" dirty="0">
              <a:latin typeface="Arial"/>
            </a:endParaRPr>
          </a:p>
          <a:p>
            <a:pPr marL="743040" lvl="1" indent="-285120">
              <a:spcBef>
                <a:spcPts val="561"/>
              </a:spcBef>
              <a:buClr>
                <a:srgbClr val="000000"/>
              </a:buClr>
              <a:buFont typeface="Arial"/>
              <a:buChar char="–"/>
            </a:pPr>
            <a:r>
              <a:rPr lang="zh-CN" altLang="en-US" sz="2800" b="1" spc="-1" dirty="0">
                <a:solidFill>
                  <a:srgbClr val="4F81BD"/>
                </a:solidFill>
                <a:latin typeface="Trebuchet MS"/>
              </a:rPr>
              <a:t>非常珍稀</a:t>
            </a:r>
            <a:r>
              <a:rPr lang="zh-CN" altLang="en-US" sz="2800" spc="-1" dirty="0">
                <a:solidFill>
                  <a:srgbClr val="000000"/>
                </a:solidFill>
                <a:latin typeface="Trebuchet MS"/>
              </a:rPr>
              <a:t>的资源，每个工作项（</a:t>
            </a:r>
            <a:r>
              <a:rPr lang="en-US" altLang="zh-CN" sz="2800" spc="-1" dirty="0">
                <a:solidFill>
                  <a:srgbClr val="000000"/>
                </a:solidFill>
                <a:latin typeface="Trebuchet MS"/>
              </a:rPr>
              <a:t>work-item</a:t>
            </a:r>
            <a:r>
              <a:rPr lang="zh-CN" altLang="en-US" sz="2800" spc="-1" dirty="0">
                <a:solidFill>
                  <a:srgbClr val="000000"/>
                </a:solidFill>
                <a:latin typeface="Trebuchet MS"/>
              </a:rPr>
              <a:t>）的私有内存空间最多也就能存储几十个</a:t>
            </a:r>
            <a:r>
              <a:rPr lang="en-US" altLang="zh-CN" sz="2800" spc="-1" dirty="0">
                <a:solidFill>
                  <a:srgbClr val="000000"/>
                </a:solidFill>
                <a:latin typeface="Trebuchet MS"/>
              </a:rPr>
              <a:t>32-bit </a:t>
            </a:r>
            <a:r>
              <a:rPr lang="zh-CN" altLang="en-US" sz="2800" spc="-1" dirty="0">
                <a:solidFill>
                  <a:srgbClr val="000000"/>
                </a:solidFill>
                <a:latin typeface="Trebuchet MS"/>
              </a:rPr>
              <a:t>的词</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如果你</a:t>
            </a:r>
            <a:r>
              <a:rPr lang="zh-CN" altLang="en-US" sz="2800" spc="-1" dirty="0">
                <a:solidFill>
                  <a:srgbClr val="C0504D"/>
                </a:solidFill>
                <a:latin typeface="Trebuchet MS"/>
              </a:rPr>
              <a:t>过分使用</a:t>
            </a:r>
            <a:r>
              <a:rPr lang="zh-CN" altLang="en-US" sz="2800" spc="-1" dirty="0">
                <a:solidFill>
                  <a:srgbClr val="000000"/>
                </a:solidFill>
                <a:latin typeface="Trebuchet MS"/>
              </a:rPr>
              <a:t>就会</a:t>
            </a:r>
            <a:r>
              <a:rPr lang="zh-CN" altLang="en-US" sz="2800" spc="-1" dirty="0">
                <a:solidFill>
                  <a:srgbClr val="C0504D"/>
                </a:solidFill>
                <a:latin typeface="Trebuchet MS"/>
              </a:rPr>
              <a:t>溢出到全局内存</a:t>
            </a:r>
            <a:r>
              <a:rPr lang="zh-CN" altLang="en-US" sz="2800" spc="-1" dirty="0">
                <a:solidFill>
                  <a:srgbClr val="000000"/>
                </a:solidFill>
                <a:latin typeface="Trebuchet MS"/>
              </a:rPr>
              <a:t>或者</a:t>
            </a:r>
            <a:r>
              <a:rPr lang="zh-CN" altLang="en-US" sz="2800" spc="-1" dirty="0">
                <a:solidFill>
                  <a:srgbClr val="C0504D"/>
                </a:solidFill>
                <a:latin typeface="Trebuchet MS"/>
              </a:rPr>
              <a:t>降低一次能够运行的工作项的规模</a:t>
            </a:r>
            <a:r>
              <a:rPr lang="zh-CN" altLang="en-US" sz="2800" spc="-1" dirty="0">
                <a:solidFill>
                  <a:srgbClr val="000000"/>
                </a:solidFill>
                <a:latin typeface="Trebuchet MS"/>
              </a:rPr>
              <a:t>，就可能会导致性能损失</a:t>
            </a:r>
            <a:r>
              <a:rPr lang="en-US" altLang="zh-CN" sz="2800" spc="-1" dirty="0">
                <a:solidFill>
                  <a:srgbClr val="000000"/>
                </a:solidFill>
                <a:latin typeface="Trebuchet MS"/>
              </a:rPr>
              <a:t>* </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可以想象成 </a:t>
            </a:r>
            <a:r>
              <a:rPr lang="en-US" altLang="zh-CN" sz="2800" spc="-1" dirty="0">
                <a:solidFill>
                  <a:srgbClr val="000000"/>
                </a:solidFill>
                <a:latin typeface="Trebuchet MS"/>
              </a:rPr>
              <a:t>CPU </a:t>
            </a:r>
            <a:r>
              <a:rPr lang="zh-CN" altLang="en-US" sz="2800" spc="-1" dirty="0">
                <a:solidFill>
                  <a:srgbClr val="000000"/>
                </a:solidFill>
                <a:latin typeface="Trebuchet MS"/>
              </a:rPr>
              <a:t>上面的寄存器（</a:t>
            </a:r>
            <a:r>
              <a:rPr lang="en-US" altLang="zh-CN" sz="2800" spc="-1" dirty="0">
                <a:solidFill>
                  <a:srgbClr val="000000"/>
                </a:solidFill>
                <a:latin typeface="Trebuchet MS"/>
              </a:rPr>
              <a:t>registers</a:t>
            </a:r>
            <a:r>
              <a:rPr lang="zh-CN" altLang="en-US" sz="2800" spc="-1" dirty="0">
                <a:solidFill>
                  <a:srgbClr val="000000"/>
                </a:solidFill>
                <a:latin typeface="Trebuchet MS"/>
              </a:rPr>
              <a:t>）</a:t>
            </a:r>
            <a:endParaRPr lang="en-US" sz="2800" spc="-1" dirty="0">
              <a:latin typeface="Arial"/>
            </a:endParaRPr>
          </a:p>
        </p:txBody>
      </p:sp>
      <p:sp>
        <p:nvSpPr>
          <p:cNvPr id="1540" name="CustomShape 3"/>
          <p:cNvSpPr/>
          <p:nvPr/>
        </p:nvSpPr>
        <p:spPr>
          <a:xfrm>
            <a:off x="4136850" y="6401160"/>
            <a:ext cx="27579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pc="-1" dirty="0">
                <a:solidFill>
                  <a:srgbClr val="000000"/>
                </a:solidFill>
                <a:latin typeface="Trebuchet MS"/>
                <a:ea typeface="DejaVu Sans"/>
              </a:rPr>
              <a:t>* </a:t>
            </a:r>
            <a:r>
              <a:rPr lang="zh-CN" altLang="en-US" spc="-1" dirty="0">
                <a:solidFill>
                  <a:srgbClr val="000000"/>
                </a:solidFill>
                <a:latin typeface="Trebuchet MS"/>
                <a:ea typeface="DejaVu Sans"/>
              </a:rPr>
              <a:t>比如影响 </a:t>
            </a:r>
            <a:r>
              <a:rPr lang="en-US" altLang="zh-CN" spc="-1" dirty="0">
                <a:solidFill>
                  <a:srgbClr val="000000"/>
                </a:solidFill>
                <a:latin typeface="Trebuchet MS"/>
                <a:ea typeface="DejaVu Sans"/>
              </a:rPr>
              <a:t>GPU </a:t>
            </a:r>
            <a:r>
              <a:rPr lang="zh-CN" altLang="en-US" spc="-1" dirty="0">
                <a:solidFill>
                  <a:srgbClr val="000000"/>
                </a:solidFill>
                <a:latin typeface="Trebuchet MS"/>
                <a:ea typeface="DejaVu Sans"/>
              </a:rPr>
              <a:t>占用率（</a:t>
            </a:r>
            <a:r>
              <a:rPr lang="en-US" altLang="zh-CN" spc="-1" dirty="0">
                <a:solidFill>
                  <a:srgbClr val="000000"/>
                </a:solidFill>
                <a:latin typeface="Trebuchet MS"/>
                <a:ea typeface="DejaVu Sans"/>
              </a:rPr>
              <a:t>Occupancy</a:t>
            </a:r>
            <a:r>
              <a:rPr lang="zh-CN" altLang="en-US" spc="-1" dirty="0">
                <a:solidFill>
                  <a:srgbClr val="000000"/>
                </a:solidFill>
                <a:latin typeface="Trebuchet MS"/>
                <a:ea typeface="DejaVu Sans"/>
              </a:rPr>
              <a:t>）</a:t>
            </a:r>
            <a:endParaRPr lang="en-US"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 name="CustomShape 1"/>
          <p:cNvSpPr/>
          <p:nvPr/>
        </p:nvSpPr>
        <p:spPr>
          <a:xfrm>
            <a:off x="1981200" y="-90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局部内存</a:t>
            </a:r>
            <a:r>
              <a:rPr lang="en-US" sz="4400" spc="-1" dirty="0">
                <a:solidFill>
                  <a:srgbClr val="000000"/>
                </a:solidFill>
                <a:latin typeface="Trebuchet MS"/>
              </a:rPr>
              <a:t>*</a:t>
            </a:r>
            <a:endParaRPr lang="en-US" sz="4400" spc="-1" dirty="0">
              <a:latin typeface="Arial"/>
            </a:endParaRPr>
          </a:p>
        </p:txBody>
      </p:sp>
      <p:sp>
        <p:nvSpPr>
          <p:cNvPr id="1542" name="CustomShape 2"/>
          <p:cNvSpPr/>
          <p:nvPr/>
        </p:nvSpPr>
        <p:spPr>
          <a:xfrm>
            <a:off x="1703640" y="1124640"/>
            <a:ext cx="8784360" cy="56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每个计算单元（</a:t>
            </a:r>
            <a:r>
              <a:rPr lang="en-US" altLang="zh-CN" sz="3200" spc="-1" dirty="0">
                <a:solidFill>
                  <a:srgbClr val="000000"/>
                </a:solidFill>
                <a:latin typeface="Trebuchet MS"/>
              </a:rPr>
              <a:t>compute unit</a:t>
            </a:r>
            <a:r>
              <a:rPr lang="zh-CN" altLang="en-US" sz="3200" spc="-1" dirty="0">
                <a:solidFill>
                  <a:srgbClr val="000000"/>
                </a:solidFill>
                <a:latin typeface="Trebuchet MS"/>
              </a:rPr>
              <a:t>）</a:t>
            </a:r>
            <a:r>
              <a:rPr lang="en-US" sz="3200" spc="-1" dirty="0">
                <a:solidFill>
                  <a:srgbClr val="000000"/>
                </a:solidFill>
                <a:latin typeface="Trebuchet MS"/>
              </a:rPr>
              <a:t> </a:t>
            </a:r>
            <a:r>
              <a:rPr lang="zh-CN" altLang="en-US" sz="3200" spc="-1" dirty="0">
                <a:solidFill>
                  <a:srgbClr val="000000"/>
                </a:solidFill>
                <a:latin typeface="Trebuchet MS"/>
              </a:rPr>
              <a:t>有几十</a:t>
            </a:r>
            <a:r>
              <a:rPr lang="en-US" sz="3200" spc="-1" dirty="0">
                <a:solidFill>
                  <a:srgbClr val="000000"/>
                </a:solidFill>
                <a:latin typeface="Trebuchet MS"/>
              </a:rPr>
              <a:t> Kbytes</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考虑到每个计算单元（</a:t>
            </a:r>
            <a:r>
              <a:rPr lang="en-US" altLang="zh-CN" sz="2800" spc="-1" dirty="0">
                <a:solidFill>
                  <a:srgbClr val="000000"/>
                </a:solidFill>
                <a:latin typeface="Trebuchet MS"/>
              </a:rPr>
              <a:t>CU</a:t>
            </a:r>
            <a:r>
              <a:rPr lang="zh-CN" altLang="en-US" sz="2800" spc="-1" dirty="0">
                <a:solidFill>
                  <a:srgbClr val="000000"/>
                </a:solidFill>
                <a:latin typeface="Trebuchet MS"/>
              </a:rPr>
              <a:t>）可能要运行多个工作组（</a:t>
            </a:r>
            <a:r>
              <a:rPr lang="en-US" altLang="zh-CN" sz="2800" spc="-1" dirty="0">
                <a:solidFill>
                  <a:srgbClr val="000000"/>
                </a:solidFill>
                <a:latin typeface="Trebuchet MS"/>
              </a:rPr>
              <a:t>work-group</a:t>
            </a:r>
            <a:r>
              <a:rPr lang="zh-CN" altLang="en-US" sz="2800" spc="-1" dirty="0">
                <a:solidFill>
                  <a:srgbClr val="000000"/>
                </a:solidFill>
                <a:latin typeface="Trebuchet MS"/>
              </a:rPr>
              <a:t>），这就意味着对每个工作组来说，能分到的局部内存规模只是总体的一部分。</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假设每个工作组（</a:t>
            </a:r>
            <a:r>
              <a:rPr lang="en-US" altLang="zh-CN" sz="3200" spc="-1" dirty="0">
                <a:solidFill>
                  <a:srgbClr val="000000"/>
                </a:solidFill>
                <a:latin typeface="Trebuchet MS"/>
              </a:rPr>
              <a:t>work-group</a:t>
            </a:r>
            <a:r>
              <a:rPr lang="zh-CN" altLang="en-US" sz="3200" spc="-1" dirty="0">
                <a:solidFill>
                  <a:srgbClr val="000000"/>
                </a:solidFill>
                <a:latin typeface="Trebuchet MS"/>
              </a:rPr>
              <a:t>）所分到的局部内存为</a:t>
            </a:r>
            <a:r>
              <a:rPr lang="en-US" sz="3200" spc="-1" dirty="0">
                <a:solidFill>
                  <a:srgbClr val="000000"/>
                </a:solidFill>
                <a:latin typeface="Trebuchet MS"/>
              </a:rPr>
              <a:t> O(1-10) </a:t>
            </a:r>
            <a:r>
              <a:rPr lang="en-US" sz="3200" spc="-1" dirty="0" err="1">
                <a:solidFill>
                  <a:srgbClr val="000000"/>
                </a:solidFill>
                <a:latin typeface="Trebuchet MS"/>
              </a:rPr>
              <a:t>KBytes</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你的核函数要负责在局部内存和全局</a:t>
            </a:r>
            <a:r>
              <a:rPr lang="en-US" altLang="zh-CN" sz="2800" spc="-1" dirty="0">
                <a:solidFill>
                  <a:srgbClr val="000000"/>
                </a:solidFill>
                <a:latin typeface="Trebuchet MS"/>
              </a:rPr>
              <a:t>/</a:t>
            </a:r>
            <a:r>
              <a:rPr lang="zh-CN" altLang="en-US" sz="2800" spc="-1" dirty="0">
                <a:solidFill>
                  <a:srgbClr val="000000"/>
                </a:solidFill>
                <a:latin typeface="Trebuchet MS"/>
              </a:rPr>
              <a:t>恒定内存间转移数据，这方面已经有现成的库函数来帮助优化了。</a:t>
            </a:r>
            <a:endParaRPr lang="en-US" sz="28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比如有 </a:t>
            </a:r>
            <a:r>
              <a:rPr lang="en-US" sz="2800" spc="-1" dirty="0" err="1">
                <a:solidFill>
                  <a:srgbClr val="17375E"/>
                </a:solidFill>
                <a:latin typeface="Trebuchet MS"/>
              </a:rPr>
              <a:t>async_work_group_copy</a:t>
            </a:r>
            <a:r>
              <a:rPr lang="en-US" sz="2800" spc="-1" dirty="0">
                <a:solidFill>
                  <a:srgbClr val="000000"/>
                </a:solidFill>
                <a:latin typeface="Trebuchet MS"/>
              </a:rPr>
              <a:t>(), </a:t>
            </a:r>
            <a:r>
              <a:rPr lang="en-US" sz="2800" spc="-1" dirty="0" err="1">
                <a:solidFill>
                  <a:srgbClr val="17375E"/>
                </a:solidFill>
                <a:latin typeface="Trebuchet MS"/>
              </a:rPr>
              <a:t>async_workgroup_strided_copy</a:t>
            </a:r>
            <a:r>
              <a:rPr lang="en-US" sz="2800" spc="-1" dirty="0">
                <a:solidFill>
                  <a:srgbClr val="000000"/>
                </a:solidFill>
                <a:latin typeface="Trebuchet MS"/>
              </a:rPr>
              <a:t>(), …</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使用局部内存来保存那些可以被一个工作组（</a:t>
            </a:r>
            <a:r>
              <a:rPr lang="en-US" altLang="zh-CN" sz="3200" spc="-1" dirty="0">
                <a:solidFill>
                  <a:srgbClr val="000000"/>
                </a:solidFill>
                <a:latin typeface="Trebuchet MS"/>
              </a:rPr>
              <a:t>work-group</a:t>
            </a:r>
            <a:r>
              <a:rPr lang="zh-CN" altLang="en-US" sz="3200" spc="-1" dirty="0">
                <a:solidFill>
                  <a:srgbClr val="000000"/>
                </a:solidFill>
                <a:latin typeface="Trebuchet MS"/>
              </a:rPr>
              <a:t>）内</a:t>
            </a:r>
            <a:r>
              <a:rPr lang="zh-CN" altLang="en-US" sz="3100" spc="-1" dirty="0">
                <a:solidFill>
                  <a:srgbClr val="F79646"/>
                </a:solidFill>
                <a:latin typeface="Trebuchet MS"/>
              </a:rPr>
              <a:t>所有工作项（</a:t>
            </a:r>
            <a:r>
              <a:rPr lang="en-US" altLang="zh-CN" sz="3100" spc="-1" dirty="0">
                <a:solidFill>
                  <a:srgbClr val="F79646"/>
                </a:solidFill>
                <a:latin typeface="Trebuchet MS"/>
              </a:rPr>
              <a:t>work-items</a:t>
            </a:r>
            <a:r>
              <a:rPr lang="zh-CN" altLang="en-US" sz="3100" spc="-1" dirty="0">
                <a:solidFill>
                  <a:srgbClr val="F79646"/>
                </a:solidFill>
                <a:latin typeface="Trebuchet MS"/>
              </a:rPr>
              <a:t>）再利用</a:t>
            </a:r>
            <a:r>
              <a:rPr lang="zh-CN" altLang="en-US" sz="3200" spc="-1" dirty="0">
                <a:solidFill>
                  <a:srgbClr val="000000"/>
                </a:solidFill>
                <a:latin typeface="Trebuchet MS"/>
              </a:rPr>
              <a:t>的数据。</a:t>
            </a:r>
            <a:endParaRPr lang="en-US" sz="32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访问局部内存对性能的影响和访问全局内存相似。</a:t>
            </a:r>
            <a:endParaRPr lang="en-US" sz="3200" spc="-1" dirty="0">
              <a:latin typeface="Arial"/>
            </a:endParaRPr>
          </a:p>
          <a:p>
            <a:pPr marL="743040" lvl="1" indent="-285120">
              <a:lnSpc>
                <a:spcPct val="110000"/>
              </a:lnSpc>
              <a:spcBef>
                <a:spcPts val="561"/>
              </a:spcBef>
              <a:buClr>
                <a:srgbClr val="000000"/>
              </a:buClr>
              <a:buFont typeface="Arial"/>
              <a:buChar char="–"/>
            </a:pPr>
            <a:r>
              <a:rPr lang="zh-CN" altLang="en-US" sz="2800" spc="-1" dirty="0">
                <a:solidFill>
                  <a:srgbClr val="000000"/>
                </a:solidFill>
                <a:latin typeface="Trebuchet MS"/>
              </a:rPr>
              <a:t>必须要考虑数据合并（</a:t>
            </a:r>
            <a:r>
              <a:rPr lang="en-US" altLang="zh-CN" sz="2800" spc="-1" dirty="0">
                <a:solidFill>
                  <a:srgbClr val="000000"/>
                </a:solidFill>
                <a:latin typeface="Trebuchet MS"/>
              </a:rPr>
              <a:t> coalescence </a:t>
            </a:r>
            <a:r>
              <a:rPr lang="zh-CN" altLang="en-US" sz="2800" spc="-1" dirty="0">
                <a:solidFill>
                  <a:srgbClr val="000000"/>
                </a:solidFill>
                <a:latin typeface="Trebuchet MS"/>
              </a:rPr>
              <a:t>）</a:t>
            </a:r>
            <a:r>
              <a:rPr lang="en-US" sz="2800" spc="-1" dirty="0">
                <a:solidFill>
                  <a:srgbClr val="000000"/>
                </a:solidFill>
                <a:latin typeface="Trebuchet MS"/>
              </a:rPr>
              <a:t> </a:t>
            </a:r>
            <a:r>
              <a:rPr lang="zh-CN" altLang="en-US" sz="2800" spc="-1" dirty="0">
                <a:solidFill>
                  <a:srgbClr val="000000"/>
                </a:solidFill>
                <a:latin typeface="Trebuchet MS"/>
              </a:rPr>
              <a:t>和内存块冲突（</a:t>
            </a:r>
            <a:r>
              <a:rPr lang="en-US" altLang="zh-CN" sz="2800" spc="-1" dirty="0">
                <a:solidFill>
                  <a:srgbClr val="000000"/>
                </a:solidFill>
                <a:latin typeface="Trebuchet MS"/>
              </a:rPr>
              <a:t> bank conflicts </a:t>
            </a:r>
            <a:r>
              <a:rPr lang="zh-CN" altLang="en-US" sz="2800" spc="-1" dirty="0">
                <a:solidFill>
                  <a:srgbClr val="000000"/>
                </a:solidFill>
                <a:latin typeface="Trebuchet MS"/>
              </a:rPr>
              <a:t>）</a:t>
            </a:r>
            <a:endParaRPr lang="en-US" sz="2800" spc="-1" dirty="0">
              <a:latin typeface="Arial"/>
            </a:endParaRPr>
          </a:p>
        </p:txBody>
      </p:sp>
      <p:sp>
        <p:nvSpPr>
          <p:cNvPr id="1543" name="CustomShape 3"/>
          <p:cNvSpPr/>
          <p:nvPr/>
        </p:nvSpPr>
        <p:spPr>
          <a:xfrm>
            <a:off x="7043160" y="6516000"/>
            <a:ext cx="38062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pc="-1" dirty="0">
                <a:solidFill>
                  <a:srgbClr val="000000"/>
                </a:solidFill>
                <a:latin typeface="Trebuchet MS"/>
                <a:ea typeface="DejaVu Sans"/>
              </a:rPr>
              <a:t>* 2013 </a:t>
            </a:r>
            <a:r>
              <a:rPr lang="zh-CN" altLang="en-US" spc="-1" dirty="0">
                <a:solidFill>
                  <a:srgbClr val="000000"/>
                </a:solidFill>
                <a:latin typeface="Trebuchet MS"/>
                <a:ea typeface="DejaVu Sans"/>
              </a:rPr>
              <a:t>年 </a:t>
            </a:r>
            <a:r>
              <a:rPr lang="en-US" spc="-1" dirty="0">
                <a:solidFill>
                  <a:srgbClr val="000000"/>
                </a:solidFill>
                <a:latin typeface="Trebuchet MS"/>
                <a:ea typeface="DejaVu Sans"/>
              </a:rPr>
              <a:t>GPU </a:t>
            </a:r>
            <a:r>
              <a:rPr lang="zh-CN" altLang="en-US" spc="-1" dirty="0">
                <a:solidFill>
                  <a:srgbClr val="000000"/>
                </a:solidFill>
                <a:latin typeface="Trebuchet MS"/>
                <a:ea typeface="DejaVu Sans"/>
              </a:rPr>
              <a:t>的典型数据</a:t>
            </a:r>
            <a:endParaRPr lang="en-US"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 name="CustomShape 1"/>
          <p:cNvSpPr/>
          <p:nvPr/>
        </p:nvSpPr>
        <p:spPr>
          <a:xfrm>
            <a:off x="1981200" y="-90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局部内存</a:t>
            </a:r>
            <a:endParaRPr lang="en-US" sz="4400" spc="-1" dirty="0">
              <a:latin typeface="Arial"/>
            </a:endParaRPr>
          </a:p>
        </p:txBody>
      </p:sp>
      <p:sp>
        <p:nvSpPr>
          <p:cNvPr id="1545" name="CustomShape 2"/>
          <p:cNvSpPr/>
          <p:nvPr/>
        </p:nvSpPr>
        <p:spPr>
          <a:xfrm>
            <a:off x="1703640" y="1124640"/>
            <a:ext cx="8784360" cy="56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C0504D"/>
              </a:buClr>
              <a:buFont typeface="Arial"/>
              <a:buChar char="•"/>
            </a:pPr>
            <a:r>
              <a:rPr lang="zh-CN" altLang="en-US" sz="3200" spc="-1" dirty="0">
                <a:solidFill>
                  <a:srgbClr val="C0504D"/>
                </a:solidFill>
                <a:latin typeface="Trebuchet MS"/>
              </a:rPr>
              <a:t>局部内存</a:t>
            </a:r>
            <a:r>
              <a:rPr lang="en-US" sz="3200" spc="-1" dirty="0">
                <a:solidFill>
                  <a:srgbClr val="C0504D"/>
                </a:solidFill>
                <a:latin typeface="Trebuchet MS"/>
              </a:rPr>
              <a:t> </a:t>
            </a:r>
            <a:r>
              <a:rPr lang="zh-CN" altLang="en-US" sz="3200" spc="-1" dirty="0">
                <a:solidFill>
                  <a:srgbClr val="000000"/>
                </a:solidFill>
                <a:latin typeface="Trebuchet MS"/>
              </a:rPr>
              <a:t>有时候对优化还不一定有很大帮助，因为</a:t>
            </a:r>
            <a:r>
              <a:rPr lang="en-US" sz="3200" spc="-1" dirty="0">
                <a:solidFill>
                  <a:srgbClr val="000000"/>
                </a:solidFill>
                <a:latin typeface="Trebuchet MS"/>
              </a:rPr>
              <a:t>…</a:t>
            </a:r>
            <a:endParaRPr lang="en-US" sz="32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CPU </a:t>
            </a:r>
            <a:r>
              <a:rPr lang="zh-CN" altLang="en-US" sz="2800" spc="-1" dirty="0">
                <a:solidFill>
                  <a:srgbClr val="000000"/>
                </a:solidFill>
                <a:latin typeface="Trebuchet MS"/>
              </a:rPr>
              <a:t>不具备针对局部内存的专门硬件</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这就意味着过分使用局部内存会拖累核函数在</a:t>
            </a:r>
            <a:r>
              <a:rPr lang="en-US" altLang="zh-CN" sz="2800" spc="-1" dirty="0">
                <a:solidFill>
                  <a:srgbClr val="000000"/>
                </a:solidFill>
                <a:latin typeface="Trebuchet MS"/>
              </a:rPr>
              <a:t>CPU</a:t>
            </a:r>
            <a:r>
              <a:rPr lang="zh-CN" altLang="en-US" sz="2800" spc="-1" dirty="0">
                <a:solidFill>
                  <a:srgbClr val="000000"/>
                </a:solidFill>
                <a:latin typeface="Trebuchet MS"/>
              </a:rPr>
              <a:t>上的运行速度</a:t>
            </a:r>
            <a:endParaRPr lang="en-US" sz="28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GPU </a:t>
            </a:r>
            <a:r>
              <a:rPr lang="zh-CN" altLang="en-US" sz="2800" spc="-1" dirty="0">
                <a:solidFill>
                  <a:srgbClr val="000000"/>
                </a:solidFill>
                <a:latin typeface="Trebuchet MS"/>
              </a:rPr>
              <a:t>现在有很高效率的芯片缓存（</a:t>
            </a:r>
            <a:r>
              <a:rPr lang="en-US" altLang="zh-CN" sz="2800" spc="-1" dirty="0">
                <a:solidFill>
                  <a:srgbClr val="000000"/>
                </a:solidFill>
                <a:latin typeface="Trebuchet MS"/>
              </a:rPr>
              <a:t>chips caches</a:t>
            </a:r>
            <a:r>
              <a:rPr lang="zh-CN" altLang="en-US" sz="2800" spc="-1" dirty="0">
                <a:solidFill>
                  <a:srgbClr val="000000"/>
                </a:solidFill>
                <a:latin typeface="Trebuchet MS"/>
              </a:rPr>
              <a:t>）已经可以提供很多局部内存的优势但不需要程序员的干预</a:t>
            </a:r>
            <a:endParaRPr lang="en-US" sz="2800" spc="-1" dirty="0">
              <a:latin typeface="Arial"/>
            </a:endParaRPr>
          </a:p>
          <a:p>
            <a:pPr marL="743040" lvl="1" indent="-285120">
              <a:spcBef>
                <a:spcPts val="561"/>
              </a:spcBef>
              <a:buClr>
                <a:srgbClr val="000000"/>
              </a:buClr>
              <a:buFont typeface="Arial"/>
              <a:buChar char="–"/>
            </a:pPr>
            <a:r>
              <a:rPr lang="zh-CN" altLang="en-US" sz="2800" spc="-1" dirty="0">
                <a:solidFill>
                  <a:srgbClr val="000000"/>
                </a:solidFill>
                <a:latin typeface="Trebuchet MS"/>
              </a:rPr>
              <a:t>所以具体情况还要具体分析对待</a:t>
            </a:r>
            <a:endParaRPr lang="en-US" sz="28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CustomShape 1"/>
          <p:cNvSpPr/>
          <p:nvPr/>
        </p:nvSpPr>
        <p:spPr>
          <a:xfrm>
            <a:off x="1981200" y="-99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内存层级</a:t>
            </a:r>
            <a:endParaRPr lang="en-US" sz="4400" spc="-1" dirty="0">
              <a:latin typeface="Arial"/>
            </a:endParaRPr>
          </a:p>
        </p:txBody>
      </p:sp>
      <p:sp>
        <p:nvSpPr>
          <p:cNvPr id="1547" name="CustomShape 2"/>
          <p:cNvSpPr/>
          <p:nvPr/>
        </p:nvSpPr>
        <p:spPr>
          <a:xfrm>
            <a:off x="6645720" y="1685880"/>
            <a:ext cx="3147840" cy="3987720"/>
          </a:xfrm>
          <a:prstGeom prst="triangle">
            <a:avLst>
              <a:gd name="adj" fmla="val 50000"/>
            </a:avLst>
          </a:prstGeom>
          <a:solidFill>
            <a:schemeClr val="bg1">
              <a:lumMod val="85000"/>
            </a:schemeClr>
          </a:solidFill>
          <a:ln w="9360">
            <a:solidFill>
              <a:schemeClr val="bg2"/>
            </a:solidFill>
            <a:round/>
          </a:ln>
        </p:spPr>
        <p:style>
          <a:lnRef idx="0">
            <a:scrgbClr r="0" g="0" b="0"/>
          </a:lnRef>
          <a:fillRef idx="0">
            <a:scrgbClr r="0" g="0" b="0"/>
          </a:fillRef>
          <a:effectRef idx="0">
            <a:scrgbClr r="0" g="0" b="0"/>
          </a:effectRef>
          <a:fontRef idx="minor"/>
        </p:style>
      </p:sp>
      <p:sp>
        <p:nvSpPr>
          <p:cNvPr id="1548" name="CustomShape 3"/>
          <p:cNvSpPr/>
          <p:nvPr/>
        </p:nvSpPr>
        <p:spPr>
          <a:xfrm>
            <a:off x="6891960" y="1770120"/>
            <a:ext cx="2649600" cy="3829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99000"/>
              </a:lnSpc>
            </a:pPr>
            <a:r>
              <a:rPr lang="zh-CN" altLang="en-US" sz="2400" spc="-1" dirty="0">
                <a:solidFill>
                  <a:srgbClr val="E46C0A"/>
                </a:solidFill>
                <a:latin typeface="Trebuchet MS"/>
                <a:ea typeface="ヒラギノ角ゴ ProN W3"/>
              </a:rPr>
              <a:t>私有内存 </a:t>
            </a:r>
            <a:r>
              <a:rPr lang="en-US" sz="2400" spc="-1" dirty="0">
                <a:solidFill>
                  <a:srgbClr val="E46C0A"/>
                </a:solidFill>
                <a:latin typeface="Trebuchet MS"/>
                <a:ea typeface="ヒラギノ角ゴ ProN W3"/>
              </a:rPr>
              <a:t>Private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O(10) words/WI </a:t>
            </a:r>
            <a:r>
              <a:rPr lang="zh-CN" altLang="en-US" sz="2000" spc="-1" dirty="0">
                <a:solidFill>
                  <a:srgbClr val="E46C0A"/>
                </a:solidFill>
                <a:latin typeface="Trebuchet MS"/>
                <a:ea typeface="ヒラギノ角ゴ ProN W3"/>
              </a:rPr>
              <a:t>工作项</a:t>
            </a:r>
            <a:endParaRPr lang="en-US" sz="2000" spc="-1" dirty="0">
              <a:latin typeface="Arial"/>
            </a:endParaRPr>
          </a:p>
          <a:p>
            <a:pPr algn="ctr">
              <a:lnSpc>
                <a:spcPct val="99000"/>
              </a:lnSpc>
            </a:pPr>
            <a:endParaRPr lang="en-US" sz="2000" spc="-1" dirty="0">
              <a:latin typeface="Arial"/>
            </a:endParaRPr>
          </a:p>
          <a:p>
            <a:pPr algn="ctr">
              <a:lnSpc>
                <a:spcPct val="99000"/>
              </a:lnSpc>
            </a:pPr>
            <a:r>
              <a:rPr lang="zh-CN" altLang="en-US" sz="2400" spc="-1" dirty="0">
                <a:solidFill>
                  <a:srgbClr val="E46C0A"/>
                </a:solidFill>
                <a:latin typeface="Trebuchet MS"/>
                <a:ea typeface="ヒラギノ角ゴ ProN W3"/>
              </a:rPr>
              <a:t>局部内存 </a:t>
            </a:r>
            <a:r>
              <a:rPr lang="en-US" sz="2400" spc="-1" dirty="0">
                <a:solidFill>
                  <a:srgbClr val="E46C0A"/>
                </a:solidFill>
                <a:latin typeface="Trebuchet MS"/>
                <a:ea typeface="ヒラギノ角ゴ ProN W3"/>
              </a:rPr>
              <a:t>Local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O(1-10) </a:t>
            </a:r>
            <a:r>
              <a:rPr lang="en-US" sz="2000" spc="-1" dirty="0" err="1">
                <a:solidFill>
                  <a:srgbClr val="E46C0A"/>
                </a:solidFill>
                <a:latin typeface="Trebuchet MS"/>
                <a:ea typeface="ヒラギノ角ゴ ProN W3"/>
              </a:rPr>
              <a:t>KBytes</a:t>
            </a:r>
            <a:r>
              <a:rPr lang="en-US" sz="2000" spc="-1" dirty="0">
                <a:solidFill>
                  <a:srgbClr val="E46C0A"/>
                </a:solidFill>
                <a:latin typeface="Trebuchet MS"/>
                <a:ea typeface="ヒラギノ角ゴ ProN W3"/>
              </a:rPr>
              <a:t>/WG </a:t>
            </a:r>
            <a:r>
              <a:rPr lang="zh-CN" altLang="en-US" sz="2000" spc="-1" dirty="0">
                <a:solidFill>
                  <a:srgbClr val="E46C0A"/>
                </a:solidFill>
                <a:latin typeface="Trebuchet MS"/>
                <a:ea typeface="ヒラギノ角ゴ ProN W3"/>
              </a:rPr>
              <a:t>工作组</a:t>
            </a:r>
            <a:endParaRPr lang="en-US" sz="2000" spc="-1" dirty="0">
              <a:latin typeface="Arial"/>
            </a:endParaRPr>
          </a:p>
          <a:p>
            <a:pPr algn="ctr">
              <a:lnSpc>
                <a:spcPct val="99000"/>
              </a:lnSpc>
            </a:pPr>
            <a:endParaRPr lang="en-US" sz="2000" spc="-1" dirty="0">
              <a:latin typeface="Arial"/>
            </a:endParaRPr>
          </a:p>
          <a:p>
            <a:pPr algn="ctr">
              <a:lnSpc>
                <a:spcPct val="99000"/>
              </a:lnSpc>
            </a:pPr>
            <a:r>
              <a:rPr lang="zh-CN" altLang="en-US" sz="2400" spc="-1" dirty="0">
                <a:solidFill>
                  <a:srgbClr val="E46C0A"/>
                </a:solidFill>
                <a:latin typeface="Trebuchet MS"/>
                <a:ea typeface="ヒラギノ角ゴ ProN W3"/>
              </a:rPr>
              <a:t>全局内存 </a:t>
            </a:r>
            <a:r>
              <a:rPr lang="en-US" sz="2400" spc="-1" dirty="0">
                <a:solidFill>
                  <a:srgbClr val="E46C0A"/>
                </a:solidFill>
                <a:latin typeface="Trebuchet MS"/>
                <a:ea typeface="ヒラギノ角ゴ ProN W3"/>
              </a:rPr>
              <a:t>Global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O(1-10) </a:t>
            </a:r>
            <a:r>
              <a:rPr lang="en-US" sz="2000" spc="-1" dirty="0" err="1">
                <a:solidFill>
                  <a:srgbClr val="E46C0A"/>
                </a:solidFill>
                <a:latin typeface="Trebuchet MS"/>
                <a:ea typeface="ヒラギノ角ゴ ProN W3"/>
              </a:rPr>
              <a:t>GBytes</a:t>
            </a:r>
            <a:endParaRPr lang="en-US" sz="2000" spc="-1" dirty="0">
              <a:latin typeface="Arial"/>
            </a:endParaRPr>
          </a:p>
          <a:p>
            <a:pPr algn="ctr">
              <a:lnSpc>
                <a:spcPct val="99000"/>
              </a:lnSpc>
            </a:pPr>
            <a:endParaRPr lang="en-US" sz="2000" spc="-1" dirty="0">
              <a:latin typeface="Arial"/>
            </a:endParaRPr>
          </a:p>
          <a:p>
            <a:pPr algn="ctr">
              <a:lnSpc>
                <a:spcPct val="99000"/>
              </a:lnSpc>
            </a:pPr>
            <a:r>
              <a:rPr lang="zh-CN" altLang="en-US" sz="2400" spc="-1" dirty="0">
                <a:solidFill>
                  <a:srgbClr val="E46C0A"/>
                </a:solidFill>
                <a:latin typeface="Trebuchet MS"/>
                <a:ea typeface="ヒラギノ角ゴ ProN W3"/>
              </a:rPr>
              <a:t>宿主内存 </a:t>
            </a:r>
            <a:r>
              <a:rPr lang="en-US" sz="2400" spc="-1" dirty="0">
                <a:solidFill>
                  <a:srgbClr val="E46C0A"/>
                </a:solidFill>
                <a:latin typeface="Trebuchet MS"/>
                <a:ea typeface="ヒラギノ角ゴ ProN W3"/>
              </a:rPr>
              <a:t>Host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O(1-100) </a:t>
            </a:r>
            <a:r>
              <a:rPr lang="en-US" sz="2000" spc="-1" dirty="0" err="1">
                <a:solidFill>
                  <a:srgbClr val="E46C0A"/>
                </a:solidFill>
                <a:latin typeface="Trebuchet MS"/>
                <a:ea typeface="ヒラギノ角ゴ ProN W3"/>
              </a:rPr>
              <a:t>GBytes</a:t>
            </a:r>
            <a:endParaRPr lang="en-US" sz="2000" spc="-1" dirty="0">
              <a:latin typeface="Arial"/>
            </a:endParaRPr>
          </a:p>
        </p:txBody>
      </p:sp>
      <p:sp>
        <p:nvSpPr>
          <p:cNvPr id="1549" name="CustomShape 4"/>
          <p:cNvSpPr/>
          <p:nvPr/>
        </p:nvSpPr>
        <p:spPr>
          <a:xfrm flipV="1">
            <a:off x="2222040" y="1711800"/>
            <a:ext cx="3147840" cy="3987720"/>
          </a:xfrm>
          <a:prstGeom prst="triangle">
            <a:avLst>
              <a:gd name="adj" fmla="val 50000"/>
            </a:avLst>
          </a:prstGeom>
          <a:solidFill>
            <a:schemeClr val="bg1">
              <a:lumMod val="85000"/>
            </a:schemeClr>
          </a:solidFill>
          <a:ln w="9360">
            <a:noFill/>
          </a:ln>
        </p:spPr>
        <p:style>
          <a:lnRef idx="0">
            <a:scrgbClr r="0" g="0" b="0"/>
          </a:lnRef>
          <a:fillRef idx="0">
            <a:scrgbClr r="0" g="0" b="0"/>
          </a:fillRef>
          <a:effectRef idx="0">
            <a:scrgbClr r="0" g="0" b="0"/>
          </a:effectRef>
          <a:fontRef idx="minor"/>
        </p:style>
      </p:sp>
      <p:sp>
        <p:nvSpPr>
          <p:cNvPr id="1550" name="CustomShape 5"/>
          <p:cNvSpPr/>
          <p:nvPr/>
        </p:nvSpPr>
        <p:spPr>
          <a:xfrm>
            <a:off x="2302680" y="1754280"/>
            <a:ext cx="3016800" cy="3829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99000"/>
              </a:lnSpc>
            </a:pPr>
            <a:r>
              <a:rPr lang="zh-CN" altLang="en-US" sz="2400" spc="-1" dirty="0">
                <a:solidFill>
                  <a:srgbClr val="E46C0A"/>
                </a:solidFill>
                <a:latin typeface="Trebuchet MS"/>
                <a:ea typeface="ヒラギノ角ゴ ProN W3"/>
              </a:rPr>
              <a:t>私有内存 </a:t>
            </a:r>
            <a:r>
              <a:rPr lang="en-US" sz="2400" spc="-1" dirty="0">
                <a:solidFill>
                  <a:srgbClr val="E46C0A"/>
                </a:solidFill>
                <a:latin typeface="Trebuchet MS"/>
                <a:ea typeface="ヒラギノ角ゴ ProN W3"/>
              </a:rPr>
              <a:t>Private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O(2-3) words/cycle/WI </a:t>
            </a:r>
            <a:r>
              <a:rPr lang="zh-CN" altLang="en-US" sz="2000" spc="-1" dirty="0">
                <a:solidFill>
                  <a:srgbClr val="E46C0A"/>
                </a:solidFill>
                <a:latin typeface="Trebuchet MS"/>
                <a:ea typeface="ヒラギノ角ゴ ProN W3"/>
              </a:rPr>
              <a:t>工作项</a:t>
            </a:r>
            <a:endParaRPr lang="en-US" sz="2000" spc="-1" dirty="0">
              <a:latin typeface="Arial"/>
            </a:endParaRPr>
          </a:p>
          <a:p>
            <a:pPr algn="ctr">
              <a:lnSpc>
                <a:spcPct val="99000"/>
              </a:lnSpc>
            </a:pPr>
            <a:endParaRPr lang="en-US" sz="2000" spc="-1" dirty="0">
              <a:latin typeface="Arial"/>
            </a:endParaRPr>
          </a:p>
          <a:p>
            <a:pPr algn="ctr">
              <a:lnSpc>
                <a:spcPct val="99000"/>
              </a:lnSpc>
            </a:pPr>
            <a:r>
              <a:rPr lang="zh-CN" altLang="en-US" sz="2400" spc="-1" dirty="0">
                <a:solidFill>
                  <a:srgbClr val="E46C0A"/>
                </a:solidFill>
                <a:latin typeface="Trebuchet MS"/>
                <a:ea typeface="ヒラギノ角ゴ ProN W3"/>
              </a:rPr>
              <a:t>局部内存 </a:t>
            </a:r>
            <a:r>
              <a:rPr lang="en-US" sz="2400" spc="-1" dirty="0">
                <a:solidFill>
                  <a:srgbClr val="E46C0A"/>
                </a:solidFill>
                <a:latin typeface="Trebuchet MS"/>
                <a:ea typeface="ヒラギノ角ゴ ProN W3"/>
              </a:rPr>
              <a:t>Local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O(10) words/cycle/WG</a:t>
            </a:r>
            <a:r>
              <a:rPr lang="zh-CN" altLang="en-US" sz="2000" spc="-1" dirty="0">
                <a:solidFill>
                  <a:srgbClr val="E46C0A"/>
                </a:solidFill>
                <a:latin typeface="Trebuchet MS"/>
                <a:ea typeface="ヒラギノ角ゴ ProN W3"/>
              </a:rPr>
              <a:t>工作组</a:t>
            </a:r>
            <a:endParaRPr lang="en-US" sz="2000" spc="-1" dirty="0">
              <a:latin typeface="Arial"/>
            </a:endParaRPr>
          </a:p>
          <a:p>
            <a:pPr algn="ctr">
              <a:lnSpc>
                <a:spcPct val="99000"/>
              </a:lnSpc>
            </a:pPr>
            <a:endParaRPr lang="en-US" sz="2000" spc="-1" dirty="0">
              <a:latin typeface="Arial"/>
            </a:endParaRPr>
          </a:p>
          <a:p>
            <a:pPr algn="ctr">
              <a:lnSpc>
                <a:spcPct val="99000"/>
              </a:lnSpc>
            </a:pPr>
            <a:r>
              <a:rPr lang="zh-CN" altLang="en-US" sz="2400" spc="-1" dirty="0">
                <a:solidFill>
                  <a:srgbClr val="E46C0A"/>
                </a:solidFill>
                <a:latin typeface="Trebuchet MS"/>
                <a:ea typeface="ヒラギノ角ゴ ProN W3"/>
              </a:rPr>
              <a:t>全局内存 </a:t>
            </a:r>
            <a:r>
              <a:rPr lang="en-US" sz="2400" spc="-1" dirty="0">
                <a:solidFill>
                  <a:srgbClr val="E46C0A"/>
                </a:solidFill>
                <a:latin typeface="Trebuchet MS"/>
                <a:ea typeface="ヒラギノ角ゴ ProN W3"/>
              </a:rPr>
              <a:t>Global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O(100-200) </a:t>
            </a:r>
            <a:r>
              <a:rPr lang="en-US" sz="2000" spc="-1" dirty="0" err="1">
                <a:solidFill>
                  <a:srgbClr val="E46C0A"/>
                </a:solidFill>
                <a:latin typeface="Trebuchet MS"/>
                <a:ea typeface="ヒラギノ角ゴ ProN W3"/>
              </a:rPr>
              <a:t>GBytes</a:t>
            </a:r>
            <a:r>
              <a:rPr lang="en-US" sz="2000" spc="-1" dirty="0">
                <a:solidFill>
                  <a:srgbClr val="E46C0A"/>
                </a:solidFill>
                <a:latin typeface="Trebuchet MS"/>
                <a:ea typeface="ヒラギノ角ゴ ProN W3"/>
              </a:rPr>
              <a:t>/s</a:t>
            </a:r>
            <a:endParaRPr lang="en-US" sz="2000" spc="-1" dirty="0">
              <a:latin typeface="Arial"/>
            </a:endParaRPr>
          </a:p>
          <a:p>
            <a:pPr algn="ctr">
              <a:lnSpc>
                <a:spcPct val="99000"/>
              </a:lnSpc>
            </a:pPr>
            <a:endParaRPr lang="en-US" sz="2000" spc="-1" dirty="0">
              <a:latin typeface="Arial"/>
            </a:endParaRPr>
          </a:p>
          <a:p>
            <a:pPr algn="ctr">
              <a:lnSpc>
                <a:spcPct val="99000"/>
              </a:lnSpc>
            </a:pPr>
            <a:r>
              <a:rPr lang="zh-CN" altLang="en-US" sz="2400" spc="-1" dirty="0">
                <a:solidFill>
                  <a:srgbClr val="E46C0A"/>
                </a:solidFill>
                <a:latin typeface="Trebuchet MS"/>
                <a:ea typeface="ヒラギノ角ゴ ProN W3"/>
              </a:rPr>
              <a:t>宿主内存 </a:t>
            </a:r>
            <a:r>
              <a:rPr lang="en-US" sz="2400" spc="-1" dirty="0">
                <a:solidFill>
                  <a:srgbClr val="E46C0A"/>
                </a:solidFill>
                <a:latin typeface="Trebuchet MS"/>
                <a:ea typeface="ヒラギノ角ゴ ProN W3"/>
              </a:rPr>
              <a:t>Host memory</a:t>
            </a:r>
            <a:endParaRPr lang="en-US" sz="2400" spc="-1" dirty="0">
              <a:latin typeface="Arial"/>
            </a:endParaRPr>
          </a:p>
          <a:p>
            <a:pPr algn="ctr">
              <a:lnSpc>
                <a:spcPct val="99000"/>
              </a:lnSpc>
            </a:pPr>
            <a:r>
              <a:rPr lang="en-US" sz="2000" spc="-1" dirty="0">
                <a:solidFill>
                  <a:srgbClr val="E46C0A"/>
                </a:solidFill>
                <a:latin typeface="Trebuchet MS"/>
                <a:ea typeface="ヒラギノ角ゴ ProN W3"/>
              </a:rPr>
              <a:t>O(1-100) </a:t>
            </a:r>
            <a:r>
              <a:rPr lang="en-US" sz="2000" spc="-1" dirty="0" err="1">
                <a:solidFill>
                  <a:srgbClr val="E46C0A"/>
                </a:solidFill>
                <a:latin typeface="Trebuchet MS"/>
                <a:ea typeface="ヒラギノ角ゴ ProN W3"/>
              </a:rPr>
              <a:t>GBytes</a:t>
            </a:r>
            <a:r>
              <a:rPr lang="en-US" sz="2000" spc="-1" dirty="0">
                <a:solidFill>
                  <a:srgbClr val="E46C0A"/>
                </a:solidFill>
                <a:latin typeface="Trebuchet MS"/>
                <a:ea typeface="ヒラギノ角ゴ ProN W3"/>
              </a:rPr>
              <a:t>/s</a:t>
            </a:r>
            <a:endParaRPr lang="en-US" sz="2000" spc="-1" dirty="0">
              <a:latin typeface="Arial"/>
            </a:endParaRPr>
          </a:p>
        </p:txBody>
      </p:sp>
      <p:sp>
        <p:nvSpPr>
          <p:cNvPr id="1551" name="CustomShape 6"/>
          <p:cNvSpPr/>
          <p:nvPr/>
        </p:nvSpPr>
        <p:spPr>
          <a:xfrm>
            <a:off x="2326080" y="6045120"/>
            <a:ext cx="6855840" cy="330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99000"/>
              </a:lnSpc>
            </a:pPr>
            <a:r>
              <a:rPr lang="zh-CN" altLang="en-US" sz="1600" spc="-1" dirty="0">
                <a:solidFill>
                  <a:srgbClr val="000000"/>
                </a:solidFill>
                <a:latin typeface="Trebuchet MS"/>
                <a:ea typeface="ヒラギノ角ゴ ProN W3"/>
              </a:rPr>
              <a:t>这里所采用的是以 </a:t>
            </a:r>
            <a:r>
              <a:rPr lang="en-US" altLang="zh-CN" sz="1600" spc="-1" dirty="0">
                <a:solidFill>
                  <a:srgbClr val="000000"/>
                </a:solidFill>
                <a:latin typeface="Trebuchet MS"/>
                <a:ea typeface="ヒラギノ角ゴ ProN W3"/>
              </a:rPr>
              <a:t>2011 </a:t>
            </a:r>
            <a:r>
              <a:rPr lang="zh-CN" altLang="en-US" sz="1600" spc="-1" dirty="0">
                <a:solidFill>
                  <a:srgbClr val="000000"/>
                </a:solidFill>
                <a:latin typeface="Trebuchet MS"/>
                <a:ea typeface="ヒラギノ角ゴ ProN W3"/>
              </a:rPr>
              <a:t>年的高端 </a:t>
            </a:r>
            <a:r>
              <a:rPr lang="en-US" altLang="zh-CN" sz="1600" spc="-1" dirty="0">
                <a:solidFill>
                  <a:srgbClr val="000000"/>
                </a:solidFill>
                <a:latin typeface="Trebuchet MS"/>
                <a:ea typeface="ヒラギノ角ゴ ProN W3"/>
              </a:rPr>
              <a:t>GPU </a:t>
            </a:r>
            <a:r>
              <a:rPr lang="zh-CN" altLang="en-US" sz="1600" spc="-1" dirty="0">
                <a:solidFill>
                  <a:srgbClr val="000000"/>
                </a:solidFill>
                <a:latin typeface="Trebuchet MS"/>
                <a:ea typeface="ヒラギノ角ゴ ProN W3"/>
              </a:rPr>
              <a:t>来估计的带宽和性能等参数</a:t>
            </a:r>
            <a:endParaRPr lang="en-US" sz="1600" spc="-1" dirty="0">
              <a:latin typeface="Arial"/>
            </a:endParaRPr>
          </a:p>
        </p:txBody>
      </p:sp>
      <p:sp>
        <p:nvSpPr>
          <p:cNvPr id="1552" name="CustomShape 7"/>
          <p:cNvSpPr/>
          <p:nvPr/>
        </p:nvSpPr>
        <p:spPr>
          <a:xfrm>
            <a:off x="2591400" y="1177200"/>
            <a:ext cx="2199960" cy="451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99000"/>
              </a:lnSpc>
            </a:pPr>
            <a:r>
              <a:rPr lang="zh-CN" altLang="en-US" sz="2400" b="1" spc="-1" dirty="0">
                <a:solidFill>
                  <a:srgbClr val="C0504D"/>
                </a:solidFill>
                <a:latin typeface="Trebuchet MS"/>
                <a:ea typeface="ヒラギノ角ゴ ProN W3"/>
              </a:rPr>
              <a:t>带宽（</a:t>
            </a:r>
            <a:r>
              <a:rPr lang="en-US" altLang="zh-CN" sz="2400" b="1" spc="-1" dirty="0">
                <a:solidFill>
                  <a:srgbClr val="C0504D"/>
                </a:solidFill>
                <a:latin typeface="Trebuchet MS"/>
                <a:ea typeface="ヒラギノ角ゴ ProN W3"/>
              </a:rPr>
              <a:t>Bandwidths</a:t>
            </a:r>
            <a:r>
              <a:rPr lang="zh-CN" altLang="en-US" sz="2400" b="1" spc="-1" dirty="0">
                <a:solidFill>
                  <a:srgbClr val="C0504D"/>
                </a:solidFill>
                <a:latin typeface="Trebuchet MS"/>
                <a:ea typeface="ヒラギノ角ゴ ProN W3"/>
              </a:rPr>
              <a:t>）</a:t>
            </a:r>
            <a:endParaRPr lang="en-US" sz="2400" spc="-1" dirty="0">
              <a:latin typeface="Arial"/>
            </a:endParaRPr>
          </a:p>
        </p:txBody>
      </p:sp>
      <p:sp>
        <p:nvSpPr>
          <p:cNvPr id="1553" name="CustomShape 8"/>
          <p:cNvSpPr/>
          <p:nvPr/>
        </p:nvSpPr>
        <p:spPr>
          <a:xfrm>
            <a:off x="7659840" y="1177200"/>
            <a:ext cx="1069200" cy="451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99000"/>
              </a:lnSpc>
            </a:pPr>
            <a:r>
              <a:rPr lang="zh-CN" altLang="en-US" sz="2400" b="1" spc="-1" dirty="0">
                <a:solidFill>
                  <a:srgbClr val="C0504D"/>
                </a:solidFill>
                <a:latin typeface="Trebuchet MS"/>
                <a:ea typeface="ヒラギノ角ゴ ProN W3"/>
              </a:rPr>
              <a:t>大小（</a:t>
            </a:r>
            <a:r>
              <a:rPr lang="en-US" altLang="zh-CN" sz="2400" b="1" spc="-1" dirty="0">
                <a:solidFill>
                  <a:srgbClr val="C0504D"/>
                </a:solidFill>
                <a:latin typeface="Trebuchet MS"/>
                <a:ea typeface="ヒラギノ角ゴ ProN W3"/>
              </a:rPr>
              <a:t>Sizes</a:t>
            </a:r>
            <a:r>
              <a:rPr lang="zh-CN" altLang="en-US" sz="2400" b="1" spc="-1" dirty="0">
                <a:solidFill>
                  <a:srgbClr val="C0504D"/>
                </a:solidFill>
                <a:latin typeface="Trebuchet MS"/>
                <a:ea typeface="ヒラギノ角ゴ ProN W3"/>
              </a:rPr>
              <a:t>）</a:t>
            </a:r>
            <a:endParaRPr lang="en-US" sz="24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4764</Words>
  <Application>Microsoft Office PowerPoint</Application>
  <PresentationFormat>宽屏</PresentationFormat>
  <Paragraphs>503</Paragraphs>
  <Slides>27</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等线 Light</vt:lpstr>
      <vt:lpstr>Arial</vt:lpstr>
      <vt:lpstr>Courier New</vt:lpstr>
      <vt:lpstr>Courier New Bold</vt:lpstr>
      <vt:lpstr>Times New Roman</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Jane Fred</dc:creator>
  <cp:lastModifiedBy>Fred Jane</cp:lastModifiedBy>
  <cp:revision>3</cp:revision>
  <dcterms:created xsi:type="dcterms:W3CDTF">2019-08-04T14:27:54Z</dcterms:created>
  <dcterms:modified xsi:type="dcterms:W3CDTF">2019-09-15T11:54:12Z</dcterms:modified>
</cp:coreProperties>
</file>