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75" r:id="rId2"/>
    <p:sldId id="476"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2" d="100"/>
          <a:sy n="62" d="100"/>
        </p:scale>
        <p:origin x="45" y="4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CBAB0-9E3E-45CE-B167-22D4AFC93471}"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D0AB3-B5A6-45AC-8232-10EB0206F418}" type="slidenum">
              <a:rPr lang="zh-CN" altLang="en-US" smtClean="0"/>
              <a:t>‹#›</a:t>
            </a:fld>
            <a:endParaRPr lang="zh-CN" altLang="en-US"/>
          </a:p>
        </p:txBody>
      </p:sp>
    </p:spTree>
    <p:extLst>
      <p:ext uri="{BB962C8B-B14F-4D97-AF65-F5344CB8AC3E}">
        <p14:creationId xmlns:p14="http://schemas.microsoft.com/office/powerpoint/2010/main" val="415642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 name="PlaceHolder 1"/>
          <p:cNvSpPr>
            <a:spLocks noGrp="1" noRot="1" noChangeAspect="1"/>
          </p:cNvSpPr>
          <p:nvPr>
            <p:ph type="sldImg"/>
          </p:nvPr>
        </p:nvSpPr>
        <p:spPr>
          <a:xfrm>
            <a:off x="381000" y="685800"/>
            <a:ext cx="6096000" cy="3429000"/>
          </a:xfrm>
          <a:prstGeom prst="rect">
            <a:avLst/>
          </a:prstGeom>
        </p:spPr>
      </p:sp>
      <p:sp>
        <p:nvSpPr>
          <p:cNvPr id="2457"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8"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56D16F-8747-4645-9AA0-A0060C6BCF50}"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60FA-50E5-45A3-969E-D88D808E53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6A1774-D913-4B10-A1E8-F3FE87F94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91202A-2401-4143-B2A1-D5EAA91EC544}"/>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0A2816AB-A301-47D2-AFD5-61F3469794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C4295C-7859-406A-9A64-A911C2CE395E}"/>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30554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C8A7F-3048-4AD2-9FDB-7C1E707AD7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F5B006-D1C1-4DA0-ADF1-24B30B6EB0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34DA1E-6A45-414C-939F-5B1A0D27731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68A23678-535D-44C6-8374-F50E2D55A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BECA26-B7D8-4111-86C5-1953DDF8F2E6}"/>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91986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4D846E-9A9C-4234-8DFA-05D884BC78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0E3CCE-E32D-4263-8C09-5DF7EB2A51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2AA2E-0F80-479F-8CE2-E7EE119647AE}"/>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01E50E1F-7272-4623-940E-DC6C41E26D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683B8-D36C-43F3-8168-4758350A6729}"/>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424397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665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454F3-3622-46ED-9FA0-AF2132786F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9B28AC-241A-47EB-8A48-93E898B34F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36BFA2-7EF1-41D0-B39B-D075FDE374FB}"/>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D460BF31-8F65-4EBB-AA46-5AF9705D7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E8FE1B-8C67-4D72-9900-763E44138FDD}"/>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32785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11B9D-6632-4D31-894F-BE347AACC2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2FD154-D988-4EBD-9B23-74FFA9A60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933577-EBF8-419F-AFC9-E0DC5C8E30B9}"/>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B54E44D1-EAF9-410E-9293-B4A7DA1E6C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1F845-D754-43AD-ABA2-C04C64EC2DBA}"/>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85387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6DCF9-7B9D-475E-B352-7A3E2A9C77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F9BDA-2457-44AD-A09A-50BCCE1906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F639AE-D1AC-42A2-914C-B0715FE76B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33D3CC-F9A9-4B29-84B7-1988AF841D98}"/>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F83C24AB-065A-4228-8ECC-463E357458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44D1CE-614B-4C86-9D69-C30977E92C9C}"/>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49166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F9C9B-5805-4FD6-984A-69C54B2FAB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76207B-3C44-4CAF-AE16-063277180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9441FF-9D7D-4A41-8A6C-ECA05709F9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A94D85-0F64-4EF6-8970-27E993E3B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77B6B70-8AD6-4A71-9F50-972783B56C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3C7082-CE53-45A7-8B81-D4DDB08D194F}"/>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8" name="页脚占位符 7">
            <a:extLst>
              <a:ext uri="{FF2B5EF4-FFF2-40B4-BE49-F238E27FC236}">
                <a16:creationId xmlns:a16="http://schemas.microsoft.com/office/drawing/2014/main" id="{D0F76056-77A4-4658-BFDA-03BB44544F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45BF66-8DFD-46E9-B158-542208D9E352}"/>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19560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A06C5-2784-4EF7-AFD2-71D2D79F8E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3E6ABE-DA8F-4786-A3FB-532488348E2A}"/>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4" name="页脚占位符 3">
            <a:extLst>
              <a:ext uri="{FF2B5EF4-FFF2-40B4-BE49-F238E27FC236}">
                <a16:creationId xmlns:a16="http://schemas.microsoft.com/office/drawing/2014/main" id="{3F38A845-70E6-4DC9-A17D-F7C43B2287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43299D-8872-4D08-A847-A0A7A56006BA}"/>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72333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8CEACA-E7D7-4EB7-8BEA-874CC1E1EE21}"/>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3" name="页脚占位符 2">
            <a:extLst>
              <a:ext uri="{FF2B5EF4-FFF2-40B4-BE49-F238E27FC236}">
                <a16:creationId xmlns:a16="http://schemas.microsoft.com/office/drawing/2014/main" id="{8BBA62BF-3213-45A1-85E4-C99C1FFCC1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E7996F-0687-4203-8FAF-2F2E06B41300}"/>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61881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8E7C5-FF06-45FC-8420-7818CBEF2E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D6ED04-E09C-4E9F-9662-4183BF6EB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EF8133-E736-41A5-BF11-B65EBC4DF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1CD6EA-6B70-4593-AA38-2B96E18D4E0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6321F35C-2A60-4851-AD80-D61231A60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60350D-41E5-4B45-A101-66001FE1A8A4}"/>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7965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E3DBE-8A09-4DD8-A431-B431B91F3A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4D0DE0-4DCD-4FE1-A07B-BF6F991DD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DA8AA6-E653-4D41-9BD9-10D6E53DD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F66834-0DE7-41AC-812C-78C373CEBC8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6B4A97D7-20DA-4916-A462-D63247FB73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EE4492-3CCB-4913-80D1-98E1B0D5C91E}"/>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50921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68AF98-BEEE-4DE5-BAEA-844BC3D90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4777A3-D0A8-4F7A-9FDC-F4AD419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ED23F7-4C8C-4869-A399-8A0D20DBF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285D2FC4-B219-4E52-B381-59C03209A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02EB19-2A9F-4F5D-B2A3-14DB9030D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425379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4000" b="1" cap="all" spc="-1" dirty="0">
                <a:solidFill>
                  <a:srgbClr val="000000"/>
                </a:solidFill>
                <a:latin typeface="Trebuchet MS"/>
              </a:rPr>
              <a:t>OpenCL </a:t>
            </a:r>
            <a:r>
              <a:rPr lang="zh-CN" altLang="en-US" sz="4000" b="1" cap="all" spc="-1" dirty="0">
                <a:solidFill>
                  <a:srgbClr val="000000"/>
                </a:solidFill>
                <a:latin typeface="Trebuchet MS"/>
              </a:rPr>
              <a:t>事件模型（</a:t>
            </a:r>
            <a:r>
              <a:rPr lang="en-US" altLang="zh-CN" sz="4000" b="1" cap="all" spc="-1" dirty="0">
                <a:solidFill>
                  <a:srgbClr val="000000"/>
                </a:solidFill>
                <a:latin typeface="Trebuchet MS"/>
              </a:rPr>
              <a:t>Event Model</a:t>
            </a:r>
            <a:r>
              <a:rPr lang="zh-CN" altLang="en-US" sz="4000" b="1" cap="all" spc="-1" dirty="0">
                <a:solidFill>
                  <a:srgbClr val="000000"/>
                </a:solidFill>
                <a:latin typeface="Trebuchet MS"/>
              </a:rPr>
              <a:t>）</a:t>
            </a:r>
            <a:endParaRPr lang="en-US" sz="4000" spc="-1" dirty="0">
              <a:latin typeface="Arial"/>
            </a:endParaRPr>
          </a:p>
        </p:txBody>
      </p:sp>
      <p:sp>
        <p:nvSpPr>
          <p:cNvPr id="219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B</a:t>
            </a:r>
            <a:endParaRPr lang="en-US" sz="2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CustomShape 1"/>
          <p:cNvSpPr/>
          <p:nvPr/>
        </p:nvSpPr>
        <p:spPr>
          <a:xfrm>
            <a:off x="1631640" y="116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600" spc="-1" dirty="0">
                <a:solidFill>
                  <a:srgbClr val="000000"/>
                </a:solidFill>
                <a:latin typeface="Trebuchet MS"/>
              </a:rPr>
              <a:t>命令生成事件影响宿主代码执行</a:t>
            </a:r>
            <a:endParaRPr lang="en-US" altLang="zh-CN" sz="3600" spc="-1" dirty="0">
              <a:solidFill>
                <a:srgbClr val="000000"/>
              </a:solidFill>
              <a:latin typeface="Trebuchet MS"/>
            </a:endParaRPr>
          </a:p>
          <a:p>
            <a:pPr algn="ctr">
              <a:lnSpc>
                <a:spcPct val="100000"/>
              </a:lnSpc>
            </a:pPr>
            <a:r>
              <a:rPr lang="en-US" sz="2000" spc="-1" dirty="0">
                <a:solidFill>
                  <a:srgbClr val="000000"/>
                </a:solidFill>
                <a:latin typeface="Trebuchet MS"/>
              </a:rPr>
              <a:t>Command generated events influencing execution of host code</a:t>
            </a:r>
            <a:endParaRPr lang="en-US" sz="2000" spc="-1" dirty="0">
              <a:latin typeface="Arial"/>
            </a:endParaRPr>
          </a:p>
        </p:txBody>
      </p:sp>
      <p:sp>
        <p:nvSpPr>
          <p:cNvPr id="2289" name="CustomShape 2"/>
          <p:cNvSpPr/>
          <p:nvPr/>
        </p:nvSpPr>
        <p:spPr>
          <a:xfrm>
            <a:off x="1631640" y="1600200"/>
            <a:ext cx="8928360" cy="514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宿主上运行的线程可以暂停，等待事件列表完成。可以通过下面的函数实现：</a:t>
            </a:r>
            <a:endParaRPr lang="en-US" sz="3200" spc="-1" dirty="0">
              <a:latin typeface="Arial"/>
            </a:endParaRPr>
          </a:p>
          <a:p>
            <a:pPr marL="457200">
              <a:spcBef>
                <a:spcPts val="561"/>
              </a:spcBef>
            </a:pPr>
            <a:r>
              <a:rPr lang="en-US" sz="2800" b="1" spc="-1" dirty="0" err="1">
                <a:solidFill>
                  <a:srgbClr val="8064A2"/>
                </a:solidFill>
                <a:latin typeface="Courier New Bold"/>
              </a:rPr>
              <a:t>cl_int</a:t>
            </a:r>
            <a:r>
              <a:rPr lang="en-US" sz="2800" b="1" spc="-1" dirty="0">
                <a:solidFill>
                  <a:srgbClr val="8064A2"/>
                </a:solidFill>
                <a:latin typeface="Courier New Bold"/>
              </a:rPr>
              <a:t> </a:t>
            </a:r>
            <a:r>
              <a:rPr lang="en-US" sz="2800" b="1" spc="-1" dirty="0" err="1">
                <a:solidFill>
                  <a:srgbClr val="17375E"/>
                </a:solidFill>
                <a:latin typeface="Courier New Bold"/>
              </a:rPr>
              <a:t>clWaitForEvents</a:t>
            </a:r>
            <a:r>
              <a:rPr lang="en-US" sz="2800" b="1" spc="-1" dirty="0">
                <a:solidFill>
                  <a:srgbClr val="000000"/>
                </a:solidFill>
                <a:latin typeface="Courier New Bold"/>
              </a:rPr>
              <a:t>(</a:t>
            </a:r>
            <a:endParaRPr lang="en-US" sz="2800" spc="-1" dirty="0">
              <a:latin typeface="Arial"/>
            </a:endParaRPr>
          </a:p>
          <a:p>
            <a:pPr marL="457200">
              <a:spcBef>
                <a:spcPts val="561"/>
              </a:spcBef>
            </a:pPr>
            <a:r>
              <a:rPr lang="en-US" sz="2800" b="1" spc="-1" dirty="0">
                <a:solidFill>
                  <a:srgbClr val="000000"/>
                </a:solidFill>
                <a:latin typeface="Courier New Bold"/>
              </a:rPr>
              <a:t>	</a:t>
            </a:r>
            <a:r>
              <a:rPr lang="en-US" sz="2800" b="1" spc="-1" dirty="0" err="1">
                <a:solidFill>
                  <a:srgbClr val="8064A2"/>
                </a:solidFill>
                <a:latin typeface="Courier New Bold"/>
              </a:rPr>
              <a:t>cl_uint</a:t>
            </a:r>
            <a:r>
              <a:rPr lang="en-US" sz="2800" b="1" spc="-1" dirty="0">
                <a:solidFill>
                  <a:srgbClr val="8064A2"/>
                </a:solidFill>
                <a:latin typeface="Courier New Bold"/>
              </a:rPr>
              <a:t> </a:t>
            </a:r>
            <a:r>
              <a:rPr lang="en-US" sz="2800" b="1" spc="-1" dirty="0" err="1">
                <a:solidFill>
                  <a:srgbClr val="000000"/>
                </a:solidFill>
                <a:latin typeface="Courier New Bold"/>
              </a:rPr>
              <a:t>num_events</a:t>
            </a:r>
            <a:r>
              <a:rPr lang="en-US" sz="2800" b="1" spc="-1" dirty="0">
                <a:solidFill>
                  <a:srgbClr val="000000"/>
                </a:solidFill>
                <a:latin typeface="Courier New Bold"/>
              </a:rPr>
              <a:t>,</a:t>
            </a:r>
            <a:endParaRPr lang="en-US" sz="2800" spc="-1" dirty="0">
              <a:latin typeface="Arial"/>
            </a:endParaRPr>
          </a:p>
          <a:p>
            <a:pPr marL="457200">
              <a:spcBef>
                <a:spcPts val="561"/>
              </a:spcBef>
            </a:pPr>
            <a:r>
              <a:rPr lang="en-US" sz="2800" b="1" spc="-1" dirty="0">
                <a:solidFill>
                  <a:srgbClr val="000000"/>
                </a:solidFill>
                <a:latin typeface="Courier New Bold"/>
              </a:rPr>
              <a:t>	</a:t>
            </a:r>
            <a:r>
              <a:rPr lang="en-US" sz="2800" b="1" spc="-1" dirty="0">
                <a:solidFill>
                  <a:srgbClr val="C0504D"/>
                </a:solidFill>
                <a:latin typeface="Courier New Bold"/>
              </a:rPr>
              <a:t>const</a:t>
            </a:r>
            <a:r>
              <a:rPr lang="en-US" sz="2800" b="1" spc="-1" dirty="0">
                <a:solidFill>
                  <a:srgbClr val="000000"/>
                </a:solidFill>
                <a:latin typeface="Courier New Bold"/>
              </a:rPr>
              <a:t> </a:t>
            </a:r>
            <a:r>
              <a:rPr lang="en-US" sz="2800" b="1" spc="-1" dirty="0" err="1">
                <a:solidFill>
                  <a:srgbClr val="8064A2"/>
                </a:solidFill>
                <a:latin typeface="Courier New Bold"/>
              </a:rPr>
              <a:t>cl_event</a:t>
            </a:r>
            <a:r>
              <a:rPr lang="en-US" sz="2800" b="1" spc="-1" dirty="0">
                <a:solidFill>
                  <a:srgbClr val="8064A2"/>
                </a:solidFill>
                <a:latin typeface="Courier New Bold"/>
              </a:rPr>
              <a:t> </a:t>
            </a:r>
            <a:r>
              <a:rPr lang="en-US" sz="2800" b="1" spc="-1" dirty="0">
                <a:solidFill>
                  <a:srgbClr val="000000"/>
                </a:solidFill>
                <a:latin typeface="Courier New Bold"/>
              </a:rPr>
              <a:t>*</a:t>
            </a:r>
            <a:r>
              <a:rPr lang="en-US" sz="2800" b="1" spc="-1" dirty="0" err="1">
                <a:solidFill>
                  <a:srgbClr val="000000"/>
                </a:solidFill>
                <a:latin typeface="Courier New Bold"/>
              </a:rPr>
              <a:t>event_list</a:t>
            </a:r>
            <a:r>
              <a:rPr lang="en-US" sz="2800" b="1" spc="-1" dirty="0">
                <a:solidFill>
                  <a:srgbClr val="000000"/>
                </a:solidFill>
                <a:latin typeface="Courier New Bold"/>
              </a:rPr>
              <a:t>)</a:t>
            </a:r>
            <a:endParaRPr lang="en-US" sz="2800" spc="-1" dirty="0">
              <a:latin typeface="Arial"/>
            </a:endParaRPr>
          </a:p>
          <a:p>
            <a:pPr marL="457200">
              <a:spcBef>
                <a:spcPts val="641"/>
              </a:spcBef>
            </a:pPr>
            <a:endParaRPr lang="en-US" sz="2800" spc="-1" dirty="0">
              <a:latin typeface="Arial"/>
            </a:endParaRPr>
          </a:p>
          <a:p>
            <a:pPr marL="457200">
              <a:spcBef>
                <a:spcPts val="641"/>
              </a:spcBef>
            </a:pPr>
            <a:endParaRPr lang="en-US" sz="28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应用案例： 宿主代码等待一个事件完成，然后再从事件中提取信息</a:t>
            </a:r>
            <a:endParaRPr lang="en-US" sz="3200" spc="-1" dirty="0">
              <a:latin typeface="Arial"/>
            </a:endParaRPr>
          </a:p>
        </p:txBody>
      </p:sp>
      <p:sp>
        <p:nvSpPr>
          <p:cNvPr id="2290" name="CustomShape 3"/>
          <p:cNvSpPr/>
          <p:nvPr/>
        </p:nvSpPr>
        <p:spPr>
          <a:xfrm>
            <a:off x="7242313" y="3104280"/>
            <a:ext cx="3671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4F81BD"/>
                </a:solidFill>
                <a:latin typeface="Trebuchet MS"/>
                <a:ea typeface="DejaVu Sans"/>
              </a:rPr>
              <a:t>要等待的事件个数</a:t>
            </a:r>
            <a:endParaRPr lang="en-US" altLang="zh-CN" sz="2000" spc="-1" dirty="0">
              <a:solidFill>
                <a:srgbClr val="4F81BD"/>
              </a:solidFill>
              <a:latin typeface="Trebuchet MS"/>
              <a:ea typeface="DejaVu Sans"/>
            </a:endParaRPr>
          </a:p>
          <a:p>
            <a:pPr>
              <a:lnSpc>
                <a:spcPct val="100000"/>
              </a:lnSpc>
            </a:pPr>
            <a:r>
              <a:rPr lang="en-US" sz="2000" spc="-1" dirty="0">
                <a:solidFill>
                  <a:srgbClr val="4F81BD"/>
                </a:solidFill>
                <a:latin typeface="Trebuchet MS"/>
                <a:ea typeface="DejaVu Sans"/>
              </a:rPr>
              <a:t>Number of events to wait on</a:t>
            </a:r>
            <a:endParaRPr lang="en-US" sz="2000" spc="-1" dirty="0">
              <a:latin typeface="Arial"/>
            </a:endParaRPr>
          </a:p>
        </p:txBody>
      </p:sp>
      <p:sp>
        <p:nvSpPr>
          <p:cNvPr id="2291" name="CustomShape 4"/>
          <p:cNvSpPr/>
          <p:nvPr/>
        </p:nvSpPr>
        <p:spPr>
          <a:xfrm flipH="1" flipV="1">
            <a:off x="6661827" y="3429000"/>
            <a:ext cx="580485" cy="67235"/>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2" name="CustomShape 5"/>
          <p:cNvSpPr/>
          <p:nvPr/>
        </p:nvSpPr>
        <p:spPr>
          <a:xfrm>
            <a:off x="7939964" y="4144680"/>
            <a:ext cx="5700188"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4F81BD"/>
                </a:solidFill>
                <a:latin typeface="Trebuchet MS"/>
                <a:ea typeface="DejaVu Sans"/>
              </a:rPr>
              <a:t>指向事件列表的一个指针数组</a:t>
            </a:r>
            <a:endParaRPr lang="en-US" altLang="zh-CN" sz="2000" spc="-1" dirty="0">
              <a:solidFill>
                <a:srgbClr val="4F81BD"/>
              </a:solidFill>
              <a:latin typeface="Trebuchet MS"/>
              <a:ea typeface="DejaVu Sans"/>
            </a:endParaRPr>
          </a:p>
          <a:p>
            <a:pPr>
              <a:lnSpc>
                <a:spcPct val="100000"/>
              </a:lnSpc>
            </a:pPr>
            <a:r>
              <a:rPr lang="en-US" sz="2000" spc="-1" dirty="0">
                <a:solidFill>
                  <a:srgbClr val="4F81BD"/>
                </a:solidFill>
                <a:latin typeface="Trebuchet MS"/>
                <a:ea typeface="DejaVu Sans"/>
              </a:rPr>
              <a:t>An array of pointers to event object</a:t>
            </a:r>
            <a:endParaRPr lang="en-US" sz="2000" spc="-1" dirty="0">
              <a:latin typeface="Arial"/>
            </a:endParaRPr>
          </a:p>
        </p:txBody>
      </p:sp>
      <p:sp>
        <p:nvSpPr>
          <p:cNvPr id="2293" name="CustomShape 6"/>
          <p:cNvSpPr/>
          <p:nvPr/>
        </p:nvSpPr>
        <p:spPr>
          <a:xfrm flipH="1" flipV="1">
            <a:off x="7098435" y="4255215"/>
            <a:ext cx="792360" cy="2026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分析事件</a:t>
            </a:r>
            <a:endParaRPr lang="en-US" altLang="zh-CN" sz="4400" spc="-1" dirty="0">
              <a:solidFill>
                <a:srgbClr val="000000"/>
              </a:solidFill>
              <a:latin typeface="Trebuchet MS"/>
            </a:endParaRPr>
          </a:p>
          <a:p>
            <a:pPr algn="ctr">
              <a:lnSpc>
                <a:spcPct val="100000"/>
              </a:lnSpc>
            </a:pPr>
            <a:r>
              <a:rPr lang="en-US" sz="2400" spc="-1" dirty="0">
                <a:solidFill>
                  <a:srgbClr val="000000"/>
                </a:solidFill>
                <a:latin typeface="Trebuchet MS"/>
              </a:rPr>
              <a:t>Profiling with Events</a:t>
            </a:r>
            <a:endParaRPr lang="en-US" sz="2400" spc="-1" dirty="0">
              <a:latin typeface="Arial"/>
            </a:endParaRPr>
          </a:p>
        </p:txBody>
      </p:sp>
      <p:sp>
        <p:nvSpPr>
          <p:cNvPr id="229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spcBef>
                <a:spcPts val="641"/>
              </a:spcBef>
              <a:buClr>
                <a:srgbClr val="000000"/>
              </a:buClr>
              <a:buFont typeface="Arial"/>
              <a:buChar char="•"/>
            </a:pPr>
            <a:r>
              <a:rPr lang="en-US" sz="3200" spc="-1" dirty="0">
                <a:solidFill>
                  <a:srgbClr val="000000"/>
                </a:solidFill>
                <a:latin typeface="Trebuchet MS"/>
              </a:rPr>
              <a:t>OpenCL </a:t>
            </a:r>
            <a:r>
              <a:rPr lang="zh-CN" altLang="en-US" sz="3200" spc="-1" dirty="0">
                <a:solidFill>
                  <a:srgbClr val="000000"/>
                </a:solidFill>
                <a:latin typeface="Trebuchet MS"/>
              </a:rPr>
              <a:t>是面向性能的编程语言（</a:t>
            </a:r>
            <a:r>
              <a:rPr lang="en-US" altLang="zh-CN" sz="3200" spc="-1" dirty="0">
                <a:solidFill>
                  <a:srgbClr val="000000"/>
                </a:solidFill>
                <a:latin typeface="Trebuchet MS"/>
              </a:rPr>
              <a:t> performance oriented  language</a:t>
            </a:r>
            <a:r>
              <a:rPr lang="zh-CN" altLang="en-US" sz="3200" spc="-1" dirty="0">
                <a:solidFill>
                  <a:srgbClr val="000000"/>
                </a:solidFill>
                <a:latin typeface="Trebuchet MS"/>
              </a:rPr>
              <a:t>）</a:t>
            </a:r>
            <a:r>
              <a:rPr lang="en-US" sz="3200" spc="-1" dirty="0">
                <a:solidFill>
                  <a:srgbClr val="000000"/>
                </a:solidFill>
                <a:latin typeface="Trebuchet MS"/>
              </a:rPr>
              <a:t>  …  </a:t>
            </a:r>
            <a:r>
              <a:rPr lang="zh-CN" altLang="en-US" sz="3200" spc="-1" dirty="0">
                <a:solidFill>
                  <a:srgbClr val="000000"/>
                </a:solidFill>
                <a:latin typeface="Trebuchet MS"/>
              </a:rPr>
              <a:t>因此在 </a:t>
            </a:r>
            <a:r>
              <a:rPr lang="en-US" altLang="zh-CN" sz="3200" spc="-1" dirty="0">
                <a:solidFill>
                  <a:srgbClr val="000000"/>
                </a:solidFill>
                <a:latin typeface="Trebuchet MS"/>
              </a:rPr>
              <a:t>OpenCL </a:t>
            </a:r>
            <a:r>
              <a:rPr lang="zh-CN" altLang="en-US" sz="3200" spc="-1" dirty="0">
                <a:solidFill>
                  <a:srgbClr val="000000"/>
                </a:solidFill>
                <a:latin typeface="Trebuchet MS"/>
              </a:rPr>
              <a:t>开发中 性能分析是关键步骤</a:t>
            </a:r>
            <a:endParaRPr lang="en-US" sz="3200" spc="-1" dirty="0">
              <a:latin typeface="Arial"/>
            </a:endParaRPr>
          </a:p>
          <a:p>
            <a:pPr marL="343080" indent="-342360">
              <a:spcBef>
                <a:spcPts val="641"/>
              </a:spcBef>
              <a:buClr>
                <a:srgbClr val="000000"/>
              </a:buClr>
              <a:buFont typeface="Arial"/>
              <a:buChar char="•"/>
            </a:pPr>
            <a:r>
              <a:rPr lang="en-US" altLang="zh-CN" sz="3200" spc="-1" dirty="0">
                <a:solidFill>
                  <a:srgbClr val="000000"/>
                </a:solidFill>
                <a:latin typeface="Trebuchet MS"/>
              </a:rPr>
              <a:t>OpenCL </a:t>
            </a:r>
            <a:r>
              <a:rPr lang="zh-CN" altLang="en-US" sz="3200" spc="-1" dirty="0">
                <a:solidFill>
                  <a:srgbClr val="000000"/>
                </a:solidFill>
                <a:latin typeface="Trebuchet MS"/>
              </a:rPr>
              <a:t>规范（</a:t>
            </a:r>
            <a:r>
              <a:rPr lang="en-US" altLang="zh-CN" sz="3200" spc="-1" dirty="0">
                <a:solidFill>
                  <a:srgbClr val="000000"/>
                </a:solidFill>
                <a:latin typeface="Trebuchet MS"/>
              </a:rPr>
              <a:t>specification</a:t>
            </a:r>
            <a:r>
              <a:rPr lang="zh-CN" altLang="en-US" sz="3200" spc="-1" dirty="0">
                <a:solidFill>
                  <a:srgbClr val="000000"/>
                </a:solidFill>
                <a:latin typeface="Trebuchet MS"/>
              </a:rPr>
              <a:t>）定义了一种收集分析信息的简便方法</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可以用于命令队列（</a:t>
            </a:r>
            <a:r>
              <a:rPr lang="en-US" altLang="zh-CN" sz="3200" spc="-1" dirty="0">
                <a:solidFill>
                  <a:srgbClr val="000000"/>
                </a:solidFill>
                <a:latin typeface="Trebuchet MS"/>
              </a:rPr>
              <a:t>command queue</a:t>
            </a:r>
            <a:r>
              <a:rPr lang="zh-CN" altLang="en-US" sz="3200" spc="-1" dirty="0">
                <a:solidFill>
                  <a:srgbClr val="000000"/>
                </a:solidFill>
                <a:latin typeface="Trebuchet MS"/>
              </a:rPr>
              <a:t>）中大多数命令</a:t>
            </a:r>
            <a:r>
              <a:rPr lang="en-US" sz="3200" spc="-1" dirty="0">
                <a:solidFill>
                  <a:srgbClr val="000000"/>
                </a:solidFill>
                <a:latin typeface="Trebuchet MS"/>
              </a:rPr>
              <a:t> … </a:t>
            </a:r>
            <a:r>
              <a:rPr lang="zh-CN" altLang="en-US" sz="3200" spc="-1" dirty="0">
                <a:solidFill>
                  <a:srgbClr val="000000"/>
                </a:solidFill>
                <a:latin typeface="Trebuchet MS"/>
              </a:rPr>
              <a:t>包括</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对内存对象进行读、写、映射（</a:t>
            </a:r>
            <a:r>
              <a:rPr lang="en-US" altLang="zh-CN" sz="2800" spc="-1" dirty="0">
                <a:solidFill>
                  <a:srgbClr val="000000"/>
                </a:solidFill>
                <a:latin typeface="Trebuchet MS"/>
              </a:rPr>
              <a:t>map</a:t>
            </a:r>
            <a:r>
              <a:rPr lang="zh-CN" altLang="en-US" sz="2800" spc="-1" dirty="0">
                <a:solidFill>
                  <a:srgbClr val="000000"/>
                </a:solidFill>
                <a:latin typeface="Trebuchet MS"/>
              </a:rPr>
              <a:t>）、复制的命令</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将核函数（</a:t>
            </a:r>
            <a:r>
              <a:rPr lang="en-US" altLang="zh-CN" sz="2800" spc="-1" dirty="0">
                <a:solidFill>
                  <a:srgbClr val="000000"/>
                </a:solidFill>
                <a:latin typeface="Trebuchet MS"/>
              </a:rPr>
              <a:t>kernel</a:t>
            </a:r>
            <a:r>
              <a:rPr lang="zh-CN" altLang="en-US" sz="2800" spc="-1" dirty="0">
                <a:solidFill>
                  <a:srgbClr val="000000"/>
                </a:solidFill>
                <a:latin typeface="Trebuchet MS"/>
              </a:rPr>
              <a:t>）、任务（</a:t>
            </a:r>
            <a:r>
              <a:rPr lang="en-US" altLang="zh-CN" sz="2800" spc="-1" dirty="0">
                <a:solidFill>
                  <a:srgbClr val="000000"/>
                </a:solidFill>
                <a:latin typeface="Trebuchet MS"/>
              </a:rPr>
              <a:t>task</a:t>
            </a:r>
            <a:r>
              <a:rPr lang="zh-CN" altLang="en-US" sz="2800" spc="-1" dirty="0">
                <a:solidFill>
                  <a:srgbClr val="000000"/>
                </a:solidFill>
                <a:latin typeface="Trebuchet MS"/>
              </a:rPr>
              <a:t>）和原生核函数（</a:t>
            </a:r>
            <a:r>
              <a:rPr lang="en-US" altLang="zh-CN" sz="2800" spc="-1" dirty="0">
                <a:solidFill>
                  <a:srgbClr val="000000"/>
                </a:solidFill>
                <a:latin typeface="Trebuchet MS"/>
              </a:rPr>
              <a:t>native kernel</a:t>
            </a:r>
            <a:r>
              <a:rPr lang="zh-CN" altLang="en-US" sz="2800" spc="-1" dirty="0">
                <a:solidFill>
                  <a:srgbClr val="000000"/>
                </a:solidFill>
                <a:latin typeface="Trebuchet MS"/>
              </a:rPr>
              <a:t>）提交队列的命令</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获取（</a:t>
            </a:r>
            <a:r>
              <a:rPr lang="en-US" altLang="zh-CN" sz="2800" spc="-1" dirty="0">
                <a:solidFill>
                  <a:srgbClr val="000000"/>
                </a:solidFill>
                <a:latin typeface="Trebuchet MS"/>
              </a:rPr>
              <a:t>acquire</a:t>
            </a:r>
            <a:r>
              <a:rPr lang="zh-CN" altLang="en-US" sz="2800" spc="-1" dirty="0">
                <a:solidFill>
                  <a:srgbClr val="000000"/>
                </a:solidFill>
                <a:latin typeface="Trebuchet MS"/>
              </a:rPr>
              <a:t>）或者释放（</a:t>
            </a:r>
            <a:r>
              <a:rPr lang="en-US" altLang="zh-CN" sz="2800" spc="-1" dirty="0">
                <a:solidFill>
                  <a:srgbClr val="000000"/>
                </a:solidFill>
                <a:latin typeface="Trebuchet MS"/>
              </a:rPr>
              <a:t>release</a:t>
            </a:r>
            <a:r>
              <a:rPr lang="zh-CN" altLang="en-US" sz="2800" spc="-1" dirty="0">
                <a:solidFill>
                  <a:srgbClr val="000000"/>
                </a:solidFill>
                <a:latin typeface="Trebuchet MS"/>
              </a:rPr>
              <a:t>）</a:t>
            </a:r>
            <a:r>
              <a:rPr lang="en-US" altLang="zh-CN" sz="2800" spc="-1" dirty="0">
                <a:solidFill>
                  <a:srgbClr val="000000"/>
                </a:solidFill>
                <a:latin typeface="Trebuchet MS"/>
              </a:rPr>
              <a:t>OpenCL </a:t>
            </a:r>
            <a:r>
              <a:rPr lang="zh-CN" altLang="en-US" sz="2800" spc="-1" dirty="0">
                <a:solidFill>
                  <a:srgbClr val="000000"/>
                </a:solidFill>
                <a:latin typeface="Trebuchet MS"/>
              </a:rPr>
              <a:t>对象</a:t>
            </a:r>
            <a:endParaRPr lang="en-US" sz="28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讲一个事件转换成一个不透明对象（</a:t>
            </a:r>
            <a:r>
              <a:rPr lang="en-US" altLang="zh-CN" sz="3200" spc="-1" dirty="0">
                <a:solidFill>
                  <a:srgbClr val="000000"/>
                </a:solidFill>
                <a:latin typeface="Trebuchet MS"/>
              </a:rPr>
              <a:t>opaque object</a:t>
            </a:r>
            <a:r>
              <a:rPr lang="zh-CN" altLang="en-US" sz="3200" spc="-1" dirty="0">
                <a:solidFill>
                  <a:srgbClr val="000000"/>
                </a:solidFill>
                <a:latin typeface="Trebuchet MS"/>
              </a:rPr>
              <a:t>）来保存计时数据就可以进行分析了</a:t>
            </a: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使用分析接口</a:t>
            </a:r>
            <a:endParaRPr lang="en-US" altLang="zh-CN" sz="4400" spc="-1" dirty="0">
              <a:solidFill>
                <a:srgbClr val="000000"/>
              </a:solidFill>
              <a:latin typeface="Trebuchet MS"/>
            </a:endParaRPr>
          </a:p>
          <a:p>
            <a:pPr algn="ctr">
              <a:lnSpc>
                <a:spcPct val="100000"/>
              </a:lnSpc>
            </a:pPr>
            <a:r>
              <a:rPr lang="en-US" sz="2200" spc="-1" dirty="0">
                <a:solidFill>
                  <a:srgbClr val="000000"/>
                </a:solidFill>
                <a:latin typeface="Trebuchet MS"/>
              </a:rPr>
              <a:t>Using the Profiling interface</a:t>
            </a:r>
            <a:endParaRPr lang="en-US" sz="2200" spc="-1" dirty="0">
              <a:latin typeface="Arial"/>
            </a:endParaRPr>
          </a:p>
        </p:txBody>
      </p:sp>
      <p:sp>
        <p:nvSpPr>
          <p:cNvPr id="2297" name="CustomShape 2"/>
          <p:cNvSpPr/>
          <p:nvPr/>
        </p:nvSpPr>
        <p:spPr>
          <a:xfrm>
            <a:off x="1703640" y="1168200"/>
            <a:ext cx="8784360" cy="139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当一个命令队列创建的时候设置包含一个 </a:t>
            </a:r>
            <a:r>
              <a:rPr lang="en-US" altLang="zh-CN" sz="3200" spc="-1" dirty="0">
                <a:solidFill>
                  <a:srgbClr val="000000"/>
                </a:solidFill>
                <a:latin typeface="Trebuchet MS"/>
              </a:rPr>
              <a:t>CL_QUEUE_PROFILING_ENABLE  </a:t>
            </a:r>
            <a:r>
              <a:rPr lang="zh-CN" altLang="en-US" sz="3200" spc="-1" dirty="0">
                <a:solidFill>
                  <a:srgbClr val="000000"/>
                </a:solidFill>
                <a:latin typeface="Trebuchet MS"/>
              </a:rPr>
              <a:t>的标识符（</a:t>
            </a:r>
            <a:r>
              <a:rPr lang="en-US" altLang="zh-CN" sz="3200" spc="-1" dirty="0">
                <a:solidFill>
                  <a:srgbClr val="000000"/>
                </a:solidFill>
                <a:latin typeface="Trebuchet MS"/>
              </a:rPr>
              <a:t>flag</a:t>
            </a:r>
            <a:r>
              <a:rPr lang="zh-CN" altLang="en-US" sz="3200" spc="-1" dirty="0">
                <a:solidFill>
                  <a:srgbClr val="000000"/>
                </a:solidFill>
                <a:latin typeface="Trebuchet MS"/>
              </a:rPr>
              <a:t>）就启动分析了</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启用分析后可以用下面的函数提取计时信息</a:t>
            </a:r>
            <a:endParaRPr lang="en-US" sz="3200" spc="-1" dirty="0">
              <a:latin typeface="Arial"/>
            </a:endParaRPr>
          </a:p>
        </p:txBody>
      </p:sp>
      <p:sp>
        <p:nvSpPr>
          <p:cNvPr id="2298" name="CustomShape 3"/>
          <p:cNvSpPr/>
          <p:nvPr/>
        </p:nvSpPr>
        <p:spPr>
          <a:xfrm>
            <a:off x="3143640" y="3290040"/>
            <a:ext cx="5688000" cy="191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pc="-1">
                <a:solidFill>
                  <a:srgbClr val="8064A2"/>
                </a:solidFill>
                <a:latin typeface="Courier New Bold"/>
                <a:ea typeface="DejaVu Sans"/>
              </a:rPr>
              <a:t>cl_int </a:t>
            </a:r>
            <a:r>
              <a:rPr lang="en-US" sz="2000" b="1" spc="-1">
                <a:solidFill>
                  <a:srgbClr val="17375E"/>
                </a:solidFill>
                <a:latin typeface="Courier New Bold"/>
                <a:ea typeface="DejaVu Sans"/>
              </a:rPr>
              <a:t>clGetEventProfilingInfo</a:t>
            </a:r>
            <a:r>
              <a:rPr lang="en-US" sz="2000" b="1" spc="-1">
                <a:solidFill>
                  <a:srgbClr val="000000"/>
                </a:solidFill>
                <a:latin typeface="Courier New Bold"/>
                <a:ea typeface="DejaVu Sans"/>
              </a:rPr>
              <a: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cl_event </a:t>
            </a:r>
            <a:r>
              <a:rPr lang="en-US" sz="2000" b="1" spc="-1">
                <a:solidFill>
                  <a:srgbClr val="000000"/>
                </a:solidFill>
                <a:latin typeface="Courier New Bold"/>
                <a:ea typeface="DejaVu Sans"/>
              </a:rPr>
              <a:t>event,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cl_profiling_info </a:t>
            </a:r>
            <a:r>
              <a:rPr lang="en-US" sz="2000" b="1" spc="-1">
                <a:solidFill>
                  <a:srgbClr val="000000"/>
                </a:solidFill>
                <a:latin typeface="Courier New Bold"/>
                <a:ea typeface="DejaVu Sans"/>
              </a:rPr>
              <a:t>param_name,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void</a:t>
            </a:r>
            <a:r>
              <a:rPr lang="en-US" sz="2000" b="1" spc="-1">
                <a:solidFill>
                  <a:srgbClr val="000000"/>
                </a:solidFill>
                <a:latin typeface="Courier New Bold"/>
                <a:ea typeface="DejaVu Sans"/>
              </a:rPr>
              <a:t> *param_value,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*param_value_size_ret)</a:t>
            </a:r>
            <a:endParaRPr lang="en-US" sz="2000" spc="-1">
              <a:latin typeface="Arial"/>
            </a:endParaRPr>
          </a:p>
        </p:txBody>
      </p:sp>
      <p:sp>
        <p:nvSpPr>
          <p:cNvPr id="2299" name="CustomShape 4"/>
          <p:cNvSpPr/>
          <p:nvPr/>
        </p:nvSpPr>
        <p:spPr>
          <a:xfrm>
            <a:off x="1052713" y="4223160"/>
            <a:ext cx="2378567"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分析数据的预期和实际大小</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Expected and actual size of profiling data.</a:t>
            </a:r>
            <a:endParaRPr lang="en-US" spc="-1" dirty="0">
              <a:latin typeface="Arial"/>
            </a:endParaRPr>
          </a:p>
        </p:txBody>
      </p:sp>
      <p:sp>
        <p:nvSpPr>
          <p:cNvPr id="2300" name="CustomShape 5"/>
          <p:cNvSpPr/>
          <p:nvPr/>
        </p:nvSpPr>
        <p:spPr>
          <a:xfrm flipV="1">
            <a:off x="3359640" y="4436280"/>
            <a:ext cx="689400" cy="159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1" name="CustomShape 6"/>
          <p:cNvSpPr/>
          <p:nvPr/>
        </p:nvSpPr>
        <p:spPr>
          <a:xfrm>
            <a:off x="3359640" y="4596840"/>
            <a:ext cx="689400" cy="4608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2" name="CustomShape 7"/>
          <p:cNvSpPr/>
          <p:nvPr/>
        </p:nvSpPr>
        <p:spPr>
          <a:xfrm>
            <a:off x="8364719" y="2781000"/>
            <a:ext cx="3230487"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要查询的分析数据（后续讲解）</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Profiling data to query (see next slide)</a:t>
            </a:r>
            <a:endParaRPr lang="en-US" spc="-1" dirty="0">
              <a:latin typeface="Arial"/>
            </a:endParaRPr>
          </a:p>
        </p:txBody>
      </p:sp>
      <p:sp>
        <p:nvSpPr>
          <p:cNvPr id="2303" name="CustomShape 8"/>
          <p:cNvSpPr/>
          <p:nvPr/>
        </p:nvSpPr>
        <p:spPr>
          <a:xfrm flipH="1">
            <a:off x="7607280" y="3357000"/>
            <a:ext cx="756000" cy="6897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4" name="CustomShape 9"/>
          <p:cNvSpPr/>
          <p:nvPr/>
        </p:nvSpPr>
        <p:spPr>
          <a:xfrm>
            <a:off x="8878080" y="4223160"/>
            <a:ext cx="2993752"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指向存储结果的内存的指针</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Pointer to memory to hold results</a:t>
            </a:r>
            <a:endParaRPr lang="en-US" spc="-1" dirty="0">
              <a:latin typeface="Arial"/>
            </a:endParaRPr>
          </a:p>
        </p:txBody>
      </p:sp>
      <p:sp>
        <p:nvSpPr>
          <p:cNvPr id="2305" name="CustomShape 10"/>
          <p:cNvSpPr/>
          <p:nvPr/>
        </p:nvSpPr>
        <p:spPr>
          <a:xfrm flipH="1" flipV="1">
            <a:off x="6959280" y="4724280"/>
            <a:ext cx="1917360" cy="298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err="1">
                <a:solidFill>
                  <a:srgbClr val="000000"/>
                </a:solidFill>
                <a:latin typeface="Trebuchet MS"/>
              </a:rPr>
              <a:t>cl_profiling_info</a:t>
            </a:r>
            <a:r>
              <a:rPr lang="en-US" sz="4400" spc="-1" dirty="0">
                <a:solidFill>
                  <a:srgbClr val="000000"/>
                </a:solidFill>
                <a:latin typeface="Trebuchet MS"/>
              </a:rPr>
              <a:t> </a:t>
            </a:r>
            <a:r>
              <a:rPr lang="zh-CN" altLang="en-US" sz="4400" spc="-1" dirty="0">
                <a:solidFill>
                  <a:srgbClr val="000000"/>
                </a:solidFill>
                <a:latin typeface="Trebuchet MS"/>
              </a:rPr>
              <a:t>值</a:t>
            </a:r>
            <a:endParaRPr lang="en-US" sz="4400" spc="-1" dirty="0">
              <a:latin typeface="Arial"/>
            </a:endParaRPr>
          </a:p>
        </p:txBody>
      </p:sp>
      <p:sp>
        <p:nvSpPr>
          <p:cNvPr id="2307" name="CustomShape 2"/>
          <p:cNvSpPr/>
          <p:nvPr/>
        </p:nvSpPr>
        <p:spPr>
          <a:xfrm>
            <a:off x="1703640" y="1600200"/>
            <a:ext cx="8712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dirty="0">
                <a:solidFill>
                  <a:srgbClr val="000000"/>
                </a:solidFill>
                <a:latin typeface="Trebuchet MS"/>
              </a:rPr>
              <a:t>CL_PROFILING_COMMAND_QUEUED</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纳秒为单位，宿主将命令提交到命令队列的设备时间</a:t>
            </a:r>
            <a:r>
              <a:rPr lang="en-US" sz="2800" spc="-1" dirty="0">
                <a:solidFill>
                  <a:srgbClr val="000000"/>
                </a:solidFill>
                <a:latin typeface="Trebuchet MS"/>
              </a:rPr>
              <a:t> (</a:t>
            </a:r>
            <a:r>
              <a:rPr lang="en-US" sz="2800" spc="-1" dirty="0" err="1">
                <a:solidFill>
                  <a:srgbClr val="000000"/>
                </a:solidFill>
                <a:latin typeface="Trebuchet MS"/>
              </a:rPr>
              <a:t>cl_ulong</a:t>
            </a:r>
            <a:r>
              <a:rPr lang="en-US" sz="2800" spc="-1" dirty="0">
                <a:solidFill>
                  <a:srgbClr val="000000"/>
                </a:solidFill>
                <a:latin typeface="Trebuchet MS"/>
              </a:rPr>
              <a:t>)</a:t>
            </a:r>
            <a:endParaRPr lang="en-US" sz="28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CL_PROFILING_COMMAND_SUBMIT</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纳秒为单位，命令提交到计算设备的设备时间 </a:t>
            </a:r>
            <a:r>
              <a:rPr lang="en-US" sz="2800" spc="-1" dirty="0">
                <a:solidFill>
                  <a:srgbClr val="000000"/>
                </a:solidFill>
                <a:latin typeface="Trebuchet MS"/>
              </a:rPr>
              <a:t>(</a:t>
            </a:r>
            <a:r>
              <a:rPr lang="en-US" sz="2800" spc="-1" dirty="0" err="1">
                <a:solidFill>
                  <a:srgbClr val="000000"/>
                </a:solidFill>
                <a:latin typeface="Trebuchet MS"/>
              </a:rPr>
              <a:t>cl_ulong</a:t>
            </a:r>
            <a:r>
              <a:rPr lang="en-US" sz="2800" spc="-1" dirty="0">
                <a:solidFill>
                  <a:srgbClr val="000000"/>
                </a:solidFill>
                <a:latin typeface="Trebuchet MS"/>
              </a:rPr>
              <a:t>)</a:t>
            </a:r>
            <a:endParaRPr lang="en-US" sz="28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CL_PROFILING_COMMAND_START</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纳秒为单位， 命令在设备上开始执行的设备时间</a:t>
            </a:r>
            <a:r>
              <a:rPr lang="en-US" sz="2800" spc="-1" dirty="0">
                <a:solidFill>
                  <a:srgbClr val="000000"/>
                </a:solidFill>
                <a:latin typeface="Trebuchet MS"/>
              </a:rPr>
              <a:t> (</a:t>
            </a:r>
            <a:r>
              <a:rPr lang="en-US" sz="2800" spc="-1" dirty="0" err="1">
                <a:solidFill>
                  <a:srgbClr val="000000"/>
                </a:solidFill>
                <a:latin typeface="Trebuchet MS"/>
              </a:rPr>
              <a:t>cl_ulong</a:t>
            </a:r>
            <a:r>
              <a:rPr lang="en-US" sz="2800" spc="-1" dirty="0">
                <a:solidFill>
                  <a:srgbClr val="000000"/>
                </a:solidFill>
                <a:latin typeface="Trebuchet MS"/>
              </a:rPr>
              <a:t>)</a:t>
            </a:r>
            <a:endParaRPr lang="en-US" sz="28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CL_PROFILING_COMMAND_END</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纳秒为单位， 命令在设备上结束运行的设备时间</a:t>
            </a:r>
            <a:r>
              <a:rPr lang="en-US" sz="2800" spc="-1" dirty="0">
                <a:solidFill>
                  <a:srgbClr val="000000"/>
                </a:solidFill>
                <a:latin typeface="Trebuchet MS"/>
              </a:rPr>
              <a:t> (</a:t>
            </a:r>
            <a:r>
              <a:rPr lang="en-US" sz="2800" spc="-1" dirty="0" err="1">
                <a:solidFill>
                  <a:srgbClr val="000000"/>
                </a:solidFill>
                <a:latin typeface="Trebuchet MS"/>
              </a:rPr>
              <a:t>cl_ulong</a:t>
            </a:r>
            <a:r>
              <a:rPr lang="en-US" sz="2800" spc="-1" dirty="0">
                <a:solidFill>
                  <a:srgbClr val="000000"/>
                </a:solidFill>
                <a:latin typeface="Trebuchet MS"/>
              </a:rPr>
              <a:t>)</a:t>
            </a:r>
            <a:endParaRPr lang="en-US" sz="2800" spc="-1" dirty="0">
              <a:latin typeface="Arial"/>
            </a:endParaRPr>
          </a:p>
          <a:p>
            <a:pPr>
              <a:spcBef>
                <a:spcPts val="641"/>
              </a:spcBef>
            </a:pPr>
            <a:endParaRPr lang="en-US" sz="2800"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分析样例</a:t>
            </a:r>
            <a:endParaRPr lang="en-US" altLang="zh-CN" sz="4400" spc="-1" dirty="0">
              <a:solidFill>
                <a:srgbClr val="000000"/>
              </a:solidFill>
              <a:latin typeface="Trebuchet MS"/>
            </a:endParaRPr>
          </a:p>
          <a:p>
            <a:pPr algn="ctr">
              <a:lnSpc>
                <a:spcPct val="100000"/>
              </a:lnSpc>
            </a:pPr>
            <a:r>
              <a:rPr lang="en-US" sz="2200" spc="-1" dirty="0">
                <a:solidFill>
                  <a:srgbClr val="000000"/>
                </a:solidFill>
                <a:latin typeface="Trebuchet MS"/>
              </a:rPr>
              <a:t>Profiling Examples</a:t>
            </a:r>
            <a:endParaRPr lang="en-US" sz="2200" spc="-1" dirty="0">
              <a:latin typeface="Arial"/>
            </a:endParaRPr>
          </a:p>
        </p:txBody>
      </p:sp>
      <p:sp>
        <p:nvSpPr>
          <p:cNvPr id="2309" name="CustomShape 2"/>
          <p:cNvSpPr/>
          <p:nvPr/>
        </p:nvSpPr>
        <p:spPr>
          <a:xfrm>
            <a:off x="163164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320"/>
              </a:spcBef>
            </a:pPr>
            <a:r>
              <a:rPr lang="en-US" sz="1600" b="1" spc="-1">
                <a:solidFill>
                  <a:srgbClr val="9BBB59"/>
                </a:solidFill>
                <a:latin typeface="Courier New Bold"/>
              </a:rPr>
              <a:t>cl_event </a:t>
            </a:r>
            <a:r>
              <a:rPr lang="en-US" sz="1600" b="1" spc="-1">
                <a:solidFill>
                  <a:srgbClr val="000000"/>
                </a:solidFill>
                <a:latin typeface="Courier New Bold"/>
              </a:rPr>
              <a:t>prof_event;</a:t>
            </a:r>
            <a:endParaRPr lang="en-US" sz="1600" spc="-1">
              <a:latin typeface="Arial"/>
            </a:endParaRPr>
          </a:p>
          <a:p>
            <a:pPr>
              <a:spcBef>
                <a:spcPts val="320"/>
              </a:spcBef>
            </a:pPr>
            <a:r>
              <a:rPr lang="en-US" sz="1600" b="1" spc="-1">
                <a:solidFill>
                  <a:srgbClr val="9BBB59"/>
                </a:solidFill>
                <a:latin typeface="Courier New Bold"/>
              </a:rPr>
              <a:t>cl_command_queue </a:t>
            </a:r>
            <a:r>
              <a:rPr lang="en-US" sz="1600" b="1" spc="-1">
                <a:solidFill>
                  <a:srgbClr val="000000"/>
                </a:solidFill>
                <a:latin typeface="Courier New Bold"/>
              </a:rPr>
              <a:t>comm; </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comm = </a:t>
            </a:r>
            <a:r>
              <a:rPr lang="en-US" sz="1600" b="1" spc="-1">
                <a:solidFill>
                  <a:srgbClr val="17375E"/>
                </a:solidFill>
                <a:latin typeface="Courier New Bold"/>
              </a:rPr>
              <a:t>clCreateCommandQueue</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context, device_id, </a:t>
            </a:r>
            <a:endParaRPr lang="en-US" sz="1600" spc="-1">
              <a:latin typeface="Arial"/>
            </a:endParaRPr>
          </a:p>
          <a:p>
            <a:pPr>
              <a:spcBef>
                <a:spcPts val="320"/>
              </a:spcBef>
            </a:pPr>
            <a:r>
              <a:rPr lang="en-US" sz="1600" b="1" spc="-1">
                <a:solidFill>
                  <a:srgbClr val="000000"/>
                </a:solidFill>
                <a:latin typeface="Courier New Bold"/>
              </a:rPr>
              <a:t>      CL_QUEUE_PROFILING_ENABLE, </a:t>
            </a:r>
            <a:endParaRPr lang="en-US" sz="1600" spc="-1">
              <a:latin typeface="Arial"/>
            </a:endParaRPr>
          </a:p>
          <a:p>
            <a:pPr>
              <a:spcBef>
                <a:spcPts val="320"/>
              </a:spcBef>
            </a:pPr>
            <a:r>
              <a:rPr lang="en-US" sz="1600" b="1" spc="-1">
                <a:solidFill>
                  <a:srgbClr val="000000"/>
                </a:solidFill>
                <a:latin typeface="Courier New Bold"/>
              </a:rPr>
              <a:t>       &amp;err);</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clEnqueueNDRangeKernel</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comm, kernel, </a:t>
            </a:r>
            <a:endParaRPr lang="en-US" sz="1600" spc="-1">
              <a:latin typeface="Arial"/>
            </a:endParaRPr>
          </a:p>
          <a:p>
            <a:pPr>
              <a:spcBef>
                <a:spcPts val="320"/>
              </a:spcBef>
            </a:pPr>
            <a:r>
              <a:rPr lang="en-US" sz="1600" b="1" spc="-1">
                <a:solidFill>
                  <a:srgbClr val="000000"/>
                </a:solidFill>
                <a:latin typeface="Courier New Bold"/>
              </a:rPr>
              <a:t>          nd, NULL, global, NULL, </a:t>
            </a:r>
            <a:endParaRPr lang="en-US" sz="1600" spc="-1">
              <a:latin typeface="Arial"/>
            </a:endParaRPr>
          </a:p>
          <a:p>
            <a:pPr>
              <a:spcBef>
                <a:spcPts val="320"/>
              </a:spcBef>
            </a:pPr>
            <a:r>
              <a:rPr lang="en-US" sz="1600" b="1" spc="-1">
                <a:solidFill>
                  <a:srgbClr val="000000"/>
                </a:solidFill>
                <a:latin typeface="Courier New Bold"/>
              </a:rPr>
              <a:t>          0, NULL, prof_event);</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17375E"/>
                </a:solidFill>
                <a:latin typeface="Courier New Bold"/>
              </a:rPr>
              <a:t>clFinish</a:t>
            </a:r>
            <a:r>
              <a:rPr lang="en-US" sz="1600" b="1" spc="-1">
                <a:solidFill>
                  <a:srgbClr val="000000"/>
                </a:solidFill>
                <a:latin typeface="Courier New Bold"/>
              </a:rPr>
              <a:t>(comm);</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clWaitForEvents</a:t>
            </a:r>
            <a:r>
              <a:rPr lang="en-US" sz="1600" b="1" spc="-1">
                <a:solidFill>
                  <a:srgbClr val="000000"/>
                </a:solidFill>
                <a:latin typeface="Courier New Bold"/>
              </a:rPr>
              <a:t>(1, &amp;prof_event );</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endParaRPr lang="en-US" sz="1600" spc="-1">
              <a:latin typeface="Arial"/>
            </a:endParaRPr>
          </a:p>
        </p:txBody>
      </p:sp>
      <p:sp>
        <p:nvSpPr>
          <p:cNvPr id="2310" name="CustomShape 3"/>
          <p:cNvSpPr/>
          <p:nvPr/>
        </p:nvSpPr>
        <p:spPr>
          <a:xfrm>
            <a:off x="617232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spcBef>
                <a:spcPts val="320"/>
              </a:spcBef>
            </a:pPr>
            <a:r>
              <a:rPr lang="en-US" sz="1600" b="1" spc="-1">
                <a:solidFill>
                  <a:srgbClr val="9BBB59"/>
                </a:solidFill>
                <a:latin typeface="Courier New Bold"/>
              </a:rPr>
              <a:t>cl_ulong </a:t>
            </a:r>
            <a:r>
              <a:rPr lang="en-US" sz="1600" b="1" spc="-1">
                <a:solidFill>
                  <a:srgbClr val="000000"/>
                </a:solidFill>
                <a:latin typeface="Courier New Bold"/>
              </a:rPr>
              <a:t>start_time, end_time;</a:t>
            </a:r>
            <a:endParaRPr lang="en-US" sz="1600" spc="-1">
              <a:latin typeface="Arial"/>
            </a:endParaRPr>
          </a:p>
          <a:p>
            <a:pPr>
              <a:spcBef>
                <a:spcPts val="320"/>
              </a:spcBef>
            </a:pPr>
            <a:r>
              <a:rPr lang="en-US" sz="1600" b="1" spc="-1">
                <a:solidFill>
                  <a:srgbClr val="C0504D"/>
                </a:solidFill>
                <a:latin typeface="Courier New Bold"/>
              </a:rPr>
              <a:t>size_t </a:t>
            </a:r>
            <a:r>
              <a:rPr lang="en-US" sz="1600" b="1" spc="-1">
                <a:solidFill>
                  <a:srgbClr val="000000"/>
                </a:solidFill>
                <a:latin typeface="Courier New Bold"/>
              </a:rPr>
              <a:t>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CL_PROFILING_COMMAND_QUEUED,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&amp;start_time,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CL_PROFILING_COMMAND_END,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&amp;end_time,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run_time =(</a:t>
            </a:r>
            <a:r>
              <a:rPr lang="en-US" sz="1600" b="1" spc="-1">
                <a:solidFill>
                  <a:srgbClr val="C0504D"/>
                </a:solidFill>
                <a:latin typeface="Courier New Bold"/>
              </a:rPr>
              <a:t>double</a:t>
            </a:r>
            <a:r>
              <a:rPr lang="en-US" sz="1600" b="1" spc="-1">
                <a:solidFill>
                  <a:srgbClr val="000000"/>
                </a:solidFill>
                <a:latin typeface="Courier New Bold"/>
              </a:rPr>
              <a:t>)(end_time - start_time);</a:t>
            </a:r>
            <a:endParaRPr lang="en-US" sz="1600" spc="-1">
              <a:latin typeface="Arial"/>
            </a:endParaRPr>
          </a:p>
          <a:p>
            <a:pPr>
              <a:spcBef>
                <a:spcPts val="320"/>
              </a:spcBef>
            </a:pPr>
            <a:endParaRPr lang="en-US" sz="1600" spc="-1">
              <a:latin typeface="Arial"/>
            </a:endParaRPr>
          </a:p>
          <a:p>
            <a:pPr>
              <a:spcBef>
                <a:spcPts val="320"/>
              </a:spcBef>
            </a:pPr>
            <a:endParaRPr lang="en-US" sz="1600" spc="-1">
              <a:latin typeface="Arial"/>
            </a:endParaRPr>
          </a:p>
        </p:txBody>
      </p:sp>
      <p:sp>
        <p:nvSpPr>
          <p:cNvPr id="2311" name="CustomShape 4"/>
          <p:cNvSpPr/>
          <p:nvPr/>
        </p:nvSpPr>
        <p:spPr>
          <a:xfrm>
            <a:off x="2063640" y="2493000"/>
            <a:ext cx="367164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2" name="CustomShape 5"/>
          <p:cNvSpPr/>
          <p:nvPr/>
        </p:nvSpPr>
        <p:spPr>
          <a:xfrm>
            <a:off x="4007640" y="4221000"/>
            <a:ext cx="129528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3" name="CustomShape 6"/>
          <p:cNvSpPr/>
          <p:nvPr/>
        </p:nvSpPr>
        <p:spPr>
          <a:xfrm>
            <a:off x="5736000" y="1664640"/>
            <a:ext cx="4607640" cy="2231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4" name="CustomShape 7"/>
          <p:cNvSpPr/>
          <p:nvPr/>
        </p:nvSpPr>
        <p:spPr>
          <a:xfrm>
            <a:off x="5520000" y="3944160"/>
            <a:ext cx="5184000" cy="20156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 name="CustomShape 1"/>
          <p:cNvSpPr/>
          <p:nvPr/>
        </p:nvSpPr>
        <p:spPr>
          <a:xfrm>
            <a:off x="1631640" y="-125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300" spc="-1" dirty="0">
                <a:solidFill>
                  <a:srgbClr val="000000"/>
                </a:solidFill>
                <a:latin typeface="Trebuchet MS"/>
              </a:rPr>
              <a:t>核函数内的实践：异步复制</a:t>
            </a:r>
            <a:endParaRPr lang="en-US" altLang="zh-CN" sz="3300" spc="-1" dirty="0">
              <a:solidFill>
                <a:srgbClr val="000000"/>
              </a:solidFill>
              <a:latin typeface="Trebuchet MS"/>
            </a:endParaRPr>
          </a:p>
          <a:p>
            <a:pPr algn="ctr">
              <a:lnSpc>
                <a:spcPct val="100000"/>
              </a:lnSpc>
            </a:pPr>
            <a:r>
              <a:rPr lang="en-US" sz="2500" spc="-1" dirty="0">
                <a:solidFill>
                  <a:srgbClr val="000000"/>
                </a:solidFill>
                <a:latin typeface="Trebuchet MS"/>
              </a:rPr>
              <a:t>Events inside Kernels … Async. copy</a:t>
            </a:r>
            <a:endParaRPr lang="en-US" sz="2500" spc="-1" dirty="0">
              <a:latin typeface="Arial"/>
            </a:endParaRPr>
          </a:p>
        </p:txBody>
      </p:sp>
      <p:sp>
        <p:nvSpPr>
          <p:cNvPr id="2316" name="CustomShape 2"/>
          <p:cNvSpPr/>
          <p:nvPr/>
        </p:nvSpPr>
        <p:spPr>
          <a:xfrm>
            <a:off x="1631640" y="980640"/>
            <a:ext cx="5832000" cy="51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 B, C kernel args … global  buffers.  </a:t>
            </a:r>
            <a:endParaRPr lang="en-US" sz="1400" spc="-1">
              <a:latin typeface="Arial"/>
            </a:endParaRPr>
          </a:p>
          <a:p>
            <a:pPr>
              <a:spcBef>
                <a:spcPts val="281"/>
              </a:spcBef>
            </a:pPr>
            <a:r>
              <a:rPr lang="en-US" sz="1400" b="1" spc="-1">
                <a:solidFill>
                  <a:srgbClr val="000000"/>
                </a:solidFill>
                <a:latin typeface="Courier New Bold"/>
              </a:rPr>
              <a:t>// Bwrk is a local buffer</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(k=0;k&lt;Pdim;k++)</a:t>
            </a:r>
            <a:endParaRPr lang="en-US" sz="1400" spc="-1">
              <a:latin typeface="Arial"/>
            </a:endParaRPr>
          </a:p>
          <a:p>
            <a:pPr>
              <a:spcBef>
                <a:spcPts val="281"/>
              </a:spcBef>
            </a:pPr>
            <a:r>
              <a:rPr lang="en-US" sz="1400" b="1" spc="-1">
                <a:solidFill>
                  <a:srgbClr val="000000"/>
                </a:solidFill>
                <a:latin typeface="Courier New Bold"/>
              </a:rPr>
              <a:t>          Awrk[k] = A[i*Ndim+k];  </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(j=0;j&lt;Mdim;j++){</a:t>
            </a:r>
            <a:endParaRPr lang="en-US" sz="1400" spc="-1">
              <a:latin typeface="Arial"/>
            </a:endParaRPr>
          </a:p>
          <a:p>
            <a:pPr>
              <a:spcBef>
                <a:spcPts val="281"/>
              </a:spcBef>
            </a:pPr>
            <a:r>
              <a:rPr lang="en-US" sz="1400" b="1" spc="-1">
                <a:solidFill>
                  <a:srgbClr val="000000"/>
                </a:solidFill>
                <a:latin typeface="Courier New Bold"/>
              </a:rPr>
              <a:t>    event_t ev_cp  = </a:t>
            </a:r>
            <a:r>
              <a:rPr lang="en-US" sz="1400" b="1" spc="-1">
                <a:solidFill>
                  <a:srgbClr val="17375E"/>
                </a:solidFill>
                <a:latin typeface="Courier New Bold"/>
              </a:rPr>
              <a:t>async_work_group_copy</a:t>
            </a: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9BBB59"/>
                </a:solidFill>
                <a:latin typeface="Courier New Bold"/>
              </a:rPr>
              <a:t>__local</a:t>
            </a:r>
            <a:r>
              <a:rPr lang="en-US" sz="1400" b="1" spc="-1">
                <a:solidFill>
                  <a:srgbClr val="000000"/>
                </a:solidFill>
                <a:latin typeface="Courier New Bold"/>
              </a:rPr>
              <a:t> </a:t>
            </a:r>
            <a:r>
              <a:rPr lang="en-US" sz="1400" b="1" spc="-1">
                <a:solidFill>
                  <a:srgbClr val="C0504D"/>
                </a:solidFill>
                <a:latin typeface="Courier New Bold"/>
              </a:rPr>
              <a:t>float</a:t>
            </a:r>
            <a:r>
              <a:rPr lang="en-US" sz="1400" b="1" spc="-1">
                <a:solidFill>
                  <a:srgbClr val="000000"/>
                </a:solidFill>
                <a:latin typeface="Courier New Bold"/>
              </a:rPr>
              <a:t>*) Bwrk, (</a:t>
            </a:r>
            <a:r>
              <a:rPr lang="en-US" sz="1400" b="1" spc="-1">
                <a:solidFill>
                  <a:srgbClr val="9BBB59"/>
                </a:solidFill>
                <a:latin typeface="Courier New Bold"/>
              </a:rPr>
              <a:t>__global</a:t>
            </a:r>
            <a:r>
              <a:rPr lang="en-US" sz="1400" b="1" spc="-1">
                <a:solidFill>
                  <a:srgbClr val="C0504D"/>
                </a:solidFill>
                <a:latin typeface="Courier New Bold"/>
              </a:rPr>
              <a:t> float</a:t>
            </a:r>
            <a:r>
              <a:rPr lang="en-US" sz="1400" b="1" spc="-1">
                <a:solidFill>
                  <a:srgbClr val="000000"/>
                </a:solidFill>
                <a:latin typeface="Courier New Bold"/>
              </a:rPr>
              <a:t>*) B,</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size_t</a:t>
            </a:r>
            <a:r>
              <a:rPr lang="en-US" sz="1400" b="1" spc="-1">
                <a:solidFill>
                  <a:srgbClr val="000000"/>
                </a:solidFill>
                <a:latin typeface="Courier New Bold"/>
              </a:rPr>
              <a:t>) Pdim, (</a:t>
            </a:r>
            <a:r>
              <a:rPr lang="en-US" sz="1400" b="1" spc="-1">
                <a:solidFill>
                  <a:srgbClr val="9BBB59"/>
                </a:solidFill>
                <a:latin typeface="Courier New Bold"/>
              </a:rPr>
              <a:t>event_t</a:t>
            </a:r>
            <a:r>
              <a:rPr lang="en-US" sz="1400" b="1" spc="-1">
                <a:solidFill>
                  <a:srgbClr val="000000"/>
                </a:solidFill>
                <a:latin typeface="Courier New Bold"/>
              </a:rPr>
              <a:t>) 0);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wait_group_events</a:t>
            </a:r>
            <a:r>
              <a:rPr lang="en-US" sz="1400" b="1" spc="-1">
                <a:solidFill>
                  <a:srgbClr val="000000"/>
                </a:solidFill>
                <a:latin typeface="Courier New Bold"/>
              </a:rPr>
              <a:t>(1, &amp;ev_cp);</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for</a:t>
            </a:r>
            <a:r>
              <a:rPr lang="en-US" sz="1400" b="1" spc="-1">
                <a:solidFill>
                  <a:srgbClr val="000000"/>
                </a:solidFill>
                <a:latin typeface="Courier New Bold"/>
              </a:rPr>
              <a:t>(k=0, tmp= 0.0;k&lt;Pdim;k++) </a:t>
            </a:r>
            <a:endParaRPr lang="en-US" sz="1400" spc="-1">
              <a:latin typeface="Arial"/>
            </a:endParaRPr>
          </a:p>
          <a:p>
            <a:pPr>
              <a:spcBef>
                <a:spcPts val="281"/>
              </a:spcBef>
            </a:pPr>
            <a:r>
              <a:rPr lang="en-US" sz="1400" b="1" spc="-1">
                <a:solidFill>
                  <a:srgbClr val="000000"/>
                </a:solidFill>
                <a:latin typeface="Courier New Bold"/>
              </a:rPr>
              <a:t>           tmp  += Awrk[k] *  Bwrk[k]; </a:t>
            </a:r>
            <a:endParaRPr lang="en-US" sz="1400" spc="-1">
              <a:latin typeface="Arial"/>
            </a:endParaRPr>
          </a:p>
          <a:p>
            <a:pPr>
              <a:spcBef>
                <a:spcPts val="281"/>
              </a:spcBef>
            </a:pPr>
            <a:r>
              <a:rPr lang="en-US" sz="1400" b="1" spc="-1">
                <a:solidFill>
                  <a:srgbClr val="000000"/>
                </a:solidFill>
                <a:latin typeface="Courier New Bold"/>
              </a:rPr>
              <a:t>    C[i*Ndim+j] = tmp; </a:t>
            </a:r>
            <a:endParaRPr lang="en-US" sz="1400" spc="-1">
              <a:latin typeface="Arial"/>
            </a:endParaRPr>
          </a:p>
          <a:p>
            <a:pPr>
              <a:spcBef>
                <a:spcPts val="281"/>
              </a:spcBef>
            </a:pPr>
            <a:r>
              <a:rPr lang="en-US" sz="1400" b="1" spc="-1">
                <a:solidFill>
                  <a:srgbClr val="000000"/>
                </a:solidFill>
                <a:latin typeface="Courier New Bold"/>
              </a:rPr>
              <a:t>}</a:t>
            </a:r>
            <a:endParaRPr lang="en-US" sz="1400" spc="-1">
              <a:latin typeface="Arial"/>
            </a:endParaRPr>
          </a:p>
          <a:p>
            <a:pPr>
              <a:spcBef>
                <a:spcPts val="281"/>
              </a:spcBef>
            </a:pPr>
            <a:endParaRPr lang="en-US" sz="1400" spc="-1">
              <a:latin typeface="Arial"/>
            </a:endParaRPr>
          </a:p>
        </p:txBody>
      </p:sp>
      <p:sp>
        <p:nvSpPr>
          <p:cNvPr id="2317" name="CustomShape 3"/>
          <p:cNvSpPr/>
          <p:nvPr/>
        </p:nvSpPr>
        <p:spPr>
          <a:xfrm>
            <a:off x="5709418" y="1052640"/>
            <a:ext cx="583200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00"/>
              </a:spcBef>
              <a:buClr>
                <a:srgbClr val="000000"/>
              </a:buClr>
              <a:buFont typeface="Arial"/>
              <a:buChar char="•"/>
            </a:pPr>
            <a:r>
              <a:rPr lang="zh-CN" altLang="en-US" sz="1400" spc="-1" dirty="0">
                <a:solidFill>
                  <a:srgbClr val="000000"/>
                </a:solidFill>
                <a:latin typeface="Trebuchet MS"/>
              </a:rPr>
              <a:t>计算矩阵乘法众多一行 </a:t>
            </a:r>
            <a:r>
              <a:rPr lang="en-US" sz="1400" spc="-1" dirty="0">
                <a:solidFill>
                  <a:srgbClr val="000000"/>
                </a:solidFill>
                <a:latin typeface="Trebuchet MS"/>
              </a:rPr>
              <a:t>C = A * B</a:t>
            </a:r>
            <a:endParaRPr lang="en-US" sz="1400" spc="-1" dirty="0">
              <a:latin typeface="Arial"/>
            </a:endParaRPr>
          </a:p>
          <a:p>
            <a:pPr marL="743040" lvl="1" indent="-285120">
              <a:spcBef>
                <a:spcPts val="400"/>
              </a:spcBef>
              <a:buClr>
                <a:srgbClr val="000000"/>
              </a:buClr>
              <a:buFont typeface="Arial"/>
              <a:buChar char="–"/>
            </a:pPr>
            <a:r>
              <a:rPr lang="zh-CN" altLang="en-US" sz="1400" spc="-1" dirty="0">
                <a:solidFill>
                  <a:srgbClr val="000000"/>
                </a:solidFill>
                <a:latin typeface="Trebuchet MS"/>
              </a:rPr>
              <a:t>每个工作项（</a:t>
            </a:r>
            <a:r>
              <a:rPr lang="en-US" altLang="zh-CN" sz="1400" spc="-1" dirty="0">
                <a:solidFill>
                  <a:srgbClr val="000000"/>
                </a:solidFill>
                <a:latin typeface="Trebuchet MS"/>
              </a:rPr>
              <a:t>work-item</a:t>
            </a:r>
            <a:r>
              <a:rPr lang="zh-CN" altLang="en-US" sz="1400" spc="-1" dirty="0">
                <a:solidFill>
                  <a:srgbClr val="000000"/>
                </a:solidFill>
                <a:latin typeface="Trebuchet MS"/>
              </a:rPr>
              <a:t>）</a:t>
            </a:r>
            <a:r>
              <a:rPr lang="en-US" altLang="zh-CN" sz="1400" spc="-1" dirty="0">
                <a:solidFill>
                  <a:srgbClr val="000000"/>
                </a:solidFill>
                <a:latin typeface="Trebuchet MS"/>
              </a:rPr>
              <a:t>1</a:t>
            </a:r>
            <a:r>
              <a:rPr lang="zh-CN" altLang="en-US" sz="1400" spc="-1" dirty="0">
                <a:solidFill>
                  <a:srgbClr val="000000"/>
                </a:solidFill>
                <a:latin typeface="Trebuchet MS"/>
              </a:rPr>
              <a:t>个</a:t>
            </a:r>
            <a:r>
              <a:rPr lang="en-US" altLang="zh-CN" sz="1400" spc="-1" dirty="0">
                <a:solidFill>
                  <a:srgbClr val="000000"/>
                </a:solidFill>
                <a:latin typeface="Trebuchet MS"/>
              </a:rPr>
              <a:t>A</a:t>
            </a:r>
            <a:r>
              <a:rPr lang="zh-CN" altLang="en-US" sz="1400" spc="-1" dirty="0">
                <a:solidFill>
                  <a:srgbClr val="000000"/>
                </a:solidFill>
                <a:latin typeface="Trebuchet MS"/>
              </a:rPr>
              <a:t>中一列（</a:t>
            </a:r>
            <a:r>
              <a:rPr lang="en-US" altLang="zh-CN" sz="1400" spc="-1" dirty="0">
                <a:solidFill>
                  <a:srgbClr val="000000"/>
                </a:solidFill>
                <a:latin typeface="Trebuchet MS"/>
              </a:rPr>
              <a:t>1 A </a:t>
            </a:r>
            <a:r>
              <a:rPr lang="en-US" altLang="zh-CN" sz="1400" spc="-1" dirty="0" err="1">
                <a:solidFill>
                  <a:srgbClr val="000000"/>
                </a:solidFill>
                <a:latin typeface="Trebuchet MS"/>
              </a:rPr>
              <a:t>col.per</a:t>
            </a:r>
            <a:r>
              <a:rPr lang="en-US" altLang="zh-CN" sz="1400" spc="-1" dirty="0">
                <a:solidFill>
                  <a:srgbClr val="000000"/>
                </a:solidFill>
                <a:latin typeface="Trebuchet MS"/>
              </a:rPr>
              <a:t> work-item</a:t>
            </a:r>
            <a:r>
              <a:rPr lang="zh-CN" altLang="en-US" sz="1400" spc="-1" dirty="0">
                <a:solidFill>
                  <a:srgbClr val="000000"/>
                </a:solidFill>
                <a:latin typeface="Trebuchet MS"/>
              </a:rPr>
              <a:t>）</a:t>
            </a:r>
            <a:endParaRPr lang="en-US" altLang="zh-CN" sz="1400" spc="-1" dirty="0">
              <a:solidFill>
                <a:srgbClr val="000000"/>
              </a:solidFill>
              <a:latin typeface="Trebuchet MS"/>
            </a:endParaRPr>
          </a:p>
          <a:p>
            <a:pPr marL="743040" lvl="1" indent="-285120">
              <a:spcBef>
                <a:spcPts val="400"/>
              </a:spcBef>
              <a:buClr>
                <a:srgbClr val="000000"/>
              </a:buClr>
              <a:buFont typeface="Arial"/>
              <a:buChar char="–"/>
            </a:pPr>
            <a:r>
              <a:rPr lang="zh-CN" altLang="en-US" sz="1400" spc="-1" dirty="0">
                <a:solidFill>
                  <a:srgbClr val="000000"/>
                </a:solidFill>
                <a:latin typeface="Trebuchet MS"/>
              </a:rPr>
              <a:t>工作组（</a:t>
            </a:r>
            <a:r>
              <a:rPr lang="en-US" altLang="zh-CN" sz="1400" spc="-1" dirty="0">
                <a:solidFill>
                  <a:srgbClr val="000000"/>
                </a:solidFill>
                <a:latin typeface="Trebuchet MS"/>
              </a:rPr>
              <a:t>work-group</a:t>
            </a:r>
            <a:r>
              <a:rPr lang="zh-CN" altLang="en-US" sz="1400" spc="-1" dirty="0">
                <a:solidFill>
                  <a:srgbClr val="000000"/>
                </a:solidFill>
                <a:latin typeface="Trebuchet MS"/>
              </a:rPr>
              <a:t>）的各行（</a:t>
            </a:r>
            <a:r>
              <a:rPr lang="en-US" altLang="zh-CN" sz="1400" spc="-1" dirty="0">
                <a:solidFill>
                  <a:srgbClr val="000000"/>
                </a:solidFill>
                <a:latin typeface="Trebuchet MS"/>
              </a:rPr>
              <a:t>Work group shares rows of B</a:t>
            </a:r>
            <a:r>
              <a:rPr lang="zh-CN" altLang="en-US" sz="1400" spc="-1" dirty="0">
                <a:solidFill>
                  <a:srgbClr val="000000"/>
                </a:solidFill>
                <a:latin typeface="Trebuchet MS"/>
              </a:rPr>
              <a:t>）</a:t>
            </a:r>
            <a:endParaRPr lang="en-US" altLang="zh-CN" sz="1400" spc="-1" dirty="0">
              <a:solidFill>
                <a:srgbClr val="000000"/>
              </a:solidFill>
              <a:latin typeface="Trebuchet MS"/>
            </a:endParaRPr>
          </a:p>
          <a:p>
            <a:pPr marL="457920" lvl="1">
              <a:spcBef>
                <a:spcPts val="400"/>
              </a:spcBef>
              <a:buClr>
                <a:srgbClr val="000000"/>
              </a:buClr>
            </a:pPr>
            <a:r>
              <a:rPr lang="zh-CN" altLang="en-US" sz="1400" spc="-1" dirty="0">
                <a:latin typeface="Arial"/>
              </a:rPr>
              <a:t>译者注：好像</a:t>
            </a:r>
            <a:r>
              <a:rPr lang="en-US" altLang="zh-CN" sz="1400" spc="-1" dirty="0">
                <a:latin typeface="Arial"/>
              </a:rPr>
              <a:t>A</a:t>
            </a:r>
            <a:r>
              <a:rPr lang="zh-CN" altLang="en-US" sz="1400" spc="-1" dirty="0">
                <a:latin typeface="Arial"/>
              </a:rPr>
              <a:t>应该是行，</a:t>
            </a:r>
            <a:r>
              <a:rPr lang="en-US" altLang="zh-CN" sz="1400" spc="-1" dirty="0">
                <a:latin typeface="Arial"/>
              </a:rPr>
              <a:t>B</a:t>
            </a:r>
            <a:r>
              <a:rPr lang="zh-CN" altLang="en-US" sz="1400" spc="-1" dirty="0">
                <a:latin typeface="Arial"/>
              </a:rPr>
              <a:t>应该是列，这里原文有错？</a:t>
            </a:r>
            <a:endParaRPr lang="en-US" sz="1400" spc="-1" dirty="0">
              <a:latin typeface="Arial"/>
            </a:endParaRPr>
          </a:p>
        </p:txBody>
      </p:sp>
      <p:sp>
        <p:nvSpPr>
          <p:cNvPr id="2318" name="CustomShape 4"/>
          <p:cNvSpPr/>
          <p:nvPr/>
        </p:nvSpPr>
        <p:spPr>
          <a:xfrm>
            <a:off x="7551650" y="2722320"/>
            <a:ext cx="464035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对</a:t>
            </a:r>
            <a:r>
              <a:rPr lang="en-US" altLang="zh-CN" spc="-1" dirty="0">
                <a:solidFill>
                  <a:srgbClr val="4F81BD"/>
                </a:solidFill>
                <a:latin typeface="Trebuchet MS"/>
                <a:ea typeface="DejaVu Sans"/>
              </a:rPr>
              <a:t>B</a:t>
            </a:r>
            <a:r>
              <a:rPr lang="zh-CN" altLang="en-US" spc="-1" dirty="0">
                <a:solidFill>
                  <a:srgbClr val="4F81BD"/>
                </a:solidFill>
                <a:latin typeface="Trebuchet MS"/>
                <a:ea typeface="DejaVu Sans"/>
              </a:rPr>
              <a:t>中行开始异步复制返回一个事件来追踪</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Start an async. copy for row of B returning an event to track progress.</a:t>
            </a:r>
            <a:endParaRPr lang="en-US" spc="-1" dirty="0">
              <a:latin typeface="Arial"/>
            </a:endParaRPr>
          </a:p>
        </p:txBody>
      </p:sp>
      <p:sp>
        <p:nvSpPr>
          <p:cNvPr id="2319" name="CustomShape 5"/>
          <p:cNvSpPr/>
          <p:nvPr/>
        </p:nvSpPr>
        <p:spPr>
          <a:xfrm flipH="1" flipV="1">
            <a:off x="6599280" y="2924280"/>
            <a:ext cx="1007280" cy="143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0" name="CustomShape 6"/>
          <p:cNvSpPr/>
          <p:nvPr/>
        </p:nvSpPr>
        <p:spPr>
          <a:xfrm>
            <a:off x="7450320" y="4149000"/>
            <a:ext cx="3461008"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等待异步复制完成然后再继续</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Wait for async. copy to complete before proceeding.</a:t>
            </a:r>
            <a:endParaRPr lang="en-US" spc="-1" dirty="0">
              <a:latin typeface="Arial"/>
            </a:endParaRPr>
          </a:p>
        </p:txBody>
      </p:sp>
      <p:sp>
        <p:nvSpPr>
          <p:cNvPr id="2321" name="CustomShape 7"/>
          <p:cNvSpPr/>
          <p:nvPr/>
        </p:nvSpPr>
        <p:spPr>
          <a:xfrm flipH="1" flipV="1">
            <a:off x="5280960" y="4199040"/>
            <a:ext cx="2167920" cy="41004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2" name="CustomShape 8"/>
          <p:cNvSpPr/>
          <p:nvPr/>
        </p:nvSpPr>
        <p:spPr>
          <a:xfrm>
            <a:off x="5159999" y="5301360"/>
            <a:ext cx="6043321"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使用</a:t>
            </a:r>
            <a:r>
              <a:rPr lang="zh-CN" altLang="en-US" spc="-1" dirty="0">
                <a:solidFill>
                  <a:srgbClr val="C0504D"/>
                </a:solidFill>
                <a:latin typeface="Trebuchet MS"/>
              </a:rPr>
              <a:t>私有内存</a:t>
            </a:r>
            <a:r>
              <a:rPr lang="zh-CN" altLang="en-US" spc="-1" dirty="0">
                <a:solidFill>
                  <a:srgbClr val="4F81BD"/>
                </a:solidFill>
                <a:latin typeface="Trebuchet MS"/>
                <a:ea typeface="DejaVu Sans"/>
              </a:rPr>
              <a:t>中的</a:t>
            </a:r>
            <a:r>
              <a:rPr lang="en-US" altLang="zh-CN" spc="-1" dirty="0">
                <a:solidFill>
                  <a:srgbClr val="C0504D"/>
                </a:solidFill>
                <a:latin typeface="Trebuchet MS"/>
                <a:ea typeface="DejaVu Sans"/>
              </a:rPr>
              <a:t>A</a:t>
            </a:r>
            <a:r>
              <a:rPr lang="zh-CN" altLang="en-US" spc="-1" dirty="0">
                <a:solidFill>
                  <a:srgbClr val="4F81BD"/>
                </a:solidFill>
                <a:latin typeface="Trebuchet MS"/>
                <a:ea typeface="DejaVu Sans"/>
              </a:rPr>
              <a:t>和</a:t>
            </a:r>
            <a:r>
              <a:rPr lang="zh-CN" altLang="en-US" spc="-1" dirty="0">
                <a:solidFill>
                  <a:srgbClr val="C0504D"/>
                </a:solidFill>
                <a:latin typeface="Trebuchet MS"/>
              </a:rPr>
              <a:t>局部内存</a:t>
            </a:r>
            <a:r>
              <a:rPr lang="zh-CN" altLang="en-US" spc="-1" dirty="0">
                <a:solidFill>
                  <a:srgbClr val="4F81BD"/>
                </a:solidFill>
                <a:latin typeface="Trebuchet MS"/>
                <a:ea typeface="DejaVu Sans"/>
              </a:rPr>
              <a:t>中的</a:t>
            </a:r>
            <a:r>
              <a:rPr lang="en-US" altLang="zh-CN" spc="-1" dirty="0">
                <a:solidFill>
                  <a:srgbClr val="C0504D"/>
                </a:solidFill>
                <a:latin typeface="Trebuchet MS"/>
              </a:rPr>
              <a:t>B</a:t>
            </a:r>
            <a:r>
              <a:rPr lang="zh-CN" altLang="en-US" spc="-1" dirty="0">
                <a:solidFill>
                  <a:srgbClr val="4F81BD"/>
                </a:solidFill>
                <a:latin typeface="Trebuchet MS"/>
                <a:ea typeface="DejaVu Sans"/>
              </a:rPr>
              <a:t>来计算</a:t>
            </a:r>
            <a:r>
              <a:rPr lang="en-US" altLang="zh-CN" spc="-1" dirty="0">
                <a:solidFill>
                  <a:srgbClr val="4F81BD"/>
                </a:solidFill>
                <a:latin typeface="Trebuchet MS"/>
                <a:ea typeface="DejaVu Sans"/>
              </a:rPr>
              <a:t>C</a:t>
            </a:r>
            <a:r>
              <a:rPr lang="zh-CN" altLang="en-US" spc="-1" dirty="0">
                <a:solidFill>
                  <a:srgbClr val="4F81BD"/>
                </a:solidFill>
                <a:latin typeface="Trebuchet MS"/>
                <a:ea typeface="DejaVu Sans"/>
              </a:rPr>
              <a:t>的元素</a:t>
            </a:r>
            <a:endParaRPr lang="en-US" altLang="zh-CN"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Compute element of C using </a:t>
            </a:r>
            <a:r>
              <a:rPr lang="en-US" spc="-1" dirty="0">
                <a:solidFill>
                  <a:srgbClr val="C0504D"/>
                </a:solidFill>
                <a:latin typeface="Trebuchet MS"/>
                <a:ea typeface="DejaVu Sans"/>
              </a:rPr>
              <a:t>A</a:t>
            </a:r>
            <a:r>
              <a:rPr lang="en-US" spc="-1" dirty="0">
                <a:solidFill>
                  <a:srgbClr val="4F81BD"/>
                </a:solidFill>
                <a:latin typeface="Trebuchet MS"/>
                <a:ea typeface="DejaVu Sans"/>
              </a:rPr>
              <a:t> from </a:t>
            </a:r>
            <a:r>
              <a:rPr lang="en-US" spc="-1" dirty="0">
                <a:solidFill>
                  <a:srgbClr val="C0504D"/>
                </a:solidFill>
                <a:latin typeface="Trebuchet MS"/>
                <a:ea typeface="DejaVu Sans"/>
              </a:rPr>
              <a:t>private</a:t>
            </a:r>
            <a:r>
              <a:rPr lang="en-US" spc="-1" dirty="0">
                <a:solidFill>
                  <a:srgbClr val="E6B9B8"/>
                </a:solidFill>
                <a:latin typeface="Trebuchet MS"/>
                <a:ea typeface="DejaVu Sans"/>
              </a:rPr>
              <a:t> </a:t>
            </a:r>
            <a:r>
              <a:rPr lang="en-US" spc="-1" dirty="0">
                <a:solidFill>
                  <a:srgbClr val="4F81BD"/>
                </a:solidFill>
                <a:latin typeface="Trebuchet MS"/>
                <a:ea typeface="DejaVu Sans"/>
              </a:rPr>
              <a:t>memory and </a:t>
            </a:r>
            <a:r>
              <a:rPr lang="en-US" spc="-1" dirty="0">
                <a:solidFill>
                  <a:srgbClr val="E46C0A"/>
                </a:solidFill>
                <a:latin typeface="Trebuchet MS"/>
                <a:ea typeface="DejaVu Sans"/>
              </a:rPr>
              <a:t>B </a:t>
            </a:r>
            <a:r>
              <a:rPr lang="en-US" spc="-1" dirty="0">
                <a:solidFill>
                  <a:srgbClr val="4F81BD"/>
                </a:solidFill>
                <a:latin typeface="Trebuchet MS"/>
                <a:ea typeface="DejaVu Sans"/>
              </a:rPr>
              <a:t>from </a:t>
            </a:r>
            <a:r>
              <a:rPr lang="en-US" spc="-1" dirty="0">
                <a:solidFill>
                  <a:srgbClr val="E46C0A"/>
                </a:solidFill>
                <a:latin typeface="Trebuchet MS"/>
                <a:ea typeface="DejaVu Sans"/>
              </a:rPr>
              <a:t>local </a:t>
            </a:r>
            <a:r>
              <a:rPr lang="en-US" spc="-1" dirty="0">
                <a:solidFill>
                  <a:srgbClr val="4F81BD"/>
                </a:solidFill>
                <a:latin typeface="Trebuchet MS"/>
                <a:ea typeface="DejaVu Sans"/>
              </a:rPr>
              <a:t>memory.</a:t>
            </a:r>
            <a:endParaRPr lang="en-US" spc="-1" dirty="0">
              <a:latin typeface="Arial"/>
            </a:endParaRPr>
          </a:p>
        </p:txBody>
      </p:sp>
      <p:sp>
        <p:nvSpPr>
          <p:cNvPr id="2323" name="CustomShape 9"/>
          <p:cNvSpPr/>
          <p:nvPr/>
        </p:nvSpPr>
        <p:spPr>
          <a:xfrm flipH="1" flipV="1">
            <a:off x="4150920" y="5300640"/>
            <a:ext cx="1007280" cy="5994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事件和 </a:t>
            </a:r>
            <a:r>
              <a:rPr lang="en-US" sz="4400" spc="-1" dirty="0">
                <a:solidFill>
                  <a:srgbClr val="000000"/>
                </a:solidFill>
                <a:latin typeface="Trebuchet MS"/>
              </a:rPr>
              <a:t>C++ </a:t>
            </a:r>
            <a:r>
              <a:rPr lang="zh-CN" altLang="en-US" sz="4400" spc="-1" dirty="0">
                <a:solidFill>
                  <a:srgbClr val="000000"/>
                </a:solidFill>
                <a:latin typeface="Trebuchet MS"/>
              </a:rPr>
              <a:t>接口</a:t>
            </a:r>
            <a:r>
              <a:rPr lang="en-US" sz="4400" spc="-1" dirty="0">
                <a:solidFill>
                  <a:srgbClr val="000000"/>
                </a:solidFill>
                <a:latin typeface="Trebuchet MS"/>
              </a:rPr>
              <a:t> (</a:t>
            </a:r>
            <a:r>
              <a:rPr lang="zh-CN" altLang="en-US" sz="4400" spc="-1" dirty="0">
                <a:solidFill>
                  <a:srgbClr val="000000"/>
                </a:solidFill>
                <a:latin typeface="Trebuchet MS"/>
              </a:rPr>
              <a:t>分析用</a:t>
            </a:r>
            <a:r>
              <a:rPr lang="en-US" sz="4400" spc="-1" dirty="0">
                <a:solidFill>
                  <a:srgbClr val="000000"/>
                </a:solidFill>
                <a:latin typeface="Trebuchet MS"/>
              </a:rPr>
              <a:t>)</a:t>
            </a:r>
            <a:endParaRPr lang="en-US" sz="4400" spc="-1" dirty="0">
              <a:latin typeface="Arial"/>
            </a:endParaRPr>
          </a:p>
        </p:txBody>
      </p:sp>
      <p:sp>
        <p:nvSpPr>
          <p:cNvPr id="2325" name="CustomShape 2"/>
          <p:cNvSpPr/>
          <p:nvPr/>
        </p:nvSpPr>
        <p:spPr>
          <a:xfrm>
            <a:off x="1524000" y="1340640"/>
            <a:ext cx="9143280" cy="54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将带有一个返回事件的核函数提交队列（</a:t>
            </a:r>
            <a:r>
              <a:rPr lang="en-US" altLang="zh-CN" sz="3200" spc="-1" dirty="0">
                <a:solidFill>
                  <a:srgbClr val="000000"/>
                </a:solidFill>
                <a:latin typeface="Trebuchet MS"/>
              </a:rPr>
              <a:t> Enqueue the kernel with a returned event </a:t>
            </a:r>
            <a:r>
              <a:rPr lang="zh-CN" altLang="en-US" sz="3200" spc="-1" dirty="0">
                <a:solidFill>
                  <a:srgbClr val="000000"/>
                </a:solidFill>
                <a:latin typeface="Trebuchet MS"/>
              </a:rPr>
              <a:t>）</a:t>
            </a:r>
            <a:endParaRPr lang="en-US" sz="3200" spc="-1" dirty="0">
              <a:latin typeface="Arial"/>
            </a:endParaRPr>
          </a:p>
          <a:p>
            <a:pPr marL="457200">
              <a:spcBef>
                <a:spcPts val="459"/>
              </a:spcBef>
            </a:pPr>
            <a:r>
              <a:rPr lang="en-US" sz="2300" b="1" spc="-1" dirty="0">
                <a:solidFill>
                  <a:srgbClr val="9BBB59"/>
                </a:solidFill>
                <a:latin typeface="Courier New Bold"/>
              </a:rPr>
              <a:t>Event</a:t>
            </a:r>
            <a:r>
              <a:rPr lang="en-US" sz="2300" b="1" spc="-1" dirty="0">
                <a:solidFill>
                  <a:srgbClr val="000000"/>
                </a:solidFill>
                <a:latin typeface="Courier New Bold"/>
              </a:rPr>
              <a:t> </a:t>
            </a:r>
            <a:r>
              <a:rPr lang="en-US" sz="2300" b="1" spc="-1" dirty="0" err="1">
                <a:solidFill>
                  <a:srgbClr val="000000"/>
                </a:solidFill>
                <a:latin typeface="Courier New Bold"/>
              </a:rPr>
              <a:t>event</a:t>
            </a:r>
            <a:r>
              <a:rPr lang="en-US" sz="2300" b="1" spc="-1" dirty="0">
                <a:solidFill>
                  <a:srgbClr val="000000"/>
                </a:solidFill>
                <a:latin typeface="Courier New Bold"/>
              </a:rPr>
              <a:t> =</a:t>
            </a:r>
            <a:endParaRPr lang="en-US" sz="2300" spc="-1" dirty="0">
              <a:latin typeface="Arial"/>
            </a:endParaRPr>
          </a:p>
          <a:p>
            <a:pPr marL="457200">
              <a:spcBef>
                <a:spcPts val="459"/>
              </a:spcBef>
            </a:pPr>
            <a:r>
              <a:rPr lang="en-US" sz="2300" b="1" spc="-1" dirty="0">
                <a:solidFill>
                  <a:srgbClr val="17375E"/>
                </a:solidFill>
                <a:latin typeface="Courier New Bold"/>
              </a:rPr>
              <a:t>  </a:t>
            </a:r>
            <a:r>
              <a:rPr lang="en-US" sz="2300" b="1" spc="-1" dirty="0" err="1">
                <a:solidFill>
                  <a:srgbClr val="17375E"/>
                </a:solidFill>
                <a:latin typeface="Courier New Bold"/>
              </a:rPr>
              <a:t>vadd</a:t>
            </a:r>
            <a:r>
              <a:rPr lang="en-US" sz="2300" b="1" spc="-1" dirty="0">
                <a:solidFill>
                  <a:srgbClr val="000000"/>
                </a:solidFill>
                <a:latin typeface="Courier New Bold"/>
              </a:rPr>
              <a:t>(</a:t>
            </a:r>
            <a:endParaRPr lang="en-US" sz="2300" spc="-1" dirty="0">
              <a:latin typeface="Arial"/>
            </a:endParaRPr>
          </a:p>
          <a:p>
            <a:pPr marL="457200">
              <a:spcBef>
                <a:spcPts val="459"/>
              </a:spcBef>
            </a:pPr>
            <a:r>
              <a:rPr lang="en-US" sz="2300" b="1" spc="-1" dirty="0">
                <a:solidFill>
                  <a:srgbClr val="000000"/>
                </a:solidFill>
                <a:latin typeface="Courier New Bold"/>
              </a:rPr>
              <a:t>    </a:t>
            </a:r>
            <a:r>
              <a:rPr lang="en-US" sz="2300" b="1" spc="-1" dirty="0" err="1">
                <a:solidFill>
                  <a:srgbClr val="000000"/>
                </a:solidFill>
                <a:latin typeface="Courier New Bold"/>
              </a:rPr>
              <a:t>EnqueueArgs</a:t>
            </a:r>
            <a:r>
              <a:rPr lang="en-US" sz="2300" b="1" spc="-1" dirty="0">
                <a:solidFill>
                  <a:srgbClr val="000000"/>
                </a:solidFill>
                <a:latin typeface="Courier New Bold"/>
              </a:rPr>
              <a:t>(</a:t>
            </a:r>
            <a:r>
              <a:rPr lang="en-US" sz="2300" b="1" spc="-1" dirty="0" err="1">
                <a:solidFill>
                  <a:srgbClr val="000000"/>
                </a:solidFill>
                <a:latin typeface="Courier New Bold"/>
              </a:rPr>
              <a:t>commands,NDRange</a:t>
            </a:r>
            <a:r>
              <a:rPr lang="en-US" sz="2300" b="1" spc="-1" dirty="0">
                <a:solidFill>
                  <a:srgbClr val="000000"/>
                </a:solidFill>
                <a:latin typeface="Courier New Bold"/>
              </a:rPr>
              <a:t>(count), </a:t>
            </a:r>
            <a:r>
              <a:rPr lang="en-US" sz="2300" b="1" spc="-1" dirty="0" err="1">
                <a:solidFill>
                  <a:srgbClr val="000000"/>
                </a:solidFill>
                <a:latin typeface="Courier New Bold"/>
              </a:rPr>
              <a:t>NDRange</a:t>
            </a:r>
            <a:r>
              <a:rPr lang="en-US" sz="2300" b="1" spc="-1" dirty="0">
                <a:solidFill>
                  <a:srgbClr val="000000"/>
                </a:solidFill>
                <a:latin typeface="Courier New Bold"/>
              </a:rPr>
              <a:t>(local)),</a:t>
            </a:r>
            <a:endParaRPr lang="en-US" sz="2300" spc="-1" dirty="0">
              <a:latin typeface="Arial"/>
            </a:endParaRPr>
          </a:p>
          <a:p>
            <a:pPr marL="457200">
              <a:spcBef>
                <a:spcPts val="459"/>
              </a:spcBef>
            </a:pPr>
            <a:r>
              <a:rPr lang="en-US" sz="2300" b="1" spc="-1" dirty="0">
                <a:solidFill>
                  <a:srgbClr val="000000"/>
                </a:solidFill>
                <a:latin typeface="Courier New Bold"/>
              </a:rPr>
              <a:t>    </a:t>
            </a:r>
            <a:r>
              <a:rPr lang="en-US" sz="2300" b="1" spc="-1" dirty="0" err="1">
                <a:solidFill>
                  <a:srgbClr val="000000"/>
                </a:solidFill>
                <a:latin typeface="Courier New Bold"/>
              </a:rPr>
              <a:t>a_in</a:t>
            </a:r>
            <a:r>
              <a:rPr lang="en-US" sz="2300" b="1" spc="-1" dirty="0">
                <a:solidFill>
                  <a:srgbClr val="000000"/>
                </a:solidFill>
                <a:latin typeface="Courier New Bold"/>
              </a:rPr>
              <a:t>, </a:t>
            </a:r>
            <a:r>
              <a:rPr lang="en-US" sz="2300" b="1" spc="-1" dirty="0" err="1">
                <a:solidFill>
                  <a:srgbClr val="000000"/>
                </a:solidFill>
                <a:latin typeface="Courier New Bold"/>
              </a:rPr>
              <a:t>b_in</a:t>
            </a:r>
            <a:r>
              <a:rPr lang="en-US" sz="2300" b="1" spc="-1" dirty="0">
                <a:solidFill>
                  <a:srgbClr val="000000"/>
                </a:solidFill>
                <a:latin typeface="Courier New Bold"/>
              </a:rPr>
              <a:t>, </a:t>
            </a:r>
            <a:r>
              <a:rPr lang="en-US" sz="2300" b="1" spc="-1" dirty="0" err="1">
                <a:solidFill>
                  <a:srgbClr val="000000"/>
                </a:solidFill>
                <a:latin typeface="Courier New Bold"/>
              </a:rPr>
              <a:t>c_out</a:t>
            </a:r>
            <a:r>
              <a:rPr lang="en-US" sz="2300" b="1" spc="-1" dirty="0">
                <a:solidFill>
                  <a:srgbClr val="000000"/>
                </a:solidFill>
                <a:latin typeface="Courier New Bold"/>
              </a:rPr>
              <a:t>, count);</a:t>
            </a:r>
            <a:endParaRPr lang="en-US" sz="2300" spc="-1" dirty="0">
              <a:latin typeface="Arial"/>
            </a:endParaRPr>
          </a:p>
          <a:p>
            <a:pPr marL="457200">
              <a:spcBef>
                <a:spcPts val="561"/>
              </a:spcBef>
            </a:pPr>
            <a:endParaRPr lang="en-US" sz="23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等待附加在时间上的命令执行完毕：</a:t>
            </a:r>
            <a:endParaRPr lang="en-US" sz="3200" spc="-1" dirty="0">
              <a:latin typeface="Arial"/>
            </a:endParaRPr>
          </a:p>
          <a:p>
            <a:pPr marL="457200">
              <a:spcBef>
                <a:spcPts val="561"/>
              </a:spcBef>
            </a:pPr>
            <a:r>
              <a:rPr lang="en-US" sz="2800" spc="-1" dirty="0" err="1">
                <a:solidFill>
                  <a:srgbClr val="000000"/>
                </a:solidFill>
                <a:latin typeface="Trebuchet MS"/>
              </a:rPr>
              <a:t>event.wait</a:t>
            </a:r>
            <a:r>
              <a:rPr lang="en-US" sz="2800" spc="-1" dirty="0">
                <a:solidFill>
                  <a:srgbClr val="000000"/>
                </a:solidFill>
                <a:latin typeface="Trebuchet MS"/>
              </a:rPr>
              <a:t>();</a:t>
            </a:r>
            <a:endParaRPr lang="en-US" sz="2800" spc="-1" dirty="0">
              <a:latin typeface="Arial"/>
            </a:endParaRPr>
          </a:p>
          <a:p>
            <a:pPr marL="457200">
              <a:spcBef>
                <a:spcPts val="561"/>
              </a:spcBef>
            </a:pPr>
            <a:endParaRPr lang="en-US" sz="28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从事件中提取计时信息</a:t>
            </a:r>
            <a:r>
              <a:rPr lang="en-US" sz="3200" spc="-1" dirty="0">
                <a:solidFill>
                  <a:srgbClr val="000000"/>
                </a:solidFill>
                <a:latin typeface="Trebuchet MS"/>
              </a:rPr>
              <a:t>:</a:t>
            </a:r>
            <a:endParaRPr lang="en-US" sz="3200" spc="-1" dirty="0">
              <a:latin typeface="Arial"/>
            </a:endParaRPr>
          </a:p>
          <a:p>
            <a:pPr>
              <a:spcBef>
                <a:spcPts val="519"/>
              </a:spcBef>
            </a:pPr>
            <a:endParaRPr lang="en-US" sz="3200" spc="-1" dirty="0">
              <a:latin typeface="Arial"/>
            </a:endParaRPr>
          </a:p>
          <a:p>
            <a:pPr>
              <a:spcBef>
                <a:spcPts val="519"/>
              </a:spcBef>
            </a:pPr>
            <a:r>
              <a:rPr lang="en-US" sz="2600" b="1" spc="-1" dirty="0">
                <a:solidFill>
                  <a:srgbClr val="9BBB59"/>
                </a:solidFill>
                <a:latin typeface="Courier New Bold"/>
              </a:rPr>
              <a:t>   </a:t>
            </a:r>
            <a:r>
              <a:rPr lang="en-US" sz="2300" b="1" spc="-1" dirty="0">
                <a:solidFill>
                  <a:srgbClr val="9BBB59"/>
                </a:solidFill>
                <a:latin typeface="Courier New Bold"/>
              </a:rPr>
              <a:t>  </a:t>
            </a:r>
            <a:r>
              <a:rPr lang="en-US" sz="2300" b="1" spc="-1" dirty="0" err="1">
                <a:solidFill>
                  <a:srgbClr val="9BBB59"/>
                </a:solidFill>
                <a:latin typeface="Courier New Bold"/>
              </a:rPr>
              <a:t>cl_ulong</a:t>
            </a:r>
            <a:r>
              <a:rPr lang="en-US" sz="2300" b="1" spc="-1" dirty="0">
                <a:solidFill>
                  <a:srgbClr val="9BBB59"/>
                </a:solidFill>
                <a:latin typeface="Courier New Bold"/>
              </a:rPr>
              <a:t> </a:t>
            </a:r>
            <a:r>
              <a:rPr lang="en-US" sz="2300" b="1" spc="-1" dirty="0" err="1">
                <a:solidFill>
                  <a:srgbClr val="000000"/>
                </a:solidFill>
                <a:latin typeface="Courier New Bold"/>
              </a:rPr>
              <a:t>ev_start_time</a:t>
            </a:r>
            <a:r>
              <a:rPr lang="en-US" sz="2300" b="1" spc="-1" dirty="0">
                <a:solidFill>
                  <a:srgbClr val="000000"/>
                </a:solidFill>
                <a:latin typeface="Courier New Bold"/>
              </a:rPr>
              <a:t> =</a:t>
            </a:r>
            <a:endParaRPr lang="en-US" sz="2300" spc="-1" dirty="0">
              <a:latin typeface="Arial"/>
            </a:endParaRPr>
          </a:p>
          <a:p>
            <a:pPr>
              <a:spcBef>
                <a:spcPts val="459"/>
              </a:spcBef>
            </a:pPr>
            <a:r>
              <a:rPr lang="en-US" sz="2300" b="1" spc="-1" dirty="0">
                <a:solidFill>
                  <a:srgbClr val="000000"/>
                </a:solidFill>
                <a:latin typeface="Courier New Bold"/>
              </a:rPr>
              <a:t>       </a:t>
            </a:r>
            <a:r>
              <a:rPr lang="en-US" sz="2300" b="1" spc="-1" dirty="0" err="1">
                <a:solidFill>
                  <a:srgbClr val="000000"/>
                </a:solidFill>
                <a:latin typeface="Courier New Bold"/>
              </a:rPr>
              <a:t>event.getProfilingInfo</a:t>
            </a:r>
            <a:r>
              <a:rPr lang="en-US" sz="2300" b="1" spc="-1" dirty="0">
                <a:solidFill>
                  <a:srgbClr val="000000"/>
                </a:solidFill>
                <a:latin typeface="Courier New Bold"/>
              </a:rPr>
              <a:t>&lt;CL_PROFILING_COMMAND_START&gt;(); </a:t>
            </a:r>
            <a:endParaRPr lang="en-US" sz="2300" spc="-1" dirty="0">
              <a:latin typeface="Arial"/>
            </a:endParaRPr>
          </a:p>
          <a:p>
            <a:pPr>
              <a:spcBef>
                <a:spcPts val="459"/>
              </a:spcBef>
            </a:pPr>
            <a:endParaRPr lang="en-US" sz="2300" spc="-1" dirty="0">
              <a:latin typeface="Arial"/>
            </a:endParaRPr>
          </a:p>
          <a:p>
            <a:pPr>
              <a:spcBef>
                <a:spcPts val="459"/>
              </a:spcBef>
            </a:pPr>
            <a:r>
              <a:rPr lang="en-US" sz="2300" b="1" spc="-1" dirty="0">
                <a:solidFill>
                  <a:srgbClr val="000000"/>
                </a:solidFill>
                <a:latin typeface="Courier New Bold"/>
              </a:rPr>
              <a:t>     </a:t>
            </a:r>
            <a:r>
              <a:rPr lang="en-US" sz="2300" b="1" spc="-1" dirty="0" err="1">
                <a:solidFill>
                  <a:srgbClr val="9BBB59"/>
                </a:solidFill>
                <a:latin typeface="Courier New Bold"/>
              </a:rPr>
              <a:t>cl_ulong</a:t>
            </a:r>
            <a:r>
              <a:rPr lang="en-US" sz="2300" b="1" spc="-1" dirty="0">
                <a:solidFill>
                  <a:srgbClr val="000000"/>
                </a:solidFill>
                <a:latin typeface="Courier New Bold"/>
              </a:rPr>
              <a:t> </a:t>
            </a:r>
            <a:r>
              <a:rPr lang="en-US" sz="2300" b="1" spc="-1" dirty="0" err="1">
                <a:solidFill>
                  <a:srgbClr val="000000"/>
                </a:solidFill>
                <a:latin typeface="Courier New Bold"/>
              </a:rPr>
              <a:t>ev_end_time</a:t>
            </a:r>
            <a:r>
              <a:rPr lang="en-US" sz="2300" b="1" spc="-1" dirty="0">
                <a:solidFill>
                  <a:srgbClr val="000000"/>
                </a:solidFill>
                <a:latin typeface="Courier New Bold"/>
              </a:rPr>
              <a:t> =</a:t>
            </a:r>
            <a:endParaRPr lang="en-US" sz="2300" spc="-1" dirty="0">
              <a:latin typeface="Arial"/>
            </a:endParaRPr>
          </a:p>
          <a:p>
            <a:pPr>
              <a:spcBef>
                <a:spcPts val="459"/>
              </a:spcBef>
            </a:pPr>
            <a:r>
              <a:rPr lang="en-US" sz="2300" b="1" spc="-1" dirty="0">
                <a:solidFill>
                  <a:srgbClr val="000000"/>
                </a:solidFill>
                <a:latin typeface="Courier New Bold"/>
              </a:rPr>
              <a:t>       </a:t>
            </a:r>
            <a:r>
              <a:rPr lang="en-US" sz="2300" b="1" spc="-1" dirty="0" err="1">
                <a:solidFill>
                  <a:srgbClr val="000000"/>
                </a:solidFill>
                <a:latin typeface="Courier New Bold"/>
              </a:rPr>
              <a:t>event.getProfilingInfo</a:t>
            </a:r>
            <a:r>
              <a:rPr lang="en-US" sz="2300" b="1" spc="-1" dirty="0">
                <a:solidFill>
                  <a:srgbClr val="000000"/>
                </a:solidFill>
                <a:latin typeface="Courier New Bold"/>
              </a:rPr>
              <a:t>&lt;CL_PROFILING_COMMAND_END&gt;();</a:t>
            </a:r>
            <a:endParaRPr lang="en-US" sz="2300" spc="-1" dirty="0">
              <a:latin typeface="Arial"/>
            </a:endParaRPr>
          </a:p>
          <a:p>
            <a:pPr>
              <a:spcBef>
                <a:spcPts val="621"/>
              </a:spcBef>
            </a:pPr>
            <a:endParaRPr lang="en-US" sz="2300"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a:solidFill>
                  <a:srgbClr val="000000"/>
                </a:solidFill>
                <a:latin typeface="Trebuchet MS"/>
              </a:rPr>
              <a:t>事件</a:t>
            </a:r>
            <a:endParaRPr lang="en-US" sz="4400" spc="-1" dirty="0">
              <a:latin typeface="Arial"/>
            </a:endParaRPr>
          </a:p>
        </p:txBody>
      </p:sp>
      <p:sp>
        <p:nvSpPr>
          <p:cNvPr id="2193" name="CustomShape 2"/>
          <p:cNvSpPr/>
          <p:nvPr/>
        </p:nvSpPr>
        <p:spPr>
          <a:xfrm>
            <a:off x="1703640" y="980640"/>
            <a:ext cx="8784360" cy="427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事件（</a:t>
            </a:r>
            <a:r>
              <a:rPr lang="en-US" altLang="zh-CN" sz="3200" spc="-1" dirty="0">
                <a:solidFill>
                  <a:srgbClr val="000000"/>
                </a:solidFill>
                <a:latin typeface="Trebuchet MS"/>
              </a:rPr>
              <a:t>event</a:t>
            </a:r>
            <a:r>
              <a:rPr lang="zh-CN" altLang="en-US" sz="3200" spc="-1" dirty="0">
                <a:solidFill>
                  <a:srgbClr val="000000"/>
                </a:solidFill>
                <a:latin typeface="Trebuchet MS"/>
              </a:rPr>
              <a:t>）是一个对象（</a:t>
            </a:r>
            <a:r>
              <a:rPr lang="en-US" altLang="zh-CN" sz="3200" spc="-1" dirty="0">
                <a:solidFill>
                  <a:srgbClr val="000000"/>
                </a:solidFill>
                <a:latin typeface="Trebuchet MS"/>
              </a:rPr>
              <a:t>object</a:t>
            </a:r>
            <a:r>
              <a:rPr lang="zh-CN" altLang="en-US" sz="3200" spc="-1" dirty="0">
                <a:solidFill>
                  <a:srgbClr val="000000"/>
                </a:solidFill>
                <a:latin typeface="Trebuchet MS"/>
              </a:rPr>
              <a:t>），这个对象在 </a:t>
            </a:r>
            <a:r>
              <a:rPr lang="en-US" altLang="zh-CN" sz="3200" spc="-1" dirty="0">
                <a:solidFill>
                  <a:srgbClr val="000000"/>
                </a:solidFill>
                <a:latin typeface="Trebuchet MS"/>
              </a:rPr>
              <a:t>OpenCL </a:t>
            </a:r>
            <a:r>
              <a:rPr lang="zh-CN" altLang="en-US" sz="3200" spc="-1" dirty="0">
                <a:solidFill>
                  <a:srgbClr val="000000"/>
                </a:solidFill>
                <a:latin typeface="Trebuchet MS"/>
              </a:rPr>
              <a:t>中和命令状态（</a:t>
            </a:r>
            <a:r>
              <a:rPr lang="en-US" altLang="zh-CN" sz="3200" spc="-1" dirty="0">
                <a:solidFill>
                  <a:srgbClr val="000000"/>
                </a:solidFill>
                <a:latin typeface="Trebuchet MS"/>
              </a:rPr>
              <a:t> status of commands </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一个事件的取值可以是</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CL_QUEUED</a:t>
            </a:r>
            <a:r>
              <a:rPr lang="en-US" sz="2800" spc="-1" dirty="0">
                <a:solidFill>
                  <a:srgbClr val="000000"/>
                </a:solidFill>
                <a:latin typeface="Trebuchet MS"/>
              </a:rPr>
              <a:t>:      </a:t>
            </a:r>
            <a:r>
              <a:rPr lang="zh-CN" altLang="en-US" sz="2800" spc="-1" dirty="0">
                <a:solidFill>
                  <a:srgbClr val="000000"/>
                </a:solidFill>
                <a:latin typeface="Trebuchet MS"/>
              </a:rPr>
              <a:t>命令已经提交队列</a:t>
            </a:r>
            <a:r>
              <a:rPr lang="en-US" sz="2800" spc="-1" dirty="0">
                <a:solidFill>
                  <a:srgbClr val="000000"/>
                </a:solidFill>
                <a:latin typeface="Trebuchet MS"/>
              </a:rPr>
              <a:t>.</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CL_SUBMITTED</a:t>
            </a:r>
            <a:r>
              <a:rPr lang="en-US" sz="2800" spc="-1" dirty="0">
                <a:solidFill>
                  <a:srgbClr val="000000"/>
                </a:solidFill>
                <a:latin typeface="Trebuchet MS"/>
              </a:rPr>
              <a:t>:  </a:t>
            </a:r>
            <a:r>
              <a:rPr lang="zh-CN" altLang="en-US" sz="2800" spc="-1" dirty="0">
                <a:solidFill>
                  <a:srgbClr val="000000"/>
                </a:solidFill>
                <a:latin typeface="Trebuchet MS"/>
              </a:rPr>
              <a:t>命令已经被提交到计算设备</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CL_RUNNING</a:t>
            </a:r>
            <a:r>
              <a:rPr lang="en-US" sz="2800" spc="-1" dirty="0">
                <a:solidFill>
                  <a:srgbClr val="000000"/>
                </a:solidFill>
                <a:latin typeface="Trebuchet MS"/>
              </a:rPr>
              <a:t>:    </a:t>
            </a:r>
            <a:r>
              <a:rPr lang="zh-CN" altLang="en-US" sz="2800" spc="-1" dirty="0">
                <a:solidFill>
                  <a:srgbClr val="000000"/>
                </a:solidFill>
                <a:latin typeface="Trebuchet MS"/>
              </a:rPr>
              <a:t>计算设备正在运行命令</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CL_COMPLETE</a:t>
            </a:r>
            <a:r>
              <a:rPr lang="en-US" sz="2800" spc="-1" dirty="0">
                <a:solidFill>
                  <a:srgbClr val="000000"/>
                </a:solidFill>
                <a:latin typeface="Trebuchet MS"/>
              </a:rPr>
              <a:t>:  </a:t>
            </a:r>
            <a:r>
              <a:rPr lang="zh-CN" altLang="en-US" sz="2800" spc="-1" dirty="0">
                <a:solidFill>
                  <a:srgbClr val="000000"/>
                </a:solidFill>
                <a:latin typeface="Trebuchet MS"/>
              </a:rPr>
              <a:t>命令运行完毕</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ERROR_CODE</a:t>
            </a:r>
            <a:r>
              <a:rPr lang="en-US" sz="2800" spc="-1" dirty="0">
                <a:solidFill>
                  <a:srgbClr val="000000"/>
                </a:solidFill>
                <a:latin typeface="Trebuchet MS"/>
              </a:rPr>
              <a:t>:   </a:t>
            </a:r>
            <a:r>
              <a:rPr lang="zh-CN" altLang="en-US" sz="2800" spc="-1" dirty="0">
                <a:solidFill>
                  <a:srgbClr val="000000"/>
                </a:solidFill>
                <a:latin typeface="Trebuchet MS"/>
              </a:rPr>
              <a:t>一个负值，表示发生了错误</a:t>
            </a:r>
            <a:r>
              <a:rPr lang="en-US" sz="2800" spc="-1" dirty="0">
                <a:solidFill>
                  <a:srgbClr val="000000"/>
                </a:solidFill>
                <a:latin typeface="Trebuchet MS"/>
              </a:rPr>
              <a:t> </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在宿主（</a:t>
            </a:r>
            <a:r>
              <a:rPr lang="en-US" altLang="zh-CN" sz="3200" spc="-1" dirty="0">
                <a:solidFill>
                  <a:srgbClr val="000000"/>
                </a:solidFill>
                <a:latin typeface="Trebuchet MS"/>
              </a:rPr>
              <a:t>host</a:t>
            </a:r>
            <a:r>
              <a:rPr lang="zh-CN" altLang="en-US" sz="3200" spc="-1" dirty="0">
                <a:solidFill>
                  <a:srgbClr val="000000"/>
                </a:solidFill>
                <a:latin typeface="Trebuchet MS"/>
              </a:rPr>
              <a:t>）上可以查询（</a:t>
            </a:r>
            <a:r>
              <a:rPr lang="en-US" altLang="zh-CN" sz="3200" spc="-1" dirty="0">
                <a:solidFill>
                  <a:srgbClr val="000000"/>
                </a:solidFill>
                <a:latin typeface="Trebuchet MS"/>
              </a:rPr>
              <a:t>query</a:t>
            </a:r>
            <a:r>
              <a:rPr lang="zh-CN" altLang="en-US" sz="3200" spc="-1" dirty="0">
                <a:solidFill>
                  <a:srgbClr val="000000"/>
                </a:solidFill>
                <a:latin typeface="Trebuchet MS"/>
              </a:rPr>
              <a:t>）一个事件的值</a:t>
            </a:r>
            <a:r>
              <a:rPr lang="en-US" sz="3200" spc="-1" dirty="0">
                <a:solidFill>
                  <a:srgbClr val="000000"/>
                </a:solidFill>
                <a:latin typeface="Trebuchet MS"/>
              </a:rPr>
              <a:t> … </a:t>
            </a:r>
            <a:r>
              <a:rPr lang="zh-CN" altLang="en-US" sz="3200" spc="-1" dirty="0">
                <a:solidFill>
                  <a:srgbClr val="000000"/>
                </a:solidFill>
                <a:latin typeface="Trebuchet MS"/>
              </a:rPr>
              <a:t>比如追踪一个命令的运行进程</a:t>
            </a:r>
            <a:endParaRPr lang="en-US" sz="3200" spc="-1" dirty="0">
              <a:latin typeface="Arial"/>
            </a:endParaRPr>
          </a:p>
          <a:p>
            <a:pPr>
              <a:lnSpc>
                <a:spcPct val="110000"/>
              </a:lnSpc>
              <a:spcBef>
                <a:spcPts val="641"/>
              </a:spcBef>
            </a:pPr>
            <a:endParaRPr lang="en-US" sz="3200" spc="-1" dirty="0">
              <a:latin typeface="Arial"/>
            </a:endParaRPr>
          </a:p>
        </p:txBody>
      </p:sp>
      <p:sp>
        <p:nvSpPr>
          <p:cNvPr id="2194" name="CustomShape 3"/>
          <p:cNvSpPr/>
          <p:nvPr/>
        </p:nvSpPr>
        <p:spPr>
          <a:xfrm>
            <a:off x="1631640" y="5715360"/>
            <a:ext cx="597600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000000"/>
                </a:solidFill>
                <a:latin typeface="Courier New Bold"/>
                <a:ea typeface="DejaVu Sans"/>
              </a:rPr>
              <a:t>cl_int clGetEventInfo (</a:t>
            </a:r>
            <a:endParaRPr lang="en-US" sz="1400" spc="-1">
              <a:latin typeface="Arial"/>
            </a:endParaRPr>
          </a:p>
          <a:p>
            <a:pPr>
              <a:lnSpc>
                <a:spcPct val="100000"/>
              </a:lnSpc>
            </a:pPr>
            <a:r>
              <a:rPr lang="en-US" sz="1400" b="1" spc="-1">
                <a:solidFill>
                  <a:srgbClr val="000000"/>
                </a:solidFill>
                <a:latin typeface="Courier New Bold"/>
                <a:ea typeface="DejaVu Sans"/>
              </a:rPr>
              <a:t>          cl_event event,    cl_event_info param_name,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 void *param_value,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*param_value_size_ret)</a:t>
            </a:r>
            <a:endParaRPr lang="en-US" sz="1400" spc="-1">
              <a:latin typeface="Arial"/>
            </a:endParaRPr>
          </a:p>
        </p:txBody>
      </p:sp>
      <p:sp>
        <p:nvSpPr>
          <p:cNvPr id="2195" name="CustomShape 4"/>
          <p:cNvSpPr/>
          <p:nvPr/>
        </p:nvSpPr>
        <p:spPr>
          <a:xfrm>
            <a:off x="7491950" y="5137200"/>
            <a:ext cx="4831560" cy="115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pc="-1" dirty="0">
                <a:solidFill>
                  <a:srgbClr val="4F81BD"/>
                </a:solidFill>
                <a:latin typeface="Trebuchet MS"/>
              </a:rPr>
              <a:t>举例：</a:t>
            </a:r>
            <a:endParaRPr lang="en-US" spc="-1" dirty="0">
              <a:latin typeface="Arial"/>
            </a:endParaRPr>
          </a:p>
          <a:p>
            <a:pPr marL="285840" indent="-285120">
              <a:buClr>
                <a:srgbClr val="4F81BD"/>
              </a:buClr>
              <a:buFont typeface="Arial"/>
              <a:buChar char="•"/>
            </a:pPr>
            <a:r>
              <a:rPr lang="en-US" spc="-1" dirty="0">
                <a:solidFill>
                  <a:srgbClr val="4F81BD"/>
                </a:solidFill>
                <a:latin typeface="Trebuchet MS"/>
                <a:ea typeface="DejaVu Sans"/>
              </a:rPr>
              <a:t>CL_EVENT_CONTEXT</a:t>
            </a:r>
            <a:endParaRPr lang="en-US" spc="-1" dirty="0">
              <a:latin typeface="Arial"/>
            </a:endParaRPr>
          </a:p>
          <a:p>
            <a:pPr marL="285840" indent="-285120">
              <a:buClr>
                <a:srgbClr val="4F81BD"/>
              </a:buClr>
              <a:buFont typeface="Arial"/>
              <a:buChar char="•"/>
            </a:pPr>
            <a:r>
              <a:rPr lang="en-US" sz="1600" spc="-1" dirty="0">
                <a:solidFill>
                  <a:srgbClr val="4F81BD"/>
                </a:solidFill>
                <a:latin typeface="Trebuchet MS"/>
                <a:ea typeface="DejaVu Sans"/>
              </a:rPr>
              <a:t>CL_EVENT_COMMAND_EXECUTION_STATUS</a:t>
            </a:r>
            <a:endParaRPr lang="en-US" sz="1600" spc="-1" dirty="0">
              <a:latin typeface="Arial"/>
            </a:endParaRPr>
          </a:p>
          <a:p>
            <a:pPr marL="285840" indent="-285120">
              <a:buClr>
                <a:srgbClr val="4F81BD"/>
              </a:buClr>
              <a:buFont typeface="Arial"/>
              <a:buChar char="•"/>
            </a:pPr>
            <a:r>
              <a:rPr lang="en-US" spc="-1" dirty="0">
                <a:solidFill>
                  <a:srgbClr val="4F81BD"/>
                </a:solidFill>
                <a:latin typeface="Trebuchet MS"/>
                <a:ea typeface="DejaVu Sans"/>
              </a:rPr>
              <a:t>CL_EVENT_COMMAND_TYPE</a:t>
            </a:r>
            <a:endParaRPr lang="en-US" spc="-1" dirty="0">
              <a:latin typeface="Arial"/>
            </a:endParaRPr>
          </a:p>
        </p:txBody>
      </p:sp>
      <p:sp>
        <p:nvSpPr>
          <p:cNvPr id="2196" name="CustomShape 5"/>
          <p:cNvSpPr/>
          <p:nvPr/>
        </p:nvSpPr>
        <p:spPr>
          <a:xfrm flipH="1">
            <a:off x="5879280" y="5624712"/>
            <a:ext cx="1612670" cy="32356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zh-CN" altLang="en-US" sz="4400" spc="-1" dirty="0">
                <a:solidFill>
                  <a:srgbClr val="000000"/>
                </a:solidFill>
                <a:latin typeface="Trebuchet MS"/>
              </a:rPr>
              <a:t>创建和消解事件</a:t>
            </a:r>
            <a:endParaRPr lang="en-US" altLang="zh-CN" sz="4400" spc="-1" dirty="0">
              <a:solidFill>
                <a:srgbClr val="000000"/>
              </a:solidFill>
              <a:latin typeface="Trebuchet MS"/>
            </a:endParaRPr>
          </a:p>
          <a:p>
            <a:pPr algn="ctr">
              <a:lnSpc>
                <a:spcPct val="100000"/>
              </a:lnSpc>
            </a:pPr>
            <a:r>
              <a:rPr lang="en-US" sz="2600" spc="-1" dirty="0">
                <a:solidFill>
                  <a:srgbClr val="000000"/>
                </a:solidFill>
                <a:latin typeface="Trebuchet MS"/>
              </a:rPr>
              <a:t>Generating and consuming events</a:t>
            </a:r>
            <a:endParaRPr lang="en-US" sz="2600" spc="-1" dirty="0">
              <a:latin typeface="Arial"/>
            </a:endParaRPr>
          </a:p>
        </p:txBody>
      </p:sp>
      <p:sp>
        <p:nvSpPr>
          <p:cNvPr id="2198" name="CustomShape 2"/>
          <p:cNvSpPr/>
          <p:nvPr/>
        </p:nvSpPr>
        <p:spPr>
          <a:xfrm>
            <a:off x="1703640" y="1412640"/>
            <a:ext cx="8784360" cy="74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设想将一个核函数提交队列的命令（</a:t>
            </a:r>
            <a:r>
              <a:rPr lang="en-US" altLang="zh-CN" sz="3200" spc="-1" dirty="0">
                <a:solidFill>
                  <a:srgbClr val="000000"/>
                </a:solidFill>
                <a:latin typeface="Trebuchet MS"/>
              </a:rPr>
              <a:t> command to enqueue a kernel </a:t>
            </a:r>
            <a:r>
              <a:rPr lang="zh-CN" altLang="en-US" sz="3200" spc="-1" dirty="0">
                <a:solidFill>
                  <a:srgbClr val="000000"/>
                </a:solidFill>
                <a:latin typeface="Trebuchet MS"/>
              </a:rPr>
              <a:t>）。最后三个参数（</a:t>
            </a:r>
            <a:r>
              <a:rPr lang="en-US" altLang="zh-CN" sz="3200" spc="-1" dirty="0">
                <a:solidFill>
                  <a:srgbClr val="000000"/>
                </a:solidFill>
                <a:latin typeface="Trebuchet MS"/>
              </a:rPr>
              <a:t>arguments</a:t>
            </a:r>
            <a:r>
              <a:rPr lang="zh-CN" altLang="en-US" sz="3200" spc="-1" dirty="0">
                <a:solidFill>
                  <a:srgbClr val="000000"/>
                </a:solidFill>
                <a:latin typeface="Trebuchet MS"/>
              </a:rPr>
              <a:t>）就是用于暴露事件（</a:t>
            </a:r>
            <a:r>
              <a:rPr lang="en-US" altLang="zh-CN" sz="3200" spc="-1" dirty="0">
                <a:solidFill>
                  <a:srgbClr val="000000"/>
                </a:solidFill>
                <a:latin typeface="Trebuchet MS"/>
              </a:rPr>
              <a:t>expose events</a:t>
            </a:r>
            <a:r>
              <a:rPr lang="zh-CN" altLang="en-US" sz="3200" spc="-1" dirty="0">
                <a:solidFill>
                  <a:srgbClr val="000000"/>
                </a:solidFill>
                <a:latin typeface="Trebuchet MS"/>
              </a:rPr>
              <a:t>）（否则为 </a:t>
            </a:r>
            <a:r>
              <a:rPr lang="en-US" altLang="zh-CN" sz="3200" spc="-1" dirty="0">
                <a:solidFill>
                  <a:srgbClr val="000000"/>
                </a:solidFill>
                <a:latin typeface="Trebuchet MS"/>
              </a:rPr>
              <a:t>NULL </a:t>
            </a:r>
            <a:r>
              <a:rPr lang="zh-CN" altLang="en-US" sz="3200" spc="-1" dirty="0">
                <a:solidFill>
                  <a:srgbClr val="000000"/>
                </a:solidFill>
                <a:latin typeface="Trebuchet MS"/>
              </a:rPr>
              <a:t>）。</a:t>
            </a:r>
            <a:endParaRPr lang="en-US" sz="3200" spc="-1" dirty="0">
              <a:latin typeface="Arial"/>
            </a:endParaRPr>
          </a:p>
          <a:p>
            <a:pPr>
              <a:spcBef>
                <a:spcPts val="641"/>
              </a:spcBef>
            </a:pPr>
            <a:endParaRPr lang="en-US" sz="3200" spc="-1" dirty="0">
              <a:latin typeface="Arial"/>
            </a:endParaRPr>
          </a:p>
        </p:txBody>
      </p:sp>
      <p:sp>
        <p:nvSpPr>
          <p:cNvPr id="2199" name="CustomShape 3"/>
          <p:cNvSpPr/>
          <p:nvPr/>
        </p:nvSpPr>
        <p:spPr>
          <a:xfrm>
            <a:off x="1991640" y="2709000"/>
            <a:ext cx="5400000" cy="27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cl_int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9BBB59"/>
                </a:solidFill>
                <a:latin typeface="Courier New Bold"/>
                <a:ea typeface="DejaVu Sans"/>
              </a:rPr>
              <a:t>     </a:t>
            </a:r>
            <a:r>
              <a:rPr lang="en-US" sz="1600" b="1" spc="-1">
                <a:solidFill>
                  <a:srgbClr val="8064A2"/>
                </a:solidFill>
                <a:latin typeface="Courier New Bold"/>
                <a:ea typeface="DejaVu Sans"/>
              </a:rPr>
              <a:t>cl_command_queue </a:t>
            </a:r>
            <a:r>
              <a:rPr lang="en-US" sz="1600" b="1" spc="-1">
                <a:solidFill>
                  <a:srgbClr val="000000"/>
                </a:solidFill>
                <a:latin typeface="Courier New Bold"/>
                <a:ea typeface="DejaVu Sans"/>
              </a:rPr>
              <a:t>command_queue,     </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cl_kernel </a:t>
            </a:r>
            <a:r>
              <a:rPr lang="en-US" sz="1600" b="1" spc="-1">
                <a:solidFill>
                  <a:srgbClr val="000000"/>
                </a:solidFill>
                <a:latin typeface="Courier New Bold"/>
                <a:ea typeface="DejaVu Sans"/>
              </a:rPr>
              <a:t>kernel,</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work_dim,</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*global_work_offset,     </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*global_work_size,</a:t>
            </a:r>
            <a:endParaRPr lang="en-US" sz="1600" spc="-1">
              <a:latin typeface="Arial"/>
            </a:endParaRPr>
          </a:p>
          <a:p>
            <a:pPr>
              <a:lnSpc>
                <a:spcPct val="100000"/>
              </a:lnSpc>
            </a:pPr>
            <a:r>
              <a:rPr lang="en-US" sz="1600" b="1" spc="-1">
                <a:solidFill>
                  <a:srgbClr val="C0504D"/>
                </a:solidFill>
                <a:latin typeface="Courier New Bold"/>
                <a:ea typeface="DejaVu Sans"/>
              </a:rPr>
              <a:t>     const size_t</a:t>
            </a:r>
            <a:r>
              <a:rPr lang="en-US" sz="1600" b="1" spc="-1">
                <a:solidFill>
                  <a:srgbClr val="000000"/>
                </a:solidFill>
                <a:latin typeface="Courier New Bold"/>
                <a:ea typeface="DejaVu Sans"/>
              </a:rPr>
              <a:t> *local_work_size,</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num_events_in_wait_list,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C0504D"/>
                </a:solidFill>
                <a:latin typeface="Courier New Bold"/>
                <a:ea typeface="DejaVu Sans"/>
              </a:rPr>
              <a:t>const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a:t>
            </a:r>
            <a:endParaRPr lang="en-US" sz="1600" spc="-1">
              <a:latin typeface="Arial"/>
            </a:endParaRPr>
          </a:p>
          <a:p>
            <a:pPr>
              <a:lnSpc>
                <a:spcPct val="100000"/>
              </a:lnSpc>
            </a:pPr>
            <a:endParaRPr lang="en-US" sz="1600" spc="-1">
              <a:latin typeface="Arial"/>
            </a:endParaRPr>
          </a:p>
        </p:txBody>
      </p:sp>
      <p:sp>
        <p:nvSpPr>
          <p:cNvPr id="2200" name="CustomShape 4"/>
          <p:cNvSpPr/>
          <p:nvPr/>
        </p:nvSpPr>
        <p:spPr>
          <a:xfrm>
            <a:off x="384201" y="6219360"/>
            <a:ext cx="6393116"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指向这个命令生成的一个</a:t>
            </a:r>
            <a:r>
              <a:rPr lang="zh-CN" altLang="en-US" spc="-1" dirty="0">
                <a:solidFill>
                  <a:srgbClr val="9BBB59"/>
                </a:solidFill>
                <a:latin typeface="Trebuchet MS"/>
                <a:ea typeface="DejaVu Sans"/>
              </a:rPr>
              <a:t>事件对象</a:t>
            </a:r>
            <a:r>
              <a:rPr lang="zh-CN" altLang="en-US" spc="-1" dirty="0">
                <a:solidFill>
                  <a:srgbClr val="4F81BD"/>
                </a:solidFill>
                <a:latin typeface="Trebuchet MS"/>
                <a:ea typeface="DejaVu Sans"/>
              </a:rPr>
              <a:t>的指针</a:t>
            </a:r>
            <a:endParaRPr lang="en-US" spc="-1" dirty="0">
              <a:solidFill>
                <a:srgbClr val="4F81BD"/>
              </a:solidFill>
              <a:latin typeface="Trebuchet MS"/>
              <a:ea typeface="DejaVu Sans"/>
            </a:endParaRPr>
          </a:p>
          <a:p>
            <a:r>
              <a:rPr lang="en-US" altLang="zh-CN" spc="-1" dirty="0">
                <a:solidFill>
                  <a:srgbClr val="4F81BD"/>
                </a:solidFill>
                <a:latin typeface="Trebuchet MS"/>
                <a:ea typeface="DejaVu Sans"/>
              </a:rPr>
              <a:t>Pointer to an </a:t>
            </a:r>
            <a:r>
              <a:rPr lang="en-US" altLang="zh-CN" spc="-1" dirty="0">
                <a:solidFill>
                  <a:srgbClr val="9BBB59"/>
                </a:solidFill>
                <a:latin typeface="Trebuchet MS"/>
                <a:ea typeface="DejaVu Sans"/>
              </a:rPr>
              <a:t>event object </a:t>
            </a:r>
            <a:r>
              <a:rPr lang="en-US" altLang="zh-CN" spc="-1" dirty="0">
                <a:solidFill>
                  <a:srgbClr val="4F81BD"/>
                </a:solidFill>
                <a:latin typeface="Trebuchet MS"/>
                <a:ea typeface="DejaVu Sans"/>
              </a:rPr>
              <a:t>generated by this command</a:t>
            </a:r>
            <a:endParaRPr lang="en-US" altLang="zh-CN" spc="-1" dirty="0">
              <a:latin typeface="Arial"/>
            </a:endParaRPr>
          </a:p>
          <a:p>
            <a:pPr>
              <a:lnSpc>
                <a:spcPct val="100000"/>
              </a:lnSpc>
            </a:pPr>
            <a:endParaRPr lang="en-US" spc="-1" dirty="0">
              <a:latin typeface="Arial"/>
            </a:endParaRPr>
          </a:p>
        </p:txBody>
      </p:sp>
      <p:sp>
        <p:nvSpPr>
          <p:cNvPr id="2201" name="CustomShape 5"/>
          <p:cNvSpPr/>
          <p:nvPr/>
        </p:nvSpPr>
        <p:spPr>
          <a:xfrm flipV="1">
            <a:off x="3780544" y="5228640"/>
            <a:ext cx="370375" cy="9907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2" name="CustomShape 6"/>
          <p:cNvSpPr/>
          <p:nvPr/>
        </p:nvSpPr>
        <p:spPr>
          <a:xfrm>
            <a:off x="5838080" y="5416436"/>
            <a:ext cx="6217815"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9BBB59"/>
                </a:solidFill>
                <a:latin typeface="Trebuchet MS"/>
                <a:ea typeface="DejaVu Sans"/>
              </a:rPr>
              <a:t>正等待的事件指针数组</a:t>
            </a:r>
            <a:r>
              <a:rPr lang="en-US" spc="-1" dirty="0">
                <a:solidFill>
                  <a:srgbClr val="4F81BD"/>
                </a:solidFill>
                <a:latin typeface="Trebuchet MS"/>
                <a:ea typeface="DejaVu Sans"/>
              </a:rPr>
              <a:t>… </a:t>
            </a:r>
            <a:r>
              <a:rPr lang="zh-CN" altLang="en-US" spc="-1" dirty="0">
                <a:solidFill>
                  <a:srgbClr val="4F81BD"/>
                </a:solidFill>
                <a:latin typeface="Trebuchet MS"/>
                <a:ea typeface="DejaVu Sans"/>
              </a:rPr>
              <a:t>命令队列和事件必须共享上下文</a:t>
            </a:r>
            <a:endParaRPr lang="en-US" spc="-1" dirty="0">
              <a:solidFill>
                <a:srgbClr val="4F81BD"/>
              </a:solidFill>
              <a:latin typeface="Trebuchet MS"/>
            </a:endParaRPr>
          </a:p>
          <a:p>
            <a:r>
              <a:rPr lang="en-US" altLang="zh-CN" spc="-1" dirty="0">
                <a:solidFill>
                  <a:srgbClr val="9BBB59"/>
                </a:solidFill>
                <a:latin typeface="Trebuchet MS"/>
                <a:ea typeface="DejaVu Sans"/>
              </a:rPr>
              <a:t>Array of pointers to the events being waited upon </a:t>
            </a:r>
            <a:r>
              <a:rPr lang="en-US" altLang="zh-CN" spc="-1" dirty="0">
                <a:solidFill>
                  <a:srgbClr val="4F81BD"/>
                </a:solidFill>
                <a:latin typeface="Trebuchet MS"/>
                <a:ea typeface="DejaVu Sans"/>
              </a:rPr>
              <a:t>… Command queue and events must share a context.</a:t>
            </a:r>
            <a:endParaRPr lang="en-US" altLang="zh-CN" spc="-1" dirty="0">
              <a:latin typeface="Arial"/>
            </a:endParaRPr>
          </a:p>
          <a:p>
            <a:pPr>
              <a:lnSpc>
                <a:spcPct val="100000"/>
              </a:lnSpc>
            </a:pPr>
            <a:endParaRPr lang="en-US" spc="-1" dirty="0">
              <a:latin typeface="Arial"/>
            </a:endParaRPr>
          </a:p>
        </p:txBody>
      </p:sp>
      <p:sp>
        <p:nvSpPr>
          <p:cNvPr id="2203" name="CustomShape 7"/>
          <p:cNvSpPr/>
          <p:nvPr/>
        </p:nvSpPr>
        <p:spPr>
          <a:xfrm flipH="1" flipV="1">
            <a:off x="6671280" y="4868280"/>
            <a:ext cx="1227907" cy="54815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4" name="CustomShape 8"/>
          <p:cNvSpPr/>
          <p:nvPr/>
        </p:nvSpPr>
        <p:spPr>
          <a:xfrm>
            <a:off x="6671281" y="2923560"/>
            <a:ext cx="5930534"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9BBB59"/>
                </a:solidFill>
                <a:latin typeface="Trebuchet MS"/>
                <a:ea typeface="DejaVu Sans"/>
              </a:rPr>
              <a:t>事件数目 </a:t>
            </a:r>
            <a:r>
              <a:rPr lang="en-US" spc="-1" dirty="0">
                <a:solidFill>
                  <a:srgbClr val="9BBB59"/>
                </a:solidFill>
                <a:latin typeface="Trebuchet MS"/>
                <a:ea typeface="DejaVu Sans"/>
              </a:rPr>
              <a:t>Number of events </a:t>
            </a:r>
            <a:r>
              <a:rPr lang="zh-CN" altLang="en-US" spc="-1" dirty="0">
                <a:solidFill>
                  <a:srgbClr val="4F81BD"/>
                </a:solidFill>
                <a:latin typeface="Trebuchet MS"/>
                <a:ea typeface="DejaVu Sans"/>
              </a:rPr>
              <a:t>这个命令等待在运行</a:t>
            </a:r>
            <a:r>
              <a:rPr lang="zh-CN" altLang="en-US" spc="-1" dirty="0">
                <a:solidFill>
                  <a:srgbClr val="C0504D"/>
                </a:solidFill>
                <a:latin typeface="Trebuchet MS"/>
              </a:rPr>
              <a:t>前</a:t>
            </a:r>
            <a:r>
              <a:rPr lang="zh-CN" altLang="en-US" spc="-1" dirty="0">
                <a:solidFill>
                  <a:srgbClr val="4F81BD"/>
                </a:solidFill>
                <a:latin typeface="Trebuchet MS"/>
                <a:ea typeface="DejaVu Sans"/>
              </a:rPr>
              <a:t>完成</a:t>
            </a:r>
            <a:endParaRPr lang="en-US" altLang="zh-CN" spc="-1" dirty="0">
              <a:solidFill>
                <a:srgbClr val="4F81BD"/>
              </a:solidFill>
              <a:latin typeface="Trebuchet MS"/>
              <a:ea typeface="DejaVu Sans"/>
            </a:endParaRPr>
          </a:p>
          <a:p>
            <a:pPr>
              <a:lnSpc>
                <a:spcPct val="100000"/>
              </a:lnSpc>
            </a:pPr>
            <a:r>
              <a:rPr lang="en-US" altLang="zh-CN" spc="-1" dirty="0">
                <a:solidFill>
                  <a:srgbClr val="4F81BD"/>
                </a:solidFill>
                <a:latin typeface="Trebuchet MS"/>
                <a:ea typeface="DejaVu Sans"/>
              </a:rPr>
              <a:t>this comman</a:t>
            </a:r>
            <a:r>
              <a:rPr lang="en-US" spc="-1" dirty="0">
                <a:solidFill>
                  <a:srgbClr val="4F81BD"/>
                </a:solidFill>
                <a:latin typeface="Trebuchet MS"/>
                <a:ea typeface="DejaVu Sans"/>
              </a:rPr>
              <a:t>d is waiting to complete </a:t>
            </a:r>
            <a:r>
              <a:rPr lang="en-US" spc="-1" dirty="0">
                <a:solidFill>
                  <a:srgbClr val="C0504D"/>
                </a:solidFill>
                <a:latin typeface="Trebuchet MS"/>
                <a:ea typeface="DejaVu Sans"/>
              </a:rPr>
              <a:t>before</a:t>
            </a:r>
            <a:r>
              <a:rPr lang="en-US" spc="-1" dirty="0">
                <a:solidFill>
                  <a:srgbClr val="4F81BD"/>
                </a:solidFill>
                <a:latin typeface="Trebuchet MS"/>
                <a:ea typeface="DejaVu Sans"/>
              </a:rPr>
              <a:t> executing</a:t>
            </a:r>
            <a:endParaRPr lang="en-US" spc="-1" dirty="0">
              <a:latin typeface="Arial"/>
            </a:endParaRPr>
          </a:p>
        </p:txBody>
      </p:sp>
      <p:sp>
        <p:nvSpPr>
          <p:cNvPr id="2205" name="CustomShape 9"/>
          <p:cNvSpPr/>
          <p:nvPr/>
        </p:nvSpPr>
        <p:spPr>
          <a:xfrm flipH="1">
            <a:off x="6527280" y="3717000"/>
            <a:ext cx="1943640" cy="791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事件的基本用法</a:t>
            </a:r>
            <a:endParaRPr lang="en-US" sz="4400" spc="-1" dirty="0">
              <a:latin typeface="Arial"/>
            </a:endParaRPr>
          </a:p>
        </p:txBody>
      </p:sp>
      <p:sp>
        <p:nvSpPr>
          <p:cNvPr id="2207" name="CustomShape 2"/>
          <p:cNvSpPr/>
          <p:nvPr/>
        </p:nvSpPr>
        <p:spPr>
          <a:xfrm>
            <a:off x="1703640" y="1240200"/>
            <a:ext cx="8784360" cy="154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事件（</a:t>
            </a:r>
            <a:r>
              <a:rPr lang="en-US" altLang="zh-CN" sz="3200" spc="-1" dirty="0">
                <a:solidFill>
                  <a:srgbClr val="000000"/>
                </a:solidFill>
                <a:latin typeface="Trebuchet MS"/>
              </a:rPr>
              <a:t>event</a:t>
            </a:r>
            <a:r>
              <a:rPr lang="zh-CN" altLang="en-US" sz="3200" spc="-1" dirty="0">
                <a:solidFill>
                  <a:srgbClr val="000000"/>
                </a:solidFill>
                <a:latin typeface="Trebuchet MS"/>
              </a:rPr>
              <a:t>）可以用于对核函数执行（</a:t>
            </a:r>
            <a:r>
              <a:rPr lang="en-US" altLang="zh-CN" sz="3200" spc="-1" dirty="0">
                <a:solidFill>
                  <a:srgbClr val="000000"/>
                </a:solidFill>
                <a:latin typeface="Trebuchet MS"/>
              </a:rPr>
              <a:t>kernel execution</a:t>
            </a:r>
            <a:r>
              <a:rPr lang="zh-CN" altLang="en-US" sz="3200" spc="-1" dirty="0">
                <a:solidFill>
                  <a:srgbClr val="000000"/>
                </a:solidFill>
                <a:latin typeface="Trebuchet MS"/>
              </a:rPr>
              <a:t>）</a:t>
            </a:r>
            <a:r>
              <a:rPr lang="zh-CN" altLang="en-US" sz="3200" spc="-1" dirty="0">
                <a:solidFill>
                  <a:srgbClr val="4F81BD"/>
                </a:solidFill>
                <a:latin typeface="Trebuchet MS"/>
              </a:rPr>
              <a:t>施加顺序约束</a:t>
            </a:r>
            <a:r>
              <a:rPr lang="en-US" altLang="zh-CN" sz="3200" spc="-1" dirty="0">
                <a:solidFill>
                  <a:srgbClr val="4F81BD"/>
                </a:solidFill>
                <a:latin typeface="Trebuchet MS"/>
              </a:rPr>
              <a:t>(impose order constraints)</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非常适合用于</a:t>
            </a:r>
            <a:r>
              <a:rPr lang="zh-CN" altLang="en-US" sz="3200" spc="-1" dirty="0">
                <a:solidFill>
                  <a:srgbClr val="C0504D"/>
                </a:solidFill>
                <a:latin typeface="Trebuchet MS"/>
              </a:rPr>
              <a:t>无序队列（</a:t>
            </a:r>
            <a:r>
              <a:rPr lang="en-US" altLang="zh-CN" sz="3200" spc="-1" dirty="0">
                <a:solidFill>
                  <a:srgbClr val="C0504D"/>
                </a:solidFill>
                <a:latin typeface="Trebuchet MS"/>
              </a:rPr>
              <a:t> out-of-order queues </a:t>
            </a:r>
            <a:r>
              <a:rPr lang="zh-CN" altLang="en-US" sz="3200" spc="-1" dirty="0">
                <a:solidFill>
                  <a:srgbClr val="C0504D"/>
                </a:solidFill>
                <a:latin typeface="Trebuchet MS"/>
              </a:rPr>
              <a:t>）</a:t>
            </a:r>
            <a:endParaRPr lang="en-US" sz="3200" spc="-1" dirty="0">
              <a:latin typeface="Arial"/>
            </a:endParaRPr>
          </a:p>
        </p:txBody>
      </p:sp>
      <p:sp>
        <p:nvSpPr>
          <p:cNvPr id="2208" name="CustomShape 3"/>
          <p:cNvSpPr/>
          <p:nvPr/>
        </p:nvSpPr>
        <p:spPr>
          <a:xfrm>
            <a:off x="1703640" y="3189240"/>
            <a:ext cx="7200000" cy="25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cl_event</a:t>
            </a:r>
            <a:r>
              <a:rPr lang="en-US" sz="1600" b="1" spc="-1">
                <a:solidFill>
                  <a:srgbClr val="000000"/>
                </a:solidFill>
                <a:latin typeface="Courier New Bold"/>
                <a:ea typeface="DejaVu Sans"/>
              </a:rPr>
              <a:t>    k_events[2];</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kernel1,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&amp;k_events[0]);</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kernel2,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&amp;k_events[1]);</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kernel3, 1,</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2, k_events, NULL);</a:t>
            </a:r>
            <a:endParaRPr lang="en-US" sz="1600" spc="-1">
              <a:latin typeface="Arial"/>
            </a:endParaRPr>
          </a:p>
        </p:txBody>
      </p:sp>
      <p:sp>
        <p:nvSpPr>
          <p:cNvPr id="2209" name="CustomShape 4"/>
          <p:cNvSpPr/>
          <p:nvPr/>
        </p:nvSpPr>
        <p:spPr>
          <a:xfrm>
            <a:off x="8589000" y="4038480"/>
            <a:ext cx="4120392"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两个暴露给事件的核函数提交队列</a:t>
            </a:r>
            <a:endParaRPr lang="en-US"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Enqueue two kernels that expose events</a:t>
            </a:r>
            <a:endParaRPr lang="en-US" spc="-1" dirty="0">
              <a:latin typeface="Arial"/>
            </a:endParaRPr>
          </a:p>
        </p:txBody>
      </p:sp>
      <p:sp>
        <p:nvSpPr>
          <p:cNvPr id="2210" name="CustomShape 5"/>
          <p:cNvSpPr/>
          <p:nvPr/>
        </p:nvSpPr>
        <p:spPr>
          <a:xfrm flipH="1" flipV="1">
            <a:off x="7895640" y="4076280"/>
            <a:ext cx="691920" cy="42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1" name="CustomShape 6"/>
          <p:cNvSpPr/>
          <p:nvPr/>
        </p:nvSpPr>
        <p:spPr>
          <a:xfrm flipH="1">
            <a:off x="7967640" y="4500000"/>
            <a:ext cx="619920" cy="15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2" name="CustomShape 7"/>
          <p:cNvSpPr/>
          <p:nvPr/>
        </p:nvSpPr>
        <p:spPr>
          <a:xfrm>
            <a:off x="7255919" y="5870160"/>
            <a:ext cx="5315159"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等到前面两个事件都完成了再执行</a:t>
            </a:r>
            <a:endParaRPr lang="en-US"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Wait to execute until two previous events complete</a:t>
            </a:r>
            <a:endParaRPr lang="en-US" spc="-1" dirty="0">
              <a:latin typeface="Arial"/>
            </a:endParaRPr>
          </a:p>
        </p:txBody>
      </p:sp>
      <p:sp>
        <p:nvSpPr>
          <p:cNvPr id="2213" name="CustomShape 8"/>
          <p:cNvSpPr/>
          <p:nvPr/>
        </p:nvSpPr>
        <p:spPr>
          <a:xfrm flipH="1" flipV="1">
            <a:off x="5879280" y="5732640"/>
            <a:ext cx="1375200" cy="5979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CustomShape 1"/>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en-US" sz="3600" spc="-1" dirty="0">
                <a:solidFill>
                  <a:srgbClr val="000000"/>
                </a:solidFill>
                <a:latin typeface="Trebuchet MS"/>
              </a:rPr>
              <a:t>OpenCL </a:t>
            </a:r>
            <a:r>
              <a:rPr lang="zh-CN" altLang="en-US" sz="3600" spc="-1" dirty="0">
                <a:solidFill>
                  <a:srgbClr val="000000"/>
                </a:solidFill>
                <a:latin typeface="Trebuchet MS"/>
              </a:rPr>
              <a:t>同步（</a:t>
            </a:r>
            <a:r>
              <a:rPr lang="en-US" altLang="zh-CN" sz="3600" spc="-1" dirty="0">
                <a:solidFill>
                  <a:srgbClr val="000000"/>
                </a:solidFill>
                <a:latin typeface="Trebuchet MS"/>
              </a:rPr>
              <a:t> synchronization </a:t>
            </a:r>
            <a:r>
              <a:rPr lang="zh-CN" altLang="en-US" sz="3600" spc="-1" dirty="0">
                <a:solidFill>
                  <a:srgbClr val="000000"/>
                </a:solidFill>
                <a:latin typeface="Trebuchet MS"/>
              </a:rPr>
              <a:t>）</a:t>
            </a:r>
            <a:r>
              <a:rPr lang="en-US" sz="3600" spc="-1" dirty="0">
                <a:solidFill>
                  <a:srgbClr val="000000"/>
                </a:solidFill>
                <a:latin typeface="Trebuchet MS"/>
              </a:rPr>
              <a:t>:</a:t>
            </a:r>
          </a:p>
          <a:p>
            <a:pPr algn="ctr">
              <a:lnSpc>
                <a:spcPct val="100000"/>
              </a:lnSpc>
            </a:pPr>
            <a:r>
              <a:rPr lang="zh-CN" altLang="en-US" sz="3600" spc="-1" dirty="0">
                <a:solidFill>
                  <a:srgbClr val="000000"/>
                </a:solidFill>
                <a:latin typeface="Trebuchet MS"/>
              </a:rPr>
              <a:t>队列（</a:t>
            </a:r>
            <a:r>
              <a:rPr lang="en-US" altLang="zh-CN" sz="3600" spc="-1" dirty="0">
                <a:solidFill>
                  <a:srgbClr val="000000"/>
                </a:solidFill>
                <a:latin typeface="Trebuchet MS"/>
              </a:rPr>
              <a:t>queues</a:t>
            </a:r>
            <a:r>
              <a:rPr lang="zh-CN" altLang="en-US" sz="3600" spc="-1" dirty="0">
                <a:solidFill>
                  <a:srgbClr val="000000"/>
                </a:solidFill>
                <a:latin typeface="Trebuchet MS"/>
              </a:rPr>
              <a:t>）和 事件（</a:t>
            </a:r>
            <a:r>
              <a:rPr lang="en-US" altLang="zh-CN" sz="3600" spc="-1" dirty="0">
                <a:solidFill>
                  <a:srgbClr val="000000"/>
                </a:solidFill>
                <a:latin typeface="Trebuchet MS"/>
              </a:rPr>
              <a:t>events</a:t>
            </a:r>
            <a:r>
              <a:rPr lang="zh-CN" altLang="en-US" sz="3600" spc="-1" dirty="0">
                <a:solidFill>
                  <a:srgbClr val="000000"/>
                </a:solidFill>
                <a:latin typeface="Trebuchet MS"/>
              </a:rPr>
              <a:t>）</a:t>
            </a:r>
            <a:endParaRPr lang="en-US" sz="3600" spc="-1" dirty="0">
              <a:latin typeface="Arial"/>
            </a:endParaRPr>
          </a:p>
        </p:txBody>
      </p:sp>
      <p:sp>
        <p:nvSpPr>
          <p:cNvPr id="2215" name="CustomShape 2"/>
          <p:cNvSpPr/>
          <p:nvPr/>
        </p:nvSpPr>
        <p:spPr>
          <a:xfrm>
            <a:off x="1631640" y="908640"/>
            <a:ext cx="892836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事件将命令调用（</a:t>
            </a:r>
            <a:r>
              <a:rPr lang="en-US" altLang="zh-CN" sz="3200" spc="-1" dirty="0">
                <a:solidFill>
                  <a:srgbClr val="000000"/>
                </a:solidFill>
                <a:latin typeface="Trebuchet MS"/>
              </a:rPr>
              <a:t>command invocation</a:t>
            </a:r>
            <a:r>
              <a:rPr lang="zh-CN" altLang="en-US" sz="3200" spc="-1" dirty="0">
                <a:solidFill>
                  <a:srgbClr val="000000"/>
                </a:solidFill>
                <a:latin typeface="Trebuchet MS"/>
              </a:rPr>
              <a:t>）联系起来。可以用于在无序队列或者队列之间进行执行同步（</a:t>
            </a:r>
            <a:r>
              <a:rPr lang="en-US" altLang="zh-CN" sz="3200" spc="-1" dirty="0">
                <a:solidFill>
                  <a:srgbClr val="000000"/>
                </a:solidFill>
                <a:latin typeface="Trebuchet MS"/>
              </a:rPr>
              <a:t> synchronize executions </a:t>
            </a:r>
            <a:r>
              <a:rPr lang="zh-CN" altLang="en-US" sz="3200" spc="-1" dirty="0">
                <a:solidFill>
                  <a:srgbClr val="000000"/>
                </a:solidFill>
                <a:latin typeface="Trebuchet MS"/>
              </a:rPr>
              <a:t>）</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样例：两个设备的两个队列</a:t>
            </a:r>
            <a:endParaRPr lang="en-US" sz="3200" spc="-1" dirty="0">
              <a:latin typeface="Arial"/>
            </a:endParaRPr>
          </a:p>
        </p:txBody>
      </p:sp>
      <p:sp>
        <p:nvSpPr>
          <p:cNvPr id="2216" name="CustomShape 3"/>
          <p:cNvSpPr/>
          <p:nvPr/>
        </p:nvSpPr>
        <p:spPr>
          <a:xfrm>
            <a:off x="177564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7" name="CustomShape 4"/>
          <p:cNvSpPr/>
          <p:nvPr/>
        </p:nvSpPr>
        <p:spPr>
          <a:xfrm>
            <a:off x="177564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18" name="CustomShape 5"/>
          <p:cNvSpPr/>
          <p:nvPr/>
        </p:nvSpPr>
        <p:spPr>
          <a:xfrm>
            <a:off x="660000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9" name="CustomShape 6"/>
          <p:cNvSpPr/>
          <p:nvPr/>
        </p:nvSpPr>
        <p:spPr>
          <a:xfrm>
            <a:off x="660000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20" name="CustomShape 7"/>
          <p:cNvSpPr/>
          <p:nvPr/>
        </p:nvSpPr>
        <p:spPr>
          <a:xfrm>
            <a:off x="1703640" y="651600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1" name="CustomShape 8"/>
          <p:cNvSpPr/>
          <p:nvPr/>
        </p:nvSpPr>
        <p:spPr>
          <a:xfrm>
            <a:off x="2495640" y="670068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2" name="CustomShape 9"/>
          <p:cNvSpPr/>
          <p:nvPr/>
        </p:nvSpPr>
        <p:spPr>
          <a:xfrm>
            <a:off x="6603600" y="651672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3" name="CustomShape 10"/>
          <p:cNvSpPr/>
          <p:nvPr/>
        </p:nvSpPr>
        <p:spPr>
          <a:xfrm>
            <a:off x="7395600" y="670140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4" name="CustomShape 11"/>
          <p:cNvSpPr/>
          <p:nvPr/>
        </p:nvSpPr>
        <p:spPr>
          <a:xfrm>
            <a:off x="252084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25" name="CustomShape 12"/>
          <p:cNvSpPr/>
          <p:nvPr/>
        </p:nvSpPr>
        <p:spPr>
          <a:xfrm>
            <a:off x="2863920" y="412344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dirty="0">
                <a:solidFill>
                  <a:srgbClr val="FFFFFF"/>
                </a:solidFill>
                <a:latin typeface="Trebuchet MS"/>
                <a:ea typeface="DejaVu Sans"/>
              </a:rPr>
              <a:t>Kernel 2</a:t>
            </a:r>
            <a:endParaRPr lang="en-US" spc="-1" dirty="0">
              <a:latin typeface="Arial"/>
            </a:endParaRPr>
          </a:p>
        </p:txBody>
      </p:sp>
      <p:sp>
        <p:nvSpPr>
          <p:cNvPr id="2226" name="CustomShape 13"/>
          <p:cNvSpPr/>
          <p:nvPr/>
        </p:nvSpPr>
        <p:spPr>
          <a:xfrm>
            <a:off x="1775640" y="519048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7" name="CustomShape 14"/>
          <p:cNvSpPr/>
          <p:nvPr/>
        </p:nvSpPr>
        <p:spPr>
          <a:xfrm>
            <a:off x="1775640" y="342900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8" name="CustomShape 15"/>
          <p:cNvSpPr/>
          <p:nvPr/>
        </p:nvSpPr>
        <p:spPr>
          <a:xfrm>
            <a:off x="6603600" y="522936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9" name="CustomShape 16"/>
          <p:cNvSpPr/>
          <p:nvPr/>
        </p:nvSpPr>
        <p:spPr>
          <a:xfrm>
            <a:off x="6603600" y="346752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30" name="CustomShape 17"/>
          <p:cNvSpPr/>
          <p:nvPr/>
        </p:nvSpPr>
        <p:spPr>
          <a:xfrm>
            <a:off x="1810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1" name="CustomShape 18"/>
          <p:cNvSpPr/>
          <p:nvPr/>
        </p:nvSpPr>
        <p:spPr>
          <a:xfrm>
            <a:off x="227964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2" name="CustomShape 19"/>
          <p:cNvSpPr/>
          <p:nvPr/>
        </p:nvSpPr>
        <p:spPr>
          <a:xfrm rot="16200000">
            <a:off x="13825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1</a:t>
            </a:r>
            <a:r>
              <a:rPr lang="zh-CN" altLang="en-US" sz="1200" spc="-1" dirty="0">
                <a:solidFill>
                  <a:srgbClr val="000000"/>
                </a:solidFill>
                <a:latin typeface="Trebuchet MS"/>
                <a:ea typeface="DejaVu Sans"/>
              </a:rPr>
              <a:t>提交队列</a:t>
            </a:r>
            <a:r>
              <a:rPr lang="en-US" sz="1200" spc="-1" dirty="0">
                <a:solidFill>
                  <a:srgbClr val="000000"/>
                </a:solidFill>
                <a:latin typeface="Trebuchet MS"/>
                <a:ea typeface="DejaVu Sans"/>
              </a:rPr>
              <a:t> Kernel 1</a:t>
            </a:r>
            <a:endParaRPr lang="en-US" sz="1200" spc="-1" dirty="0">
              <a:latin typeface="Arial"/>
            </a:endParaRPr>
          </a:p>
        </p:txBody>
      </p:sp>
      <p:sp>
        <p:nvSpPr>
          <p:cNvPr id="2233" name="CustomShape 20"/>
          <p:cNvSpPr/>
          <p:nvPr/>
        </p:nvSpPr>
        <p:spPr>
          <a:xfrm rot="16200000">
            <a:off x="1845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2</a:t>
            </a:r>
            <a:r>
              <a:rPr lang="zh-CN" altLang="en-US" sz="1200" spc="-1" dirty="0">
                <a:solidFill>
                  <a:srgbClr val="000000"/>
                </a:solidFill>
                <a:latin typeface="Trebuchet MS"/>
                <a:ea typeface="DejaVu Sans"/>
              </a:rPr>
              <a:t>提交队列</a:t>
            </a:r>
            <a:r>
              <a:rPr lang="en-US" sz="1200" spc="-1" dirty="0">
                <a:solidFill>
                  <a:srgbClr val="000000"/>
                </a:solidFill>
                <a:latin typeface="Trebuchet MS"/>
                <a:ea typeface="DejaVu Sans"/>
              </a:rPr>
              <a:t>Kernel 2</a:t>
            </a:r>
            <a:endParaRPr lang="en-US" sz="1200" spc="-1" dirty="0">
              <a:latin typeface="Arial"/>
            </a:endParaRPr>
          </a:p>
        </p:txBody>
      </p:sp>
      <p:sp>
        <p:nvSpPr>
          <p:cNvPr id="2234" name="CustomShape 21"/>
          <p:cNvSpPr/>
          <p:nvPr/>
        </p:nvSpPr>
        <p:spPr>
          <a:xfrm>
            <a:off x="3096840" y="1989000"/>
            <a:ext cx="28544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b="1" spc="-1" dirty="0">
                <a:solidFill>
                  <a:srgbClr val="4F81BD"/>
                </a:solidFill>
                <a:latin typeface="Trebuchet MS"/>
                <a:ea typeface="DejaVu Sans"/>
              </a:rPr>
              <a:t>核</a:t>
            </a:r>
            <a:r>
              <a:rPr lang="en-US" altLang="zh-CN" b="1" spc="-1" dirty="0">
                <a:solidFill>
                  <a:srgbClr val="4F81BD"/>
                </a:solidFill>
                <a:latin typeface="Trebuchet MS"/>
                <a:ea typeface="DejaVu Sans"/>
              </a:rPr>
              <a:t>1</a:t>
            </a:r>
            <a:r>
              <a:rPr lang="zh-CN" altLang="en-US" b="1" spc="-1" dirty="0">
                <a:solidFill>
                  <a:srgbClr val="4F81BD"/>
                </a:solidFill>
                <a:latin typeface="Trebuchet MS"/>
                <a:ea typeface="DejaVu Sans"/>
              </a:rPr>
              <a:t>就绪之前核</a:t>
            </a:r>
            <a:r>
              <a:rPr lang="en-US" altLang="zh-CN" b="1" spc="-1" dirty="0">
                <a:solidFill>
                  <a:srgbClr val="4F81BD"/>
                </a:solidFill>
                <a:latin typeface="Trebuchet MS"/>
                <a:ea typeface="DejaVu Sans"/>
              </a:rPr>
              <a:t>2</a:t>
            </a:r>
            <a:r>
              <a:rPr lang="zh-CN" altLang="en-US" b="1" spc="-1" dirty="0">
                <a:solidFill>
                  <a:srgbClr val="4F81BD"/>
                </a:solidFill>
                <a:latin typeface="Trebuchet MS"/>
                <a:ea typeface="DejaVu Sans"/>
              </a:rPr>
              <a:t>已启动</a:t>
            </a:r>
            <a:endParaRPr lang="en-US" altLang="zh-CN" b="1" spc="-1" dirty="0">
              <a:solidFill>
                <a:srgbClr val="4F81BD"/>
              </a:solidFill>
              <a:latin typeface="Trebuchet MS"/>
              <a:ea typeface="DejaVu Sans"/>
            </a:endParaRPr>
          </a:p>
          <a:p>
            <a:pPr>
              <a:lnSpc>
                <a:spcPct val="100000"/>
              </a:lnSpc>
            </a:pPr>
            <a:r>
              <a:rPr lang="en-US" b="1" spc="-1" dirty="0">
                <a:solidFill>
                  <a:srgbClr val="4F81BD"/>
                </a:solidFill>
                <a:latin typeface="Trebuchet MS"/>
                <a:ea typeface="DejaVu Sans"/>
              </a:rPr>
              <a:t>Kernel 2 starts before the results from Kernel 1 are ready</a:t>
            </a:r>
            <a:endParaRPr lang="en-US" spc="-1" dirty="0">
              <a:latin typeface="Arial"/>
            </a:endParaRPr>
          </a:p>
        </p:txBody>
      </p:sp>
      <p:sp>
        <p:nvSpPr>
          <p:cNvPr id="2235" name="CustomShape 22"/>
          <p:cNvSpPr/>
          <p:nvPr/>
        </p:nvSpPr>
        <p:spPr>
          <a:xfrm>
            <a:off x="730848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36" name="CustomShape 23"/>
          <p:cNvSpPr/>
          <p:nvPr/>
        </p:nvSpPr>
        <p:spPr>
          <a:xfrm>
            <a:off x="8757840" y="407952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2</a:t>
            </a:r>
            <a:endParaRPr lang="en-US" spc="-1">
              <a:latin typeface="Arial"/>
            </a:endParaRPr>
          </a:p>
        </p:txBody>
      </p:sp>
      <p:sp>
        <p:nvSpPr>
          <p:cNvPr id="2237" name="CustomShape 24"/>
          <p:cNvSpPr/>
          <p:nvPr/>
        </p:nvSpPr>
        <p:spPr>
          <a:xfrm>
            <a:off x="6598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8" name="CustomShape 25"/>
          <p:cNvSpPr/>
          <p:nvPr/>
        </p:nvSpPr>
        <p:spPr>
          <a:xfrm>
            <a:off x="706728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9" name="CustomShape 26"/>
          <p:cNvSpPr/>
          <p:nvPr/>
        </p:nvSpPr>
        <p:spPr>
          <a:xfrm rot="16200000">
            <a:off x="616980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1</a:t>
            </a:r>
            <a:r>
              <a:rPr lang="zh-CN" altLang="en-US" sz="1200" spc="-1" dirty="0">
                <a:solidFill>
                  <a:srgbClr val="000000"/>
                </a:solidFill>
                <a:latin typeface="Trebuchet MS"/>
                <a:ea typeface="DejaVu Sans"/>
              </a:rPr>
              <a:t>提交队列</a:t>
            </a:r>
            <a:r>
              <a:rPr lang="en-US" altLang="zh-CN" sz="1200" spc="-1" dirty="0">
                <a:solidFill>
                  <a:srgbClr val="000000"/>
                </a:solidFill>
                <a:latin typeface="Trebuchet MS"/>
                <a:ea typeface="DejaVu Sans"/>
              </a:rPr>
              <a:t> Kernel 1</a:t>
            </a:r>
            <a:endParaRPr lang="en-US" altLang="zh-CN" sz="1200" spc="-1" dirty="0">
              <a:latin typeface="Arial"/>
            </a:endParaRPr>
          </a:p>
        </p:txBody>
      </p:sp>
      <p:sp>
        <p:nvSpPr>
          <p:cNvPr id="2240" name="CustomShape 27"/>
          <p:cNvSpPr/>
          <p:nvPr/>
        </p:nvSpPr>
        <p:spPr>
          <a:xfrm rot="16200000">
            <a:off x="6633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2</a:t>
            </a:r>
            <a:r>
              <a:rPr lang="zh-CN" altLang="en-US" sz="1200" spc="-1" dirty="0">
                <a:solidFill>
                  <a:srgbClr val="000000"/>
                </a:solidFill>
                <a:latin typeface="Trebuchet MS"/>
                <a:ea typeface="DejaVu Sans"/>
              </a:rPr>
              <a:t>提交队列</a:t>
            </a:r>
            <a:r>
              <a:rPr lang="en-US" altLang="zh-CN" sz="1200" spc="-1" dirty="0">
                <a:solidFill>
                  <a:srgbClr val="000000"/>
                </a:solidFill>
                <a:latin typeface="Trebuchet MS"/>
                <a:ea typeface="DejaVu Sans"/>
              </a:rPr>
              <a:t>Kernel 2</a:t>
            </a:r>
            <a:endParaRPr lang="en-US" altLang="zh-CN" sz="1200" spc="-1" dirty="0">
              <a:latin typeface="Arial"/>
            </a:endParaRPr>
          </a:p>
        </p:txBody>
      </p:sp>
      <p:sp>
        <p:nvSpPr>
          <p:cNvPr id="2241" name="CustomShape 28"/>
          <p:cNvSpPr/>
          <p:nvPr/>
        </p:nvSpPr>
        <p:spPr>
          <a:xfrm>
            <a:off x="7884480" y="1989000"/>
            <a:ext cx="379152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b="1" spc="-1" dirty="0">
                <a:solidFill>
                  <a:srgbClr val="4F81BD"/>
                </a:solidFill>
                <a:latin typeface="Trebuchet MS"/>
                <a:ea typeface="DejaVu Sans"/>
              </a:rPr>
              <a:t>核</a:t>
            </a:r>
            <a:r>
              <a:rPr lang="en-US" altLang="zh-CN" b="1" spc="-1" dirty="0">
                <a:solidFill>
                  <a:srgbClr val="4F81BD"/>
                </a:solidFill>
                <a:latin typeface="Trebuchet MS"/>
                <a:ea typeface="DejaVu Sans"/>
              </a:rPr>
              <a:t>2</a:t>
            </a:r>
            <a:r>
              <a:rPr lang="zh-CN" altLang="en-US" b="1" spc="-1" dirty="0">
                <a:solidFill>
                  <a:srgbClr val="4F81BD"/>
                </a:solidFill>
                <a:latin typeface="Trebuchet MS"/>
                <a:ea typeface="DejaVu Sans"/>
              </a:rPr>
              <a:t>等待核</a:t>
            </a:r>
            <a:r>
              <a:rPr lang="en-US" altLang="zh-CN" b="1" spc="-1" dirty="0">
                <a:solidFill>
                  <a:srgbClr val="4F81BD"/>
                </a:solidFill>
                <a:latin typeface="Trebuchet MS"/>
                <a:ea typeface="DejaVu Sans"/>
              </a:rPr>
              <a:t>1</a:t>
            </a:r>
            <a:r>
              <a:rPr lang="zh-CN" altLang="en-US" b="1" spc="-1" dirty="0">
                <a:solidFill>
                  <a:srgbClr val="4F81BD"/>
                </a:solidFill>
                <a:latin typeface="Trebuchet MS"/>
                <a:ea typeface="DejaVu Sans"/>
              </a:rPr>
              <a:t>的事件信号，直到结果就绪后才会启动</a:t>
            </a:r>
            <a:endParaRPr lang="en-US" altLang="zh-CN" b="1" spc="-1" dirty="0">
              <a:solidFill>
                <a:srgbClr val="4F81BD"/>
              </a:solidFill>
              <a:latin typeface="Trebuchet MS"/>
              <a:ea typeface="DejaVu Sans"/>
            </a:endParaRPr>
          </a:p>
          <a:p>
            <a:pPr>
              <a:lnSpc>
                <a:spcPct val="100000"/>
              </a:lnSpc>
            </a:pPr>
            <a:r>
              <a:rPr lang="en-US" b="1" spc="-1" dirty="0">
                <a:solidFill>
                  <a:srgbClr val="4F81BD"/>
                </a:solidFill>
                <a:latin typeface="Trebuchet MS"/>
                <a:ea typeface="DejaVu Sans"/>
              </a:rPr>
              <a:t>Kernel 2 waits for an event from Kernel 1 and does not start until the results are ready</a:t>
            </a:r>
            <a:endParaRPr lang="en-US" spc="-1" dirty="0">
              <a:latin typeface="Arial"/>
            </a:endParaRPr>
          </a:p>
        </p:txBody>
      </p:sp>
      <p:sp>
        <p:nvSpPr>
          <p:cNvPr id="2242" name="CustomShape 29"/>
          <p:cNvSpPr/>
          <p:nvPr/>
        </p:nvSpPr>
        <p:spPr>
          <a:xfrm flipV="1">
            <a:off x="8460480" y="3682800"/>
            <a:ext cx="360" cy="2408760"/>
          </a:xfrm>
          <a:custGeom>
            <a:avLst/>
            <a:gdLst/>
            <a:ahLst/>
            <a:cxnLst/>
            <a:rect l="l" t="t" r="r" b="b"/>
            <a:pathLst>
              <a:path w="21600" h="21600">
                <a:moveTo>
                  <a:pt x="0" y="0"/>
                </a:moveTo>
                <a:lnTo>
                  <a:pt x="21600" y="21600"/>
                </a:lnTo>
              </a:path>
            </a:pathLst>
          </a:custGeom>
          <a:noFill/>
          <a:ln w="57240">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2243" name="CustomShape 30"/>
          <p:cNvSpPr/>
          <p:nvPr/>
        </p:nvSpPr>
        <p:spPr>
          <a:xfrm>
            <a:off x="8460480" y="3683520"/>
            <a:ext cx="296640" cy="610920"/>
          </a:xfrm>
          <a:custGeom>
            <a:avLst/>
            <a:gdLst/>
            <a:ahLst/>
            <a:cxnLst/>
            <a:rect l="l" t="t" r="r" b="b"/>
            <a:pathLst>
              <a:path w="21600" h="21600">
                <a:moveTo>
                  <a:pt x="0" y="0"/>
                </a:moveTo>
                <a:lnTo>
                  <a:pt x="21600" y="21600"/>
                </a:lnTo>
              </a:path>
            </a:pathLst>
          </a:custGeom>
          <a:noFill/>
          <a:ln w="57240">
            <a:solidFill>
              <a:schemeClr val="accent3"/>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32"/>
                                        </p:tgtEl>
                                        <p:attrNameLst>
                                          <p:attrName>style.visibility</p:attrName>
                                        </p:attrNameLst>
                                      </p:cBhvr>
                                      <p:to>
                                        <p:strVal val="visible"/>
                                      </p:to>
                                    </p:set>
                                  </p:childTnLst>
                                </p:cTn>
                              </p:par>
                              <p:par>
                                <p:cTn id="7" presetID="1" presetClass="entr" fill="hold" nodeType="withEffect">
                                  <p:stCondLst>
                                    <p:cond delay="700"/>
                                  </p:stCondLst>
                                  <p:childTnLst>
                                    <p:set>
                                      <p:cBhvr>
                                        <p:cTn id="8" dur="1" fill="hold">
                                          <p:stCondLst>
                                            <p:cond delay="0"/>
                                          </p:stCondLst>
                                        </p:cTn>
                                        <p:tgtEl>
                                          <p:spTgt spid="2233"/>
                                        </p:tgtEl>
                                        <p:attrNameLst>
                                          <p:attrName>style.visibility</p:attrName>
                                        </p:attrNameLst>
                                      </p:cBhvr>
                                      <p:to>
                                        <p:strVal val="visible"/>
                                      </p:to>
                                    </p:set>
                                  </p:childTnLst>
                                </p:cTn>
                              </p:par>
                              <p:par>
                                <p:cTn id="9" presetID="10" presetClass="entr" fill="hold" nodeType="withEffect">
                                  <p:stCondLst>
                                    <p:cond delay="800"/>
                                  </p:stCondLst>
                                  <p:childTnLst>
                                    <p:set>
                                      <p:cBhvr>
                                        <p:cTn id="10" dur="1" fill="hold">
                                          <p:stCondLst>
                                            <p:cond delay="0"/>
                                          </p:stCondLst>
                                        </p:cTn>
                                        <p:tgtEl>
                                          <p:spTgt spid="2231"/>
                                        </p:tgtEl>
                                        <p:attrNameLst>
                                          <p:attrName>style.visibility</p:attrName>
                                        </p:attrNameLst>
                                      </p:cBhvr>
                                      <p:to>
                                        <p:strVal val="visible"/>
                                      </p:to>
                                    </p:set>
                                    <p:animEffect transition="in" filter="fade">
                                      <p:cBhvr additive="repl">
                                        <p:cTn id="11" dur="500"/>
                                        <p:tgtEl>
                                          <p:spTgt spid="2231"/>
                                        </p:tgtEl>
                                      </p:cBhvr>
                                    </p:animEffect>
                                  </p:childTnLst>
                                </p:cTn>
                              </p:par>
                              <p:par>
                                <p:cTn id="12" presetID="22" presetClass="entr" presetSubtype="8" fill="hold" nodeType="withEffect">
                                  <p:stCondLst>
                                    <p:cond delay="1400"/>
                                  </p:stCondLst>
                                  <p:childTnLst>
                                    <p:set>
                                      <p:cBhvr>
                                        <p:cTn id="13" dur="1" fill="hold">
                                          <p:stCondLst>
                                            <p:cond delay="0"/>
                                          </p:stCondLst>
                                        </p:cTn>
                                        <p:tgtEl>
                                          <p:spTgt spid="2225"/>
                                        </p:tgtEl>
                                        <p:attrNameLst>
                                          <p:attrName>style.visibility</p:attrName>
                                        </p:attrNameLst>
                                      </p:cBhvr>
                                      <p:to>
                                        <p:strVal val="visible"/>
                                      </p:to>
                                    </p:set>
                                    <p:animEffect transition="in" filter="wipe(left)">
                                      <p:cBhvr additive="repl">
                                        <p:cTn id="14" dur="1000"/>
                                        <p:tgtEl>
                                          <p:spTgt spid="2225"/>
                                        </p:tgtEl>
                                      </p:cBhvr>
                                    </p:animEffect>
                                  </p:childTnLst>
                                </p:cTn>
                              </p:par>
                              <p:par>
                                <p:cTn id="15" presetID="10" presetClass="entr" fill="hold" nodeType="withEffect">
                                  <p:stCondLst>
                                    <p:cond delay="200"/>
                                  </p:stCondLst>
                                  <p:childTnLst>
                                    <p:set>
                                      <p:cBhvr>
                                        <p:cTn id="16" dur="1" fill="hold">
                                          <p:stCondLst>
                                            <p:cond delay="0"/>
                                          </p:stCondLst>
                                        </p:cTn>
                                        <p:tgtEl>
                                          <p:spTgt spid="2230"/>
                                        </p:tgtEl>
                                        <p:attrNameLst>
                                          <p:attrName>style.visibility</p:attrName>
                                        </p:attrNameLst>
                                      </p:cBhvr>
                                      <p:to>
                                        <p:strVal val="visible"/>
                                      </p:to>
                                    </p:set>
                                    <p:animEffect transition="in" filter="fade">
                                      <p:cBhvr additive="repl">
                                        <p:cTn id="17" dur="500"/>
                                        <p:tgtEl>
                                          <p:spTgt spid="2230"/>
                                        </p:tgtEl>
                                      </p:cBhvr>
                                    </p:animEffect>
                                  </p:childTnLst>
                                </p:cTn>
                              </p:par>
                              <p:par>
                                <p:cTn id="18" presetID="22" presetClass="entr" presetSubtype="8" fill="hold" nodeType="withEffect">
                                  <p:stCondLst>
                                    <p:cond delay="900"/>
                                  </p:stCondLst>
                                  <p:childTnLst>
                                    <p:set>
                                      <p:cBhvr>
                                        <p:cTn id="19" dur="1" fill="hold">
                                          <p:stCondLst>
                                            <p:cond delay="0"/>
                                          </p:stCondLst>
                                        </p:cTn>
                                        <p:tgtEl>
                                          <p:spTgt spid="2224"/>
                                        </p:tgtEl>
                                        <p:attrNameLst>
                                          <p:attrName>style.visibility</p:attrName>
                                        </p:attrNameLst>
                                      </p:cBhvr>
                                      <p:to>
                                        <p:strVal val="visible"/>
                                      </p:to>
                                    </p:set>
                                    <p:animEffect transition="in" filter="wipe(left)">
                                      <p:cBhvr additive="repl">
                                        <p:cTn id="20" dur="1000"/>
                                        <p:tgtEl>
                                          <p:spTgt spid="22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2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2239"/>
                                        </p:tgtEl>
                                        <p:attrNameLst>
                                          <p:attrName>style.visibility</p:attrName>
                                        </p:attrNameLst>
                                      </p:cBhvr>
                                      <p:to>
                                        <p:strVal val="visible"/>
                                      </p:to>
                                    </p:set>
                                  </p:childTnLst>
                                </p:cTn>
                              </p:par>
                              <p:par>
                                <p:cTn id="29" presetID="1" presetClass="entr" fill="hold" nodeType="withEffect">
                                  <p:stCondLst>
                                    <p:cond delay="700"/>
                                  </p:stCondLst>
                                  <p:childTnLst>
                                    <p:set>
                                      <p:cBhvr>
                                        <p:cTn id="30" dur="1" fill="hold">
                                          <p:stCondLst>
                                            <p:cond delay="0"/>
                                          </p:stCondLst>
                                        </p:cTn>
                                        <p:tgtEl>
                                          <p:spTgt spid="2240"/>
                                        </p:tgtEl>
                                        <p:attrNameLst>
                                          <p:attrName>style.visibility</p:attrName>
                                        </p:attrNameLst>
                                      </p:cBhvr>
                                      <p:to>
                                        <p:strVal val="visible"/>
                                      </p:to>
                                    </p:set>
                                  </p:childTnLst>
                                </p:cTn>
                              </p:par>
                              <p:par>
                                <p:cTn id="31" presetID="10" presetClass="entr" fill="hold" nodeType="withEffect">
                                  <p:stCondLst>
                                    <p:cond delay="800"/>
                                  </p:stCondLst>
                                  <p:childTnLst>
                                    <p:set>
                                      <p:cBhvr>
                                        <p:cTn id="32" dur="1" fill="hold">
                                          <p:stCondLst>
                                            <p:cond delay="0"/>
                                          </p:stCondLst>
                                        </p:cTn>
                                        <p:tgtEl>
                                          <p:spTgt spid="2238"/>
                                        </p:tgtEl>
                                        <p:attrNameLst>
                                          <p:attrName>style.visibility</p:attrName>
                                        </p:attrNameLst>
                                      </p:cBhvr>
                                      <p:to>
                                        <p:strVal val="visible"/>
                                      </p:to>
                                    </p:set>
                                    <p:animEffect transition="in" filter="fade">
                                      <p:cBhvr additive="repl">
                                        <p:cTn id="33" dur="500"/>
                                        <p:tgtEl>
                                          <p:spTgt spid="2238"/>
                                        </p:tgtEl>
                                      </p:cBhvr>
                                    </p:animEffect>
                                  </p:childTnLst>
                                </p:cTn>
                              </p:par>
                              <p:par>
                                <p:cTn id="34" presetID="22" presetClass="entr" presetSubtype="8" fill="hold" nodeType="withEffect">
                                  <p:stCondLst>
                                    <p:cond delay="2000"/>
                                  </p:stCondLst>
                                  <p:childTnLst>
                                    <p:set>
                                      <p:cBhvr>
                                        <p:cTn id="35" dur="1" fill="hold">
                                          <p:stCondLst>
                                            <p:cond delay="0"/>
                                          </p:stCondLst>
                                        </p:cTn>
                                        <p:tgtEl>
                                          <p:spTgt spid="2236"/>
                                        </p:tgtEl>
                                        <p:attrNameLst>
                                          <p:attrName>style.visibility</p:attrName>
                                        </p:attrNameLst>
                                      </p:cBhvr>
                                      <p:to>
                                        <p:strVal val="visible"/>
                                      </p:to>
                                    </p:set>
                                    <p:animEffect transition="in" filter="wipe(left)">
                                      <p:cBhvr additive="repl">
                                        <p:cTn id="36" dur="1000"/>
                                        <p:tgtEl>
                                          <p:spTgt spid="2236"/>
                                        </p:tgtEl>
                                      </p:cBhvr>
                                    </p:animEffect>
                                  </p:childTnLst>
                                </p:cTn>
                              </p:par>
                              <p:par>
                                <p:cTn id="37" presetID="10" presetClass="entr" fill="hold" nodeType="withEffect">
                                  <p:stCondLst>
                                    <p:cond delay="200"/>
                                  </p:stCondLst>
                                  <p:childTnLst>
                                    <p:set>
                                      <p:cBhvr>
                                        <p:cTn id="38" dur="1" fill="hold">
                                          <p:stCondLst>
                                            <p:cond delay="0"/>
                                          </p:stCondLst>
                                        </p:cTn>
                                        <p:tgtEl>
                                          <p:spTgt spid="2237"/>
                                        </p:tgtEl>
                                        <p:attrNameLst>
                                          <p:attrName>style.visibility</p:attrName>
                                        </p:attrNameLst>
                                      </p:cBhvr>
                                      <p:to>
                                        <p:strVal val="visible"/>
                                      </p:to>
                                    </p:set>
                                    <p:animEffect transition="in" filter="fade">
                                      <p:cBhvr additive="repl">
                                        <p:cTn id="39" dur="500"/>
                                        <p:tgtEl>
                                          <p:spTgt spid="2237"/>
                                        </p:tgtEl>
                                      </p:cBhvr>
                                    </p:animEffect>
                                  </p:childTnLst>
                                </p:cTn>
                              </p:par>
                              <p:par>
                                <p:cTn id="40" presetID="22" presetClass="entr" presetSubtype="8" fill="hold" nodeType="withEffect">
                                  <p:stCondLst>
                                    <p:cond delay="900"/>
                                  </p:stCondLst>
                                  <p:childTnLst>
                                    <p:set>
                                      <p:cBhvr>
                                        <p:cTn id="41" dur="1" fill="hold">
                                          <p:stCondLst>
                                            <p:cond delay="0"/>
                                          </p:stCondLst>
                                        </p:cTn>
                                        <p:tgtEl>
                                          <p:spTgt spid="2235"/>
                                        </p:tgtEl>
                                        <p:attrNameLst>
                                          <p:attrName>style.visibility</p:attrName>
                                        </p:attrNameLst>
                                      </p:cBhvr>
                                      <p:to>
                                        <p:strVal val="visible"/>
                                      </p:to>
                                    </p:set>
                                    <p:animEffect transition="in" filter="wipe(left)">
                                      <p:cBhvr additive="repl">
                                        <p:cTn id="42" dur="1000"/>
                                        <p:tgtEl>
                                          <p:spTgt spid="2235"/>
                                        </p:tgtEl>
                                      </p:cBhvr>
                                    </p:animEffect>
                                  </p:childTnLst>
                                </p:cTn>
                              </p:par>
                              <p:par>
                                <p:cTn id="43" presetID="1" presetClass="entr" fill="hold" nodeType="withEffect">
                                  <p:stCondLst>
                                    <p:cond delay="1900"/>
                                  </p:stCondLst>
                                  <p:childTnLst>
                                    <p:set>
                                      <p:cBhvr>
                                        <p:cTn id="44" dur="1" fill="hold">
                                          <p:stCondLst>
                                            <p:cond delay="0"/>
                                          </p:stCondLst>
                                        </p:cTn>
                                        <p:tgtEl>
                                          <p:spTgt spid="2243"/>
                                        </p:tgtEl>
                                        <p:attrNameLst>
                                          <p:attrName>style.visibility</p:attrName>
                                        </p:attrNameLst>
                                      </p:cBhvr>
                                      <p:to>
                                        <p:strVal val="visible"/>
                                      </p:to>
                                    </p:set>
                                  </p:childTnLst>
                                </p:cTn>
                              </p:par>
                              <p:par>
                                <p:cTn id="45" presetID="1" presetClass="entr" fill="hold" nodeType="withEffect">
                                  <p:stCondLst>
                                    <p:cond delay="1900"/>
                                  </p:stCondLst>
                                  <p:childTnLst>
                                    <p:set>
                                      <p:cBhvr>
                                        <p:cTn id="46" dur="1" fill="hold">
                                          <p:stCondLst>
                                            <p:cond delay="0"/>
                                          </p:stCondLst>
                                        </p:cTn>
                                        <p:tgtEl>
                                          <p:spTgt spid="22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2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4" name="CustomShape 1"/>
          <p:cNvSpPr/>
          <p:nvPr/>
        </p:nvSpPr>
        <p:spPr>
          <a:xfrm>
            <a:off x="1981560" y="-1319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2600" spc="-1" dirty="0">
                <a:solidFill>
                  <a:srgbClr val="000000"/>
                </a:solidFill>
                <a:latin typeface="Trebuchet MS"/>
              </a:rPr>
              <a:t>为啥使用事件（</a:t>
            </a:r>
            <a:r>
              <a:rPr lang="en-US" altLang="zh-CN" sz="2600" spc="-1" dirty="0">
                <a:solidFill>
                  <a:srgbClr val="000000"/>
                </a:solidFill>
                <a:latin typeface="Trebuchet MS"/>
              </a:rPr>
              <a:t>Event</a:t>
            </a:r>
            <a:r>
              <a:rPr lang="zh-CN" altLang="en-US" sz="2600" spc="-1" dirty="0">
                <a:solidFill>
                  <a:srgbClr val="000000"/>
                </a:solidFill>
                <a:latin typeface="Trebuchet MS"/>
              </a:rPr>
              <a:t>）</a:t>
            </a:r>
            <a:r>
              <a:rPr lang="en-US" sz="2600" spc="-1" dirty="0">
                <a:solidFill>
                  <a:srgbClr val="000000"/>
                </a:solidFill>
                <a:latin typeface="Trebuchet MS"/>
              </a:rPr>
              <a:t>?</a:t>
            </a:r>
          </a:p>
          <a:p>
            <a:pPr algn="ctr">
              <a:lnSpc>
                <a:spcPct val="100000"/>
              </a:lnSpc>
            </a:pPr>
            <a:r>
              <a:rPr lang="zh-CN" altLang="en-US" sz="2600" spc="-1" dirty="0">
                <a:solidFill>
                  <a:srgbClr val="000000"/>
                </a:solidFill>
                <a:latin typeface="Trebuchet MS"/>
              </a:rPr>
              <a:t>为啥不使用内存屏障（</a:t>
            </a:r>
            <a:r>
              <a:rPr lang="en-US" altLang="zh-CN" sz="2600" spc="-1" dirty="0">
                <a:solidFill>
                  <a:srgbClr val="000000"/>
                </a:solidFill>
                <a:latin typeface="Trebuchet MS"/>
              </a:rPr>
              <a:t>barrier</a:t>
            </a:r>
            <a:r>
              <a:rPr lang="zh-CN" altLang="en-US" sz="2600" spc="-1" dirty="0">
                <a:solidFill>
                  <a:srgbClr val="000000"/>
                </a:solidFill>
                <a:latin typeface="Trebuchet MS"/>
              </a:rPr>
              <a:t>）</a:t>
            </a:r>
            <a:r>
              <a:rPr lang="en-US" sz="2600" spc="-1" dirty="0">
                <a:solidFill>
                  <a:srgbClr val="000000"/>
                </a:solidFill>
                <a:latin typeface="Trebuchet MS"/>
              </a:rPr>
              <a:t>?</a:t>
            </a:r>
            <a:endParaRPr lang="en-US" sz="2600" spc="-1" dirty="0">
              <a:latin typeface="Arial"/>
            </a:endParaRPr>
          </a:p>
        </p:txBody>
      </p:sp>
      <p:sp>
        <p:nvSpPr>
          <p:cNvPr id="2245" name="CustomShape 2"/>
          <p:cNvSpPr/>
          <p:nvPr/>
        </p:nvSpPr>
        <p:spPr>
          <a:xfrm>
            <a:off x="1487640" y="908640"/>
            <a:ext cx="596520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561"/>
              </a:spcBef>
              <a:buClr>
                <a:srgbClr val="000000"/>
              </a:buClr>
              <a:buFont typeface="Arial"/>
              <a:buChar char="•"/>
            </a:pPr>
            <a:r>
              <a:rPr lang="zh-CN" altLang="en-US" sz="2800" spc="-1" dirty="0">
                <a:solidFill>
                  <a:srgbClr val="000000"/>
                </a:solidFill>
                <a:latin typeface="Trebuchet MS"/>
              </a:rPr>
              <a:t>内存屏障（</a:t>
            </a:r>
            <a:r>
              <a:rPr lang="en-US" altLang="zh-CN" sz="2800" spc="-1" dirty="0">
                <a:solidFill>
                  <a:srgbClr val="000000"/>
                </a:solidFill>
                <a:latin typeface="Trebuchet MS"/>
              </a:rPr>
              <a:t>barrier</a:t>
            </a:r>
            <a:r>
              <a:rPr lang="zh-CN" altLang="en-US" sz="2800" spc="-1" dirty="0">
                <a:solidFill>
                  <a:srgbClr val="000000"/>
                </a:solidFill>
                <a:latin typeface="Trebuchet MS"/>
              </a:rPr>
              <a:t>）定义了一个同步点（</a:t>
            </a:r>
            <a:r>
              <a:rPr lang="en-US" altLang="zh-CN" sz="2800" spc="-1" dirty="0">
                <a:solidFill>
                  <a:srgbClr val="000000"/>
                </a:solidFill>
                <a:latin typeface="Trebuchet MS"/>
              </a:rPr>
              <a:t> synchronization point </a:t>
            </a:r>
            <a:r>
              <a:rPr lang="zh-CN" altLang="en-US" sz="2800" spc="-1" dirty="0">
                <a:solidFill>
                  <a:srgbClr val="000000"/>
                </a:solidFill>
                <a:latin typeface="Trebuchet MS"/>
              </a:rPr>
              <a:t>）</a:t>
            </a:r>
            <a:r>
              <a:rPr lang="en-US" sz="2800" spc="-1" dirty="0">
                <a:solidFill>
                  <a:srgbClr val="000000"/>
                </a:solidFill>
                <a:latin typeface="Trebuchet MS"/>
              </a:rPr>
              <a:t> … </a:t>
            </a:r>
            <a:r>
              <a:rPr lang="zh-CN" altLang="en-US" sz="2800" spc="-1" dirty="0">
                <a:solidFill>
                  <a:srgbClr val="000000"/>
                </a:solidFill>
                <a:latin typeface="Trebuchet MS"/>
              </a:rPr>
              <a:t>达到屏障的命令会等待所有优先队列的命令都执行完毕了再继续执行</a:t>
            </a:r>
            <a:endParaRPr lang="en-US" sz="2800" spc="-1" dirty="0">
              <a:latin typeface="Arial"/>
            </a:endParaRPr>
          </a:p>
          <a:p>
            <a:pPr marL="457200">
              <a:spcBef>
                <a:spcPts val="380"/>
              </a:spcBef>
            </a:pPr>
            <a:r>
              <a:rPr lang="en-US" sz="1900" b="1" spc="-1" dirty="0" err="1">
                <a:solidFill>
                  <a:srgbClr val="9BBB59"/>
                </a:solidFill>
                <a:latin typeface="Courier New Bold"/>
              </a:rPr>
              <a:t>cl_int</a:t>
            </a:r>
            <a:r>
              <a:rPr lang="en-US" sz="1900" b="1" spc="-1" dirty="0">
                <a:solidFill>
                  <a:srgbClr val="000000"/>
                </a:solidFill>
                <a:latin typeface="Courier New Bold"/>
              </a:rPr>
              <a:t> </a:t>
            </a:r>
            <a:r>
              <a:rPr lang="en-US" sz="1900" b="1" spc="-1" dirty="0" err="1">
                <a:solidFill>
                  <a:srgbClr val="17375E"/>
                </a:solidFill>
                <a:latin typeface="Courier New Bold"/>
              </a:rPr>
              <a:t>clEnqueueBarrier</a:t>
            </a:r>
            <a:r>
              <a:rPr lang="en-US" sz="1900" b="1" spc="-1" dirty="0">
                <a:solidFill>
                  <a:srgbClr val="000000"/>
                </a:solidFill>
                <a:latin typeface="Courier New Bold"/>
              </a:rPr>
              <a:t>(</a:t>
            </a:r>
            <a:r>
              <a:rPr lang="en-US" sz="1900" b="1" spc="-1" dirty="0" err="1">
                <a:solidFill>
                  <a:srgbClr val="9BBB59"/>
                </a:solidFill>
                <a:latin typeface="Courier New Bold"/>
              </a:rPr>
              <a:t>cl_command_queue</a:t>
            </a:r>
            <a:r>
              <a:rPr lang="en-US" sz="1900" b="1" spc="-1" dirty="0">
                <a:solidFill>
                  <a:srgbClr val="000000"/>
                </a:solidFill>
                <a:latin typeface="Courier New Bold"/>
              </a:rPr>
              <a:t> queue)</a:t>
            </a:r>
            <a:endParaRPr lang="en-US" sz="1900" spc="-1" dirty="0">
              <a:latin typeface="Arial"/>
            </a:endParaRPr>
          </a:p>
          <a:p>
            <a:pPr marL="514440" indent="-456480">
              <a:spcBef>
                <a:spcPts val="561"/>
              </a:spcBef>
              <a:buClr>
                <a:srgbClr val="000000"/>
              </a:buClr>
              <a:buFont typeface="Arial"/>
              <a:buChar char="•"/>
            </a:pPr>
            <a:r>
              <a:rPr lang="zh-CN" altLang="en-US" sz="2800" spc="-1" dirty="0">
                <a:solidFill>
                  <a:srgbClr val="000000"/>
                </a:solidFill>
                <a:latin typeface="Trebuchet MS"/>
              </a:rPr>
              <a:t>事件（</a:t>
            </a:r>
            <a:r>
              <a:rPr lang="en-US" altLang="zh-CN" sz="2800" spc="-1" dirty="0">
                <a:solidFill>
                  <a:srgbClr val="000000"/>
                </a:solidFill>
                <a:latin typeface="Trebuchet MS"/>
              </a:rPr>
              <a:t>events</a:t>
            </a:r>
            <a:r>
              <a:rPr lang="zh-CN" altLang="en-US" sz="2800" spc="-1" dirty="0">
                <a:solidFill>
                  <a:srgbClr val="000000"/>
                </a:solidFill>
                <a:latin typeface="Trebuchet MS"/>
              </a:rPr>
              <a:t>）提供了</a:t>
            </a:r>
            <a:r>
              <a:rPr lang="zh-CN" altLang="en-US" sz="2800" spc="-1" dirty="0">
                <a:solidFill>
                  <a:srgbClr val="4F81BD"/>
                </a:solidFill>
                <a:latin typeface="Trebuchet MS"/>
              </a:rPr>
              <a:t>更精细粒度的控制</a:t>
            </a:r>
            <a:r>
              <a:rPr lang="en-US" sz="2800" spc="-1" dirty="0">
                <a:solidFill>
                  <a:srgbClr val="4F81BD"/>
                </a:solidFill>
                <a:latin typeface="Trebuchet MS"/>
              </a:rPr>
              <a:t> </a:t>
            </a:r>
            <a:r>
              <a:rPr lang="en-US" sz="2800" spc="-1" dirty="0">
                <a:solidFill>
                  <a:srgbClr val="000000"/>
                </a:solidFill>
                <a:latin typeface="Trebuchet MS"/>
              </a:rPr>
              <a:t>… </a:t>
            </a:r>
            <a:r>
              <a:rPr lang="zh-CN" altLang="en-US" sz="2800" spc="-1" dirty="0">
                <a:solidFill>
                  <a:srgbClr val="000000"/>
                </a:solidFill>
                <a:latin typeface="Trebuchet MS"/>
              </a:rPr>
              <a:t>这在无序队列的情况下很有用</a:t>
            </a:r>
            <a:endParaRPr lang="en-US" sz="2800" spc="-1" dirty="0">
              <a:latin typeface="Arial"/>
            </a:endParaRPr>
          </a:p>
          <a:p>
            <a:pPr marL="514440" indent="-456480">
              <a:spcBef>
                <a:spcPts val="561"/>
              </a:spcBef>
              <a:buClr>
                <a:srgbClr val="000000"/>
              </a:buClr>
              <a:buFont typeface="Arial"/>
              <a:buChar char="•"/>
            </a:pPr>
            <a:r>
              <a:rPr lang="zh-CN" altLang="en-US" sz="2800" spc="-1" dirty="0">
                <a:solidFill>
                  <a:srgbClr val="000000"/>
                </a:solidFill>
                <a:latin typeface="Trebuchet MS"/>
              </a:rPr>
              <a:t>另外，事件还可以用在</a:t>
            </a:r>
            <a:r>
              <a:rPr lang="zh-CN" altLang="en-US" sz="2800" spc="-1" dirty="0">
                <a:solidFill>
                  <a:srgbClr val="4F81BD"/>
                </a:solidFill>
                <a:latin typeface="Trebuchet MS"/>
              </a:rPr>
              <a:t>不同队列</a:t>
            </a:r>
            <a:r>
              <a:rPr lang="zh-CN" altLang="en-US" sz="2800" spc="-1" dirty="0">
                <a:solidFill>
                  <a:srgbClr val="000000"/>
                </a:solidFill>
                <a:latin typeface="Trebuchet MS"/>
              </a:rPr>
              <a:t>的命令</a:t>
            </a:r>
            <a:r>
              <a:rPr lang="en-US" sz="2800" spc="-1" dirty="0">
                <a:solidFill>
                  <a:srgbClr val="000000"/>
                </a:solidFill>
                <a:latin typeface="Trebuchet MS"/>
              </a:rPr>
              <a:t>… </a:t>
            </a:r>
            <a:r>
              <a:rPr lang="zh-CN" altLang="en-US" sz="2800" spc="-1" dirty="0">
                <a:solidFill>
                  <a:srgbClr val="000000"/>
                </a:solidFill>
                <a:latin typeface="Trebuchet MS"/>
              </a:rPr>
              <a:t>只需要</a:t>
            </a:r>
            <a:r>
              <a:rPr lang="zh-CN" altLang="en-US" sz="2800" spc="-1" dirty="0">
                <a:solidFill>
                  <a:srgbClr val="C0504D"/>
                </a:solidFill>
                <a:latin typeface="Trebuchet MS"/>
              </a:rPr>
              <a:t>共享一个上下文环境</a:t>
            </a:r>
            <a:endParaRPr lang="en-US" altLang="zh-CN" sz="2800" spc="-1" dirty="0">
              <a:solidFill>
                <a:srgbClr val="C0504D"/>
              </a:solidFill>
              <a:latin typeface="Trebuchet MS"/>
            </a:endParaRPr>
          </a:p>
          <a:p>
            <a:pPr marL="514440" indent="-456480">
              <a:spcBef>
                <a:spcPts val="561"/>
              </a:spcBef>
              <a:buClr>
                <a:srgbClr val="000000"/>
              </a:buClr>
              <a:buFont typeface="Arial"/>
              <a:buChar char="•"/>
            </a:pPr>
            <a:r>
              <a:rPr lang="zh-CN" altLang="en-US" sz="2800" spc="-1" dirty="0">
                <a:solidFill>
                  <a:srgbClr val="000000"/>
                </a:solidFill>
                <a:latin typeface="Trebuchet MS"/>
              </a:rPr>
              <a:t>事件比内存屏障传递更多的信息</a:t>
            </a:r>
            <a:r>
              <a:rPr lang="en-US" sz="2800" spc="-1" dirty="0">
                <a:solidFill>
                  <a:srgbClr val="000000"/>
                </a:solidFill>
                <a:latin typeface="Trebuchet MS"/>
              </a:rPr>
              <a:t> … </a:t>
            </a:r>
            <a:r>
              <a:rPr lang="zh-CN" altLang="en-US" sz="2800" spc="-1" dirty="0">
                <a:solidFill>
                  <a:srgbClr val="000000"/>
                </a:solidFill>
                <a:latin typeface="Trebuchet MS"/>
              </a:rPr>
              <a:t>提供了命令状态信息，而不仅仅是只看命令是否完成</a:t>
            </a:r>
            <a:endParaRPr lang="en-US" sz="2800" spc="-1" dirty="0">
              <a:latin typeface="Arial"/>
            </a:endParaRPr>
          </a:p>
        </p:txBody>
      </p:sp>
      <p:grpSp>
        <p:nvGrpSpPr>
          <p:cNvPr id="2246" name="Group 3"/>
          <p:cNvGrpSpPr/>
          <p:nvPr/>
        </p:nvGrpSpPr>
        <p:grpSpPr>
          <a:xfrm>
            <a:off x="7423680" y="2853000"/>
            <a:ext cx="3208320" cy="3956400"/>
            <a:chOff x="5899680" y="2853000"/>
            <a:chExt cx="3208320" cy="3956400"/>
          </a:xfrm>
        </p:grpSpPr>
        <p:sp>
          <p:nvSpPr>
            <p:cNvPr id="2247" name="CustomShape 4"/>
            <p:cNvSpPr/>
            <p:nvPr/>
          </p:nvSpPr>
          <p:spPr>
            <a:xfrm>
              <a:off x="5899680" y="2853000"/>
              <a:ext cx="3208320" cy="3593160"/>
            </a:xfrm>
            <a:prstGeom prst="roundRect">
              <a:avLst>
                <a:gd name="adj" fmla="val 4954"/>
              </a:avLst>
            </a:prstGeom>
            <a:solidFill>
              <a:srgbClr val="20538D">
                <a:alpha val="29000"/>
              </a:srgbClr>
            </a:solidFill>
            <a:ln w="6480">
              <a:solidFill>
                <a:srgbClr val="000000"/>
              </a:solidFill>
              <a:miter/>
            </a:ln>
          </p:spPr>
          <p:style>
            <a:lnRef idx="0">
              <a:scrgbClr r="0" g="0" b="0"/>
            </a:lnRef>
            <a:fillRef idx="0">
              <a:scrgbClr r="0" g="0" b="0"/>
            </a:fillRef>
            <a:effectRef idx="0">
              <a:scrgbClr r="0" g="0" b="0"/>
            </a:effectRef>
            <a:fontRef idx="minor"/>
          </p:style>
        </p:sp>
        <p:pic>
          <p:nvPicPr>
            <p:cNvPr id="2248" name="Picture 5"/>
            <p:cNvPicPr/>
            <p:nvPr/>
          </p:nvPicPr>
          <p:blipFill>
            <a:blip r:embed="rId2"/>
            <a:stretch/>
          </p:blipFill>
          <p:spPr>
            <a:xfrm>
              <a:off x="6032520" y="4232160"/>
              <a:ext cx="1425240" cy="2577240"/>
            </a:xfrm>
            <a:prstGeom prst="rect">
              <a:avLst/>
            </a:prstGeom>
            <a:ln w="25560">
              <a:noFill/>
            </a:ln>
          </p:spPr>
        </p:pic>
        <p:pic>
          <p:nvPicPr>
            <p:cNvPr id="2249" name="Picture 6"/>
            <p:cNvPicPr/>
            <p:nvPr/>
          </p:nvPicPr>
          <p:blipFill>
            <a:blip r:embed="rId2"/>
            <a:stretch/>
          </p:blipFill>
          <p:spPr>
            <a:xfrm>
              <a:off x="7669080" y="4232160"/>
              <a:ext cx="1425240" cy="2577240"/>
            </a:xfrm>
            <a:prstGeom prst="rect">
              <a:avLst/>
            </a:prstGeom>
            <a:ln w="25560">
              <a:noFill/>
            </a:ln>
          </p:spPr>
        </p:pic>
        <p:sp>
          <p:nvSpPr>
            <p:cNvPr id="2250" name="CustomShape 5"/>
            <p:cNvSpPr/>
            <p:nvPr/>
          </p:nvSpPr>
          <p:spPr>
            <a:xfrm>
              <a:off x="6347340" y="4502328"/>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sz="1600" b="1" spc="-1" dirty="0">
                  <a:solidFill>
                    <a:srgbClr val="003434"/>
                  </a:solidFill>
                  <a:latin typeface="Arial Narrow"/>
                  <a:ea typeface="ヒラギノ角ゴ ProN W3"/>
                </a:rPr>
                <a:t>队列</a:t>
              </a:r>
              <a:endParaRPr lang="en-US" altLang="zh-CN" sz="1600" b="1" spc="-1" dirty="0">
                <a:solidFill>
                  <a:srgbClr val="003434"/>
                </a:solidFill>
                <a:latin typeface="Arial Narrow"/>
                <a:ea typeface="ヒラギノ角ゴ ProN W3"/>
              </a:endParaRPr>
            </a:p>
            <a:p>
              <a:pPr marL="36360" algn="ctr">
                <a:lnSpc>
                  <a:spcPct val="99000"/>
                </a:lnSpc>
              </a:pPr>
              <a:r>
                <a:rPr lang="en-US" sz="1600" b="1" spc="-1" dirty="0">
                  <a:solidFill>
                    <a:srgbClr val="003434"/>
                  </a:solidFill>
                  <a:latin typeface="Arial Narrow"/>
                  <a:ea typeface="ヒラギノ角ゴ ProN W3"/>
                </a:rPr>
                <a:t>Queue</a:t>
              </a:r>
              <a:endParaRPr lang="en-US" sz="1600" spc="-1" dirty="0">
                <a:latin typeface="Arial"/>
              </a:endParaRPr>
            </a:p>
          </p:txBody>
        </p:sp>
        <p:sp>
          <p:nvSpPr>
            <p:cNvPr id="2251" name="CustomShape 6"/>
            <p:cNvSpPr/>
            <p:nvPr/>
          </p:nvSpPr>
          <p:spPr>
            <a:xfrm>
              <a:off x="8004600" y="4477308"/>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sz="1600" b="1" spc="-1" dirty="0">
                  <a:solidFill>
                    <a:srgbClr val="003434"/>
                  </a:solidFill>
                  <a:latin typeface="Arial Narrow"/>
                  <a:ea typeface="ヒラギノ角ゴ ProN W3"/>
                </a:rPr>
                <a:t>队列</a:t>
              </a:r>
              <a:endParaRPr lang="en-US" altLang="zh-CN" sz="1600" b="1" spc="-1" dirty="0">
                <a:solidFill>
                  <a:srgbClr val="003434"/>
                </a:solidFill>
                <a:latin typeface="Arial Narrow"/>
                <a:ea typeface="ヒラギノ角ゴ ProN W3"/>
              </a:endParaRPr>
            </a:p>
            <a:p>
              <a:pPr marL="36360" algn="ctr">
                <a:lnSpc>
                  <a:spcPct val="99000"/>
                </a:lnSpc>
              </a:pPr>
              <a:r>
                <a:rPr lang="en-US" sz="1600" b="1" spc="-1" dirty="0">
                  <a:solidFill>
                    <a:srgbClr val="003434"/>
                  </a:solidFill>
                  <a:latin typeface="Arial Narrow"/>
                  <a:ea typeface="ヒラギノ角ゴ ProN W3"/>
                </a:rPr>
                <a:t>Queue</a:t>
              </a:r>
              <a:endParaRPr lang="en-US" sz="1600" spc="-1" dirty="0">
                <a:latin typeface="Arial"/>
              </a:endParaRPr>
            </a:p>
          </p:txBody>
        </p:sp>
        <p:sp>
          <p:nvSpPr>
            <p:cNvPr id="2252" name="CustomShape 7"/>
            <p:cNvSpPr/>
            <p:nvPr/>
          </p:nvSpPr>
          <p:spPr>
            <a:xfrm>
              <a:off x="7074884" y="5849466"/>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b="1" spc="-1" dirty="0">
                  <a:solidFill>
                    <a:srgbClr val="000000"/>
                  </a:solidFill>
                  <a:latin typeface="Arial Narrow"/>
                  <a:ea typeface="ヒラギノ角ゴ ProN W3"/>
                </a:rPr>
                <a:t>上下文</a:t>
              </a:r>
              <a:endParaRPr lang="en-US" altLang="zh-CN" b="1" spc="-1" dirty="0">
                <a:solidFill>
                  <a:srgbClr val="000000"/>
                </a:solidFill>
                <a:latin typeface="Arial Narrow"/>
                <a:ea typeface="ヒラギノ角ゴ ProN W3"/>
              </a:endParaRPr>
            </a:p>
            <a:p>
              <a:pPr marL="36360" algn="ctr">
                <a:lnSpc>
                  <a:spcPct val="99000"/>
                </a:lnSpc>
              </a:pPr>
              <a:r>
                <a:rPr lang="en-US" b="1" spc="-1" dirty="0">
                  <a:solidFill>
                    <a:srgbClr val="000000"/>
                  </a:solidFill>
                  <a:latin typeface="Arial Narrow"/>
                  <a:ea typeface="ヒラギノ角ゴ ProN W3"/>
                </a:rPr>
                <a:t>Context</a:t>
              </a:r>
              <a:endParaRPr lang="en-US" spc="-1" dirty="0">
                <a:latin typeface="Arial"/>
              </a:endParaRPr>
            </a:p>
          </p:txBody>
        </p:sp>
        <p:sp>
          <p:nvSpPr>
            <p:cNvPr id="2253" name="CustomShape 8"/>
            <p:cNvSpPr/>
            <p:nvPr/>
          </p:nvSpPr>
          <p:spPr>
            <a:xfrm>
              <a:off x="620424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GPU</a:t>
              </a:r>
              <a:endParaRPr lang="en-US" sz="1500" spc="-1">
                <a:latin typeface="Arial"/>
              </a:endParaRPr>
            </a:p>
          </p:txBody>
        </p:sp>
        <p:sp>
          <p:nvSpPr>
            <p:cNvPr id="2254" name="CustomShape 9"/>
            <p:cNvSpPr/>
            <p:nvPr/>
          </p:nvSpPr>
          <p:spPr>
            <a:xfrm>
              <a:off x="783288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CPU</a:t>
              </a:r>
              <a:endParaRPr lang="en-US" sz="1500" spc="-1">
                <a:latin typeface="Arial"/>
              </a:endParaRPr>
            </a:p>
          </p:txBody>
        </p:sp>
      </p:grpSp>
      <p:sp>
        <p:nvSpPr>
          <p:cNvPr id="2255" name="CustomShape 10"/>
          <p:cNvSpPr/>
          <p:nvPr/>
        </p:nvSpPr>
        <p:spPr>
          <a:xfrm>
            <a:off x="7918680" y="530136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6" name="CustomShape 11"/>
          <p:cNvSpPr/>
          <p:nvPr/>
        </p:nvSpPr>
        <p:spPr>
          <a:xfrm>
            <a:off x="9556680" y="561204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7" name="CustomShape 12"/>
          <p:cNvSpPr/>
          <p:nvPr/>
        </p:nvSpPr>
        <p:spPr>
          <a:xfrm>
            <a:off x="8472360" y="5366880"/>
            <a:ext cx="1083960" cy="30996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58" name="CustomShape 13"/>
          <p:cNvSpPr/>
          <p:nvPr/>
        </p:nvSpPr>
        <p:spPr>
          <a:xfrm>
            <a:off x="8594220" y="4884294"/>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b="1" spc="-1" dirty="0">
                <a:solidFill>
                  <a:srgbClr val="000000"/>
                </a:solidFill>
                <a:latin typeface="Arial Narrow"/>
                <a:ea typeface="ヒラギノ角ゴ ProN W3"/>
              </a:rPr>
              <a:t>事件</a:t>
            </a:r>
            <a:endParaRPr lang="en-US" altLang="zh-CN" b="1" spc="-1" dirty="0">
              <a:solidFill>
                <a:srgbClr val="000000"/>
              </a:solidFill>
              <a:latin typeface="Arial Narrow"/>
              <a:ea typeface="ヒラギノ角ゴ ProN W3"/>
            </a:endParaRPr>
          </a:p>
          <a:p>
            <a:pPr marL="36360" algn="ctr">
              <a:lnSpc>
                <a:spcPct val="99000"/>
              </a:lnSpc>
            </a:pPr>
            <a:r>
              <a:rPr lang="en-US" b="1" spc="-1" dirty="0">
                <a:solidFill>
                  <a:srgbClr val="000000"/>
                </a:solidFill>
                <a:latin typeface="Arial Narrow"/>
                <a:ea typeface="ヒラギノ角ゴ ProN W3"/>
              </a:rPr>
              <a:t>Event</a:t>
            </a:r>
            <a:endParaRPr lang="en-US"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 name="CustomShape 1"/>
          <p:cNvSpPr/>
          <p:nvPr/>
        </p:nvSpPr>
        <p:spPr>
          <a:xfrm>
            <a:off x="20125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0" name="CustomShape 2"/>
          <p:cNvSpPr/>
          <p:nvPr/>
        </p:nvSpPr>
        <p:spPr>
          <a:xfrm>
            <a:off x="1276373" y="-333720"/>
            <a:ext cx="10006453"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400" spc="-1" dirty="0">
                <a:solidFill>
                  <a:srgbClr val="000000"/>
                </a:solidFill>
                <a:latin typeface="Trebuchet MS"/>
              </a:rPr>
              <a:t>队列（</a:t>
            </a:r>
            <a:r>
              <a:rPr lang="en-US" altLang="zh-CN" sz="2400" spc="-1" dirty="0">
                <a:solidFill>
                  <a:srgbClr val="000000"/>
                </a:solidFill>
                <a:latin typeface="Trebuchet MS"/>
              </a:rPr>
              <a:t>queue</a:t>
            </a:r>
            <a:r>
              <a:rPr lang="zh-CN" altLang="en-US" sz="2400" spc="-1" dirty="0">
                <a:solidFill>
                  <a:srgbClr val="000000"/>
                </a:solidFill>
                <a:latin typeface="Trebuchet MS"/>
              </a:rPr>
              <a:t>）之间的内存屏障（</a:t>
            </a:r>
            <a:r>
              <a:rPr lang="en-US" altLang="zh-CN" sz="2400" spc="-1" dirty="0">
                <a:solidFill>
                  <a:srgbClr val="000000"/>
                </a:solidFill>
                <a:latin typeface="Trebuchet MS"/>
              </a:rPr>
              <a:t>barrier</a:t>
            </a:r>
            <a:r>
              <a:rPr lang="zh-CN" altLang="en-US" sz="2400" spc="-1" dirty="0">
                <a:solidFill>
                  <a:srgbClr val="000000"/>
                </a:solidFill>
                <a:latin typeface="Trebuchet MS"/>
              </a:rPr>
              <a:t>）</a:t>
            </a:r>
            <a:r>
              <a:rPr lang="en-US" sz="2400" spc="-1" dirty="0">
                <a:solidFill>
                  <a:srgbClr val="000000"/>
                </a:solidFill>
                <a:latin typeface="Trebuchet MS"/>
              </a:rPr>
              <a:t>: </a:t>
            </a:r>
            <a:r>
              <a:rPr lang="en-US" sz="2400" spc="-1" dirty="0" err="1">
                <a:solidFill>
                  <a:srgbClr val="000000"/>
                </a:solidFill>
                <a:latin typeface="Trebuchet MS"/>
              </a:rPr>
              <a:t>clEnqueueBarrier</a:t>
            </a:r>
            <a:r>
              <a:rPr lang="en-US" sz="2400" spc="-1" dirty="0">
                <a:solidFill>
                  <a:srgbClr val="000000"/>
                </a:solidFill>
                <a:latin typeface="Trebuchet MS"/>
              </a:rPr>
              <a:t> </a:t>
            </a:r>
            <a:r>
              <a:rPr lang="zh-CN" altLang="en-US" sz="2400" spc="-1" dirty="0">
                <a:solidFill>
                  <a:srgbClr val="000000"/>
                </a:solidFill>
                <a:latin typeface="Trebuchet MS"/>
              </a:rPr>
              <a:t>不管用</a:t>
            </a:r>
            <a:endParaRPr lang="en-US" sz="2400" spc="-1" dirty="0">
              <a:latin typeface="Arial"/>
            </a:endParaRPr>
          </a:p>
        </p:txBody>
      </p:sp>
      <p:sp>
        <p:nvSpPr>
          <p:cNvPr id="2261" name="CustomShape 3"/>
          <p:cNvSpPr/>
          <p:nvPr/>
        </p:nvSpPr>
        <p:spPr>
          <a:xfrm>
            <a:off x="6600000" y="95400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2" name="CustomShape 4"/>
          <p:cNvSpPr/>
          <p:nvPr/>
        </p:nvSpPr>
        <p:spPr>
          <a:xfrm>
            <a:off x="744708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63" name="CustomShape 5"/>
          <p:cNvSpPr/>
          <p:nvPr/>
        </p:nvSpPr>
        <p:spPr>
          <a:xfrm>
            <a:off x="7393800" y="4060440"/>
            <a:ext cx="208584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64" name="CustomShape 6"/>
          <p:cNvSpPr/>
          <p:nvPr/>
        </p:nvSpPr>
        <p:spPr>
          <a:xfrm>
            <a:off x="2597880" y="47268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1</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1</a:t>
            </a:r>
            <a:r>
              <a:rPr lang="en-US" sz="1400" spc="-1" baseline="30000" dirty="0">
                <a:solidFill>
                  <a:srgbClr val="000000"/>
                </a:solidFill>
                <a:latin typeface="Trebuchet MS"/>
                <a:ea typeface="DejaVu Sans"/>
              </a:rPr>
              <a:t>st</a:t>
            </a:r>
            <a:r>
              <a:rPr lang="en-US" sz="1400" spc="-1" dirty="0">
                <a:solidFill>
                  <a:srgbClr val="000000"/>
                </a:solidFill>
                <a:latin typeface="Trebuchet MS"/>
                <a:ea typeface="DejaVu Sans"/>
              </a:rPr>
              <a:t> Command Queue</a:t>
            </a:r>
            <a:endParaRPr lang="en-US" sz="1400" spc="-1" dirty="0">
              <a:latin typeface="Arial"/>
            </a:endParaRPr>
          </a:p>
        </p:txBody>
      </p:sp>
      <p:sp>
        <p:nvSpPr>
          <p:cNvPr id="2265" name="CustomShape 7"/>
          <p:cNvSpPr/>
          <p:nvPr/>
        </p:nvSpPr>
        <p:spPr>
          <a:xfrm>
            <a:off x="7151700" y="445815"/>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2</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2</a:t>
            </a:r>
            <a:r>
              <a:rPr lang="en-US" sz="1400" spc="-1" baseline="30000" dirty="0">
                <a:solidFill>
                  <a:srgbClr val="000000"/>
                </a:solidFill>
                <a:latin typeface="Trebuchet MS"/>
                <a:ea typeface="DejaVu Sans"/>
              </a:rPr>
              <a:t>nd</a:t>
            </a:r>
            <a:r>
              <a:rPr lang="en-US" sz="1400" spc="-1" dirty="0">
                <a:solidFill>
                  <a:srgbClr val="000000"/>
                </a:solidFill>
                <a:latin typeface="Trebuchet MS"/>
                <a:ea typeface="DejaVu Sans"/>
              </a:rPr>
              <a:t> Command Queue</a:t>
            </a:r>
            <a:endParaRPr lang="en-US" sz="1400" spc="-1" dirty="0">
              <a:latin typeface="Arial"/>
            </a:endParaRPr>
          </a:p>
        </p:txBody>
      </p:sp>
      <p:sp>
        <p:nvSpPr>
          <p:cNvPr id="2266" name="CustomShape 8"/>
          <p:cNvSpPr/>
          <p:nvPr/>
        </p:nvSpPr>
        <p:spPr>
          <a:xfrm>
            <a:off x="2165160" y="3154680"/>
            <a:ext cx="7362000" cy="7192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67" name="CustomShape 9"/>
          <p:cNvSpPr/>
          <p:nvPr/>
        </p:nvSpPr>
        <p:spPr>
          <a:xfrm>
            <a:off x="2984160" y="3337560"/>
            <a:ext cx="2047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8" name="CustomShape 10"/>
          <p:cNvSpPr/>
          <p:nvPr/>
        </p:nvSpPr>
        <p:spPr>
          <a:xfrm>
            <a:off x="7270320" y="3337560"/>
            <a:ext cx="1849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9" name="Line 11"/>
          <p:cNvSpPr/>
          <p:nvPr/>
        </p:nvSpPr>
        <p:spPr>
          <a:xfrm flipV="1">
            <a:off x="5355840" y="2480040"/>
            <a:ext cx="923760" cy="196596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0" name="Line 12"/>
          <p:cNvSpPr/>
          <p:nvPr/>
        </p:nvSpPr>
        <p:spPr>
          <a:xfrm flipH="1" flipV="1">
            <a:off x="5346120" y="2444040"/>
            <a:ext cx="981360" cy="203652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1" name="CustomShape 13"/>
          <p:cNvSpPr/>
          <p:nvPr/>
        </p:nvSpPr>
        <p:spPr>
          <a:xfrm>
            <a:off x="28938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2" name="CustomShape 14"/>
          <p:cNvSpPr/>
          <p:nvPr/>
        </p:nvSpPr>
        <p:spPr>
          <a:xfrm>
            <a:off x="2840160" y="4060440"/>
            <a:ext cx="20307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CustomShape 1"/>
          <p:cNvSpPr/>
          <p:nvPr/>
        </p:nvSpPr>
        <p:spPr>
          <a:xfrm>
            <a:off x="20179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4" name="CustomShape 2"/>
          <p:cNvSpPr/>
          <p:nvPr/>
        </p:nvSpPr>
        <p:spPr>
          <a:xfrm>
            <a:off x="1524000" y="-315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400" spc="-1" dirty="0">
                <a:solidFill>
                  <a:srgbClr val="000000"/>
                </a:solidFill>
                <a:latin typeface="Trebuchet MS"/>
              </a:rPr>
              <a:t>队列之间的事件</a:t>
            </a:r>
            <a:r>
              <a:rPr lang="en-US" sz="2400" spc="-1" dirty="0">
                <a:solidFill>
                  <a:srgbClr val="000000"/>
                </a:solidFill>
                <a:latin typeface="Trebuchet MS"/>
              </a:rPr>
              <a:t>: </a:t>
            </a:r>
            <a:r>
              <a:rPr lang="zh-CN" altLang="en-US" sz="2400" spc="-1" dirty="0">
                <a:solidFill>
                  <a:srgbClr val="000000"/>
                </a:solidFill>
                <a:latin typeface="Trebuchet MS"/>
              </a:rPr>
              <a:t>这就能用了</a:t>
            </a:r>
            <a:endParaRPr lang="en-US" sz="2400" spc="-1" dirty="0">
              <a:latin typeface="Arial"/>
            </a:endParaRPr>
          </a:p>
        </p:txBody>
      </p:sp>
      <p:sp>
        <p:nvSpPr>
          <p:cNvPr id="2275" name="CustomShape 3"/>
          <p:cNvSpPr/>
          <p:nvPr/>
        </p:nvSpPr>
        <p:spPr>
          <a:xfrm>
            <a:off x="6605400" y="87444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6" name="CustomShape 4"/>
          <p:cNvSpPr/>
          <p:nvPr/>
        </p:nvSpPr>
        <p:spPr>
          <a:xfrm>
            <a:off x="746364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7" name="CustomShape 5"/>
          <p:cNvSpPr/>
          <p:nvPr/>
        </p:nvSpPr>
        <p:spPr>
          <a:xfrm>
            <a:off x="7438080" y="4060440"/>
            <a:ext cx="2113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80" name="CustomShape 8"/>
          <p:cNvSpPr/>
          <p:nvPr/>
        </p:nvSpPr>
        <p:spPr>
          <a:xfrm>
            <a:off x="2165160" y="2955240"/>
            <a:ext cx="7674480" cy="11044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81" name="CustomShape 9"/>
          <p:cNvSpPr/>
          <p:nvPr/>
        </p:nvSpPr>
        <p:spPr>
          <a:xfrm>
            <a:off x="2711640" y="3239640"/>
            <a:ext cx="283284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a:p>
            <a:pPr>
              <a:lnSpc>
                <a:spcPct val="99000"/>
              </a:lnSpc>
            </a:pPr>
            <a:r>
              <a:rPr lang="en-US" sz="1200" spc="-1">
                <a:solidFill>
                  <a:srgbClr val="000000"/>
                </a:solidFill>
                <a:latin typeface="Courier New Bold"/>
                <a:ea typeface="DejaVu Sans"/>
              </a:rPr>
              <a:t>clEnqueueWaitForEvent(event)</a:t>
            </a:r>
            <a:endParaRPr lang="en-US" sz="1200" spc="-1">
              <a:latin typeface="Arial"/>
            </a:endParaRPr>
          </a:p>
        </p:txBody>
      </p:sp>
      <p:sp>
        <p:nvSpPr>
          <p:cNvPr id="2282" name="CustomShape 10"/>
          <p:cNvSpPr/>
          <p:nvPr/>
        </p:nvSpPr>
        <p:spPr>
          <a:xfrm>
            <a:off x="7273560" y="3337560"/>
            <a:ext cx="230364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clEnqueueMarker(event)</a:t>
            </a:r>
            <a:endParaRPr lang="en-US" sz="1200" spc="-1">
              <a:latin typeface="Arial"/>
            </a:endParaRPr>
          </a:p>
        </p:txBody>
      </p:sp>
      <p:sp>
        <p:nvSpPr>
          <p:cNvPr id="2283" name="CustomShape 11"/>
          <p:cNvSpPr/>
          <p:nvPr/>
        </p:nvSpPr>
        <p:spPr>
          <a:xfrm>
            <a:off x="29082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84" name="CustomShape 12"/>
          <p:cNvSpPr/>
          <p:nvPr/>
        </p:nvSpPr>
        <p:spPr>
          <a:xfrm>
            <a:off x="2854920" y="4060440"/>
            <a:ext cx="20163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85" name="CustomShape 13"/>
          <p:cNvSpPr/>
          <p:nvPr/>
        </p:nvSpPr>
        <p:spPr>
          <a:xfrm flipV="1">
            <a:off x="5232000" y="3336840"/>
            <a:ext cx="3887640" cy="456480"/>
          </a:xfrm>
          <a:prstGeom prst="bentConnector3">
            <a:avLst>
              <a:gd name="adj1" fmla="val 50000"/>
            </a:avLst>
          </a:prstGeom>
          <a:noFill/>
          <a:ln w="38160">
            <a:solidFill>
              <a:schemeClr val="accent2"/>
            </a:solidFill>
            <a:round/>
            <a:headEnd type="oval" w="med" len="med"/>
            <a:tailEnd type="oval" w="med" len="med"/>
          </a:ln>
        </p:spPr>
        <p:style>
          <a:lnRef idx="1">
            <a:schemeClr val="accent1"/>
          </a:lnRef>
          <a:fillRef idx="0">
            <a:schemeClr val="accent1"/>
          </a:fillRef>
          <a:effectRef idx="0">
            <a:schemeClr val="accent1"/>
          </a:effectRef>
          <a:fontRef idx="minor"/>
        </p:style>
      </p:sp>
      <p:sp>
        <p:nvSpPr>
          <p:cNvPr id="15" name="CustomShape 6">
            <a:extLst>
              <a:ext uri="{FF2B5EF4-FFF2-40B4-BE49-F238E27FC236}">
                <a16:creationId xmlns:a16="http://schemas.microsoft.com/office/drawing/2014/main" id="{7F070CE2-761F-45B6-A22A-27386560AAED}"/>
              </a:ext>
            </a:extLst>
          </p:cNvPr>
          <p:cNvSpPr/>
          <p:nvPr/>
        </p:nvSpPr>
        <p:spPr>
          <a:xfrm>
            <a:off x="2597880" y="47268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1</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1</a:t>
            </a:r>
            <a:r>
              <a:rPr lang="en-US" sz="1400" spc="-1" baseline="30000" dirty="0">
                <a:solidFill>
                  <a:srgbClr val="000000"/>
                </a:solidFill>
                <a:latin typeface="Trebuchet MS"/>
                <a:ea typeface="DejaVu Sans"/>
              </a:rPr>
              <a:t>st</a:t>
            </a:r>
            <a:r>
              <a:rPr lang="en-US" sz="1400" spc="-1" dirty="0">
                <a:solidFill>
                  <a:srgbClr val="000000"/>
                </a:solidFill>
                <a:latin typeface="Trebuchet MS"/>
                <a:ea typeface="DejaVu Sans"/>
              </a:rPr>
              <a:t> Command Queue</a:t>
            </a:r>
            <a:endParaRPr lang="en-US" sz="1400" spc="-1" dirty="0">
              <a:latin typeface="Arial"/>
            </a:endParaRPr>
          </a:p>
        </p:txBody>
      </p:sp>
      <p:sp>
        <p:nvSpPr>
          <p:cNvPr id="16" name="CustomShape 7">
            <a:extLst>
              <a:ext uri="{FF2B5EF4-FFF2-40B4-BE49-F238E27FC236}">
                <a16:creationId xmlns:a16="http://schemas.microsoft.com/office/drawing/2014/main" id="{F14BF1F6-30C1-47E7-8DA5-54791BC92CFA}"/>
              </a:ext>
            </a:extLst>
          </p:cNvPr>
          <p:cNvSpPr/>
          <p:nvPr/>
        </p:nvSpPr>
        <p:spPr>
          <a:xfrm>
            <a:off x="7151700" y="445815"/>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2</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2</a:t>
            </a:r>
            <a:r>
              <a:rPr lang="en-US" sz="1400" spc="-1" baseline="30000" dirty="0">
                <a:solidFill>
                  <a:srgbClr val="000000"/>
                </a:solidFill>
                <a:latin typeface="Trebuchet MS"/>
                <a:ea typeface="DejaVu Sans"/>
              </a:rPr>
              <a:t>nd</a:t>
            </a:r>
            <a:r>
              <a:rPr lang="en-US" sz="1400" spc="-1" dirty="0">
                <a:solidFill>
                  <a:srgbClr val="000000"/>
                </a:solidFill>
                <a:latin typeface="Trebuchet MS"/>
                <a:ea typeface="DejaVu Sans"/>
              </a:rPr>
              <a:t> Command Queue</a:t>
            </a:r>
            <a:endParaRPr lang="en-US" sz="1400"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 name="CustomShape 1"/>
          <p:cNvSpPr/>
          <p:nvPr/>
        </p:nvSpPr>
        <p:spPr>
          <a:xfrm>
            <a:off x="1307778" y="0"/>
            <a:ext cx="9576444"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宿主端生成的事件影响命令执行：用户事件</a:t>
            </a:r>
            <a:endParaRPr lang="en-US" altLang="zh-CN" sz="3200" spc="-1" dirty="0">
              <a:solidFill>
                <a:srgbClr val="000000"/>
              </a:solidFill>
              <a:latin typeface="Trebuchet MS"/>
            </a:endParaRPr>
          </a:p>
          <a:p>
            <a:pPr algn="ctr">
              <a:lnSpc>
                <a:spcPct val="100000"/>
              </a:lnSpc>
            </a:pPr>
            <a:r>
              <a:rPr lang="en-US" sz="2200" spc="-1" dirty="0">
                <a:solidFill>
                  <a:srgbClr val="000000"/>
                </a:solidFill>
                <a:latin typeface="Trebuchet MS"/>
              </a:rPr>
              <a:t>Host generated events influencing execution of commands: User events</a:t>
            </a:r>
            <a:endParaRPr lang="en-US" sz="2200" spc="-1" dirty="0">
              <a:latin typeface="Arial"/>
            </a:endParaRPr>
          </a:p>
        </p:txBody>
      </p:sp>
      <p:sp>
        <p:nvSpPr>
          <p:cNvPr id="2287" name="CustomShape 2"/>
          <p:cNvSpPr/>
          <p:nvPr/>
        </p:nvSpPr>
        <p:spPr>
          <a:xfrm>
            <a:off x="1631640" y="1268640"/>
            <a:ext cx="885636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运行在宿主线程（</a:t>
            </a:r>
            <a:r>
              <a:rPr lang="en-US" altLang="zh-CN" sz="3200" spc="-1" dirty="0">
                <a:solidFill>
                  <a:srgbClr val="000000"/>
                </a:solidFill>
                <a:latin typeface="Trebuchet MS"/>
              </a:rPr>
              <a:t> host thread </a:t>
            </a:r>
            <a:r>
              <a:rPr lang="zh-CN" altLang="en-US" sz="3200" spc="-1" dirty="0">
                <a:solidFill>
                  <a:srgbClr val="000000"/>
                </a:solidFill>
                <a:latin typeface="Trebuchet MS"/>
              </a:rPr>
              <a:t>）上的</a:t>
            </a:r>
            <a:r>
              <a:rPr lang="en-US" sz="3200" spc="-1" dirty="0">
                <a:solidFill>
                  <a:srgbClr val="000000"/>
                </a:solidFill>
                <a:latin typeface="Trebuchet MS"/>
              </a:rPr>
              <a:t>“</a:t>
            </a:r>
            <a:r>
              <a:rPr lang="zh-CN" altLang="en-US" sz="3200" spc="-1" dirty="0">
                <a:solidFill>
                  <a:srgbClr val="000000"/>
                </a:solidFill>
                <a:latin typeface="Trebuchet MS"/>
              </a:rPr>
              <a:t>用户代码（</a:t>
            </a:r>
            <a:r>
              <a:rPr lang="en-US" altLang="zh-CN" sz="3200" spc="-1" dirty="0">
                <a:solidFill>
                  <a:srgbClr val="000000"/>
                </a:solidFill>
                <a:latin typeface="Trebuchet MS"/>
              </a:rPr>
              <a:t>user code</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可以生成事件对象（</a:t>
            </a:r>
            <a:r>
              <a:rPr lang="en-US" altLang="zh-CN" sz="3200" spc="-1" dirty="0">
                <a:solidFill>
                  <a:srgbClr val="000000"/>
                </a:solidFill>
                <a:latin typeface="Trebuchet MS"/>
              </a:rPr>
              <a:t> event objects </a:t>
            </a:r>
            <a:r>
              <a:rPr lang="zh-CN" altLang="en-US" sz="3200" spc="-1" dirty="0">
                <a:solidFill>
                  <a:srgbClr val="000000"/>
                </a:solidFill>
                <a:latin typeface="Trebuchet MS"/>
              </a:rPr>
              <a:t>）</a:t>
            </a:r>
            <a:endParaRPr lang="en-US" sz="3200" spc="-1" dirty="0">
              <a:latin typeface="Arial"/>
            </a:endParaRPr>
          </a:p>
          <a:p>
            <a:pPr marL="457200">
              <a:spcBef>
                <a:spcPts val="439"/>
              </a:spcBef>
            </a:pPr>
            <a:r>
              <a:rPr lang="en-US" sz="2200" b="1" spc="-1" dirty="0" err="1">
                <a:solidFill>
                  <a:srgbClr val="9BBB59"/>
                </a:solidFill>
                <a:latin typeface="Courier New Bold"/>
              </a:rPr>
              <a:t>cl_event</a:t>
            </a:r>
            <a:r>
              <a:rPr lang="en-US" sz="2200" b="1" spc="-1" dirty="0">
                <a:solidFill>
                  <a:srgbClr val="000000"/>
                </a:solidFill>
                <a:latin typeface="Courier New Bold"/>
              </a:rPr>
              <a:t> </a:t>
            </a:r>
            <a:r>
              <a:rPr lang="en-US" sz="2200" b="1" spc="-1" dirty="0" err="1">
                <a:solidFill>
                  <a:srgbClr val="17375E"/>
                </a:solidFill>
                <a:latin typeface="Courier New Bold"/>
              </a:rPr>
              <a:t>clCreateUserEvent</a:t>
            </a:r>
            <a:r>
              <a:rPr lang="en-US" sz="2200" b="1" spc="-1" dirty="0">
                <a:solidFill>
                  <a:srgbClr val="000000"/>
                </a:solidFill>
                <a:latin typeface="Courier New Bold"/>
              </a:rPr>
              <a:t>(</a:t>
            </a:r>
            <a:r>
              <a:rPr lang="en-US" sz="2200" b="1" spc="-1" dirty="0" err="1">
                <a:solidFill>
                  <a:srgbClr val="9BBB59"/>
                </a:solidFill>
                <a:latin typeface="Courier New Bold"/>
              </a:rPr>
              <a:t>cl_context</a:t>
            </a:r>
            <a:r>
              <a:rPr lang="en-US" sz="2200" b="1" spc="-1" dirty="0">
                <a:solidFill>
                  <a:srgbClr val="000000"/>
                </a:solidFill>
                <a:latin typeface="Courier New Bold"/>
              </a:rPr>
              <a:t> context, </a:t>
            </a: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000000"/>
                </a:solidFill>
                <a:latin typeface="Courier New Bold"/>
              </a:rPr>
              <a:t>errcode_ret</a:t>
            </a:r>
            <a:r>
              <a:rPr lang="en-US" sz="2200" b="1" spc="-1" dirty="0">
                <a:solidFill>
                  <a:srgbClr val="000000"/>
                </a:solidFill>
                <a:latin typeface="Courier New Bold"/>
              </a:rPr>
              <a:t>)</a:t>
            </a:r>
            <a:endParaRPr lang="en-US" sz="2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创建值 </a:t>
            </a:r>
            <a:r>
              <a:rPr lang="en-US" sz="3200" spc="-1" dirty="0">
                <a:solidFill>
                  <a:srgbClr val="000000"/>
                </a:solidFill>
                <a:latin typeface="Trebuchet MS"/>
              </a:rPr>
              <a:t>CL_SUBMITTED.</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将命令提交队列的另一个事件</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可以将事件设置为某个合法事件值（</a:t>
            </a:r>
            <a:r>
              <a:rPr lang="en-US" altLang="zh-CN" sz="3200" spc="-1" dirty="0">
                <a:solidFill>
                  <a:srgbClr val="000000"/>
                </a:solidFill>
                <a:latin typeface="Trebuchet MS"/>
              </a:rPr>
              <a:t> legal event values </a:t>
            </a:r>
            <a:r>
              <a:rPr lang="zh-CN" altLang="en-US" sz="3200" spc="-1" dirty="0">
                <a:solidFill>
                  <a:srgbClr val="000000"/>
                </a:solidFill>
                <a:latin typeface="Trebuchet MS"/>
              </a:rPr>
              <a:t>）</a:t>
            </a:r>
            <a:endParaRPr lang="en-US" sz="3200" spc="-1" dirty="0">
              <a:latin typeface="Arial"/>
            </a:endParaRPr>
          </a:p>
          <a:p>
            <a:pPr marL="457200">
              <a:spcBef>
                <a:spcPts val="439"/>
              </a:spcBef>
            </a:pP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17375E"/>
                </a:solidFill>
                <a:latin typeface="Courier New Bold"/>
              </a:rPr>
              <a:t>clSetUserEventStatus</a:t>
            </a:r>
            <a:r>
              <a:rPr lang="en-US" sz="2200" b="1" spc="-1" dirty="0">
                <a:solidFill>
                  <a:srgbClr val="000000"/>
                </a:solidFill>
                <a:latin typeface="Courier New Bold"/>
              </a:rPr>
              <a:t>(</a:t>
            </a:r>
            <a:r>
              <a:rPr lang="en-US" sz="2200" b="1" spc="-1" dirty="0" err="1">
                <a:solidFill>
                  <a:srgbClr val="9BBB59"/>
                </a:solidFill>
                <a:latin typeface="Courier New Bold"/>
              </a:rPr>
              <a:t>cl_event</a:t>
            </a:r>
            <a:r>
              <a:rPr lang="en-US" sz="2200" b="1" spc="-1" dirty="0">
                <a:solidFill>
                  <a:srgbClr val="000000"/>
                </a:solidFill>
                <a:latin typeface="Courier New Bold"/>
              </a:rPr>
              <a:t> event, </a:t>
            </a: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000000"/>
                </a:solidFill>
                <a:latin typeface="Courier New Bold"/>
              </a:rPr>
              <a:t>execution_status</a:t>
            </a:r>
            <a:r>
              <a:rPr lang="en-US" sz="2200" b="1" spc="-1" dirty="0">
                <a:solidFill>
                  <a:srgbClr val="000000"/>
                </a:solidFill>
                <a:latin typeface="Courier New Bold"/>
              </a:rPr>
              <a:t>)</a:t>
            </a:r>
            <a:endParaRPr lang="en-US" sz="2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应用案例：队列命令块，等待用户输入确定内存状态然后再继续执行</a:t>
            </a:r>
            <a:endParaRPr lang="en-US" sz="3200" spc="-1" dirty="0">
              <a:latin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1913</Words>
  <Application>Microsoft Office PowerPoint</Application>
  <PresentationFormat>宽屏</PresentationFormat>
  <Paragraphs>317</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Arial</vt:lpstr>
      <vt:lpstr>Arial Black</vt:lpstr>
      <vt:lpstr>Arial Narrow</vt:lpstr>
      <vt:lpstr>Courier New Bold</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55</cp:revision>
  <dcterms:created xsi:type="dcterms:W3CDTF">2019-08-06T00:09:42Z</dcterms:created>
  <dcterms:modified xsi:type="dcterms:W3CDTF">2019-08-06T05:21:48Z</dcterms:modified>
</cp:coreProperties>
</file>