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8" r:id="rId3"/>
    <p:sldId id="409" r:id="rId4"/>
    <p:sldId id="410" r:id="rId5"/>
    <p:sldId id="411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13A94-DE7E-4A65-95A3-CC34C666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0685A3-7BB7-4BFF-AB54-49984D0F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D8D90-A56B-439C-97D2-D79551D7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E223A-5AC3-46B6-B3D2-B4F803CC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5A8B3-1195-441B-A38E-E8EBBBB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3FE3-6002-47CC-923F-BB6994B0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905EA-9B11-4EE2-896F-A7A614DD7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550F2-2238-4362-BD64-9FAA026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2D9765-3125-47DB-88B0-83DEFBC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D4C6F-E89F-4B07-8B93-F5F63A17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346809-9790-4172-8557-ECE61DE97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2CC29-96B3-49A8-8E75-1AC784A33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3209B-79E9-4692-8FD9-6C2B0B04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3FE99-998A-4813-9C2F-7D6FA4A6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BCFF6-DAF7-488D-BBAE-B10E6BD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23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6232320" y="160452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020D-9F9E-493B-B414-194B4EE1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A3501-A98D-43E7-A512-6305DAF0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6DBF5-DC5E-47D8-A6B4-7FA62148C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577770-3E04-409E-A702-0CA60A1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AC209-19FA-4F05-9898-EB94DCFD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6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8D505-F2AD-4880-93CE-14C35D65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CB2B4-8F76-43D9-97D8-F4F572F3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DFD1A-A592-4A7A-A604-C209382A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EF79F-E9A7-4C38-964D-27C9170E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93CB0-0A9E-46C8-9D01-5DDC633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4A55D-05A3-45A9-9560-52CAA06B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AC42-241A-4619-939F-DAD1FB31B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30BBA-4042-46A7-9772-B44AD4EA3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52886-5BD7-44E1-A23A-21025E31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21B071-F6BD-4DAC-8290-7A360F7F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4A004F-C382-47B1-A3A4-5C090BDF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6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8C0A6-CEC9-4DD4-A3F4-3320BC9A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ACC978-DD36-4BFA-82F3-ECAB8CF2F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BC5C99-142D-4584-B8BA-63C3516C4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B2DD79-82C4-4774-96FF-E5DADF945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E5DA18-71CF-44C3-97A4-251B13DF7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701D9A-3555-4B7A-99D2-FAF8A9CA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659949-38B7-4C33-B62A-AFA964DC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1E66F4-CC89-4452-AF55-133E23E9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4162C-5870-474B-9794-79B1B9FD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7D639F-958E-42A6-A7F5-01079AB8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61425-AB4A-4304-8C92-D69FBC2B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970B93-AFD2-41F2-AB55-A61A8AD1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5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3FEF6E-12B5-4BCD-9236-112C8D10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5AB35E-CB17-4607-996F-5F7F3F4E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3CB7F-5187-4E9F-BE86-79DD9264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1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5716E-5C4A-496B-892D-6D64DD2C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99933-929A-4D63-B118-2DDAD0A7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99C068-C13C-405C-AF96-B4C1F774F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54BBF-5182-43F4-B082-3357EF1F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40FB5-8103-44CD-9E58-BC48986F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B7C33A-BDAF-416A-A508-26A378C9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60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40CF2-2F0B-49B4-B7D5-C2333BDDF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224A2-E0DE-4D40-851C-2C2E7461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F1685-DB3D-45B0-B182-E29709A64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D7172-B912-4624-8560-4C55408C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32B29-129A-4B56-8AC8-A4AD4057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B86FD8-AAEE-4759-9B27-0B424B5F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CD114B-8F4C-424C-B643-6CCFBFEA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C2CFF-AD76-4EB9-BF60-6205E054C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901D-816A-4544-B684-FE60ED7AC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71B0-B59B-4058-8BC5-B5633269CD91}" type="datetimeFigureOut">
              <a:rPr lang="zh-CN" altLang="en-US" smtClean="0"/>
              <a:t>2019/8/5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979E4-9075-4C98-A695-D029B26DC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44452-F70E-4704-B21F-D8671800E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E3C9-2D5E-40C9-A234-637E387D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8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sc.es/computer-sciences/performance-tools/paraver" TargetMode="External"/><Relationship Id="rId2" Type="http://schemas.openxmlformats.org/officeDocument/2006/relationships/hyperlink" Target="http://www.bsc.es/computer-sciences/performance-tools/trace-genera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CustomShape 1"/>
          <p:cNvSpPr/>
          <p:nvPr/>
        </p:nvSpPr>
        <p:spPr>
          <a:xfrm>
            <a:off x="2246160" y="4406760"/>
            <a:ext cx="7771680" cy="136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优化 </a:t>
            </a:r>
            <a:r>
              <a:rPr lang="en-US" sz="4000" b="1" cap="all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4000" b="1" cap="all" spc="-1" dirty="0">
                <a:solidFill>
                  <a:srgbClr val="000000"/>
                </a:solidFill>
                <a:latin typeface="Trebuchet MS"/>
              </a:rPr>
              <a:t>性能</a:t>
            </a:r>
          </a:p>
        </p:txBody>
      </p:sp>
      <p:sp>
        <p:nvSpPr>
          <p:cNvPr id="1914" name="CustomShape 2"/>
          <p:cNvSpPr/>
          <p:nvPr/>
        </p:nvSpPr>
        <p:spPr>
          <a:xfrm>
            <a:off x="2246160" y="2906640"/>
            <a:ext cx="777168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spcBef>
                <a:spcPts val="400"/>
              </a:spcBef>
            </a:pPr>
            <a:r>
              <a:rPr lang="en-US" sz="2000" spc="-1">
                <a:solidFill>
                  <a:srgbClr val="000000"/>
                </a:solidFill>
                <a:latin typeface="Trebuchet MS"/>
              </a:rPr>
              <a:t>章节 10</a:t>
            </a:r>
            <a:endParaRPr lang="en-US" sz="2000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平台专用分析器</a:t>
            </a:r>
            <a:endParaRPr lang="en-US" altLang="zh-CN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Platform specific profilers</a:t>
            </a:r>
            <a:endParaRPr lang="en-US" sz="2800" spc="-1" dirty="0">
              <a:latin typeface="Arial"/>
            </a:endParaRPr>
          </a:p>
        </p:txBody>
      </p:sp>
      <p:sp>
        <p:nvSpPr>
          <p:cNvPr id="1933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关于你的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程序的更多信息，可以通过使用硬件厂商提供的专用的分析工具来获得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的分析可以通过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自身用于特定分析的事件（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Events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）来分析命令队列和核函数调用的性能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NVIDIA Visual Profiler®</a:t>
            </a:r>
            <a:endParaRPr lang="en-US" sz="4400" spc="-1" dirty="0">
              <a:latin typeface="Arial"/>
            </a:endParaRPr>
          </a:p>
        </p:txBody>
      </p:sp>
      <p:graphicFrame>
        <p:nvGraphicFramePr>
          <p:cNvPr id="1935" name="Table 2"/>
          <p:cNvGraphicFramePr/>
          <p:nvPr/>
        </p:nvGraphicFramePr>
        <p:xfrm>
          <a:off x="1631640" y="1484640"/>
          <a:ext cx="8928720" cy="2526792"/>
        </p:xfrm>
        <a:graphic>
          <a:graphicData uri="http://schemas.openxmlformats.org/drawingml/2006/table">
            <a:tbl>
              <a:tblPr/>
              <a:tblGrid>
                <a:gridCol w="446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1"/>
                        </a:spcBef>
                      </a:pPr>
                      <a:r>
                        <a:rPr lang="zh-CN" altLang="en-US" sz="248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这个软件提供的信息包括</a:t>
                      </a:r>
                      <a:r>
                        <a:rPr lang="en-US" sz="248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:</a:t>
                      </a:r>
                      <a:endParaRPr lang="en-US" sz="2480" b="0" strike="noStrike" spc="-1" dirty="0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spcBef>
                          <a:spcPts val="621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设备占用率 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Device occupancy</a:t>
                      </a:r>
                      <a:endParaRPr lang="en-US" sz="2400" b="0" strike="noStrike" spc="-1" dirty="0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spcBef>
                          <a:spcPts val="621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内存带宽 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Memory bandwidth(</a:t>
                      </a: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宿主与设备之间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)</a:t>
                      </a:r>
                      <a:endParaRPr lang="en-US" sz="2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endParaRPr lang="en-US" sz="2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1"/>
                        </a:spcBef>
                      </a:pPr>
                      <a:endParaRPr lang="en-US" sz="1800" b="0" strike="noStrike" spc="-1" dirty="0">
                        <a:latin typeface="Arial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spcBef>
                          <a:spcPts val="621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寄存器使用数量</a:t>
                      </a:r>
                      <a:endParaRPr lang="en-US" altLang="zh-CN" sz="24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spcBef>
                          <a:spcPts val="621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核函数执行和内存复制的时间线</a:t>
                      </a:r>
                      <a:endParaRPr lang="en-US" altLang="zh-CN" sz="2400" b="0" strike="noStrike" spc="-1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 marL="343080" indent="-342360">
                        <a:lnSpc>
                          <a:spcPct val="100000"/>
                        </a:lnSpc>
                        <a:spcBef>
                          <a:spcPts val="621"/>
                        </a:spcBef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zh-CN" altLang="en-US" sz="2400" b="0" strike="noStrike" spc="-1" dirty="0">
                          <a:solidFill>
                            <a:srgbClr val="000000"/>
                          </a:solidFill>
                          <a:latin typeface="Trebuchet MS"/>
                        </a:rPr>
                        <a:t>等等</a:t>
                      </a:r>
                      <a:endParaRPr lang="en-US" sz="2400" b="0" strike="noStrike" spc="-1" dirty="0">
                        <a:latin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6" name="CustomShape 3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  <p:sp>
        <p:nvSpPr>
          <p:cNvPr id="1937" name="CustomShape 4"/>
          <p:cNvSpPr/>
          <p:nvPr/>
        </p:nvSpPr>
        <p:spPr>
          <a:xfrm>
            <a:off x="1631640" y="4029840"/>
            <a:ext cx="822888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开始一个新的对话（</a:t>
            </a:r>
            <a:r>
              <a:rPr lang="en-US" altLang="zh-CN" sz="2000" spc="-1" dirty="0">
                <a:solidFill>
                  <a:srgbClr val="000000"/>
                </a:solidFill>
                <a:latin typeface="Trebuchet MS"/>
                <a:ea typeface="DejaVu Sans"/>
              </a:rPr>
              <a:t>session</a:t>
            </a: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）</a:t>
            </a:r>
            <a:r>
              <a:rPr 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: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跟随向导，在文件选择的时候选择你编译好的二进制文件（不需要任何的代码修改或者编译调整），其他选项都留作默认设置即可。</a:t>
            </a:r>
            <a:endParaRPr lang="en-US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000" spc="-1" dirty="0">
                <a:solidFill>
                  <a:srgbClr val="000000"/>
                </a:solidFill>
                <a:latin typeface="Trebuchet MS"/>
                <a:ea typeface="DejaVu Sans"/>
              </a:rPr>
              <a:t>然后程序就会运行，测试结果就会显示出来了。</a:t>
            </a:r>
            <a:endParaRPr lang="en-US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US" sz="2000" spc="-1" dirty="0">
              <a:latin typeface="Arial"/>
            </a:endParaRPr>
          </a:p>
        </p:txBody>
      </p:sp>
      <p:pic>
        <p:nvPicPr>
          <p:cNvPr id="1938" name="Picture 2"/>
          <p:cNvPicPr/>
          <p:nvPr/>
        </p:nvPicPr>
        <p:blipFill>
          <a:blip r:embed="rId2"/>
          <a:srcRect l="5000" t="6530" r="81407" b="77449"/>
          <a:stretch/>
        </p:blipFill>
        <p:spPr>
          <a:xfrm>
            <a:off x="7608000" y="3573000"/>
            <a:ext cx="1240200" cy="913680"/>
          </a:xfrm>
          <a:prstGeom prst="rect">
            <a:avLst/>
          </a:prstGeom>
          <a:ln>
            <a:noFill/>
          </a:ln>
        </p:spPr>
      </p:pic>
      <p:sp>
        <p:nvSpPr>
          <p:cNvPr id="1939" name="CustomShape 5"/>
          <p:cNvSpPr/>
          <p:nvPr/>
        </p:nvSpPr>
        <p:spPr>
          <a:xfrm>
            <a:off x="6096000" y="4030200"/>
            <a:ext cx="1511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CustomShape 1"/>
          <p:cNvSpPr/>
          <p:nvPr/>
        </p:nvSpPr>
        <p:spPr>
          <a:xfrm>
            <a:off x="1981200" y="-27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nvvp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进行分析</a:t>
            </a:r>
            <a:endParaRPr lang="en-US" sz="4400" spc="-1" dirty="0">
              <a:latin typeface="Arial"/>
            </a:endParaRPr>
          </a:p>
        </p:txBody>
      </p:sp>
      <p:sp>
        <p:nvSpPr>
          <p:cNvPr id="1941" name="CustomShape 2"/>
          <p:cNvSpPr/>
          <p:nvPr/>
        </p:nvSpPr>
        <p:spPr>
          <a:xfrm>
            <a:off x="1981200" y="105264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时间线告诉的是在程序执行的过程中发生了什么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关于优化的一些内容在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Analysis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选项卡中显示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pic>
        <p:nvPicPr>
          <p:cNvPr id="1942" name="Picture 23"/>
          <p:cNvPicPr/>
          <p:nvPr/>
        </p:nvPicPr>
        <p:blipFill>
          <a:blip r:embed="rId2"/>
          <a:srcRect l="3470" t="12082" r="49990" b="57863"/>
          <a:stretch/>
        </p:blipFill>
        <p:spPr>
          <a:xfrm>
            <a:off x="3820080" y="2133000"/>
            <a:ext cx="4254120" cy="1716120"/>
          </a:xfrm>
          <a:prstGeom prst="rect">
            <a:avLst/>
          </a:prstGeom>
          <a:ln>
            <a:noFill/>
          </a:ln>
        </p:spPr>
      </p:pic>
      <p:sp>
        <p:nvSpPr>
          <p:cNvPr id="1943" name="CustomShape 3"/>
          <p:cNvSpPr/>
          <p:nvPr/>
        </p:nvSpPr>
        <p:spPr>
          <a:xfrm>
            <a:off x="2279640" y="2866320"/>
            <a:ext cx="120528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zh-CN" altLang="en-US" sz="2000" spc="-1" dirty="0">
                <a:solidFill>
                  <a:srgbClr val="4F81BD"/>
                </a:solidFill>
                <a:latin typeface="Trebuchet MS"/>
                <a:ea typeface="DejaVu Sans"/>
              </a:rPr>
              <a:t>核函数</a:t>
            </a:r>
            <a:endParaRPr lang="en-US" altLang="zh-CN" sz="2000" spc="-1" dirty="0">
              <a:solidFill>
                <a:srgbClr val="4F81BD"/>
              </a:solidFill>
              <a:latin typeface="Trebuchet MS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4F81BD"/>
                </a:solidFill>
                <a:latin typeface="Trebuchet MS"/>
                <a:ea typeface="DejaVu Sans"/>
              </a:rPr>
              <a:t>Kernels</a:t>
            </a:r>
            <a:endParaRPr lang="en-US" sz="2000" spc="-1" dirty="0">
              <a:latin typeface="Arial"/>
            </a:endParaRPr>
          </a:p>
        </p:txBody>
      </p:sp>
      <p:sp>
        <p:nvSpPr>
          <p:cNvPr id="1944" name="CustomShape 4"/>
          <p:cNvSpPr/>
          <p:nvPr/>
        </p:nvSpPr>
        <p:spPr>
          <a:xfrm flipV="1">
            <a:off x="3485640" y="2986920"/>
            <a:ext cx="913680" cy="7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E66714"/>
          </a:solidFill>
          <a:ln w="38160">
            <a:solidFill>
              <a:schemeClr val="accent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5" name="CustomShape 5"/>
          <p:cNvSpPr/>
          <p:nvPr/>
        </p:nvSpPr>
        <p:spPr>
          <a:xfrm>
            <a:off x="8304600" y="2312280"/>
            <a:ext cx="1967040" cy="16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zh-CN" altLang="en-US" sz="2000" spc="-1" dirty="0">
                <a:solidFill>
                  <a:srgbClr val="4F81BD"/>
                </a:solidFill>
                <a:latin typeface="Trebuchet MS"/>
                <a:ea typeface="DejaVu Sans"/>
              </a:rPr>
              <a:t>核函数的每次调用都被表示为一个小盒子</a:t>
            </a:r>
            <a:endParaRPr lang="en-US" sz="2000" spc="-1" dirty="0">
              <a:latin typeface="Arial"/>
            </a:endParaRPr>
          </a:p>
        </p:txBody>
      </p:sp>
      <p:pic>
        <p:nvPicPr>
          <p:cNvPr id="1946" name="Picture 24"/>
          <p:cNvPicPr/>
          <p:nvPr/>
        </p:nvPicPr>
        <p:blipFill>
          <a:blip r:embed="rId2"/>
          <a:srcRect l="3570" t="67736" r="11835" b="3511"/>
          <a:stretch/>
        </p:blipFill>
        <p:spPr>
          <a:xfrm>
            <a:off x="2464320" y="5157360"/>
            <a:ext cx="6943320" cy="1473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 </a:t>
            </a:r>
            <a:r>
              <a:rPr lang="en-US" altLang="zh-CN" sz="4400" spc="-1" dirty="0" err="1">
                <a:solidFill>
                  <a:srgbClr val="000000"/>
                </a:solidFill>
                <a:latin typeface="Trebuchet MS"/>
              </a:rPr>
              <a:t>nvvp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进行分析</a:t>
            </a:r>
            <a:endParaRPr lang="en-US" altLang="zh-CN" sz="4400" spc="-1" dirty="0"/>
          </a:p>
        </p:txBody>
      </p:sp>
      <p:sp>
        <p:nvSpPr>
          <p:cNvPr id="1948" name="CustomShape 2"/>
          <p:cNvSpPr/>
          <p:nvPr/>
        </p:nvSpPr>
        <p:spPr>
          <a:xfrm>
            <a:off x="1631640" y="1600200"/>
            <a:ext cx="8856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Details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选项卡显示的是每个核调用以及内存复制的信息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使用的寄存器数量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工作组规模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内存吞吐量（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memory throughput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内存传输量（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amount of memory transferred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不会有相关信息特别提示核函数运行速度慢的部分，但可视化的图像会提供一些线索让我们去寻找这样的部位</a:t>
            </a: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学习的最好方法：自己动手拿一个程序来试试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从命令行进行分析</a:t>
            </a:r>
            <a:endParaRPr lang="en-US" sz="4400" spc="-1" dirty="0">
              <a:latin typeface="Arial"/>
            </a:endParaRPr>
          </a:p>
        </p:txBody>
      </p:sp>
      <p:sp>
        <p:nvSpPr>
          <p:cNvPr id="1950" name="CustomShape 2"/>
          <p:cNvSpPr/>
          <p:nvPr/>
        </p:nvSpPr>
        <p:spPr>
          <a:xfrm>
            <a:off x="1703640" y="1196640"/>
            <a:ext cx="8784360" cy="50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2500" lnSpcReduction="20000"/>
          </a:bodyPr>
          <a:lstStyle/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NVIDIA®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还提供了 </a:t>
            </a:r>
            <a:r>
              <a:rPr lang="en-US" sz="3200" spc="-1" dirty="0" err="1">
                <a:solidFill>
                  <a:srgbClr val="9BBB59"/>
                </a:solidFill>
                <a:latin typeface="Letter Gothic Std"/>
              </a:rPr>
              <a:t>nvprof</a:t>
            </a:r>
            <a:r>
              <a:rPr lang="en-US" sz="3200" spc="-1" dirty="0">
                <a:solidFill>
                  <a:srgbClr val="9BBB59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以及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‘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命令行分析工具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Command Line Profiler’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nvprof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自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CUDA™ 5.0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以后的版本都提供支持，不过目前对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的分析还缺乏驱动支持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传统的命令行分析器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command-line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可以使用环境变量来调用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Courier New Bold"/>
              </a:rPr>
              <a:t>        $ export COMPUTE_PROFILE=1</a:t>
            </a:r>
            <a:endParaRPr lang="en-US" sz="3200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Courier New Bold"/>
              </a:rPr>
              <a:t>        $ export COMPUTE_PROFILE_LOG=&lt;output file&gt;</a:t>
            </a:r>
            <a:endParaRPr lang="en-US" sz="3200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641"/>
              </a:spcBef>
            </a:pPr>
            <a:r>
              <a:rPr lang="en-US" sz="3200" spc="-1" dirty="0">
                <a:solidFill>
                  <a:srgbClr val="000000"/>
                </a:solidFill>
                <a:latin typeface="Courier New Bold"/>
              </a:rPr>
              <a:t>        $ export COMPUTE_PROFILE_CONFIG=&lt;config file&gt;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配置文件控制着收集的时间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n </a:t>
            </a:r>
            <a:r>
              <a:rPr lang="en-US" sz="3200" spc="-1" dirty="0" err="1">
                <a:solidFill>
                  <a:srgbClr val="1F497D"/>
                </a:solidFill>
                <a:latin typeface="Courier New Bold"/>
              </a:rPr>
              <a:t>nvprof</a:t>
            </a:r>
            <a:r>
              <a:rPr lang="en-US" sz="3200" spc="-1" dirty="0">
                <a:solidFill>
                  <a:srgbClr val="1F497D"/>
                </a:solidFill>
                <a:latin typeface="Courier New Bold"/>
              </a:rPr>
              <a:t> --query-events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查看详细列表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t)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运行你的程序来收集事件信息，然后使用编辑器就可以查看分析结果</a:t>
            </a:r>
            <a:endParaRPr lang="en-US" sz="3200" spc="-1" dirty="0">
              <a:latin typeface="Arial"/>
            </a:endParaRPr>
          </a:p>
          <a:p>
            <a:pPr marL="343080" indent="-342360">
              <a:lnSpc>
                <a:spcPct val="12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设置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(</a:t>
            </a:r>
            <a:r>
              <a:rPr lang="en-US" sz="3200" spc="-1" dirty="0">
                <a:solidFill>
                  <a:srgbClr val="000000"/>
                </a:solidFill>
                <a:latin typeface="Courier New Bold"/>
              </a:rPr>
              <a:t>COMPUTE_PROFILE_CSV=1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)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还可以使得输出结果保存成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CSV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格式，然后可以使用表格工具查看，或者也可以导入到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nvvp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当中查看（支持的程度有限）</a:t>
            </a:r>
            <a:endParaRPr lang="en-US" sz="3200" spc="-1" dirty="0">
              <a:latin typeface="Arial"/>
            </a:endParaRPr>
          </a:p>
        </p:txBody>
      </p:sp>
      <p:sp>
        <p:nvSpPr>
          <p:cNvPr id="1951" name="CustomShape 3"/>
          <p:cNvSpPr/>
          <p:nvPr/>
        </p:nvSpPr>
        <p:spPr>
          <a:xfrm>
            <a:off x="1631640" y="6453360"/>
            <a:ext cx="4860720" cy="51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AMD® CodeXL</a:t>
            </a:r>
            <a:endParaRPr lang="en-US" sz="4400" spc="-1">
              <a:latin typeface="Arial"/>
            </a:endParaRPr>
          </a:p>
        </p:txBody>
      </p:sp>
      <p:sp>
        <p:nvSpPr>
          <p:cNvPr id="1953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AMD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提供的一个图形化分析器和调试器，针对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AMD Radeon™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GPU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可以提供下列相关信息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和核函数（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）运行计时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内存转移信息（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Memory transfer information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寄存器的使用（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Register use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局部内存的使用（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Local memory use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Wavefront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的使用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对限制性能的因素的提示</a:t>
            </a:r>
            <a:endParaRPr lang="en-US" sz="2800" spc="-1" dirty="0">
              <a:latin typeface="Arial"/>
            </a:endParaRPr>
          </a:p>
        </p:txBody>
      </p:sp>
      <p:sp>
        <p:nvSpPr>
          <p:cNvPr id="1954" name="CustomShape 3"/>
          <p:cNvSpPr/>
          <p:nvPr/>
        </p:nvSpPr>
        <p:spPr>
          <a:xfrm>
            <a:off x="1631640" y="6453360"/>
            <a:ext cx="4860720" cy="40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241"/>
              </a:spcBef>
            </a:pPr>
            <a:r>
              <a:rPr lang="zh-CN" altLang="en-US" sz="1200" spc="-1" dirty="0">
                <a:solidFill>
                  <a:srgbClr val="000000"/>
                </a:solidFill>
                <a:latin typeface="Trebuchet MS"/>
                <a:ea typeface="DejaVu Sans"/>
              </a:rPr>
              <a:t>第三方名称是其公司所有财产</a:t>
            </a:r>
            <a:endParaRPr lang="en-US" sz="1200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CustomShape 1"/>
          <p:cNvSpPr/>
          <p:nvPr/>
        </p:nvSpPr>
        <p:spPr>
          <a:xfrm>
            <a:off x="1981200" y="44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CodeXL</a:t>
            </a:r>
            <a:endParaRPr lang="en-US" sz="4400" spc="-1">
              <a:latin typeface="Arial"/>
            </a:endParaRPr>
          </a:p>
        </p:txBody>
      </p:sp>
      <p:sp>
        <p:nvSpPr>
          <p:cNvPr id="1956" name="CustomShape 2"/>
          <p:cNvSpPr/>
          <p:nvPr/>
        </p:nvSpPr>
        <p:spPr>
          <a:xfrm>
            <a:off x="1981200" y="1196640"/>
            <a:ext cx="8228880" cy="50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创建一个新项目，插入二进制文件</a:t>
            </a:r>
            <a:endParaRPr lang="en-US" altLang="zh-CN" sz="3200" spc="-1" dirty="0">
              <a:solidFill>
                <a:srgbClr val="000000"/>
              </a:solidFill>
              <a:latin typeface="Trebuchet MS"/>
            </a:endParaRPr>
          </a:p>
          <a:p>
            <a:pPr marL="720">
              <a:spcBef>
                <a:spcPts val="641"/>
              </a:spcBef>
              <a:buClr>
                <a:srgbClr val="000000"/>
              </a:buClr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点击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Profiling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按钮然后点击绿色箭头来运行你的程序</a:t>
            </a:r>
            <a:endParaRPr lang="en-US" sz="3200" spc="-1" dirty="0">
              <a:solidFill>
                <a:srgbClr val="000000"/>
              </a:solidFill>
              <a:latin typeface="Trebuchet MS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选择不同轨迹来跟踪相关信息</a:t>
            </a:r>
            <a:endParaRPr lang="en-US" sz="3200" spc="-1" dirty="0">
              <a:latin typeface="Arial"/>
            </a:endParaRPr>
          </a:p>
        </p:txBody>
      </p:sp>
      <p:pic>
        <p:nvPicPr>
          <p:cNvPr id="1957" name="Picture 3"/>
          <p:cNvPicPr/>
          <p:nvPr/>
        </p:nvPicPr>
        <p:blipFill>
          <a:blip r:embed="rId2"/>
          <a:stretch/>
        </p:blipFill>
        <p:spPr>
          <a:xfrm>
            <a:off x="8472360" y="1917000"/>
            <a:ext cx="1173240" cy="935280"/>
          </a:xfrm>
          <a:prstGeom prst="rect">
            <a:avLst/>
          </a:prstGeom>
          <a:ln>
            <a:noFill/>
          </a:ln>
        </p:spPr>
      </p:pic>
      <p:pic>
        <p:nvPicPr>
          <p:cNvPr id="1958" name="Picture 4"/>
          <p:cNvPicPr/>
          <p:nvPr/>
        </p:nvPicPr>
        <p:blipFill>
          <a:blip r:embed="rId3"/>
          <a:srcRect r="87164" b="85436"/>
          <a:stretch/>
        </p:blipFill>
        <p:spPr>
          <a:xfrm>
            <a:off x="8816160" y="3663360"/>
            <a:ext cx="1171080" cy="866160"/>
          </a:xfrm>
          <a:prstGeom prst="rect">
            <a:avLst/>
          </a:prstGeom>
          <a:ln>
            <a:noFill/>
          </a:ln>
        </p:spPr>
      </p:pic>
      <p:pic>
        <p:nvPicPr>
          <p:cNvPr id="1959" name="Picture 5"/>
          <p:cNvPicPr/>
          <p:nvPr/>
        </p:nvPicPr>
        <p:blipFill>
          <a:blip r:embed="rId4"/>
          <a:srcRect l="3580" r="70966" b="70142"/>
          <a:stretch/>
        </p:blipFill>
        <p:spPr>
          <a:xfrm>
            <a:off x="7074120" y="5229360"/>
            <a:ext cx="2024280" cy="14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CodeXL</a:t>
            </a:r>
            <a:endParaRPr lang="en-US" sz="4400" spc="-1">
              <a:latin typeface="Arial"/>
            </a:endParaRPr>
          </a:p>
        </p:txBody>
      </p:sp>
      <p:sp>
        <p:nvSpPr>
          <p:cNvPr id="1961" name="CustomShape 2"/>
          <p:cNvSpPr/>
          <p:nvPr/>
        </p:nvSpPr>
        <p:spPr>
          <a:xfrm>
            <a:off x="1703640" y="1600200"/>
            <a:ext cx="4474080" cy="485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GPU: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性能计数器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关于核函数的信息，包括工作组规模，寄存器等等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查看核函数指令代码（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kernel instruction code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左侧列中点击核函数名称</a:t>
            </a:r>
            <a:endParaRPr lang="en-US" sz="24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查看相关图表和提示</a:t>
            </a:r>
            <a:endParaRPr lang="en-US" sz="2800" spc="-1" dirty="0">
              <a:latin typeface="Arial"/>
            </a:endParaRPr>
          </a:p>
          <a:p>
            <a:pPr marL="1143000" lvl="2" indent="-227880">
              <a:lnSpc>
                <a:spcPct val="11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点击占用率结果（</a:t>
            </a:r>
            <a:r>
              <a:rPr lang="en-US" altLang="zh-CN" sz="2400" spc="-1" dirty="0">
                <a:solidFill>
                  <a:srgbClr val="000000"/>
                </a:solidFill>
                <a:latin typeface="Trebuchet MS"/>
              </a:rPr>
              <a:t> Occupancy result </a:t>
            </a:r>
            <a:r>
              <a:rPr lang="zh-CN" altLang="en-US" sz="24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2400" spc="-1" dirty="0">
              <a:latin typeface="Arial"/>
            </a:endParaRPr>
          </a:p>
        </p:txBody>
      </p:sp>
      <p:pic>
        <p:nvPicPr>
          <p:cNvPr id="1962" name="Picture 3"/>
          <p:cNvPicPr/>
          <p:nvPr/>
        </p:nvPicPr>
        <p:blipFill>
          <a:blip r:embed="rId2"/>
          <a:srcRect l="28021"/>
          <a:stretch/>
        </p:blipFill>
        <p:spPr>
          <a:xfrm>
            <a:off x="6384000" y="3069000"/>
            <a:ext cx="4031640" cy="3527640"/>
          </a:xfrm>
          <a:prstGeom prst="rect">
            <a:avLst/>
          </a:prstGeom>
          <a:ln>
            <a:noFill/>
          </a:ln>
        </p:spPr>
      </p:pic>
      <p:pic>
        <p:nvPicPr>
          <p:cNvPr id="1963" name="Picture 4"/>
          <p:cNvPicPr/>
          <p:nvPr/>
        </p:nvPicPr>
        <p:blipFill>
          <a:blip r:embed="rId3"/>
          <a:srcRect l="31119" t="12161" b="56018"/>
          <a:stretch/>
        </p:blipFill>
        <p:spPr>
          <a:xfrm>
            <a:off x="6031200" y="1484640"/>
            <a:ext cx="4384440" cy="1320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CodeXL</a:t>
            </a:r>
            <a:endParaRPr lang="en-US" sz="4400" spc="-1">
              <a:latin typeface="Arial"/>
            </a:endParaRPr>
          </a:p>
        </p:txBody>
      </p:sp>
      <p:sp>
        <p:nvSpPr>
          <p:cNvPr id="1965" name="CustomShape 2"/>
          <p:cNvSpPr/>
          <p:nvPr/>
        </p:nvSpPr>
        <p:spPr>
          <a:xfrm>
            <a:off x="1981200" y="1600200"/>
            <a:ext cx="40420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GPU: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应用追踪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查看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 调用的时间追踪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内存移动的时间追踪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核函数执行（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execution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）的时间追踪</a:t>
            </a:r>
            <a:endParaRPr lang="en-US" sz="2800" spc="-1" dirty="0">
              <a:latin typeface="Arial"/>
            </a:endParaRPr>
          </a:p>
        </p:txBody>
      </p:sp>
      <p:pic>
        <p:nvPicPr>
          <p:cNvPr id="1966" name="Picture 4"/>
          <p:cNvPicPr/>
          <p:nvPr/>
        </p:nvPicPr>
        <p:blipFill>
          <a:blip r:embed="rId2"/>
          <a:srcRect l="28304" t="8344" b="3089"/>
          <a:stretch/>
        </p:blipFill>
        <p:spPr>
          <a:xfrm>
            <a:off x="6024000" y="2205000"/>
            <a:ext cx="4355280" cy="338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CustomShape 1"/>
          <p:cNvSpPr/>
          <p:nvPr/>
        </p:nvSpPr>
        <p:spPr>
          <a:xfrm>
            <a:off x="1559640" y="119520"/>
            <a:ext cx="910764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练习</a:t>
            </a:r>
            <a:r>
              <a:rPr lang="en-US" sz="3600" spc="-1" dirty="0">
                <a:solidFill>
                  <a:srgbClr val="000000"/>
                </a:solidFill>
                <a:latin typeface="Trebuchet MS"/>
              </a:rPr>
              <a:t> 12: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分析 </a:t>
            </a:r>
            <a:r>
              <a:rPr lang="en-US" altLang="zh-CN" sz="36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600" spc="-1" dirty="0">
                <a:solidFill>
                  <a:srgbClr val="000000"/>
                </a:solidFill>
                <a:latin typeface="Trebuchet MS"/>
              </a:rPr>
              <a:t>程序</a:t>
            </a:r>
            <a:endParaRPr lang="en-US" sz="3600" spc="-1" dirty="0">
              <a:latin typeface="Arial"/>
            </a:endParaRPr>
          </a:p>
        </p:txBody>
      </p:sp>
      <p:sp>
        <p:nvSpPr>
          <p:cNvPr id="1968" name="CustomShape 2"/>
          <p:cNvSpPr/>
          <p:nvPr/>
        </p:nvSpPr>
        <p:spPr>
          <a:xfrm>
            <a:off x="1703640" y="1415520"/>
            <a:ext cx="8784360" cy="532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目标：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试验一下本章提到的分析工具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流程：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从你的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程序中选择一个作为分析对象，比如矩阵乘法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在分析工具中运行程序并且检查分析结果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修改程序，以某种方法改进性能，然后观察分析器中的对应变化</a:t>
            </a:r>
            <a:endParaRPr lang="en-US" sz="28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有时间的话还可以对其他程序重复上面的过程</a:t>
            </a:r>
            <a:endParaRPr lang="en-US" sz="2800" spc="-1" dirty="0">
              <a:latin typeface="Arial"/>
            </a:endParaRPr>
          </a:p>
          <a:p>
            <a:pPr marL="343080" indent="-342360">
              <a:lnSpc>
                <a:spcPct val="110000"/>
              </a:lnSpc>
              <a:spcBef>
                <a:spcPts val="641"/>
              </a:spcBef>
              <a:buClr>
                <a:srgbClr val="C0504D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C0504D"/>
                </a:solidFill>
                <a:latin typeface="Trebuchet MS"/>
              </a:rPr>
              <a:t>预期输出</a:t>
            </a:r>
            <a:r>
              <a:rPr lang="en-US" sz="3200" spc="-1" dirty="0">
                <a:solidFill>
                  <a:srgbClr val="C0504D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lnSpc>
                <a:spcPct val="11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通过分析界面应该得到与实际情况基本相符的宿主代码的时间报告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and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Paraver</a:t>
            </a:r>
            <a:endParaRPr lang="en-US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译者注：两个软件，西班牙语，直译为 提取 和 保存</a:t>
            </a:r>
            <a:endParaRPr lang="en-US" spc="-1" dirty="0">
              <a:latin typeface="Arial"/>
            </a:endParaRPr>
          </a:p>
        </p:txBody>
      </p:sp>
      <p:sp>
        <p:nvSpPr>
          <p:cNvPr id="1916" name="CustomShape 2"/>
          <p:cNvSpPr/>
          <p:nvPr/>
        </p:nvSpPr>
        <p:spPr>
          <a:xfrm>
            <a:off x="1703640" y="1600200"/>
            <a:ext cx="878436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下面的内容来自巴塞罗那超级计算中心（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Barcelona Supercomputing Center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2"/>
              </a:rPr>
              <a:t>http://www.bsc.es/computer-sciences/performance-tools/trace-generation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u="sng" spc="-1" dirty="0">
                <a:solidFill>
                  <a:srgbClr val="0000FF"/>
                </a:solidFill>
                <a:latin typeface="Trebuchet MS"/>
                <a:hlinkClick r:id="rId3"/>
              </a:rPr>
              <a:t>http://www.bsc.es/computer-sciences/performance-tools/paraver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创建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程序并分析运行轨迹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也可以使用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MPI, OpenMP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版本需求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: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v2.3.5rc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Paraver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4.4.5</a:t>
            </a:r>
            <a:endParaRPr lang="en-US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514440" indent="-513720">
              <a:spcBef>
                <a:spcPts val="64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检测（</a:t>
            </a:r>
            <a:r>
              <a:rPr lang="en-US" altLang="zh-CN" sz="3200" i="1" spc="-1" dirty="0">
                <a:solidFill>
                  <a:srgbClr val="000000"/>
                </a:solidFill>
                <a:latin typeface="Trebuchet MS"/>
              </a:rPr>
              <a:t> instruments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y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你的应用，然后生成运行调用（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runtime call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）、性能计数（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performance counters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）以及源代码索引（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source code references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）的时间戳事件（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timestamped events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914400" lvl="1" indent="-5137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允许你衡量你的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调用 和 核函数调用（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call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）的运行时间</a:t>
            </a:r>
            <a:endParaRPr lang="en-US" altLang="zh-CN" sz="2800" spc="-1" dirty="0">
              <a:solidFill>
                <a:srgbClr val="000000"/>
              </a:solidFill>
              <a:latin typeface="Trebuchet MS"/>
            </a:endParaRPr>
          </a:p>
          <a:p>
            <a:pPr marL="914400" lvl="1" indent="-5137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endParaRPr lang="en-US" sz="2800" spc="-1" dirty="0">
              <a:latin typeface="Arial"/>
            </a:endParaRPr>
          </a:p>
          <a:p>
            <a:pPr marL="514440" indent="-513720">
              <a:spcBef>
                <a:spcPts val="64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Paraver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是将上述踪迹进行可视化分析的</a:t>
            </a:r>
            <a:endParaRPr lang="en-US" sz="3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  <a:p>
            <a:pPr>
              <a:spcBef>
                <a:spcPts val="641"/>
              </a:spcBef>
            </a:pPr>
            <a:endParaRPr lang="en-US" sz="3200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2FDC64B7-DF74-48CC-9AE6-096240025B48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altLang="zh-CN" sz="4400" spc="-1" dirty="0">
                <a:solidFill>
                  <a:srgbClr val="000000"/>
                </a:solidFill>
                <a:latin typeface="Trebuchet MS"/>
              </a:rPr>
              <a:t>and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Paraver</a:t>
            </a:r>
            <a:endParaRPr lang="en-US" sz="4400" spc="-1" dirty="0">
              <a:solidFill>
                <a:srgbClr val="000000"/>
              </a:solidFill>
              <a:latin typeface="Trebuchet MS"/>
            </a:endParaRPr>
          </a:p>
          <a:p>
            <a:pPr algn="ctr">
              <a:lnSpc>
                <a:spcPct val="100000"/>
              </a:lnSpc>
            </a:pP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译者注：两个软件，西班牙语，直译为 提取 和 保存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重要内容！</a:t>
            </a:r>
            <a:endParaRPr lang="en-US" sz="4400" spc="-1" dirty="0">
              <a:latin typeface="Arial"/>
            </a:endParaRPr>
          </a:p>
        </p:txBody>
      </p:sp>
      <p:sp>
        <p:nvSpPr>
          <p:cNvPr id="1920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目前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（译者注：指的是</a:t>
            </a:r>
            <a:r>
              <a:rPr lang="en-US" altLang="zh-CN" spc="-1" dirty="0">
                <a:solidFill>
                  <a:srgbClr val="000000"/>
                </a:solidFill>
                <a:latin typeface="Trebuchet MS"/>
              </a:rPr>
              <a:t>2014</a:t>
            </a:r>
            <a:r>
              <a:rPr lang="zh-CN" altLang="en-US" spc="-1" dirty="0">
                <a:solidFill>
                  <a:srgbClr val="000000"/>
                </a:solidFill>
                <a:latin typeface="Trebuchet MS"/>
              </a:rPr>
              <a:t>年）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NVIDIA®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GPU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支持的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 是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1.1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，而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AMD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Intel®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已经支持到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1.2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OpenCL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了。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如果你要分析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NVIDIA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®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公司的设备，你必须要指定针对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NVIDIA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公司的头文件进行编译和运行，否则 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默认使用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1.2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版本代码来编译，就会遇到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段错误（</a:t>
            </a:r>
            <a:r>
              <a:rPr lang="en-US" altLang="zh-CN" sz="3200" spc="-1" dirty="0" err="1">
                <a:solidFill>
                  <a:srgbClr val="000000"/>
                </a:solidFill>
                <a:latin typeface="Trebuchet MS"/>
              </a:rPr>
              <a:t>segfault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CustomShape 1"/>
          <p:cNvSpPr/>
          <p:nvPr/>
        </p:nvSpPr>
        <p:spPr>
          <a:xfrm>
            <a:off x="1981200" y="-17136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安装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和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4400" spc="-1" dirty="0" err="1">
                <a:solidFill>
                  <a:srgbClr val="000000"/>
                </a:solidFill>
                <a:latin typeface="Trebuchet MS"/>
              </a:rPr>
              <a:t>Paraver</a:t>
            </a:r>
            <a:endParaRPr lang="en-US" sz="4400" spc="-1" dirty="0">
              <a:latin typeface="Arial"/>
            </a:endParaRPr>
          </a:p>
        </p:txBody>
      </p:sp>
      <p:sp>
        <p:nvSpPr>
          <p:cNvPr id="1922" name="CustomShape 2"/>
          <p:cNvSpPr/>
          <p:nvPr/>
        </p:nvSpPr>
        <p:spPr>
          <a:xfrm>
            <a:off x="1631640" y="1052640"/>
            <a:ext cx="8928360" cy="561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Paraver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Linux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下安装很简单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下载之后解压缩出来的就是能运行的二进制文件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有一些依赖包，所以需要先将下面的依赖包从代码或者包管理器上进行安装：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libxml2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binutils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-dev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libunwind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PAPI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MPI (optional)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在运行安装命令之前需要使用下面的命令来进行配置，然后再去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“make &amp;&amp; make install”:</a:t>
            </a:r>
            <a:br>
              <a:rPr dirty="0"/>
            </a:br>
            <a:r>
              <a:rPr lang="en-US" spc="-1" dirty="0">
                <a:solidFill>
                  <a:srgbClr val="000000"/>
                </a:solidFill>
                <a:latin typeface="Trebuchet MS"/>
              </a:rPr>
              <a:t> </a:t>
            </a:r>
            <a:endParaRPr lang="en-US" spc="-1" dirty="0">
              <a:latin typeface="Arial"/>
            </a:endParaRPr>
          </a:p>
          <a:p>
            <a:pPr marL="457200">
              <a:spcBef>
                <a:spcPts val="561"/>
              </a:spcBef>
            </a:pP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./configure –-prefix=$HOME/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extrae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--with-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binutils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=$HOME --with-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papi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=$HOME --with-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mpi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=$HOME --without-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dyninst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 --with-unwind=$HOME --with-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opencl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=/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usr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/local/ --with-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opencl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-libs=/</a:t>
            </a:r>
            <a:r>
              <a:rPr lang="en-US" sz="2800" spc="-1" dirty="0" err="1">
                <a:solidFill>
                  <a:srgbClr val="000000"/>
                </a:solidFill>
                <a:latin typeface="Courier New Bold"/>
              </a:rPr>
              <a:t>usr</a:t>
            </a:r>
            <a:r>
              <a:rPr lang="en-US" sz="2800" spc="-1" dirty="0">
                <a:solidFill>
                  <a:srgbClr val="000000"/>
                </a:solidFill>
                <a:latin typeface="Courier New Bold"/>
              </a:rPr>
              <a:t>/lib64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步骤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1 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追踪你的代码</a:t>
            </a:r>
            <a:endParaRPr lang="en-US" sz="4400" spc="-1" dirty="0">
              <a:latin typeface="Arial"/>
            </a:endParaRPr>
          </a:p>
        </p:txBody>
      </p:sp>
      <p:sp>
        <p:nvSpPr>
          <p:cNvPr id="1924" name="CustomShape 2"/>
          <p:cNvSpPr/>
          <p:nvPr/>
        </p:nvSpPr>
        <p:spPr>
          <a:xfrm>
            <a:off x="1981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复制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trace.sh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脚本，原来的位置在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/share/example/OPENCL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，复制到你的项目所在的目录下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这个脚本设置一些环境变量，然后运行你编译好的二进制文件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再把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extrae.xml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这个文件从同样位置也复制到你的项目目录内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这个文件是配置文件，告诉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如何追踪分析你的代码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有很多可选的选项啦，这就去看他们的官方文档吧</a:t>
            </a:r>
            <a:endParaRPr lang="en-US" sz="28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默认的配置就足够用了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开始追踪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!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000000"/>
                </a:solidFill>
                <a:latin typeface="Courier New"/>
              </a:rPr>
              <a:t>./trace.sh ./</a:t>
            </a:r>
            <a:r>
              <a:rPr lang="en-US" sz="2800" b="1" spc="-1" dirty="0" err="1">
                <a:solidFill>
                  <a:srgbClr val="000000"/>
                </a:solidFill>
                <a:latin typeface="Courier New"/>
              </a:rPr>
              <a:t>a.out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步骤</a:t>
            </a:r>
            <a:r>
              <a:rPr lang="en-US" sz="4400" spc="-1" dirty="0">
                <a:solidFill>
                  <a:srgbClr val="000000"/>
                </a:solidFill>
                <a:latin typeface="Trebuchet MS"/>
              </a:rPr>
              <a:t> 2 – </a:t>
            </a: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将追踪过程可视化</a:t>
            </a:r>
            <a:endParaRPr lang="en-US" sz="4400" spc="-1" dirty="0">
              <a:latin typeface="Arial"/>
            </a:endParaRPr>
          </a:p>
        </p:txBody>
      </p:sp>
      <p:sp>
        <p:nvSpPr>
          <p:cNvPr id="1926" name="CustomShape 2"/>
          <p:cNvSpPr/>
          <p:nvPr/>
        </p:nvSpPr>
        <p:spPr>
          <a:xfrm>
            <a:off x="1981200" y="1600200"/>
            <a:ext cx="8228880" cy="49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500" lnSpcReduction="2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Extrae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生成很多文件，扩展名如下所示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.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prv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.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pcf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, .row,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等等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…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然后运行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Paraver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1" spc="-1" dirty="0">
                <a:solidFill>
                  <a:srgbClr val="000000"/>
                </a:solidFill>
                <a:latin typeface="Courier New"/>
              </a:rPr>
              <a:t>./</a:t>
            </a:r>
            <a:r>
              <a:rPr lang="en-US" sz="2800" b="1" spc="-1" dirty="0" err="1">
                <a:solidFill>
                  <a:srgbClr val="000000"/>
                </a:solidFill>
                <a:latin typeface="Courier New"/>
              </a:rPr>
              <a:t>wxparaver</a:t>
            </a:r>
            <a:r>
              <a:rPr lang="en-US" sz="2800" b="1" spc="-1" dirty="0">
                <a:solidFill>
                  <a:srgbClr val="000000"/>
                </a:solidFill>
                <a:latin typeface="Courier New"/>
              </a:rPr>
              <a:t>-&lt;version&gt;/bin/</a:t>
            </a:r>
            <a:r>
              <a:rPr lang="en-US" sz="2800" b="1" spc="-1" dirty="0" err="1">
                <a:solidFill>
                  <a:srgbClr val="000000"/>
                </a:solidFill>
                <a:latin typeface="Courier New"/>
              </a:rPr>
              <a:t>wxparaver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加载刚才的追踪结果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File –&gt; Load Trace -&gt; Select the .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prv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file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加载提供的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视图配置文件（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view config file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File -&gt; Load configuration -&gt; 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wxparaver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-&lt;version&gt;/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cfgs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/OpenCL/views/</a:t>
            </a:r>
            <a:r>
              <a:rPr lang="en-US" sz="2800" spc="-1" dirty="0" err="1">
                <a:solidFill>
                  <a:srgbClr val="000000"/>
                </a:solidFill>
                <a:latin typeface="Trebuchet MS"/>
              </a:rPr>
              <a:t>opencl_call.cfg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追踪结果就会出现三个窗口了</a:t>
            </a:r>
            <a:endParaRPr lang="en-US" sz="32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宿主中的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调用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记录的是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调用花费的时间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核函数名字（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kernel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nbame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函数执行的运行时间</a:t>
            </a:r>
            <a:endParaRPr lang="en-US" sz="2800" spc="-1" dirty="0">
              <a:latin typeface="Arial"/>
            </a:endParaRPr>
          </a:p>
          <a:p>
            <a:pPr marL="971640" lvl="1" indent="-513720">
              <a:spcBef>
                <a:spcPts val="561"/>
              </a:spcBef>
              <a:buClr>
                <a:srgbClr val="000000"/>
              </a:buClr>
              <a:buFont typeface="Trebuchet MS"/>
              <a:buAutoNum type="arabicPeriod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加速器（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accelerator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）中的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OpenCL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调用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关于全部的计算的信息以及内存操作时间</a:t>
            </a:r>
            <a:endParaRPr lang="en-US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>
                <a:solidFill>
                  <a:srgbClr val="000000"/>
                </a:solidFill>
                <a:latin typeface="Trebuchet MS"/>
              </a:rPr>
              <a:t>Paraver</a:t>
            </a:r>
            <a:endParaRPr lang="en-US" sz="4400" spc="-1">
              <a:latin typeface="Arial"/>
            </a:endParaRPr>
          </a:p>
        </p:txBody>
      </p:sp>
      <p:pic>
        <p:nvPicPr>
          <p:cNvPr id="1928" name="Content Placeholder 5"/>
          <p:cNvPicPr/>
          <p:nvPr/>
        </p:nvPicPr>
        <p:blipFill>
          <a:blip r:embed="rId2"/>
          <a:stretch/>
        </p:blipFill>
        <p:spPr>
          <a:xfrm>
            <a:off x="2063640" y="1268640"/>
            <a:ext cx="2519640" cy="5256720"/>
          </a:xfrm>
          <a:prstGeom prst="rect">
            <a:avLst/>
          </a:prstGeom>
          <a:ln>
            <a:noFill/>
          </a:ln>
        </p:spPr>
      </p:pic>
      <p:pic>
        <p:nvPicPr>
          <p:cNvPr id="1929" name="Content Placeholder 6"/>
          <p:cNvPicPr/>
          <p:nvPr/>
        </p:nvPicPr>
        <p:blipFill>
          <a:blip r:embed="rId3"/>
          <a:stretch/>
        </p:blipFill>
        <p:spPr>
          <a:xfrm>
            <a:off x="5016000" y="1917000"/>
            <a:ext cx="5184000" cy="378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zh-CN" altLang="en-US" sz="4400" spc="-1" dirty="0">
                <a:solidFill>
                  <a:srgbClr val="000000"/>
                </a:solidFill>
                <a:latin typeface="Trebuchet MS"/>
              </a:rPr>
              <a:t>使用贴士</a:t>
            </a:r>
            <a:endParaRPr lang="en-US" sz="4400" spc="-1" dirty="0">
              <a:latin typeface="Arial"/>
            </a:endParaRPr>
          </a:p>
        </p:txBody>
      </p:sp>
      <p:sp>
        <p:nvSpPr>
          <p:cNvPr id="1931" name="CustomShape 2"/>
          <p:cNvSpPr/>
          <p:nvPr/>
        </p:nvSpPr>
        <p:spPr>
          <a:xfrm>
            <a:off x="1631640" y="1600200"/>
            <a:ext cx="8856360" cy="51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显示每个颜色对应的意义：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右键 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-&gt; Info Panel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缩放到特定的兴趣区域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追踪结果中的一部分可以突出显示填充时间轴窗口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数据制表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将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API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调用时间进行数值纪录</a:t>
            </a:r>
            <a:endParaRPr lang="en-US" sz="3200" spc="-1" dirty="0">
              <a:latin typeface="Arial"/>
            </a:endParaRPr>
          </a:p>
          <a:p>
            <a:pPr marL="743040" lvl="1" indent="-28512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从 </a:t>
            </a:r>
            <a:r>
              <a:rPr lang="en-US" altLang="zh-CN" sz="2800" spc="-1" dirty="0" err="1">
                <a:solidFill>
                  <a:srgbClr val="000000"/>
                </a:solidFill>
                <a:latin typeface="Trebuchet MS"/>
              </a:rPr>
              <a:t>Paraver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的主窗口中选择一个时间线，然后点击</a:t>
            </a:r>
            <a:r>
              <a:rPr lang="en-US" sz="2800" spc="-1" dirty="0">
                <a:solidFill>
                  <a:srgbClr val="000000"/>
                </a:solidFill>
                <a:latin typeface="Trebuchet MS"/>
              </a:rPr>
              <a:t>  ‘New Histogram’ </a:t>
            </a:r>
            <a:r>
              <a:rPr lang="zh-CN" altLang="en-US" sz="2800" spc="-1" dirty="0">
                <a:solidFill>
                  <a:srgbClr val="000000"/>
                </a:solidFill>
                <a:latin typeface="Trebuchet MS"/>
              </a:rPr>
              <a:t>按钮并点击 </a:t>
            </a:r>
            <a:r>
              <a:rPr lang="en-US" altLang="zh-CN" sz="2800" spc="-1" dirty="0">
                <a:solidFill>
                  <a:srgbClr val="000000"/>
                </a:solidFill>
                <a:latin typeface="Trebuchet MS"/>
              </a:rPr>
              <a:t>OK</a:t>
            </a:r>
            <a:endParaRPr lang="en-US" sz="28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这个软件很强大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还可以读取你的 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MPI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通信（</a:t>
            </a:r>
            <a:r>
              <a:rPr lang="en-US" altLang="zh-CN" sz="3200" spc="-1" dirty="0">
                <a:solidFill>
                  <a:srgbClr val="000000"/>
                </a:solidFill>
                <a:latin typeface="Trebuchet MS"/>
              </a:rPr>
              <a:t> communications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）</a:t>
            </a:r>
            <a:endParaRPr lang="en-US" sz="3200" spc="-1" dirty="0">
              <a:latin typeface="Arial"/>
            </a:endParaRPr>
          </a:p>
          <a:p>
            <a:pPr marL="343080" indent="-34236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利用数据进行计算 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–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参考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Trebuchet MS"/>
              </a:rPr>
              <a:t>Paraver</a:t>
            </a:r>
            <a:r>
              <a:rPr lang="en-US" sz="3200" spc="-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zh-CN" altLang="en-US" sz="3200" spc="-1" dirty="0">
                <a:solidFill>
                  <a:srgbClr val="000000"/>
                </a:solidFill>
                <a:latin typeface="Trebuchet MS"/>
              </a:rPr>
              <a:t>文档吧</a:t>
            </a:r>
            <a:endParaRPr lang="en-US" sz="3200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Microsoft Office PowerPoint</Application>
  <PresentationFormat>宽屏</PresentationFormat>
  <Paragraphs>153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Letter Gothic Std</vt:lpstr>
      <vt:lpstr>等线</vt:lpstr>
      <vt:lpstr>等线 Light</vt:lpstr>
      <vt:lpstr>Arial</vt:lpstr>
      <vt:lpstr>Courier New</vt:lpstr>
      <vt:lpstr>Courier New Bold</vt:lpstr>
      <vt:lpstr>Trebuchet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Jane Fred</dc:creator>
  <cp:lastModifiedBy>Jane Fred</cp:lastModifiedBy>
  <cp:revision>1</cp:revision>
  <dcterms:created xsi:type="dcterms:W3CDTF">2019-08-05T11:45:32Z</dcterms:created>
  <dcterms:modified xsi:type="dcterms:W3CDTF">2019-08-05T11:45:43Z</dcterms:modified>
</cp:coreProperties>
</file>