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24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廷宇 簡" userId="96b9471e51d015da" providerId="LiveId" clId="{318F94ED-B495-4559-8EAB-C40569C2A700}"/>
    <pc:docChg chg="modSld">
      <pc:chgData name="廷宇 簡" userId="96b9471e51d015da" providerId="LiveId" clId="{318F94ED-B495-4559-8EAB-C40569C2A700}" dt="2025-09-22T04:19:22.664" v="2" actId="20577"/>
      <pc:docMkLst>
        <pc:docMk/>
      </pc:docMkLst>
      <pc:sldChg chg="modSp mod">
        <pc:chgData name="廷宇 簡" userId="96b9471e51d015da" providerId="LiveId" clId="{318F94ED-B495-4559-8EAB-C40569C2A700}" dt="2025-09-22T04:19:22.664" v="2" actId="20577"/>
        <pc:sldMkLst>
          <pc:docMk/>
          <pc:sldMk cId="0" sldId="256"/>
        </pc:sldMkLst>
        <pc:spChg chg="mod">
          <ac:chgData name="廷宇 簡" userId="96b9471e51d015da" providerId="LiveId" clId="{318F94ED-B495-4559-8EAB-C40569C2A700}" dt="2025-09-22T04:19:22.664" v="2" actId="20577"/>
          <ac:spMkLst>
            <pc:docMk/>
            <pc:sldMk cId="0" sldId="256"/>
            <ac:spMk id="1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360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91.png"/><Relationship Id="rId18" Type="http://schemas.openxmlformats.org/officeDocument/2006/relationships/image" Target="../media/image196.png"/><Relationship Id="rId3" Type="http://schemas.openxmlformats.org/officeDocument/2006/relationships/image" Target="../media/image13.png"/><Relationship Id="rId21" Type="http://schemas.openxmlformats.org/officeDocument/2006/relationships/image" Target="../media/image199.png"/><Relationship Id="rId7" Type="http://schemas.openxmlformats.org/officeDocument/2006/relationships/image" Target="../media/image19.png"/><Relationship Id="rId12" Type="http://schemas.openxmlformats.org/officeDocument/2006/relationships/image" Target="../media/image190.png"/><Relationship Id="rId17" Type="http://schemas.openxmlformats.org/officeDocument/2006/relationships/image" Target="../media/image19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94.png"/><Relationship Id="rId20" Type="http://schemas.openxmlformats.org/officeDocument/2006/relationships/image" Target="../media/image1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7.png"/><Relationship Id="rId11" Type="http://schemas.openxmlformats.org/officeDocument/2006/relationships/image" Target="../media/image189.png"/><Relationship Id="rId24" Type="http://schemas.openxmlformats.org/officeDocument/2006/relationships/image" Target="../media/image202.png"/><Relationship Id="rId5" Type="http://schemas.openxmlformats.org/officeDocument/2006/relationships/image" Target="../media/image186.png"/><Relationship Id="rId15" Type="http://schemas.openxmlformats.org/officeDocument/2006/relationships/image" Target="../media/image193.png"/><Relationship Id="rId23" Type="http://schemas.openxmlformats.org/officeDocument/2006/relationships/image" Target="../media/image201.png"/><Relationship Id="rId10" Type="http://schemas.openxmlformats.org/officeDocument/2006/relationships/image" Target="../media/image21.png"/><Relationship Id="rId19" Type="http://schemas.openxmlformats.org/officeDocument/2006/relationships/image" Target="../media/image197.png"/><Relationship Id="rId4" Type="http://schemas.openxmlformats.org/officeDocument/2006/relationships/image" Target="../media/image185.png"/><Relationship Id="rId9" Type="http://schemas.openxmlformats.org/officeDocument/2006/relationships/image" Target="../media/image188.png"/><Relationship Id="rId14" Type="http://schemas.openxmlformats.org/officeDocument/2006/relationships/image" Target="../media/image192.png"/><Relationship Id="rId22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" Type="http://schemas.openxmlformats.org/officeDocument/2006/relationships/image" Target="../media/image13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32" Type="http://schemas.openxmlformats.org/officeDocument/2006/relationships/image" Target="../media/image58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31" Type="http://schemas.openxmlformats.org/officeDocument/2006/relationships/image" Target="../media/image57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Relationship Id="rId30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26" Type="http://schemas.openxmlformats.org/officeDocument/2006/relationships/image" Target="../media/image80.png"/><Relationship Id="rId3" Type="http://schemas.openxmlformats.org/officeDocument/2006/relationships/image" Target="../media/image13.png"/><Relationship Id="rId21" Type="http://schemas.openxmlformats.org/officeDocument/2006/relationships/image" Target="../media/image75.png"/><Relationship Id="rId7" Type="http://schemas.openxmlformats.org/officeDocument/2006/relationships/image" Target="../media/image62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7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29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65.png"/><Relationship Id="rId24" Type="http://schemas.openxmlformats.org/officeDocument/2006/relationships/image" Target="../media/image78.png"/><Relationship Id="rId5" Type="http://schemas.openxmlformats.org/officeDocument/2006/relationships/image" Target="../media/image60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28" Type="http://schemas.openxmlformats.org/officeDocument/2006/relationships/image" Target="../media/image82.png"/><Relationship Id="rId10" Type="http://schemas.openxmlformats.org/officeDocument/2006/relationships/image" Target="../media/image20.png"/><Relationship Id="rId19" Type="http://schemas.openxmlformats.org/officeDocument/2006/relationships/image" Target="../media/image73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Relationship Id="rId27" Type="http://schemas.openxmlformats.org/officeDocument/2006/relationships/image" Target="../media/image81.png"/><Relationship Id="rId30" Type="http://schemas.openxmlformats.org/officeDocument/2006/relationships/image" Target="../media/image8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image" Target="../media/image13.png"/><Relationship Id="rId21" Type="http://schemas.openxmlformats.org/officeDocument/2006/relationships/image" Target="../media/image100.png"/><Relationship Id="rId7" Type="http://schemas.openxmlformats.org/officeDocument/2006/relationships/image" Target="../media/image16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96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91.png"/><Relationship Id="rId5" Type="http://schemas.openxmlformats.org/officeDocument/2006/relationships/image" Target="../media/image86.png"/><Relationship Id="rId15" Type="http://schemas.openxmlformats.org/officeDocument/2006/relationships/image" Target="../media/image95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4" Type="http://schemas.openxmlformats.org/officeDocument/2006/relationships/image" Target="../media/image85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08.png"/><Relationship Id="rId18" Type="http://schemas.openxmlformats.org/officeDocument/2006/relationships/image" Target="../media/image112.png"/><Relationship Id="rId3" Type="http://schemas.openxmlformats.org/officeDocument/2006/relationships/image" Target="../media/image13.png"/><Relationship Id="rId21" Type="http://schemas.openxmlformats.org/officeDocument/2006/relationships/image" Target="../media/image115.png"/><Relationship Id="rId7" Type="http://schemas.openxmlformats.org/officeDocument/2006/relationships/image" Target="../media/image104.png"/><Relationship Id="rId12" Type="http://schemas.openxmlformats.org/officeDocument/2006/relationships/image" Target="../media/image96.png"/><Relationship Id="rId17" Type="http://schemas.openxmlformats.org/officeDocument/2006/relationships/image" Target="../media/image11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10.png"/><Relationship Id="rId20" Type="http://schemas.openxmlformats.org/officeDocument/2006/relationships/image" Target="../media/image1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64.png"/><Relationship Id="rId5" Type="http://schemas.openxmlformats.org/officeDocument/2006/relationships/image" Target="../media/image102.png"/><Relationship Id="rId15" Type="http://schemas.openxmlformats.org/officeDocument/2006/relationships/image" Target="../media/image20.png"/><Relationship Id="rId10" Type="http://schemas.openxmlformats.org/officeDocument/2006/relationships/image" Target="../media/image107.png"/><Relationship Id="rId19" Type="http://schemas.openxmlformats.org/officeDocument/2006/relationships/image" Target="../media/image113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09.png"/><Relationship Id="rId22" Type="http://schemas.openxmlformats.org/officeDocument/2006/relationships/image" Target="../media/image1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18" Type="http://schemas.openxmlformats.org/officeDocument/2006/relationships/image" Target="../media/image131.png"/><Relationship Id="rId26" Type="http://schemas.openxmlformats.org/officeDocument/2006/relationships/image" Target="../media/image138.png"/><Relationship Id="rId3" Type="http://schemas.openxmlformats.org/officeDocument/2006/relationships/image" Target="../media/image13.png"/><Relationship Id="rId21" Type="http://schemas.openxmlformats.org/officeDocument/2006/relationships/image" Target="../media/image134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17" Type="http://schemas.openxmlformats.org/officeDocument/2006/relationships/image" Target="../media/image130.png"/><Relationship Id="rId25" Type="http://schemas.openxmlformats.org/officeDocument/2006/relationships/image" Target="../media/image13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29.png"/><Relationship Id="rId20" Type="http://schemas.openxmlformats.org/officeDocument/2006/relationships/image" Target="../media/image1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24" Type="http://schemas.openxmlformats.org/officeDocument/2006/relationships/image" Target="../media/image112.png"/><Relationship Id="rId5" Type="http://schemas.openxmlformats.org/officeDocument/2006/relationships/image" Target="../media/image118.png"/><Relationship Id="rId15" Type="http://schemas.openxmlformats.org/officeDocument/2006/relationships/image" Target="../media/image128.png"/><Relationship Id="rId23" Type="http://schemas.openxmlformats.org/officeDocument/2006/relationships/image" Target="../media/image136.png"/><Relationship Id="rId28" Type="http://schemas.openxmlformats.org/officeDocument/2006/relationships/image" Target="../media/image140.png"/><Relationship Id="rId10" Type="http://schemas.openxmlformats.org/officeDocument/2006/relationships/image" Target="../media/image123.png"/><Relationship Id="rId19" Type="http://schemas.openxmlformats.org/officeDocument/2006/relationships/image" Target="../media/image132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Relationship Id="rId14" Type="http://schemas.openxmlformats.org/officeDocument/2006/relationships/image" Target="../media/image127.png"/><Relationship Id="rId22" Type="http://schemas.openxmlformats.org/officeDocument/2006/relationships/image" Target="../media/image135.png"/><Relationship Id="rId27" Type="http://schemas.openxmlformats.org/officeDocument/2006/relationships/image" Target="../media/image1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18" Type="http://schemas.openxmlformats.org/officeDocument/2006/relationships/image" Target="../media/image155.png"/><Relationship Id="rId26" Type="http://schemas.openxmlformats.org/officeDocument/2006/relationships/image" Target="../media/image163.png"/><Relationship Id="rId3" Type="http://schemas.openxmlformats.org/officeDocument/2006/relationships/image" Target="../media/image13.png"/><Relationship Id="rId21" Type="http://schemas.openxmlformats.org/officeDocument/2006/relationships/image" Target="../media/image158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17" Type="http://schemas.openxmlformats.org/officeDocument/2006/relationships/image" Target="../media/image154.png"/><Relationship Id="rId25" Type="http://schemas.openxmlformats.org/officeDocument/2006/relationships/image" Target="../media/image16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53.png"/><Relationship Id="rId20" Type="http://schemas.openxmlformats.org/officeDocument/2006/relationships/image" Target="../media/image1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24" Type="http://schemas.openxmlformats.org/officeDocument/2006/relationships/image" Target="../media/image161.png"/><Relationship Id="rId5" Type="http://schemas.openxmlformats.org/officeDocument/2006/relationships/image" Target="../media/image142.png"/><Relationship Id="rId15" Type="http://schemas.openxmlformats.org/officeDocument/2006/relationships/image" Target="../media/image152.png"/><Relationship Id="rId23" Type="http://schemas.openxmlformats.org/officeDocument/2006/relationships/image" Target="../media/image160.png"/><Relationship Id="rId10" Type="http://schemas.openxmlformats.org/officeDocument/2006/relationships/image" Target="../media/image147.png"/><Relationship Id="rId19" Type="http://schemas.openxmlformats.org/officeDocument/2006/relationships/image" Target="../media/image156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Relationship Id="rId22" Type="http://schemas.openxmlformats.org/officeDocument/2006/relationships/image" Target="../media/image15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3.png"/><Relationship Id="rId18" Type="http://schemas.openxmlformats.org/officeDocument/2006/relationships/image" Target="../media/image178.png"/><Relationship Id="rId3" Type="http://schemas.openxmlformats.org/officeDocument/2006/relationships/image" Target="../media/image13.png"/><Relationship Id="rId21" Type="http://schemas.openxmlformats.org/officeDocument/2006/relationships/image" Target="../media/image181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17" Type="http://schemas.openxmlformats.org/officeDocument/2006/relationships/image" Target="../media/image177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76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24" Type="http://schemas.openxmlformats.org/officeDocument/2006/relationships/image" Target="../media/image184.png"/><Relationship Id="rId5" Type="http://schemas.openxmlformats.org/officeDocument/2006/relationships/image" Target="../media/image165.png"/><Relationship Id="rId15" Type="http://schemas.openxmlformats.org/officeDocument/2006/relationships/image" Target="../media/image175.png"/><Relationship Id="rId23" Type="http://schemas.openxmlformats.org/officeDocument/2006/relationships/image" Target="../media/image183.png"/><Relationship Id="rId10" Type="http://schemas.openxmlformats.org/officeDocument/2006/relationships/image" Target="../media/image170.png"/><Relationship Id="rId19" Type="http://schemas.openxmlformats.org/officeDocument/2006/relationships/image" Target="../media/image179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Relationship Id="rId14" Type="http://schemas.openxmlformats.org/officeDocument/2006/relationships/image" Target="../media/image174.png"/><Relationship Id="rId22" Type="http://schemas.openxmlformats.org/officeDocument/2006/relationships/image" Target="../media/image1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2" y="3810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181350" cy="27051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1100" y="4610100"/>
            <a:ext cx="2438400" cy="24384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0" y="952500"/>
            <a:ext cx="2667000" cy="30480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1524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5275" y="1104900"/>
            <a:ext cx="514350" cy="4572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76850" y="1104900"/>
            <a:ext cx="457200" cy="4572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1750" y="1104900"/>
            <a:ext cx="571500" cy="4572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00950" y="1104900"/>
            <a:ext cx="457200" cy="4572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37097" y="4576320"/>
            <a:ext cx="4717658" cy="71958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74" y="6286500"/>
            <a:ext cx="12192000" cy="6096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7200" y="6477000"/>
            <a:ext cx="114300" cy="152400"/>
          </a:xfrm>
          <a:prstGeom prst="rect">
            <a:avLst/>
          </a:prstGeom>
        </p:spPr>
      </p:pic>
      <p:sp>
        <p:nvSpPr>
          <p:cNvPr id="14" name="Text 0"/>
          <p:cNvSpPr/>
          <p:nvPr/>
        </p:nvSpPr>
        <p:spPr>
          <a:xfrm>
            <a:off x="4095750" y="1676400"/>
            <a:ext cx="5867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2E8B5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電子簽單</a:t>
            </a:r>
            <a:endParaRPr lang="en-US" sz="980" dirty="0"/>
          </a:p>
        </p:txBody>
      </p:sp>
      <p:sp>
        <p:nvSpPr>
          <p:cNvPr id="15" name="Text 1"/>
          <p:cNvSpPr/>
          <p:nvPr/>
        </p:nvSpPr>
        <p:spPr>
          <a:xfrm>
            <a:off x="5238750" y="1676400"/>
            <a:ext cx="5867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2E8B5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任務管理</a:t>
            </a:r>
            <a:endParaRPr lang="en-US" sz="980" dirty="0"/>
          </a:p>
        </p:txBody>
      </p:sp>
      <p:sp>
        <p:nvSpPr>
          <p:cNvPr id="16" name="Text 2"/>
          <p:cNvSpPr/>
          <p:nvPr/>
        </p:nvSpPr>
        <p:spPr>
          <a:xfrm>
            <a:off x="6400800" y="1676400"/>
            <a:ext cx="5867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2E8B5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派工系統</a:t>
            </a:r>
            <a:endParaRPr lang="en-US" sz="980" dirty="0"/>
          </a:p>
        </p:txBody>
      </p:sp>
      <p:sp>
        <p:nvSpPr>
          <p:cNvPr id="17" name="Text 3"/>
          <p:cNvSpPr/>
          <p:nvPr/>
        </p:nvSpPr>
        <p:spPr>
          <a:xfrm>
            <a:off x="7562850" y="1676400"/>
            <a:ext cx="5867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2E8B5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效率提升</a:t>
            </a:r>
            <a:endParaRPr lang="en-US" sz="980" dirty="0"/>
          </a:p>
        </p:txBody>
      </p:sp>
      <p:sp>
        <p:nvSpPr>
          <p:cNvPr id="18" name="Text 4"/>
          <p:cNvSpPr/>
          <p:nvPr/>
        </p:nvSpPr>
        <p:spPr>
          <a:xfrm>
            <a:off x="2554531" y="3048000"/>
            <a:ext cx="7082790" cy="492058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4400" b="1" dirty="0" err="1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智慧簽單系統</a:t>
            </a:r>
            <a:endParaRPr lang="en-US" sz="4400" dirty="0"/>
          </a:p>
        </p:txBody>
      </p:sp>
      <p:sp>
        <p:nvSpPr>
          <p:cNvPr id="19" name="Text 5"/>
          <p:cNvSpPr/>
          <p:nvPr/>
        </p:nvSpPr>
        <p:spPr>
          <a:xfrm>
            <a:off x="4838700" y="3009900"/>
            <a:ext cx="25146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3600"/>
              </a:lnSpc>
              <a:buNone/>
            </a:pPr>
            <a:endParaRPr lang="en-US" sz="3158" dirty="0"/>
          </a:p>
        </p:txBody>
      </p:sp>
      <p:sp>
        <p:nvSpPr>
          <p:cNvPr id="20" name="Text 6"/>
          <p:cNvSpPr/>
          <p:nvPr/>
        </p:nvSpPr>
        <p:spPr>
          <a:xfrm>
            <a:off x="2917716" y="3848100"/>
            <a:ext cx="6356568" cy="247697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100"/>
              </a:lnSpc>
              <a:buNone/>
            </a:pPr>
            <a:endParaRPr lang="en-US" sz="1380" dirty="0"/>
          </a:p>
        </p:txBody>
      </p:sp>
      <p:sp>
        <p:nvSpPr>
          <p:cNvPr id="21" name="Text 7"/>
          <p:cNvSpPr/>
          <p:nvPr/>
        </p:nvSpPr>
        <p:spPr>
          <a:xfrm>
            <a:off x="3737097" y="4800600"/>
            <a:ext cx="471765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zh-TW" altLang="en-US" sz="2000" dirty="0">
                <a:solidFill>
                  <a:srgbClr val="000000"/>
                </a:solidFill>
                <a:latin typeface="Noto Sans HK" panose="020B0200000000000000" pitchFamily="34" charset="-120"/>
                <a:ea typeface="Noto Sans HK" panose="020B0200000000000000" pitchFamily="34" charset="-120"/>
                <a:cs typeface="ui-sans-serif" pitchFamily="34" charset="-120"/>
              </a:rPr>
              <a:t>簡廷宇、陳冠傑、劉展邑、朱建昌</a:t>
            </a:r>
            <a:endParaRPr lang="en-US" sz="2000" dirty="0">
              <a:latin typeface="Noto Sans HK" panose="020B0200000000000000" pitchFamily="34" charset="-120"/>
              <a:ea typeface="Noto Sans HK" panose="020B0200000000000000" pitchFamily="34" charset="-120"/>
            </a:endParaRPr>
          </a:p>
        </p:txBody>
      </p:sp>
      <p:sp>
        <p:nvSpPr>
          <p:cNvPr id="22" name="Text 8"/>
          <p:cNvSpPr/>
          <p:nvPr/>
        </p:nvSpPr>
        <p:spPr>
          <a:xfrm>
            <a:off x="647700" y="6438900"/>
            <a:ext cx="15087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智慧簽單及派工系統</a:t>
            </a:r>
            <a:endParaRPr lang="en-US" sz="112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104900"/>
            <a:ext cx="4629150" cy="35433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1333500"/>
            <a:ext cx="285750" cy="3429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175" y="2552700"/>
            <a:ext cx="171450" cy="1524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2895600"/>
            <a:ext cx="171450" cy="1524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175" y="3238500"/>
            <a:ext cx="95250" cy="1524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650" y="3587750"/>
            <a:ext cx="190500" cy="1524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2300" y="3924300"/>
            <a:ext cx="152400" cy="1524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38750" y="1104900"/>
            <a:ext cx="3657600" cy="35433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67350" y="1333500"/>
            <a:ext cx="285750" cy="3429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67350" y="1828800"/>
            <a:ext cx="3200400" cy="6477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81650" y="1962150"/>
            <a:ext cx="304800" cy="3810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57850" y="2057400"/>
            <a:ext cx="152400" cy="1524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67350" y="2787650"/>
            <a:ext cx="3200400" cy="6477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81650" y="2921000"/>
            <a:ext cx="342900" cy="3810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657850" y="3016250"/>
            <a:ext cx="190500" cy="1524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67350" y="3746500"/>
            <a:ext cx="3200400" cy="6477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619750" y="3898900"/>
            <a:ext cx="304800" cy="38100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695950" y="3994150"/>
            <a:ext cx="152400" cy="152400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124950" y="1104900"/>
            <a:ext cx="2686050" cy="3543300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353550" y="1333500"/>
            <a:ext cx="219075" cy="342900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353550" y="2743200"/>
            <a:ext cx="2228850" cy="990600"/>
          </a:xfrm>
          <a:prstGeom prst="rect">
            <a:avLst/>
          </a:prstGeom>
        </p:spPr>
      </p:pic>
      <p:pic>
        <p:nvPicPr>
          <p:cNvPr id="27" name="Image 25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353550" y="4038600"/>
            <a:ext cx="285750" cy="304800"/>
          </a:xfrm>
          <a:prstGeom prst="rect">
            <a:avLst/>
          </a:prstGeom>
        </p:spPr>
      </p:pic>
      <p:sp>
        <p:nvSpPr>
          <p:cNvPr id="28" name="Text 0"/>
          <p:cNvSpPr/>
          <p:nvPr/>
        </p:nvSpPr>
        <p:spPr>
          <a:xfrm>
            <a:off x="381000" y="381000"/>
            <a:ext cx="12573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sz="2426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專案總結與下一步</a:t>
            </a:r>
            <a:endParaRPr lang="en-US" sz="2426" dirty="0"/>
          </a:p>
        </p:txBody>
      </p:sp>
      <p:sp>
        <p:nvSpPr>
          <p:cNvPr id="29" name="Text 1"/>
          <p:cNvSpPr/>
          <p:nvPr/>
        </p:nvSpPr>
        <p:spPr>
          <a:xfrm>
            <a:off x="1009650" y="1352550"/>
            <a:ext cx="10058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專案總結</a:t>
            </a:r>
            <a:endParaRPr lang="en-US" sz="1646" dirty="0"/>
          </a:p>
        </p:txBody>
      </p:sp>
      <p:sp>
        <p:nvSpPr>
          <p:cNvPr id="30" name="Text 2"/>
          <p:cNvSpPr/>
          <p:nvPr/>
        </p:nvSpPr>
        <p:spPr>
          <a:xfrm>
            <a:off x="609600" y="1828800"/>
            <a:ext cx="41719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本系統旨在透過數位化解決現行作業中的痛點，全面提升營運效率與服務品質。</a:t>
            </a:r>
            <a:endParaRPr lang="en-US" sz="1120" dirty="0"/>
          </a:p>
        </p:txBody>
      </p:sp>
      <p:sp>
        <p:nvSpPr>
          <p:cNvPr id="31" name="Text 3"/>
          <p:cNvSpPr/>
          <p:nvPr/>
        </p:nvSpPr>
        <p:spPr>
          <a:xfrm>
            <a:off x="895350" y="2514600"/>
            <a:ext cx="26822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實現簽單流程的全面數位化與自動化</a:t>
            </a:r>
            <a:endParaRPr lang="en-US" sz="1120" dirty="0"/>
          </a:p>
        </p:txBody>
      </p:sp>
      <p:sp>
        <p:nvSpPr>
          <p:cNvPr id="32" name="Text 4"/>
          <p:cNvSpPr/>
          <p:nvPr/>
        </p:nvSpPr>
        <p:spPr>
          <a:xfrm>
            <a:off x="895350" y="2857500"/>
            <a:ext cx="3855720" cy="2102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 err="1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加速簽單處理、資料傳輸</a:t>
            </a:r>
            <a:endParaRPr lang="en-US" sz="1120" dirty="0"/>
          </a:p>
        </p:txBody>
      </p:sp>
      <p:sp>
        <p:nvSpPr>
          <p:cNvPr id="33" name="Text 5"/>
          <p:cNvSpPr/>
          <p:nvPr/>
        </p:nvSpPr>
        <p:spPr>
          <a:xfrm>
            <a:off x="895350" y="3200400"/>
            <a:ext cx="301752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 err="1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減少紙張、印刷成本，降低人為輸入錯誤</a:t>
            </a:r>
            <a:endParaRPr lang="en-US" sz="1120" dirty="0"/>
          </a:p>
        </p:txBody>
      </p:sp>
      <p:sp>
        <p:nvSpPr>
          <p:cNvPr id="34" name="Text 6"/>
          <p:cNvSpPr/>
          <p:nvPr/>
        </p:nvSpPr>
        <p:spPr>
          <a:xfrm>
            <a:off x="895350" y="3543300"/>
            <a:ext cx="2514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提供更便捷、透明的客戶服務流程</a:t>
            </a:r>
            <a:endParaRPr lang="en-US" sz="1120" dirty="0"/>
          </a:p>
        </p:txBody>
      </p:sp>
      <p:sp>
        <p:nvSpPr>
          <p:cNvPr id="35" name="Text 7"/>
          <p:cNvSpPr/>
          <p:nvPr/>
        </p:nvSpPr>
        <p:spPr>
          <a:xfrm>
            <a:off x="895350" y="3886200"/>
            <a:ext cx="33528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自動化數據收集與整理，加速財務結算與分析</a:t>
            </a:r>
            <a:endParaRPr lang="en-US" sz="1120" dirty="0"/>
          </a:p>
        </p:txBody>
      </p:sp>
      <p:sp>
        <p:nvSpPr>
          <p:cNvPr id="36" name="Text 8"/>
          <p:cNvSpPr/>
          <p:nvPr/>
        </p:nvSpPr>
        <p:spPr>
          <a:xfrm>
            <a:off x="5867400" y="1352550"/>
            <a:ext cx="10058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實施時程</a:t>
            </a:r>
            <a:endParaRPr lang="en-US" sz="1646" dirty="0"/>
          </a:p>
        </p:txBody>
      </p:sp>
      <p:sp>
        <p:nvSpPr>
          <p:cNvPr id="37" name="Text 9"/>
          <p:cNvSpPr/>
          <p:nvPr/>
        </p:nvSpPr>
        <p:spPr>
          <a:xfrm>
            <a:off x="6000750" y="1943100"/>
            <a:ext cx="161353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需求分析與設計</a:t>
            </a:r>
            <a:endParaRPr lang="en-US" sz="1120" dirty="0"/>
          </a:p>
        </p:txBody>
      </p:sp>
      <p:sp>
        <p:nvSpPr>
          <p:cNvPr id="38" name="Text 10"/>
          <p:cNvSpPr/>
          <p:nvPr/>
        </p:nvSpPr>
        <p:spPr>
          <a:xfrm>
            <a:off x="6000750" y="2171700"/>
            <a:ext cx="161353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詳細需求定義與系統設計</a:t>
            </a:r>
            <a:endParaRPr lang="en-US" sz="980" dirty="0"/>
          </a:p>
        </p:txBody>
      </p:sp>
      <p:sp>
        <p:nvSpPr>
          <p:cNvPr id="39" name="Text 11"/>
          <p:cNvSpPr/>
          <p:nvPr/>
        </p:nvSpPr>
        <p:spPr>
          <a:xfrm>
            <a:off x="6038850" y="2901950"/>
            <a:ext cx="132016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開發與測試</a:t>
            </a:r>
            <a:endParaRPr lang="en-US" sz="1120" dirty="0"/>
          </a:p>
        </p:txBody>
      </p:sp>
      <p:sp>
        <p:nvSpPr>
          <p:cNvPr id="40" name="Text 12"/>
          <p:cNvSpPr/>
          <p:nvPr/>
        </p:nvSpPr>
        <p:spPr>
          <a:xfrm>
            <a:off x="6038850" y="3130550"/>
            <a:ext cx="132016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系統開發與內部測試</a:t>
            </a:r>
            <a:endParaRPr lang="en-US" sz="980" dirty="0"/>
          </a:p>
        </p:txBody>
      </p:sp>
      <p:sp>
        <p:nvSpPr>
          <p:cNvPr id="43" name="Text 15"/>
          <p:cNvSpPr/>
          <p:nvPr/>
        </p:nvSpPr>
        <p:spPr>
          <a:xfrm>
            <a:off x="6038850" y="3879850"/>
            <a:ext cx="132016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正式啟用</a:t>
            </a:r>
            <a:endParaRPr lang="en-US" sz="1120" dirty="0"/>
          </a:p>
        </p:txBody>
      </p:sp>
      <p:sp>
        <p:nvSpPr>
          <p:cNvPr id="44" name="Text 16"/>
          <p:cNvSpPr/>
          <p:nvPr/>
        </p:nvSpPr>
        <p:spPr>
          <a:xfrm>
            <a:off x="6038850" y="4108450"/>
            <a:ext cx="132016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系統全面部署與運行</a:t>
            </a:r>
            <a:endParaRPr lang="en-US" sz="980" dirty="0"/>
          </a:p>
        </p:txBody>
      </p:sp>
      <p:sp>
        <p:nvSpPr>
          <p:cNvPr id="45" name="Text 17"/>
          <p:cNvSpPr/>
          <p:nvPr/>
        </p:nvSpPr>
        <p:spPr>
          <a:xfrm>
            <a:off x="9686925" y="1352550"/>
            <a:ext cx="10058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後續發展</a:t>
            </a:r>
            <a:endParaRPr lang="en-US" sz="1646" dirty="0"/>
          </a:p>
        </p:txBody>
      </p:sp>
      <p:sp>
        <p:nvSpPr>
          <p:cNvPr id="46" name="Text 18"/>
          <p:cNvSpPr/>
          <p:nvPr/>
        </p:nvSpPr>
        <p:spPr>
          <a:xfrm>
            <a:off x="9353550" y="1828800"/>
            <a:ext cx="222885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接下來，專案將進入詳細設計與開發階段，我們期待此系統能為企業帶來實質的效益。</a:t>
            </a:r>
            <a:endParaRPr lang="en-US" sz="1120" dirty="0"/>
          </a:p>
        </p:txBody>
      </p:sp>
      <p:sp>
        <p:nvSpPr>
          <p:cNvPr id="47" name="Text 19"/>
          <p:cNvSpPr/>
          <p:nvPr/>
        </p:nvSpPr>
        <p:spPr>
          <a:xfrm>
            <a:off x="9505950" y="2895600"/>
            <a:ext cx="192405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「智慧簽單及派工系統」將推動企業邁向更智慧、高效的數位轉型。</a:t>
            </a:r>
            <a:endParaRPr lang="en-US" sz="1120" dirty="0"/>
          </a:p>
        </p:txBody>
      </p:sp>
      <p:sp>
        <p:nvSpPr>
          <p:cNvPr id="48" name="Text 20"/>
          <p:cNvSpPr/>
          <p:nvPr/>
        </p:nvSpPr>
        <p:spPr>
          <a:xfrm>
            <a:off x="9753600" y="4076700"/>
            <a:ext cx="11734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感謝各位的聆聽</a:t>
            </a:r>
            <a:endParaRPr lang="en-US" sz="112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" y="1905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104900"/>
            <a:ext cx="5562600" cy="18669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1333500"/>
            <a:ext cx="219075" cy="3429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2476500"/>
            <a:ext cx="152400" cy="1524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816" y="3144492"/>
            <a:ext cx="5562600" cy="24765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" y="3429000"/>
            <a:ext cx="285750" cy="3429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370" y="3962400"/>
            <a:ext cx="171450" cy="1524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2056" y="4457700"/>
            <a:ext cx="95250" cy="1524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3420" y="4924425"/>
            <a:ext cx="152400" cy="1524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48400" y="1104900"/>
            <a:ext cx="5562600" cy="45720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77000" y="1333500"/>
            <a:ext cx="285750" cy="3429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77000" y="1905000"/>
            <a:ext cx="5105400" cy="10287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77605" y="2059056"/>
            <a:ext cx="329648" cy="659296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77000" y="3162300"/>
            <a:ext cx="5105400" cy="10287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29400" y="3314700"/>
            <a:ext cx="419100" cy="504825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43700" y="3429000"/>
            <a:ext cx="190500" cy="2667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77000" y="4419600"/>
            <a:ext cx="5105400" cy="10287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29400" y="4572000"/>
            <a:ext cx="419100" cy="504825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743700" y="4686300"/>
            <a:ext cx="190500" cy="266700"/>
          </a:xfrm>
          <a:prstGeom prst="rect">
            <a:avLst/>
          </a:prstGeom>
        </p:spPr>
      </p:pic>
      <p:sp>
        <p:nvSpPr>
          <p:cNvPr id="22" name="Text 0"/>
          <p:cNvSpPr/>
          <p:nvPr/>
        </p:nvSpPr>
        <p:spPr>
          <a:xfrm>
            <a:off x="381000" y="381000"/>
            <a:ext cx="12573000" cy="3945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sz="320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專案背景與目標</a:t>
            </a:r>
            <a:endParaRPr lang="en-US" sz="3200" dirty="0"/>
          </a:p>
        </p:txBody>
      </p:sp>
      <p:sp>
        <p:nvSpPr>
          <p:cNvPr id="23" name="Text 1"/>
          <p:cNvSpPr/>
          <p:nvPr/>
        </p:nvSpPr>
        <p:spPr>
          <a:xfrm>
            <a:off x="942975" y="1352550"/>
            <a:ext cx="10058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專案背景</a:t>
            </a:r>
            <a:endParaRPr lang="en-US" sz="1646" dirty="0"/>
          </a:p>
        </p:txBody>
      </p:sp>
      <p:sp>
        <p:nvSpPr>
          <p:cNvPr id="24" name="Text 2"/>
          <p:cNvSpPr/>
          <p:nvPr/>
        </p:nvSpPr>
        <p:spPr>
          <a:xfrm>
            <a:off x="609600" y="1935508"/>
            <a:ext cx="51054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本系統旨在透過數位化解決現行作業中的痛點，全面提升營運效率與服務品質。</a:t>
            </a:r>
            <a:endParaRPr lang="en-US" sz="1120" dirty="0"/>
          </a:p>
        </p:txBody>
      </p:sp>
      <p:sp>
        <p:nvSpPr>
          <p:cNvPr id="25" name="Text 3"/>
          <p:cNvSpPr/>
          <p:nvPr/>
        </p:nvSpPr>
        <p:spPr>
          <a:xfrm>
            <a:off x="838200" y="2438400"/>
            <a:ext cx="31851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將傳統紙本簽單轉為電子化，簡化作業流程</a:t>
            </a:r>
            <a:endParaRPr lang="en-US" sz="1120" dirty="0"/>
          </a:p>
        </p:txBody>
      </p:sp>
      <p:sp>
        <p:nvSpPr>
          <p:cNvPr id="26" name="Text 4"/>
          <p:cNvSpPr/>
          <p:nvPr/>
        </p:nvSpPr>
        <p:spPr>
          <a:xfrm>
            <a:off x="1009650" y="3448050"/>
            <a:ext cx="176022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專案目的與價值</a:t>
            </a:r>
            <a:endParaRPr lang="en-US" sz="1646" dirty="0"/>
          </a:p>
        </p:txBody>
      </p:sp>
      <p:sp>
        <p:nvSpPr>
          <p:cNvPr id="27" name="Text 5"/>
          <p:cNvSpPr/>
          <p:nvPr/>
        </p:nvSpPr>
        <p:spPr>
          <a:xfrm>
            <a:off x="922020" y="3924300"/>
            <a:ext cx="2346960" cy="2102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 err="1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提升簽單與資料傳輸效率</a:t>
            </a:r>
            <a:endParaRPr lang="en-US" sz="1120" dirty="0"/>
          </a:p>
        </p:txBody>
      </p:sp>
      <p:sp>
        <p:nvSpPr>
          <p:cNvPr id="28" name="Text 6"/>
          <p:cNvSpPr/>
          <p:nvPr/>
        </p:nvSpPr>
        <p:spPr>
          <a:xfrm>
            <a:off x="935272" y="4417815"/>
            <a:ext cx="15087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降低紙張、印刷成本</a:t>
            </a:r>
            <a:endParaRPr lang="en-US" sz="1120" dirty="0"/>
          </a:p>
        </p:txBody>
      </p:sp>
      <p:sp>
        <p:nvSpPr>
          <p:cNvPr id="29" name="Text 7"/>
          <p:cNvSpPr/>
          <p:nvPr/>
        </p:nvSpPr>
        <p:spPr>
          <a:xfrm>
            <a:off x="876300" y="4305300"/>
            <a:ext cx="1005840" cy="2102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endParaRPr lang="en-US" sz="1120" dirty="0"/>
          </a:p>
        </p:txBody>
      </p:sp>
      <p:sp>
        <p:nvSpPr>
          <p:cNvPr id="30" name="Text 8"/>
          <p:cNvSpPr/>
          <p:nvPr/>
        </p:nvSpPr>
        <p:spPr>
          <a:xfrm>
            <a:off x="948111" y="4892951"/>
            <a:ext cx="134112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利於財務報表整合</a:t>
            </a:r>
            <a:endParaRPr lang="en-US" sz="1120" dirty="0"/>
          </a:p>
        </p:txBody>
      </p:sp>
      <p:sp>
        <p:nvSpPr>
          <p:cNvPr id="31" name="Text 9"/>
          <p:cNvSpPr/>
          <p:nvPr/>
        </p:nvSpPr>
        <p:spPr>
          <a:xfrm>
            <a:off x="6877050" y="1352550"/>
            <a:ext cx="150876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現行作業痛點</a:t>
            </a:r>
            <a:endParaRPr lang="en-US" sz="1646" dirty="0"/>
          </a:p>
        </p:txBody>
      </p:sp>
      <p:sp>
        <p:nvSpPr>
          <p:cNvPr id="32" name="Text 10"/>
          <p:cNvSpPr/>
          <p:nvPr/>
        </p:nvSpPr>
        <p:spPr>
          <a:xfrm>
            <a:off x="7200900" y="2098684"/>
            <a:ext cx="1258957" cy="2102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紙本簽單攜帶不便</a:t>
            </a:r>
            <a:endParaRPr lang="en-US" sz="1120" dirty="0"/>
          </a:p>
        </p:txBody>
      </p:sp>
      <p:sp>
        <p:nvSpPr>
          <p:cNvPr id="33" name="Text 11"/>
          <p:cNvSpPr/>
          <p:nvPr/>
        </p:nvSpPr>
        <p:spPr>
          <a:xfrm>
            <a:off x="7200900" y="2343150"/>
            <a:ext cx="44196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司機需攜帶大量紙本，且後續需耗費人力進行資料輸入，效率低下。</a:t>
            </a:r>
            <a:endParaRPr lang="en-US" sz="1120" dirty="0"/>
          </a:p>
        </p:txBody>
      </p:sp>
      <p:sp>
        <p:nvSpPr>
          <p:cNvPr id="34" name="Text 12"/>
          <p:cNvSpPr/>
          <p:nvPr/>
        </p:nvSpPr>
        <p:spPr>
          <a:xfrm>
            <a:off x="7200900" y="3314700"/>
            <a:ext cx="46520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多份副本耗時耗材</a:t>
            </a:r>
            <a:endParaRPr lang="en-US" sz="1120" dirty="0"/>
          </a:p>
        </p:txBody>
      </p:sp>
      <p:sp>
        <p:nvSpPr>
          <p:cNvPr id="35" name="Text 13"/>
          <p:cNvSpPr/>
          <p:nvPr/>
        </p:nvSpPr>
        <p:spPr>
          <a:xfrm>
            <a:off x="7200900" y="3581400"/>
            <a:ext cx="42291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為滿足不同部門需求，需製作多份副本，造成資源浪費與作業時間延長。</a:t>
            </a:r>
            <a:endParaRPr lang="en-US" sz="1120" dirty="0"/>
          </a:p>
        </p:txBody>
      </p:sp>
      <p:sp>
        <p:nvSpPr>
          <p:cNvPr id="36" name="Text 14"/>
          <p:cNvSpPr/>
          <p:nvPr/>
        </p:nvSpPr>
        <p:spPr>
          <a:xfrm>
            <a:off x="7200900" y="4572000"/>
            <a:ext cx="46520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數據統計效率低</a:t>
            </a:r>
            <a:endParaRPr lang="en-US" sz="1120" dirty="0"/>
          </a:p>
        </p:txBody>
      </p:sp>
      <p:sp>
        <p:nvSpPr>
          <p:cNvPr id="37" name="Text 15"/>
          <p:cNvSpPr/>
          <p:nvPr/>
        </p:nvSpPr>
        <p:spPr>
          <a:xfrm>
            <a:off x="7200900" y="4838700"/>
            <a:ext cx="42291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人工統計數據耗時且容易產生錯誤，影響決策的即時性與準確性。</a:t>
            </a:r>
            <a:endParaRPr lang="en-US" sz="112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086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104900"/>
            <a:ext cx="4629150" cy="56007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1333500"/>
            <a:ext cx="361950" cy="3429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1866900"/>
            <a:ext cx="4171950" cy="10287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" y="2019300"/>
            <a:ext cx="447675" cy="50482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300" y="2133600"/>
            <a:ext cx="219075" cy="2667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63" y="3276600"/>
            <a:ext cx="4171950" cy="10287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363" y="3429000"/>
            <a:ext cx="466725" cy="504825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4663" y="3543300"/>
            <a:ext cx="238125" cy="2667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4689881"/>
            <a:ext cx="4171950" cy="10287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2000" y="4842281"/>
            <a:ext cx="466725" cy="50482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6300" y="4956581"/>
            <a:ext cx="238125" cy="2667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38750" y="1104900"/>
            <a:ext cx="6572250" cy="56007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67350" y="1333500"/>
            <a:ext cx="285750" cy="3429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67350" y="1866900"/>
            <a:ext cx="6115050" cy="14097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19750" y="2019300"/>
            <a:ext cx="338882" cy="3810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19750" y="2781300"/>
            <a:ext cx="1885950" cy="3429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695950" y="2886075"/>
            <a:ext cx="152400" cy="13335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81900" y="2781300"/>
            <a:ext cx="1885950" cy="3429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658100" y="2886075"/>
            <a:ext cx="104775" cy="13335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544050" y="2781300"/>
            <a:ext cx="1885950" cy="34290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620250" y="2886075"/>
            <a:ext cx="104775" cy="133350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467350" y="3467100"/>
            <a:ext cx="6115050" cy="1409700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619750" y="3619500"/>
            <a:ext cx="338882" cy="381000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19750" y="4381500"/>
            <a:ext cx="1885950" cy="342900"/>
          </a:xfrm>
          <a:prstGeom prst="rect">
            <a:avLst/>
          </a:prstGeom>
        </p:spPr>
      </p:pic>
      <p:pic>
        <p:nvPicPr>
          <p:cNvPr id="27" name="Image 25" descr="preencoded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695950" y="4486275"/>
            <a:ext cx="133350" cy="133350"/>
          </a:xfrm>
          <a:prstGeom prst="rect">
            <a:avLst/>
          </a:prstGeom>
        </p:spPr>
      </p:pic>
      <p:pic>
        <p:nvPicPr>
          <p:cNvPr id="28" name="Image 26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81900" y="4381500"/>
            <a:ext cx="1885950" cy="342900"/>
          </a:xfrm>
          <a:prstGeom prst="rect">
            <a:avLst/>
          </a:prstGeom>
        </p:spPr>
      </p:pic>
      <p:pic>
        <p:nvPicPr>
          <p:cNvPr id="29" name="Image 27" descr="preencoded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658100" y="4486275"/>
            <a:ext cx="133350" cy="133350"/>
          </a:xfrm>
          <a:prstGeom prst="rect">
            <a:avLst/>
          </a:prstGeom>
        </p:spPr>
      </p:pic>
      <p:pic>
        <p:nvPicPr>
          <p:cNvPr id="30" name="Image 28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544050" y="4381500"/>
            <a:ext cx="1885950" cy="342900"/>
          </a:xfrm>
          <a:prstGeom prst="rect">
            <a:avLst/>
          </a:prstGeom>
        </p:spPr>
      </p:pic>
      <p:pic>
        <p:nvPicPr>
          <p:cNvPr id="31" name="Image 29" descr="preencoded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620250" y="4486275"/>
            <a:ext cx="133350" cy="133350"/>
          </a:xfrm>
          <a:prstGeom prst="rect">
            <a:avLst/>
          </a:prstGeom>
        </p:spPr>
      </p:pic>
      <p:pic>
        <p:nvPicPr>
          <p:cNvPr id="32" name="Image 30" descr="preencoded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467350" y="5067300"/>
            <a:ext cx="6115050" cy="1409700"/>
          </a:xfrm>
          <a:prstGeom prst="rect">
            <a:avLst/>
          </a:prstGeom>
        </p:spPr>
      </p:pic>
      <p:pic>
        <p:nvPicPr>
          <p:cNvPr id="33" name="Image 31" descr="preencoded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619750" y="5219700"/>
            <a:ext cx="338882" cy="381000"/>
          </a:xfrm>
          <a:prstGeom prst="rect">
            <a:avLst/>
          </a:prstGeom>
        </p:spPr>
      </p:pic>
      <p:pic>
        <p:nvPicPr>
          <p:cNvPr id="34" name="Image 32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19750" y="5981700"/>
            <a:ext cx="1885950" cy="342900"/>
          </a:xfrm>
          <a:prstGeom prst="rect">
            <a:avLst/>
          </a:prstGeom>
        </p:spPr>
      </p:pic>
      <p:pic>
        <p:nvPicPr>
          <p:cNvPr id="35" name="Image 33" descr="preencoded.png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695950" y="6086475"/>
            <a:ext cx="104775" cy="133350"/>
          </a:xfrm>
          <a:prstGeom prst="rect">
            <a:avLst/>
          </a:prstGeom>
        </p:spPr>
      </p:pic>
      <p:pic>
        <p:nvPicPr>
          <p:cNvPr id="36" name="Image 34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81900" y="5981700"/>
            <a:ext cx="1885950" cy="342900"/>
          </a:xfrm>
          <a:prstGeom prst="rect">
            <a:avLst/>
          </a:prstGeom>
        </p:spPr>
      </p:pic>
      <p:pic>
        <p:nvPicPr>
          <p:cNvPr id="37" name="Image 35" descr="preencoded.png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658100" y="6086475"/>
            <a:ext cx="133350" cy="133350"/>
          </a:xfrm>
          <a:prstGeom prst="rect">
            <a:avLst/>
          </a:prstGeom>
        </p:spPr>
      </p:pic>
      <p:pic>
        <p:nvPicPr>
          <p:cNvPr id="38" name="Image 36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544050" y="5981700"/>
            <a:ext cx="1885950" cy="342900"/>
          </a:xfrm>
          <a:prstGeom prst="rect">
            <a:avLst/>
          </a:prstGeom>
        </p:spPr>
      </p:pic>
      <p:pic>
        <p:nvPicPr>
          <p:cNvPr id="39" name="Image 37" descr="preencoded.png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9620250" y="6086475"/>
            <a:ext cx="152400" cy="133350"/>
          </a:xfrm>
          <a:prstGeom prst="rect">
            <a:avLst/>
          </a:prstGeom>
        </p:spPr>
      </p:pic>
      <p:sp>
        <p:nvSpPr>
          <p:cNvPr id="40" name="Text 0"/>
          <p:cNvSpPr/>
          <p:nvPr/>
        </p:nvSpPr>
        <p:spPr>
          <a:xfrm>
            <a:off x="381000" y="381000"/>
            <a:ext cx="12573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sz="2426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使用者角色與需求優先級</a:t>
            </a:r>
            <a:endParaRPr lang="en-US" sz="2426" dirty="0"/>
          </a:p>
        </p:txBody>
      </p:sp>
      <p:sp>
        <p:nvSpPr>
          <p:cNvPr id="41" name="Text 1"/>
          <p:cNvSpPr/>
          <p:nvPr/>
        </p:nvSpPr>
        <p:spPr>
          <a:xfrm>
            <a:off x="1085850" y="1352550"/>
            <a:ext cx="176022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系統使用者角色</a:t>
            </a:r>
            <a:endParaRPr lang="en-US" sz="1646" dirty="0"/>
          </a:p>
        </p:txBody>
      </p:sp>
      <p:sp>
        <p:nvSpPr>
          <p:cNvPr id="42" name="Text 2"/>
          <p:cNvSpPr/>
          <p:nvPr/>
        </p:nvSpPr>
        <p:spPr>
          <a:xfrm>
            <a:off x="1362075" y="2019300"/>
            <a:ext cx="359378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司機</a:t>
            </a:r>
            <a:endParaRPr lang="en-US" sz="1120" dirty="0"/>
          </a:p>
        </p:txBody>
      </p:sp>
      <p:sp>
        <p:nvSpPr>
          <p:cNvPr id="43" name="Text 3"/>
          <p:cNvSpPr/>
          <p:nvPr/>
        </p:nvSpPr>
        <p:spPr>
          <a:xfrm>
            <a:off x="1362075" y="2286000"/>
            <a:ext cx="326707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負責執行派工任務，並在現場完成電子簽單的填寫與客戶簽名。</a:t>
            </a:r>
            <a:endParaRPr lang="en-US" sz="1120" dirty="0"/>
          </a:p>
        </p:txBody>
      </p:sp>
      <p:sp>
        <p:nvSpPr>
          <p:cNvPr id="44" name="Text 4"/>
          <p:cNvSpPr/>
          <p:nvPr/>
        </p:nvSpPr>
        <p:spPr>
          <a:xfrm>
            <a:off x="1379488" y="3429000"/>
            <a:ext cx="357282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客戶</a:t>
            </a:r>
            <a:endParaRPr lang="en-US" sz="1120" dirty="0"/>
          </a:p>
        </p:txBody>
      </p:sp>
      <p:sp>
        <p:nvSpPr>
          <p:cNvPr id="45" name="Text 5"/>
          <p:cNvSpPr/>
          <p:nvPr/>
        </p:nvSpPr>
        <p:spPr>
          <a:xfrm>
            <a:off x="1379488" y="3695700"/>
            <a:ext cx="324802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在服務完成後，透過行動裝置進行電子簽名確認。</a:t>
            </a:r>
            <a:endParaRPr lang="en-US" sz="1120" dirty="0"/>
          </a:p>
        </p:txBody>
      </p:sp>
      <p:sp>
        <p:nvSpPr>
          <p:cNvPr id="46" name="Text 6"/>
          <p:cNvSpPr/>
          <p:nvPr/>
        </p:nvSpPr>
        <p:spPr>
          <a:xfrm>
            <a:off x="1381125" y="4842281"/>
            <a:ext cx="357282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後台人員</a:t>
            </a:r>
            <a:endParaRPr lang="en-US" sz="1120" dirty="0"/>
          </a:p>
        </p:txBody>
      </p:sp>
      <p:sp>
        <p:nvSpPr>
          <p:cNvPr id="47" name="Text 7"/>
          <p:cNvSpPr/>
          <p:nvPr/>
        </p:nvSpPr>
        <p:spPr>
          <a:xfrm>
            <a:off x="1381125" y="5108981"/>
            <a:ext cx="324802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負責系統管理、派工調度、數據報表生成與分析，以及與財務系統的整合。</a:t>
            </a:r>
            <a:endParaRPr lang="en-US" sz="1120" dirty="0"/>
          </a:p>
        </p:txBody>
      </p:sp>
      <p:sp>
        <p:nvSpPr>
          <p:cNvPr id="48" name="Text 8"/>
          <p:cNvSpPr/>
          <p:nvPr/>
        </p:nvSpPr>
        <p:spPr>
          <a:xfrm>
            <a:off x="5867400" y="1352550"/>
            <a:ext cx="176022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需求優先級分類</a:t>
            </a:r>
            <a:endParaRPr lang="en-US" sz="1646" dirty="0"/>
          </a:p>
        </p:txBody>
      </p:sp>
      <p:sp>
        <p:nvSpPr>
          <p:cNvPr id="49" name="Text 9"/>
          <p:cNvSpPr/>
          <p:nvPr/>
        </p:nvSpPr>
        <p:spPr>
          <a:xfrm>
            <a:off x="5695950" y="2124075"/>
            <a:ext cx="205130" cy="1619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5803D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P0</a:t>
            </a:r>
            <a:endParaRPr lang="en-US" sz="1120" dirty="0"/>
          </a:p>
        </p:txBody>
      </p:sp>
      <p:sp>
        <p:nvSpPr>
          <p:cNvPr id="50" name="Text 10"/>
          <p:cNvSpPr/>
          <p:nvPr/>
        </p:nvSpPr>
        <p:spPr>
          <a:xfrm>
            <a:off x="6072932" y="2095500"/>
            <a:ext cx="6705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必要功能</a:t>
            </a:r>
            <a:endParaRPr lang="en-US" sz="1120" dirty="0"/>
          </a:p>
        </p:txBody>
      </p:sp>
      <p:sp>
        <p:nvSpPr>
          <p:cNvPr id="51" name="Text 11"/>
          <p:cNvSpPr/>
          <p:nvPr/>
        </p:nvSpPr>
        <p:spPr>
          <a:xfrm>
            <a:off x="5619750" y="2476500"/>
            <a:ext cx="639127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系統無法運行或達成核心目標的關鍵功能。</a:t>
            </a:r>
            <a:endParaRPr lang="en-US" sz="1120" dirty="0"/>
          </a:p>
        </p:txBody>
      </p:sp>
      <p:sp>
        <p:nvSpPr>
          <p:cNvPr id="52" name="Text 12"/>
          <p:cNvSpPr/>
          <p:nvPr/>
        </p:nvSpPr>
        <p:spPr>
          <a:xfrm>
            <a:off x="5695950" y="3724275"/>
            <a:ext cx="205130" cy="1619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A1620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P1</a:t>
            </a:r>
            <a:endParaRPr lang="en-US" sz="1120" dirty="0"/>
          </a:p>
        </p:txBody>
      </p:sp>
      <p:sp>
        <p:nvSpPr>
          <p:cNvPr id="53" name="Text 13"/>
          <p:cNvSpPr/>
          <p:nvPr/>
        </p:nvSpPr>
        <p:spPr>
          <a:xfrm>
            <a:off x="6072932" y="3695700"/>
            <a:ext cx="6705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重要功能</a:t>
            </a:r>
            <a:endParaRPr lang="en-US" sz="1120" dirty="0"/>
          </a:p>
        </p:txBody>
      </p:sp>
      <p:sp>
        <p:nvSpPr>
          <p:cNvPr id="54" name="Text 14"/>
          <p:cNvSpPr/>
          <p:nvPr/>
        </p:nvSpPr>
        <p:spPr>
          <a:xfrm>
            <a:off x="5619750" y="4076700"/>
            <a:ext cx="639127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系統運行良好但無法達成全部目標的次要功能。</a:t>
            </a:r>
            <a:endParaRPr lang="en-US" sz="1120" dirty="0"/>
          </a:p>
        </p:txBody>
      </p:sp>
      <p:sp>
        <p:nvSpPr>
          <p:cNvPr id="55" name="Text 15"/>
          <p:cNvSpPr/>
          <p:nvPr/>
        </p:nvSpPr>
        <p:spPr>
          <a:xfrm>
            <a:off x="5695950" y="5324475"/>
            <a:ext cx="205130" cy="1619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P2</a:t>
            </a:r>
            <a:endParaRPr lang="en-US" sz="1120" dirty="0"/>
          </a:p>
        </p:txBody>
      </p:sp>
      <p:sp>
        <p:nvSpPr>
          <p:cNvPr id="56" name="Text 16"/>
          <p:cNvSpPr/>
          <p:nvPr/>
        </p:nvSpPr>
        <p:spPr>
          <a:xfrm>
            <a:off x="6072932" y="5295900"/>
            <a:ext cx="6705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次要功能</a:t>
            </a:r>
            <a:endParaRPr lang="en-US" sz="1120" dirty="0"/>
          </a:p>
        </p:txBody>
      </p:sp>
      <p:sp>
        <p:nvSpPr>
          <p:cNvPr id="57" name="Text 17"/>
          <p:cNvSpPr/>
          <p:nvPr/>
        </p:nvSpPr>
        <p:spPr>
          <a:xfrm>
            <a:off x="5619750" y="5676900"/>
            <a:ext cx="639127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系統運行良好且達成目標，但提供額外便利的輔助功能。</a:t>
            </a:r>
            <a:endParaRPr lang="en-US" sz="112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104900"/>
            <a:ext cx="3657600" cy="33528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1333500"/>
            <a:ext cx="171450" cy="3048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1828800"/>
            <a:ext cx="133350" cy="1524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2133600"/>
            <a:ext cx="133350" cy="1524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" y="2438400"/>
            <a:ext cx="114300" cy="1524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550" y="2733675"/>
            <a:ext cx="152400" cy="1524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9125" y="3060700"/>
            <a:ext cx="95250" cy="1524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7850" y="3371850"/>
            <a:ext cx="190500" cy="1524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104900"/>
            <a:ext cx="3657600" cy="33528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95800" y="1333500"/>
            <a:ext cx="228600" cy="3048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95800" y="2133600"/>
            <a:ext cx="152400" cy="1524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95800" y="2438400"/>
            <a:ext cx="152400" cy="1524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95800" y="3124200"/>
            <a:ext cx="152400" cy="1524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95800" y="3429000"/>
            <a:ext cx="171450" cy="1524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95800" y="3733800"/>
            <a:ext cx="133350" cy="1524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1104900"/>
            <a:ext cx="3657600" cy="33528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82000" y="1333500"/>
            <a:ext cx="257175" cy="3048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382000" y="2095500"/>
            <a:ext cx="3200400" cy="9144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96300" y="2247900"/>
            <a:ext cx="152400" cy="1524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82000" y="3467100"/>
            <a:ext cx="1562100" cy="34290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458200" y="3562350"/>
            <a:ext cx="114300" cy="152400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20300" y="3467100"/>
            <a:ext cx="1562100" cy="342900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096500" y="3562350"/>
            <a:ext cx="114300" cy="152400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382000" y="3886200"/>
            <a:ext cx="1562100" cy="342900"/>
          </a:xfrm>
          <a:prstGeom prst="rect">
            <a:avLst/>
          </a:prstGeom>
        </p:spPr>
      </p:pic>
      <p:pic>
        <p:nvPicPr>
          <p:cNvPr id="27" name="Image 25" descr="preencoded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458200" y="3981450"/>
            <a:ext cx="152400" cy="152400"/>
          </a:xfrm>
          <a:prstGeom prst="rect">
            <a:avLst/>
          </a:prstGeom>
        </p:spPr>
      </p:pic>
      <p:pic>
        <p:nvPicPr>
          <p:cNvPr id="28" name="Image 26" descr="preencoded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020300" y="3886200"/>
            <a:ext cx="1562100" cy="342900"/>
          </a:xfrm>
          <a:prstGeom prst="rect">
            <a:avLst/>
          </a:prstGeom>
        </p:spPr>
      </p:pic>
      <p:pic>
        <p:nvPicPr>
          <p:cNvPr id="29" name="Image 27" descr="preencoded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096500" y="3981450"/>
            <a:ext cx="152400" cy="152400"/>
          </a:xfrm>
          <a:prstGeom prst="rect">
            <a:avLst/>
          </a:prstGeom>
        </p:spPr>
      </p:pic>
      <p:pic>
        <p:nvPicPr>
          <p:cNvPr id="30" name="Image 28" descr="preencoded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81000" y="4686300"/>
            <a:ext cx="11430000" cy="571500"/>
          </a:xfrm>
          <a:prstGeom prst="rect">
            <a:avLst/>
          </a:prstGeom>
        </p:spPr>
      </p:pic>
      <p:pic>
        <p:nvPicPr>
          <p:cNvPr id="31" name="Image 29" descr="preencoded.png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33400" y="4838700"/>
            <a:ext cx="190500" cy="266700"/>
          </a:xfrm>
          <a:prstGeom prst="rect">
            <a:avLst/>
          </a:prstGeom>
        </p:spPr>
      </p:pic>
      <p:sp>
        <p:nvSpPr>
          <p:cNvPr id="32" name="Text 0"/>
          <p:cNvSpPr/>
          <p:nvPr/>
        </p:nvSpPr>
        <p:spPr>
          <a:xfrm>
            <a:off x="381000" y="381000"/>
            <a:ext cx="12573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sz="2426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核心功能：簽單管理</a:t>
            </a:r>
            <a:endParaRPr lang="en-US" sz="2426" dirty="0"/>
          </a:p>
        </p:txBody>
      </p:sp>
      <p:sp>
        <p:nvSpPr>
          <p:cNvPr id="33" name="Text 1"/>
          <p:cNvSpPr/>
          <p:nvPr/>
        </p:nvSpPr>
        <p:spPr>
          <a:xfrm>
            <a:off x="895350" y="1352550"/>
            <a:ext cx="8382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必填欄位</a:t>
            </a:r>
            <a:endParaRPr lang="en-US" sz="1380" dirty="0"/>
          </a:p>
        </p:txBody>
      </p:sp>
      <p:sp>
        <p:nvSpPr>
          <p:cNvPr id="34" name="Text 2"/>
          <p:cNvSpPr/>
          <p:nvPr/>
        </p:nvSpPr>
        <p:spPr>
          <a:xfrm>
            <a:off x="838200" y="1790700"/>
            <a:ext cx="3352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日期</a:t>
            </a:r>
            <a:endParaRPr lang="en-US" sz="1120" dirty="0"/>
          </a:p>
        </p:txBody>
      </p:sp>
      <p:sp>
        <p:nvSpPr>
          <p:cNvPr id="35" name="Text 3"/>
          <p:cNvSpPr/>
          <p:nvPr/>
        </p:nvSpPr>
        <p:spPr>
          <a:xfrm>
            <a:off x="838200" y="2095500"/>
            <a:ext cx="6705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客戶名稱</a:t>
            </a:r>
            <a:endParaRPr lang="en-US" sz="1120" dirty="0"/>
          </a:p>
        </p:txBody>
      </p:sp>
      <p:sp>
        <p:nvSpPr>
          <p:cNvPr id="36" name="Text 4"/>
          <p:cNvSpPr/>
          <p:nvPr/>
        </p:nvSpPr>
        <p:spPr>
          <a:xfrm>
            <a:off x="838200" y="2400300"/>
            <a:ext cx="3352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地點</a:t>
            </a:r>
            <a:endParaRPr lang="en-US" sz="1120" dirty="0"/>
          </a:p>
        </p:txBody>
      </p:sp>
      <p:sp>
        <p:nvSpPr>
          <p:cNvPr id="37" name="Text 5"/>
          <p:cNvSpPr/>
          <p:nvPr/>
        </p:nvSpPr>
        <p:spPr>
          <a:xfrm>
            <a:off x="838200" y="2705100"/>
            <a:ext cx="6705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工作時間</a:t>
            </a:r>
            <a:endParaRPr lang="en-US" sz="1120" dirty="0"/>
          </a:p>
        </p:txBody>
      </p:sp>
      <p:sp>
        <p:nvSpPr>
          <p:cNvPr id="38" name="Text 6"/>
          <p:cNvSpPr/>
          <p:nvPr/>
        </p:nvSpPr>
        <p:spPr>
          <a:xfrm>
            <a:off x="838200" y="3028950"/>
            <a:ext cx="3352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金額</a:t>
            </a:r>
            <a:endParaRPr lang="en-US" sz="1120" dirty="0"/>
          </a:p>
        </p:txBody>
      </p:sp>
      <p:sp>
        <p:nvSpPr>
          <p:cNvPr id="39" name="Text 7"/>
          <p:cNvSpPr/>
          <p:nvPr/>
        </p:nvSpPr>
        <p:spPr>
          <a:xfrm>
            <a:off x="836930" y="3314700"/>
            <a:ext cx="3352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簽章</a:t>
            </a:r>
            <a:endParaRPr lang="en-US" sz="1120" dirty="0"/>
          </a:p>
        </p:txBody>
      </p:sp>
      <p:sp>
        <p:nvSpPr>
          <p:cNvPr id="40" name="Text 8"/>
          <p:cNvSpPr/>
          <p:nvPr/>
        </p:nvSpPr>
        <p:spPr>
          <a:xfrm>
            <a:off x="4838700" y="1352550"/>
            <a:ext cx="188595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選填欄位與自動帶入</a:t>
            </a:r>
            <a:endParaRPr lang="en-US" sz="1380" dirty="0"/>
          </a:p>
        </p:txBody>
      </p:sp>
      <p:sp>
        <p:nvSpPr>
          <p:cNvPr id="41" name="Text 9"/>
          <p:cNvSpPr/>
          <p:nvPr/>
        </p:nvSpPr>
        <p:spPr>
          <a:xfrm>
            <a:off x="4495800" y="1790700"/>
            <a:ext cx="35204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選填欄位:</a:t>
            </a:r>
            <a:endParaRPr lang="en-US" sz="1120" dirty="0"/>
          </a:p>
        </p:txBody>
      </p:sp>
      <p:sp>
        <p:nvSpPr>
          <p:cNvPr id="42" name="Text 10"/>
          <p:cNvSpPr/>
          <p:nvPr/>
        </p:nvSpPr>
        <p:spPr>
          <a:xfrm>
            <a:off x="4743450" y="2082800"/>
            <a:ext cx="3352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備註</a:t>
            </a:r>
            <a:endParaRPr lang="en-US" sz="1120" dirty="0"/>
          </a:p>
        </p:txBody>
      </p:sp>
      <p:sp>
        <p:nvSpPr>
          <p:cNvPr id="43" name="Text 11"/>
          <p:cNvSpPr/>
          <p:nvPr/>
        </p:nvSpPr>
        <p:spPr>
          <a:xfrm>
            <a:off x="4743450" y="2400300"/>
            <a:ext cx="10058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機具使用情況</a:t>
            </a:r>
            <a:endParaRPr lang="en-US" sz="1120" dirty="0"/>
          </a:p>
        </p:txBody>
      </p:sp>
      <p:sp>
        <p:nvSpPr>
          <p:cNvPr id="44" name="Text 12"/>
          <p:cNvSpPr/>
          <p:nvPr/>
        </p:nvSpPr>
        <p:spPr>
          <a:xfrm>
            <a:off x="4495800" y="2781300"/>
            <a:ext cx="35204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自動帶入:</a:t>
            </a:r>
            <a:endParaRPr lang="en-US" sz="1120" dirty="0"/>
          </a:p>
        </p:txBody>
      </p:sp>
      <p:sp>
        <p:nvSpPr>
          <p:cNvPr id="45" name="Text 13"/>
          <p:cNvSpPr/>
          <p:nvPr/>
        </p:nvSpPr>
        <p:spPr>
          <a:xfrm>
            <a:off x="4743450" y="3092450"/>
            <a:ext cx="3352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車號</a:t>
            </a:r>
            <a:endParaRPr lang="en-US" sz="1120" dirty="0"/>
          </a:p>
        </p:txBody>
      </p:sp>
      <p:sp>
        <p:nvSpPr>
          <p:cNvPr id="46" name="Text 14"/>
          <p:cNvSpPr/>
          <p:nvPr/>
        </p:nvSpPr>
        <p:spPr>
          <a:xfrm>
            <a:off x="4743450" y="3390900"/>
            <a:ext cx="6705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司機姓名</a:t>
            </a:r>
            <a:endParaRPr lang="en-US" sz="1120" dirty="0"/>
          </a:p>
        </p:txBody>
      </p:sp>
      <p:sp>
        <p:nvSpPr>
          <p:cNvPr id="47" name="Text 15"/>
          <p:cNvSpPr/>
          <p:nvPr/>
        </p:nvSpPr>
        <p:spPr>
          <a:xfrm>
            <a:off x="4738370" y="3702050"/>
            <a:ext cx="6705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工時計算</a:t>
            </a:r>
            <a:endParaRPr lang="en-US" sz="1120" dirty="0"/>
          </a:p>
        </p:txBody>
      </p:sp>
      <p:sp>
        <p:nvSpPr>
          <p:cNvPr id="48" name="Text 16"/>
          <p:cNvSpPr/>
          <p:nvPr/>
        </p:nvSpPr>
        <p:spPr>
          <a:xfrm>
            <a:off x="8753475" y="1352550"/>
            <a:ext cx="188595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簽名方式與輸出格式</a:t>
            </a:r>
            <a:endParaRPr lang="en-US" sz="1380" dirty="0"/>
          </a:p>
        </p:txBody>
      </p:sp>
      <p:sp>
        <p:nvSpPr>
          <p:cNvPr id="49" name="Text 17"/>
          <p:cNvSpPr/>
          <p:nvPr/>
        </p:nvSpPr>
        <p:spPr>
          <a:xfrm>
            <a:off x="8382000" y="1790700"/>
            <a:ext cx="35204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簽名方式:</a:t>
            </a:r>
            <a:endParaRPr lang="en-US" sz="1120" dirty="0"/>
          </a:p>
        </p:txBody>
      </p:sp>
      <p:sp>
        <p:nvSpPr>
          <p:cNvPr id="50" name="Text 18"/>
          <p:cNvSpPr/>
          <p:nvPr/>
        </p:nvSpPr>
        <p:spPr>
          <a:xfrm>
            <a:off x="8724900" y="2209800"/>
            <a:ext cx="134112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行動裝置手寫簽名</a:t>
            </a:r>
            <a:endParaRPr lang="en-US" sz="1120" dirty="0"/>
          </a:p>
        </p:txBody>
      </p:sp>
      <p:sp>
        <p:nvSpPr>
          <p:cNvPr id="51" name="Text 19"/>
          <p:cNvSpPr/>
          <p:nvPr/>
        </p:nvSpPr>
        <p:spPr>
          <a:xfrm>
            <a:off x="8496300" y="2514600"/>
            <a:ext cx="29718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確保簽名真實性與法律效力，不接受拍照或語音簽名</a:t>
            </a:r>
            <a:endParaRPr lang="en-US" sz="980" dirty="0"/>
          </a:p>
        </p:txBody>
      </p:sp>
      <p:sp>
        <p:nvSpPr>
          <p:cNvPr id="52" name="Text 20"/>
          <p:cNvSpPr/>
          <p:nvPr/>
        </p:nvSpPr>
        <p:spPr>
          <a:xfrm>
            <a:off x="8382000" y="3162300"/>
            <a:ext cx="35204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簽單輸出:</a:t>
            </a:r>
            <a:endParaRPr lang="en-US" sz="1120" dirty="0"/>
          </a:p>
        </p:txBody>
      </p:sp>
      <p:sp>
        <p:nvSpPr>
          <p:cNvPr id="53" name="Text 21"/>
          <p:cNvSpPr/>
          <p:nvPr/>
        </p:nvSpPr>
        <p:spPr>
          <a:xfrm>
            <a:off x="8610600" y="3543300"/>
            <a:ext cx="1081147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RWD響應式設計</a:t>
            </a:r>
            <a:endParaRPr lang="en-US" sz="980" dirty="0"/>
          </a:p>
        </p:txBody>
      </p:sp>
      <p:sp>
        <p:nvSpPr>
          <p:cNvPr id="54" name="Text 22"/>
          <p:cNvSpPr/>
          <p:nvPr/>
        </p:nvSpPr>
        <p:spPr>
          <a:xfrm>
            <a:off x="10248900" y="3543300"/>
            <a:ext cx="5867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PDF格式</a:t>
            </a:r>
            <a:endParaRPr lang="en-US" sz="980" dirty="0"/>
          </a:p>
        </p:txBody>
      </p:sp>
      <p:sp>
        <p:nvSpPr>
          <p:cNvPr id="55" name="Text 23"/>
          <p:cNvSpPr/>
          <p:nvPr/>
        </p:nvSpPr>
        <p:spPr>
          <a:xfrm>
            <a:off x="8648700" y="3962400"/>
            <a:ext cx="66024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Email副本</a:t>
            </a:r>
            <a:endParaRPr lang="en-US" sz="980" dirty="0"/>
          </a:p>
        </p:txBody>
      </p:sp>
      <p:sp>
        <p:nvSpPr>
          <p:cNvPr id="56" name="Text 24"/>
          <p:cNvSpPr/>
          <p:nvPr/>
        </p:nvSpPr>
        <p:spPr>
          <a:xfrm>
            <a:off x="10287000" y="3962400"/>
            <a:ext cx="472797" cy="1767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列印</a:t>
            </a:r>
            <a:endParaRPr lang="en-US" sz="980" dirty="0"/>
          </a:p>
        </p:txBody>
      </p:sp>
      <p:sp>
        <p:nvSpPr>
          <p:cNvPr id="57" name="Text 25"/>
          <p:cNvSpPr/>
          <p:nvPr/>
        </p:nvSpPr>
        <p:spPr>
          <a:xfrm>
            <a:off x="838200" y="4857750"/>
            <a:ext cx="82143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簽單管理是本系統最核心環節，確保簽單流程的全面數位化與自動化，提供多種輸出格式以滿足不同場景需求。</a:t>
            </a:r>
            <a:endParaRPr lang="en-US" sz="112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181100"/>
            <a:ext cx="3657600" cy="19907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1371600"/>
            <a:ext cx="514350" cy="54292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1485900"/>
            <a:ext cx="285750" cy="3048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" y="2105025"/>
            <a:ext cx="152400" cy="1524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" y="2447925"/>
            <a:ext cx="152400" cy="1524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181100"/>
            <a:ext cx="3657600" cy="1990725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7700" y="1371600"/>
            <a:ext cx="457200" cy="542925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0" y="1485900"/>
            <a:ext cx="228600" cy="3048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7700" y="2105025"/>
            <a:ext cx="152400" cy="1524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7700" y="2447925"/>
            <a:ext cx="152400" cy="1524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7700" y="2790825"/>
            <a:ext cx="152400" cy="1524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1181100"/>
            <a:ext cx="3657600" cy="1990725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43900" y="1371600"/>
            <a:ext cx="457200" cy="542925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58200" y="1485900"/>
            <a:ext cx="228600" cy="3048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3900" y="2105025"/>
            <a:ext cx="152400" cy="1524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3900" y="2447925"/>
            <a:ext cx="152400" cy="1524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3900" y="2790825"/>
            <a:ext cx="152400" cy="1524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1000" y="3400425"/>
            <a:ext cx="7543800" cy="2905125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500" y="3590925"/>
            <a:ext cx="400050" cy="542925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5800" y="3705225"/>
            <a:ext cx="171450" cy="30480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1500" y="4324350"/>
            <a:ext cx="114300" cy="152400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09900" y="4324350"/>
            <a:ext cx="152400" cy="152400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48300" y="4324350"/>
            <a:ext cx="152400" cy="152400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153400" y="3400425"/>
            <a:ext cx="3657600" cy="2905125"/>
          </a:xfrm>
          <a:prstGeom prst="rect">
            <a:avLst/>
          </a:prstGeom>
        </p:spPr>
      </p:pic>
      <p:pic>
        <p:nvPicPr>
          <p:cNvPr id="27" name="Image 25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343900" y="3590925"/>
            <a:ext cx="485775" cy="542925"/>
          </a:xfrm>
          <a:prstGeom prst="rect">
            <a:avLst/>
          </a:prstGeom>
        </p:spPr>
      </p:pic>
      <p:pic>
        <p:nvPicPr>
          <p:cNvPr id="28" name="Image 26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58200" y="3705225"/>
            <a:ext cx="257175" cy="304800"/>
          </a:xfrm>
          <a:prstGeom prst="rect">
            <a:avLst/>
          </a:prstGeom>
        </p:spPr>
      </p:pic>
      <p:pic>
        <p:nvPicPr>
          <p:cNvPr id="29" name="Image 27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696450" y="4667250"/>
            <a:ext cx="571500" cy="457200"/>
          </a:xfrm>
          <a:prstGeom prst="rect">
            <a:avLst/>
          </a:prstGeom>
        </p:spPr>
      </p:pic>
      <p:sp>
        <p:nvSpPr>
          <p:cNvPr id="30" name="Text 0"/>
          <p:cNvSpPr/>
          <p:nvPr/>
        </p:nvSpPr>
        <p:spPr>
          <a:xfrm>
            <a:off x="381000" y="381000"/>
            <a:ext cx="12573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sz="2426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司機端功能</a:t>
            </a:r>
            <a:endParaRPr lang="en-US" sz="2426" dirty="0"/>
          </a:p>
        </p:txBody>
      </p:sp>
      <p:sp>
        <p:nvSpPr>
          <p:cNvPr id="31" name="Text 1"/>
          <p:cNvSpPr/>
          <p:nvPr/>
        </p:nvSpPr>
        <p:spPr>
          <a:xfrm>
            <a:off x="1200150" y="1509713"/>
            <a:ext cx="146685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登入與身份驗證</a:t>
            </a:r>
            <a:endParaRPr lang="en-US" sz="1380" dirty="0"/>
          </a:p>
        </p:txBody>
      </p:sp>
      <p:sp>
        <p:nvSpPr>
          <p:cNvPr id="32" name="Text 2"/>
          <p:cNvSpPr/>
          <p:nvPr/>
        </p:nvSpPr>
        <p:spPr>
          <a:xfrm>
            <a:off x="800100" y="2066925"/>
            <a:ext cx="30550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透過LINE整合，提供快速便捷的登入方式</a:t>
            </a:r>
            <a:endParaRPr lang="en-US" sz="1120" dirty="0"/>
          </a:p>
        </p:txBody>
      </p:sp>
      <p:sp>
        <p:nvSpPr>
          <p:cNvPr id="33" name="Text 3"/>
          <p:cNvSpPr/>
          <p:nvPr/>
        </p:nvSpPr>
        <p:spPr>
          <a:xfrm>
            <a:off x="800100" y="2409825"/>
            <a:ext cx="23469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確保司機身份的合法性與安全性</a:t>
            </a:r>
            <a:endParaRPr lang="en-US" sz="1120" dirty="0"/>
          </a:p>
        </p:txBody>
      </p:sp>
      <p:sp>
        <p:nvSpPr>
          <p:cNvPr id="34" name="Text 4"/>
          <p:cNvSpPr/>
          <p:nvPr/>
        </p:nvSpPr>
        <p:spPr>
          <a:xfrm>
            <a:off x="5029200" y="1509713"/>
            <a:ext cx="188595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工作分派與行程記錄</a:t>
            </a:r>
            <a:endParaRPr lang="en-US" sz="1380" dirty="0"/>
          </a:p>
        </p:txBody>
      </p:sp>
      <p:sp>
        <p:nvSpPr>
          <p:cNvPr id="35" name="Text 5"/>
          <p:cNvSpPr/>
          <p:nvPr/>
        </p:nvSpPr>
        <p:spPr>
          <a:xfrm>
            <a:off x="4686300" y="2066925"/>
            <a:ext cx="20116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即時查看被分派的工作任務</a:t>
            </a:r>
            <a:endParaRPr lang="en-US" sz="1120" dirty="0"/>
          </a:p>
        </p:txBody>
      </p:sp>
      <p:sp>
        <p:nvSpPr>
          <p:cNvPr id="36" name="Text 6"/>
          <p:cNvSpPr/>
          <p:nvPr/>
        </p:nvSpPr>
        <p:spPr>
          <a:xfrm>
            <a:off x="4686300" y="2409825"/>
            <a:ext cx="26822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記錄工作開始、結束時間及行車路線</a:t>
            </a:r>
            <a:endParaRPr lang="en-US" sz="1120" dirty="0"/>
          </a:p>
        </p:txBody>
      </p:sp>
      <p:sp>
        <p:nvSpPr>
          <p:cNvPr id="37" name="Text 7"/>
          <p:cNvSpPr/>
          <p:nvPr/>
        </p:nvSpPr>
        <p:spPr>
          <a:xfrm>
            <a:off x="4686300" y="2752725"/>
            <a:ext cx="15087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便於後續追蹤與管理</a:t>
            </a:r>
            <a:endParaRPr lang="en-US" sz="1120" dirty="0"/>
          </a:p>
        </p:txBody>
      </p:sp>
      <p:sp>
        <p:nvSpPr>
          <p:cNvPr id="38" name="Text 8"/>
          <p:cNvSpPr/>
          <p:nvPr/>
        </p:nvSpPr>
        <p:spPr>
          <a:xfrm>
            <a:off x="8915400" y="1509713"/>
            <a:ext cx="8382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機具管理</a:t>
            </a:r>
            <a:endParaRPr lang="en-US" sz="1380" dirty="0"/>
          </a:p>
        </p:txBody>
      </p:sp>
      <p:sp>
        <p:nvSpPr>
          <p:cNvPr id="39" name="Text 9"/>
          <p:cNvSpPr/>
          <p:nvPr/>
        </p:nvSpPr>
        <p:spPr>
          <a:xfrm>
            <a:off x="8572500" y="2066925"/>
            <a:ext cx="2514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支援多選功能，記錄多種機具使用</a:t>
            </a:r>
            <a:endParaRPr lang="en-US" sz="1120" dirty="0"/>
          </a:p>
        </p:txBody>
      </p:sp>
      <p:sp>
        <p:nvSpPr>
          <p:cNvPr id="40" name="Text 10"/>
          <p:cNvSpPr/>
          <p:nvPr/>
        </p:nvSpPr>
        <p:spPr>
          <a:xfrm>
            <a:off x="8572500" y="2409825"/>
            <a:ext cx="16764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提供快速新增機具選項</a:t>
            </a:r>
            <a:endParaRPr lang="en-US" sz="1120" dirty="0"/>
          </a:p>
        </p:txBody>
      </p:sp>
      <p:sp>
        <p:nvSpPr>
          <p:cNvPr id="41" name="Text 11"/>
          <p:cNvSpPr/>
          <p:nvPr/>
        </p:nvSpPr>
        <p:spPr>
          <a:xfrm>
            <a:off x="8572500" y="2752725"/>
            <a:ext cx="28498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離線支援能力，無網路環境下仍能記錄</a:t>
            </a:r>
            <a:endParaRPr lang="en-US" sz="1120" dirty="0"/>
          </a:p>
        </p:txBody>
      </p:sp>
      <p:sp>
        <p:nvSpPr>
          <p:cNvPr id="42" name="Text 12"/>
          <p:cNvSpPr/>
          <p:nvPr/>
        </p:nvSpPr>
        <p:spPr>
          <a:xfrm>
            <a:off x="1085850" y="3729038"/>
            <a:ext cx="12573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工作內容記錄</a:t>
            </a:r>
            <a:endParaRPr lang="en-US" sz="1380" dirty="0"/>
          </a:p>
        </p:txBody>
      </p:sp>
      <p:sp>
        <p:nvSpPr>
          <p:cNvPr id="43" name="Text 13"/>
          <p:cNvSpPr/>
          <p:nvPr/>
        </p:nvSpPr>
        <p:spPr>
          <a:xfrm>
            <a:off x="762000" y="4286250"/>
            <a:ext cx="20955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語音/文字輸入，快速記錄工作細節</a:t>
            </a:r>
            <a:endParaRPr lang="en-US" sz="1120" dirty="0"/>
          </a:p>
        </p:txBody>
      </p:sp>
      <p:sp>
        <p:nvSpPr>
          <p:cNvPr id="44" name="Text 14"/>
          <p:cNvSpPr/>
          <p:nvPr/>
        </p:nvSpPr>
        <p:spPr>
          <a:xfrm>
            <a:off x="3238500" y="4286250"/>
            <a:ext cx="20574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異常上報功能，即時回報現場突發狀況</a:t>
            </a:r>
            <a:endParaRPr lang="en-US" sz="1120" dirty="0"/>
          </a:p>
        </p:txBody>
      </p:sp>
      <p:sp>
        <p:nvSpPr>
          <p:cNvPr id="45" name="Text 15"/>
          <p:cNvSpPr/>
          <p:nvPr/>
        </p:nvSpPr>
        <p:spPr>
          <a:xfrm>
            <a:off x="5676900" y="4286250"/>
            <a:ext cx="18440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照片上傳，記錄工作狀態</a:t>
            </a:r>
            <a:endParaRPr lang="en-US" sz="1120" dirty="0"/>
          </a:p>
        </p:txBody>
      </p:sp>
      <p:sp>
        <p:nvSpPr>
          <p:cNvPr id="46" name="Text 16"/>
          <p:cNvSpPr/>
          <p:nvPr/>
        </p:nvSpPr>
        <p:spPr>
          <a:xfrm>
            <a:off x="8943975" y="3729038"/>
            <a:ext cx="8382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客戶簽收</a:t>
            </a:r>
            <a:endParaRPr lang="en-US" sz="1380" dirty="0"/>
          </a:p>
        </p:txBody>
      </p:sp>
      <p:sp>
        <p:nvSpPr>
          <p:cNvPr id="47" name="Text 17"/>
          <p:cNvSpPr/>
          <p:nvPr/>
        </p:nvSpPr>
        <p:spPr>
          <a:xfrm>
            <a:off x="8343900" y="5276850"/>
            <a:ext cx="32766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任務完成後，客戶可直接在司機的行動裝置上進行手寫簽名確認</a:t>
            </a:r>
            <a:endParaRPr lang="en-US" sz="112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562100"/>
            <a:ext cx="3657600" cy="37719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562100"/>
            <a:ext cx="3657600" cy="762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8350" y="1752600"/>
            <a:ext cx="342900" cy="3810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3048000"/>
            <a:ext cx="152400" cy="1524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" y="3508071"/>
            <a:ext cx="152400" cy="1524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337" y="3962400"/>
            <a:ext cx="171450" cy="1524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562100"/>
            <a:ext cx="3657600" cy="37719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1562100"/>
            <a:ext cx="3657600" cy="7620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4550" y="1752600"/>
            <a:ext cx="342900" cy="3810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95800" y="3048000"/>
            <a:ext cx="152400" cy="1524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95800" y="3619500"/>
            <a:ext cx="152400" cy="1524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95800" y="4191000"/>
            <a:ext cx="3200400" cy="9144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1562100"/>
            <a:ext cx="3657600" cy="37719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1562100"/>
            <a:ext cx="3657600" cy="7620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53613" y="1752600"/>
            <a:ext cx="257175" cy="3810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82000" y="3048000"/>
            <a:ext cx="95250" cy="1524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82000" y="3390900"/>
            <a:ext cx="152400" cy="1524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666708" y="4038600"/>
            <a:ext cx="200025" cy="3048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307711" y="4214813"/>
            <a:ext cx="133350" cy="1524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39176" y="4038600"/>
            <a:ext cx="285750" cy="30480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523041" y="4214813"/>
            <a:ext cx="133350" cy="152400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111657" y="4038600"/>
            <a:ext cx="171450" cy="304800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81000" y="5638800"/>
            <a:ext cx="11430000" cy="533400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33400" y="5810250"/>
            <a:ext cx="114300" cy="152400"/>
          </a:xfrm>
          <a:prstGeom prst="rect">
            <a:avLst/>
          </a:prstGeom>
        </p:spPr>
      </p:pic>
      <p:sp>
        <p:nvSpPr>
          <p:cNvPr id="27" name="Text 0"/>
          <p:cNvSpPr/>
          <p:nvPr/>
        </p:nvSpPr>
        <p:spPr>
          <a:xfrm>
            <a:off x="381000" y="381000"/>
            <a:ext cx="12573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sz="2426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後端管理功能</a:t>
            </a:r>
            <a:endParaRPr lang="en-US" sz="2426" dirty="0"/>
          </a:p>
        </p:txBody>
      </p:sp>
      <p:sp>
        <p:nvSpPr>
          <p:cNvPr id="28" name="Text 1"/>
          <p:cNvSpPr/>
          <p:nvPr/>
        </p:nvSpPr>
        <p:spPr>
          <a:xfrm>
            <a:off x="381000" y="1028700"/>
            <a:ext cx="125730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後端管理系統是提供給後台人員進行數據監控、報表分析及系統配置的核心平台，旨在提升營運決策效率與財務管理精準度。</a:t>
            </a:r>
            <a:endParaRPr lang="en-US" sz="1120" dirty="0"/>
          </a:p>
        </p:txBody>
      </p:sp>
      <p:sp>
        <p:nvSpPr>
          <p:cNvPr id="29" name="Text 2"/>
          <p:cNvSpPr/>
          <p:nvPr/>
        </p:nvSpPr>
        <p:spPr>
          <a:xfrm>
            <a:off x="609600" y="2552700"/>
            <a:ext cx="35204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機具管理</a:t>
            </a:r>
            <a:endParaRPr lang="en-US" sz="1646" dirty="0"/>
          </a:p>
        </p:txBody>
      </p:sp>
      <p:sp>
        <p:nvSpPr>
          <p:cNvPr id="30" name="Text 3"/>
          <p:cNvSpPr/>
          <p:nvPr/>
        </p:nvSpPr>
        <p:spPr>
          <a:xfrm>
            <a:off x="876300" y="3009900"/>
            <a:ext cx="29337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提供機具清單，清晰展示所有機具的詳細資訊</a:t>
            </a:r>
            <a:endParaRPr lang="en-US" sz="1120" dirty="0"/>
          </a:p>
        </p:txBody>
      </p:sp>
      <p:sp>
        <p:nvSpPr>
          <p:cNvPr id="31" name="Text 4"/>
          <p:cNvSpPr/>
          <p:nvPr/>
        </p:nvSpPr>
        <p:spPr>
          <a:xfrm>
            <a:off x="876300" y="3469971"/>
            <a:ext cx="31851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追蹤機具的狀態（閒置、使用中、維修中）</a:t>
            </a:r>
            <a:endParaRPr lang="en-US" sz="1120" dirty="0"/>
          </a:p>
        </p:txBody>
      </p:sp>
      <p:sp>
        <p:nvSpPr>
          <p:cNvPr id="32" name="Text 5"/>
          <p:cNvSpPr/>
          <p:nvPr/>
        </p:nvSpPr>
        <p:spPr>
          <a:xfrm>
            <a:off x="882824" y="3924300"/>
            <a:ext cx="28498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生成機具使用統計報表，協助資源調度</a:t>
            </a:r>
            <a:endParaRPr lang="en-US" sz="1120" dirty="0"/>
          </a:p>
        </p:txBody>
      </p:sp>
      <p:sp>
        <p:nvSpPr>
          <p:cNvPr id="33" name="Text 6"/>
          <p:cNvSpPr/>
          <p:nvPr/>
        </p:nvSpPr>
        <p:spPr>
          <a:xfrm>
            <a:off x="4495800" y="2552700"/>
            <a:ext cx="35204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報表功能</a:t>
            </a:r>
            <a:endParaRPr lang="en-US" sz="1646" dirty="0"/>
          </a:p>
        </p:txBody>
      </p:sp>
      <p:sp>
        <p:nvSpPr>
          <p:cNvPr id="34" name="Text 7"/>
          <p:cNvSpPr/>
          <p:nvPr/>
        </p:nvSpPr>
        <p:spPr>
          <a:xfrm>
            <a:off x="4762500" y="3009900"/>
            <a:ext cx="2933700" cy="2102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 err="1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工時分析：詳細分析司機工時</a:t>
            </a:r>
            <a:endParaRPr lang="en-US" sz="1120" dirty="0"/>
          </a:p>
        </p:txBody>
      </p:sp>
      <p:sp>
        <p:nvSpPr>
          <p:cNvPr id="35" name="Text 8"/>
          <p:cNvSpPr/>
          <p:nvPr/>
        </p:nvSpPr>
        <p:spPr>
          <a:xfrm>
            <a:off x="4762500" y="3581400"/>
            <a:ext cx="29337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異常警示：針對異常工時、未完成簽單等情況發出警示，便於及時介入處理</a:t>
            </a:r>
            <a:endParaRPr lang="en-US" sz="1120" dirty="0"/>
          </a:p>
        </p:txBody>
      </p:sp>
      <p:sp>
        <p:nvSpPr>
          <p:cNvPr id="36" name="Text 9"/>
          <p:cNvSpPr/>
          <p:nvPr/>
        </p:nvSpPr>
        <p:spPr>
          <a:xfrm>
            <a:off x="8382000" y="2552700"/>
            <a:ext cx="35204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財報整合</a:t>
            </a:r>
            <a:endParaRPr lang="en-US" sz="1646" dirty="0"/>
          </a:p>
        </p:txBody>
      </p:sp>
      <p:sp>
        <p:nvSpPr>
          <p:cNvPr id="37" name="Text 10"/>
          <p:cNvSpPr/>
          <p:nvPr/>
        </p:nvSpPr>
        <p:spPr>
          <a:xfrm>
            <a:off x="8591550" y="3009900"/>
            <a:ext cx="28498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自動計算工時費用，簡化薪資核算流程</a:t>
            </a:r>
            <a:endParaRPr lang="en-US" sz="1120" dirty="0"/>
          </a:p>
        </p:txBody>
      </p:sp>
      <p:sp>
        <p:nvSpPr>
          <p:cNvPr id="38" name="Text 11"/>
          <p:cNvSpPr/>
          <p:nvPr/>
        </p:nvSpPr>
        <p:spPr>
          <a:xfrm>
            <a:off x="8604859" y="3352800"/>
            <a:ext cx="2933700" cy="2102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 err="1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精準統計財務報表提供可靠數據</a:t>
            </a:r>
            <a:endParaRPr lang="en-US" sz="1120" dirty="0"/>
          </a:p>
        </p:txBody>
      </p:sp>
      <p:sp>
        <p:nvSpPr>
          <p:cNvPr id="39" name="Text 12"/>
          <p:cNvSpPr/>
          <p:nvPr/>
        </p:nvSpPr>
        <p:spPr>
          <a:xfrm>
            <a:off x="8515261" y="4391025"/>
            <a:ext cx="502920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200"/>
              </a:lnSpc>
              <a:buNone/>
            </a:pPr>
            <a:r>
              <a:rPr lang="en-US" sz="84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數據收集</a:t>
            </a:r>
            <a:endParaRPr lang="en-US" sz="840" dirty="0"/>
          </a:p>
        </p:txBody>
      </p:sp>
      <p:sp>
        <p:nvSpPr>
          <p:cNvPr id="40" name="Text 13"/>
          <p:cNvSpPr/>
          <p:nvPr/>
        </p:nvSpPr>
        <p:spPr>
          <a:xfrm>
            <a:off x="9730591" y="4391025"/>
            <a:ext cx="502920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200"/>
              </a:lnSpc>
              <a:buNone/>
            </a:pPr>
            <a:r>
              <a:rPr lang="en-US" sz="84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自動計算</a:t>
            </a:r>
            <a:endParaRPr lang="en-US" sz="840" dirty="0"/>
          </a:p>
        </p:txBody>
      </p:sp>
      <p:sp>
        <p:nvSpPr>
          <p:cNvPr id="41" name="Text 14"/>
          <p:cNvSpPr/>
          <p:nvPr/>
        </p:nvSpPr>
        <p:spPr>
          <a:xfrm>
            <a:off x="10945922" y="4391025"/>
            <a:ext cx="502920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200"/>
              </a:lnSpc>
              <a:buNone/>
            </a:pPr>
            <a:r>
              <a:rPr lang="en-US" sz="84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財報輸出</a:t>
            </a:r>
            <a:endParaRPr lang="en-US" sz="840" dirty="0"/>
          </a:p>
        </p:txBody>
      </p:sp>
      <p:sp>
        <p:nvSpPr>
          <p:cNvPr id="42" name="Text 15"/>
          <p:cNvSpPr/>
          <p:nvPr/>
        </p:nvSpPr>
        <p:spPr>
          <a:xfrm>
            <a:off x="723900" y="5791200"/>
            <a:ext cx="12237720" cy="2102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 err="1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後端管理系統將幫助企業更高效地監控運營、同時提高財務管理的效率與準確性</a:t>
            </a:r>
            <a:r>
              <a:rPr lang="en-US" sz="112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sz="112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37109" y="2305051"/>
            <a:ext cx="1023934" cy="57596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54" y="1104899"/>
            <a:ext cx="3657600" cy="36290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1295400"/>
            <a:ext cx="514350" cy="54292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1409700"/>
            <a:ext cx="285750" cy="3048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" y="2028825"/>
            <a:ext cx="152400" cy="1524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2562225"/>
            <a:ext cx="114300" cy="1524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00" y="3629025"/>
            <a:ext cx="152400" cy="1524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500" y="4162425"/>
            <a:ext cx="171450" cy="1524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104900"/>
            <a:ext cx="3657600" cy="362902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57700" y="1295400"/>
            <a:ext cx="514350" cy="542925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2000" y="1409700"/>
            <a:ext cx="285750" cy="3048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57700" y="2028825"/>
            <a:ext cx="190500" cy="1524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57700" y="2562225"/>
            <a:ext cx="133350" cy="1524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57700" y="3095625"/>
            <a:ext cx="133350" cy="1524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57700" y="3629025"/>
            <a:ext cx="190500" cy="1524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57700" y="4162425"/>
            <a:ext cx="152400" cy="1524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1104900"/>
            <a:ext cx="3657600" cy="3629025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43900" y="1295400"/>
            <a:ext cx="457200" cy="542925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458200" y="1409700"/>
            <a:ext cx="228600" cy="3048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343900" y="2028825"/>
            <a:ext cx="114300" cy="1524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25176" y="2562225"/>
            <a:ext cx="152400" cy="15240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325176" y="3096411"/>
            <a:ext cx="152400" cy="152400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343900" y="3924300"/>
            <a:ext cx="3276600" cy="619125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093994" y="4233863"/>
            <a:ext cx="133350" cy="152400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891713" y="4076700"/>
            <a:ext cx="171450" cy="266700"/>
          </a:xfrm>
          <a:prstGeom prst="rect">
            <a:avLst/>
          </a:prstGeom>
        </p:spPr>
      </p:pic>
      <p:pic>
        <p:nvPicPr>
          <p:cNvPr id="27" name="Image 25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727531" y="4233863"/>
            <a:ext cx="133350" cy="152400"/>
          </a:xfrm>
          <a:prstGeom prst="rect">
            <a:avLst/>
          </a:prstGeom>
        </p:spPr>
      </p:pic>
      <p:pic>
        <p:nvPicPr>
          <p:cNvPr id="28" name="Image 26" descr="preencoded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382375" y="4076700"/>
            <a:ext cx="238125" cy="266700"/>
          </a:xfrm>
          <a:prstGeom prst="rect">
            <a:avLst/>
          </a:prstGeom>
        </p:spPr>
      </p:pic>
      <p:pic>
        <p:nvPicPr>
          <p:cNvPr id="29" name="Image 27" descr="preencoded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81000" y="4962525"/>
            <a:ext cx="11430000" cy="914400"/>
          </a:xfrm>
          <a:prstGeom prst="rect">
            <a:avLst/>
          </a:prstGeom>
        </p:spPr>
      </p:pic>
      <p:sp>
        <p:nvSpPr>
          <p:cNvPr id="30" name="Text 0"/>
          <p:cNvSpPr/>
          <p:nvPr/>
        </p:nvSpPr>
        <p:spPr>
          <a:xfrm>
            <a:off x="381000" y="381000"/>
            <a:ext cx="12573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sz="2426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系統技術架構</a:t>
            </a:r>
            <a:endParaRPr lang="en-US" sz="2426" dirty="0"/>
          </a:p>
        </p:txBody>
      </p:sp>
      <p:sp>
        <p:nvSpPr>
          <p:cNvPr id="31" name="Text 1"/>
          <p:cNvSpPr/>
          <p:nvPr/>
        </p:nvSpPr>
        <p:spPr>
          <a:xfrm>
            <a:off x="1200150" y="1433513"/>
            <a:ext cx="8382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前端架構</a:t>
            </a:r>
            <a:endParaRPr lang="en-US" sz="1380" dirty="0"/>
          </a:p>
        </p:txBody>
      </p:sp>
      <p:sp>
        <p:nvSpPr>
          <p:cNvPr id="32" name="Text 2"/>
          <p:cNvSpPr/>
          <p:nvPr/>
        </p:nvSpPr>
        <p:spPr>
          <a:xfrm>
            <a:off x="800100" y="1990725"/>
            <a:ext cx="1701775" cy="2102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Blazor WebAssembly</a:t>
            </a:r>
            <a:endParaRPr lang="en-US" sz="1120" dirty="0"/>
          </a:p>
        </p:txBody>
      </p:sp>
      <p:sp>
        <p:nvSpPr>
          <p:cNvPr id="33" name="Text 3"/>
          <p:cNvSpPr/>
          <p:nvPr/>
        </p:nvSpPr>
        <p:spPr>
          <a:xfrm>
            <a:off x="800100" y="2219325"/>
            <a:ext cx="1701775" cy="1767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基於 .NET 7.0+</a:t>
            </a:r>
            <a:endParaRPr lang="en-US" sz="980" dirty="0"/>
          </a:p>
        </p:txBody>
      </p:sp>
      <p:sp>
        <p:nvSpPr>
          <p:cNvPr id="34" name="Text 4"/>
          <p:cNvSpPr/>
          <p:nvPr/>
        </p:nvSpPr>
        <p:spPr>
          <a:xfrm>
            <a:off x="800305" y="2524125"/>
            <a:ext cx="1466850" cy="2102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PWA 支援</a:t>
            </a:r>
            <a:endParaRPr lang="en-US" sz="1120" dirty="0"/>
          </a:p>
        </p:txBody>
      </p:sp>
      <p:sp>
        <p:nvSpPr>
          <p:cNvPr id="35" name="Text 5"/>
          <p:cNvSpPr/>
          <p:nvPr/>
        </p:nvSpPr>
        <p:spPr>
          <a:xfrm>
            <a:off x="800305" y="2752725"/>
            <a:ext cx="1466850" cy="1767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類似原生應用程式體驗</a:t>
            </a:r>
            <a:endParaRPr lang="en-US" sz="980" dirty="0"/>
          </a:p>
        </p:txBody>
      </p:sp>
      <p:sp>
        <p:nvSpPr>
          <p:cNvPr id="36" name="Text 6"/>
          <p:cNvSpPr/>
          <p:nvPr/>
        </p:nvSpPr>
        <p:spPr>
          <a:xfrm>
            <a:off x="809888" y="3057525"/>
            <a:ext cx="1466850" cy="2102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離線功能</a:t>
            </a:r>
            <a:endParaRPr lang="en-US" sz="1120" dirty="0"/>
          </a:p>
        </p:txBody>
      </p:sp>
      <p:sp>
        <p:nvSpPr>
          <p:cNvPr id="37" name="Text 7"/>
          <p:cNvSpPr/>
          <p:nvPr/>
        </p:nvSpPr>
        <p:spPr>
          <a:xfrm>
            <a:off x="809888" y="3286125"/>
            <a:ext cx="1466850" cy="1767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無網路連線下執行操作</a:t>
            </a:r>
            <a:endParaRPr lang="en-US" sz="980" dirty="0"/>
          </a:p>
        </p:txBody>
      </p:sp>
      <p:sp>
        <p:nvSpPr>
          <p:cNvPr id="38" name="Text 8"/>
          <p:cNvSpPr/>
          <p:nvPr/>
        </p:nvSpPr>
        <p:spPr>
          <a:xfrm>
            <a:off x="809566" y="3590924"/>
            <a:ext cx="1426741" cy="2102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UI 元件庫</a:t>
            </a:r>
            <a:endParaRPr lang="en-US" sz="1120" dirty="0"/>
          </a:p>
        </p:txBody>
      </p:sp>
      <p:sp>
        <p:nvSpPr>
          <p:cNvPr id="39" name="Text 9"/>
          <p:cNvSpPr/>
          <p:nvPr/>
        </p:nvSpPr>
        <p:spPr>
          <a:xfrm>
            <a:off x="809566" y="3819524"/>
            <a:ext cx="1426741" cy="1767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Blazorise / MudBlazor</a:t>
            </a:r>
            <a:endParaRPr lang="en-US" sz="980" dirty="0"/>
          </a:p>
        </p:txBody>
      </p:sp>
      <p:sp>
        <p:nvSpPr>
          <p:cNvPr id="40" name="Text 10"/>
          <p:cNvSpPr/>
          <p:nvPr/>
        </p:nvSpPr>
        <p:spPr>
          <a:xfrm>
            <a:off x="819150" y="4124325"/>
            <a:ext cx="1439183" cy="2102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狀態管理</a:t>
            </a:r>
            <a:endParaRPr lang="en-US" sz="1120" dirty="0"/>
          </a:p>
        </p:txBody>
      </p:sp>
      <p:sp>
        <p:nvSpPr>
          <p:cNvPr id="41" name="Text 11"/>
          <p:cNvSpPr/>
          <p:nvPr/>
        </p:nvSpPr>
        <p:spPr>
          <a:xfrm>
            <a:off x="819150" y="4352925"/>
            <a:ext cx="1439183" cy="1767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Fluxor + LocalStorage</a:t>
            </a:r>
            <a:endParaRPr lang="en-US" sz="980" dirty="0"/>
          </a:p>
        </p:txBody>
      </p:sp>
      <p:sp>
        <p:nvSpPr>
          <p:cNvPr id="42" name="Text 12"/>
          <p:cNvSpPr/>
          <p:nvPr/>
        </p:nvSpPr>
        <p:spPr>
          <a:xfrm>
            <a:off x="5086350" y="1433513"/>
            <a:ext cx="12573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雲端服務架構</a:t>
            </a:r>
            <a:endParaRPr lang="en-US" sz="1380" dirty="0"/>
          </a:p>
        </p:txBody>
      </p:sp>
      <p:sp>
        <p:nvSpPr>
          <p:cNvPr id="43" name="Text 13"/>
          <p:cNvSpPr/>
          <p:nvPr/>
        </p:nvSpPr>
        <p:spPr>
          <a:xfrm>
            <a:off x="4724400" y="1990725"/>
            <a:ext cx="157309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Authentication</a:t>
            </a:r>
            <a:endParaRPr lang="en-US" sz="1120" dirty="0"/>
          </a:p>
        </p:txBody>
      </p:sp>
      <p:sp>
        <p:nvSpPr>
          <p:cNvPr id="44" name="Text 14"/>
          <p:cNvSpPr/>
          <p:nvPr/>
        </p:nvSpPr>
        <p:spPr>
          <a:xfrm>
            <a:off x="4724400" y="2219325"/>
            <a:ext cx="157309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LINE、Email、手機驗證</a:t>
            </a:r>
            <a:endParaRPr lang="en-US" sz="980" dirty="0"/>
          </a:p>
        </p:txBody>
      </p:sp>
      <p:sp>
        <p:nvSpPr>
          <p:cNvPr id="45" name="Text 15"/>
          <p:cNvSpPr/>
          <p:nvPr/>
        </p:nvSpPr>
        <p:spPr>
          <a:xfrm>
            <a:off x="4724400" y="2524125"/>
            <a:ext cx="161353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Cloud Firestore</a:t>
            </a:r>
            <a:endParaRPr lang="en-US" sz="1120" dirty="0"/>
          </a:p>
        </p:txBody>
      </p:sp>
      <p:sp>
        <p:nvSpPr>
          <p:cNvPr id="46" name="Text 16"/>
          <p:cNvSpPr/>
          <p:nvPr/>
        </p:nvSpPr>
        <p:spPr>
          <a:xfrm>
            <a:off x="4724400" y="2752725"/>
            <a:ext cx="161353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簽單、機具、使用者資料</a:t>
            </a:r>
            <a:endParaRPr lang="en-US" sz="980" dirty="0"/>
          </a:p>
        </p:txBody>
      </p:sp>
      <p:sp>
        <p:nvSpPr>
          <p:cNvPr id="47" name="Text 17"/>
          <p:cNvSpPr/>
          <p:nvPr/>
        </p:nvSpPr>
        <p:spPr>
          <a:xfrm>
            <a:off x="4729854" y="3057525"/>
            <a:ext cx="14668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Cloud Storage</a:t>
            </a:r>
            <a:endParaRPr lang="en-US" sz="1120" dirty="0"/>
          </a:p>
        </p:txBody>
      </p:sp>
      <p:sp>
        <p:nvSpPr>
          <p:cNvPr id="48" name="Text 18"/>
          <p:cNvSpPr/>
          <p:nvPr/>
        </p:nvSpPr>
        <p:spPr>
          <a:xfrm>
            <a:off x="4729854" y="3286125"/>
            <a:ext cx="146685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簽名、工作照片、PDF</a:t>
            </a:r>
            <a:endParaRPr lang="en-US" sz="980" dirty="0"/>
          </a:p>
        </p:txBody>
      </p:sp>
      <p:sp>
        <p:nvSpPr>
          <p:cNvPr id="49" name="Text 19"/>
          <p:cNvSpPr/>
          <p:nvPr/>
        </p:nvSpPr>
        <p:spPr>
          <a:xfrm>
            <a:off x="4735308" y="3600132"/>
            <a:ext cx="176022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Cloud Functions</a:t>
            </a:r>
            <a:endParaRPr lang="en-US" sz="1120" dirty="0"/>
          </a:p>
        </p:txBody>
      </p:sp>
      <p:sp>
        <p:nvSpPr>
          <p:cNvPr id="50" name="Text 20"/>
          <p:cNvSpPr/>
          <p:nvPr/>
        </p:nvSpPr>
        <p:spPr>
          <a:xfrm>
            <a:off x="4735308" y="3828732"/>
            <a:ext cx="176022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簽單狀態、PDF產生、通知</a:t>
            </a:r>
            <a:endParaRPr lang="en-US" sz="980" dirty="0"/>
          </a:p>
        </p:txBody>
      </p:sp>
      <p:sp>
        <p:nvSpPr>
          <p:cNvPr id="51" name="Text 21"/>
          <p:cNvSpPr/>
          <p:nvPr/>
        </p:nvSpPr>
        <p:spPr>
          <a:xfrm>
            <a:off x="4729854" y="4128159"/>
            <a:ext cx="16788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Hosting</a:t>
            </a:r>
            <a:endParaRPr lang="en-US" sz="1120" dirty="0"/>
          </a:p>
        </p:txBody>
      </p:sp>
      <p:sp>
        <p:nvSpPr>
          <p:cNvPr id="52" name="Text 22"/>
          <p:cNvSpPr/>
          <p:nvPr/>
        </p:nvSpPr>
        <p:spPr>
          <a:xfrm>
            <a:off x="4729854" y="4356759"/>
            <a:ext cx="167885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HTTPS、CDN、自動部署</a:t>
            </a:r>
            <a:endParaRPr lang="en-US" sz="980" dirty="0"/>
          </a:p>
        </p:txBody>
      </p:sp>
      <p:sp>
        <p:nvSpPr>
          <p:cNvPr id="53" name="Text 23"/>
          <p:cNvSpPr/>
          <p:nvPr/>
        </p:nvSpPr>
        <p:spPr>
          <a:xfrm>
            <a:off x="8915400" y="1433513"/>
            <a:ext cx="146685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整合與離線架構</a:t>
            </a:r>
            <a:endParaRPr lang="en-US" sz="1380" dirty="0"/>
          </a:p>
        </p:txBody>
      </p:sp>
      <p:sp>
        <p:nvSpPr>
          <p:cNvPr id="54" name="Text 24"/>
          <p:cNvSpPr/>
          <p:nvPr/>
        </p:nvSpPr>
        <p:spPr>
          <a:xfrm>
            <a:off x="8591550" y="1990725"/>
            <a:ext cx="179181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Firebase SDK API 封裝</a:t>
            </a:r>
            <a:endParaRPr lang="en-US" sz="1120" dirty="0"/>
          </a:p>
        </p:txBody>
      </p:sp>
      <p:sp>
        <p:nvSpPr>
          <p:cNvPr id="55" name="Text 25"/>
          <p:cNvSpPr/>
          <p:nvPr/>
        </p:nvSpPr>
        <p:spPr>
          <a:xfrm>
            <a:off x="8591550" y="2219325"/>
            <a:ext cx="179181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簡化開發並提高安全性</a:t>
            </a:r>
            <a:endParaRPr lang="en-US" sz="980" dirty="0"/>
          </a:p>
        </p:txBody>
      </p:sp>
      <p:sp>
        <p:nvSpPr>
          <p:cNvPr id="56" name="Text 26"/>
          <p:cNvSpPr/>
          <p:nvPr/>
        </p:nvSpPr>
        <p:spPr>
          <a:xfrm>
            <a:off x="8591550" y="2524125"/>
            <a:ext cx="159274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IndexedDB 本地儲存</a:t>
            </a:r>
            <a:endParaRPr lang="en-US" sz="1120" dirty="0"/>
          </a:p>
        </p:txBody>
      </p:sp>
      <p:sp>
        <p:nvSpPr>
          <p:cNvPr id="57" name="Text 27"/>
          <p:cNvSpPr/>
          <p:nvPr/>
        </p:nvSpPr>
        <p:spPr>
          <a:xfrm>
            <a:off x="8591550" y="2752725"/>
            <a:ext cx="1592744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瀏覽器端資料儲存</a:t>
            </a:r>
            <a:endParaRPr lang="en-US" sz="980" dirty="0"/>
          </a:p>
        </p:txBody>
      </p:sp>
      <p:sp>
        <p:nvSpPr>
          <p:cNvPr id="58" name="Text 28"/>
          <p:cNvSpPr/>
          <p:nvPr/>
        </p:nvSpPr>
        <p:spPr>
          <a:xfrm>
            <a:off x="8597264" y="3057525"/>
            <a:ext cx="161353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離線同步機制</a:t>
            </a:r>
            <a:endParaRPr lang="en-US" sz="1120" dirty="0"/>
          </a:p>
        </p:txBody>
      </p:sp>
      <p:sp>
        <p:nvSpPr>
          <p:cNvPr id="59" name="Text 29"/>
          <p:cNvSpPr/>
          <p:nvPr/>
        </p:nvSpPr>
        <p:spPr>
          <a:xfrm>
            <a:off x="8597264" y="3286125"/>
            <a:ext cx="161353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網路恢復後自動同步資料</a:t>
            </a:r>
            <a:endParaRPr lang="en-US" sz="980" dirty="0"/>
          </a:p>
        </p:txBody>
      </p:sp>
      <p:sp>
        <p:nvSpPr>
          <p:cNvPr id="60" name="Text 30"/>
          <p:cNvSpPr/>
          <p:nvPr/>
        </p:nvSpPr>
        <p:spPr>
          <a:xfrm>
            <a:off x="8332470" y="4367213"/>
            <a:ext cx="251460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200"/>
              </a:lnSpc>
              <a:buNone/>
            </a:pPr>
            <a:r>
              <a:rPr lang="en-US" sz="84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離線</a:t>
            </a:r>
            <a:endParaRPr lang="en-US" sz="840" dirty="0"/>
          </a:p>
        </p:txBody>
      </p:sp>
      <p:sp>
        <p:nvSpPr>
          <p:cNvPr id="61" name="Text 31"/>
          <p:cNvSpPr/>
          <p:nvPr/>
        </p:nvSpPr>
        <p:spPr>
          <a:xfrm>
            <a:off x="9725978" y="4391025"/>
            <a:ext cx="502920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200"/>
              </a:lnSpc>
              <a:buNone/>
            </a:pPr>
            <a:r>
              <a:rPr lang="en-US" sz="84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本地儲存</a:t>
            </a:r>
            <a:endParaRPr lang="en-US" sz="840" dirty="0"/>
          </a:p>
        </p:txBody>
      </p:sp>
      <p:sp>
        <p:nvSpPr>
          <p:cNvPr id="62" name="Text 32"/>
          <p:cNvSpPr/>
          <p:nvPr/>
        </p:nvSpPr>
        <p:spPr>
          <a:xfrm>
            <a:off x="11370469" y="4391025"/>
            <a:ext cx="261937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200"/>
              </a:lnSpc>
              <a:buNone/>
            </a:pPr>
            <a:r>
              <a:rPr lang="en-US" sz="84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線上</a:t>
            </a:r>
            <a:endParaRPr lang="en-US" sz="840" dirty="0"/>
          </a:p>
        </p:txBody>
      </p:sp>
      <p:pic>
        <p:nvPicPr>
          <p:cNvPr id="1030" name="Picture 6" descr="No wifi - Free communications icons">
            <a:extLst>
              <a:ext uri="{FF2B5EF4-FFF2-40B4-BE49-F238E27FC236}">
                <a16:creationId xmlns:a16="http://schemas.microsoft.com/office/drawing/2014/main" id="{51923729-C089-46FE-A7D8-334BE6B90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80" y="3095103"/>
            <a:ext cx="166034" cy="1660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No wifi - Free communications icons">
            <a:extLst>
              <a:ext uri="{FF2B5EF4-FFF2-40B4-BE49-F238E27FC236}">
                <a16:creationId xmlns:a16="http://schemas.microsoft.com/office/drawing/2014/main" id="{3C7CA184-1DBC-BF75-E4AF-CBB98AB83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176" y="4062412"/>
            <a:ext cx="266047" cy="26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2961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104900"/>
            <a:ext cx="5562600" cy="58102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1333500"/>
            <a:ext cx="323850" cy="3429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1828800"/>
            <a:ext cx="4286250" cy="14287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3486150"/>
            <a:ext cx="5105400" cy="6858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900" y="3638550"/>
            <a:ext cx="342900" cy="3810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100" y="3733800"/>
            <a:ext cx="190500" cy="1524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4324350"/>
            <a:ext cx="5105400" cy="6858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900" y="4476750"/>
            <a:ext cx="304800" cy="3810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0100" y="4572000"/>
            <a:ext cx="152400" cy="1524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5162550"/>
            <a:ext cx="5105400" cy="6858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3900" y="5314950"/>
            <a:ext cx="266700" cy="3810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0100" y="5410200"/>
            <a:ext cx="114300" cy="1524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6000750"/>
            <a:ext cx="5105400" cy="6858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3900" y="6153150"/>
            <a:ext cx="342900" cy="3810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0100" y="6248400"/>
            <a:ext cx="190500" cy="1524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1104900"/>
            <a:ext cx="5562600" cy="581025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77000" y="1333500"/>
            <a:ext cx="285750" cy="3429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77000" y="1828800"/>
            <a:ext cx="5105400" cy="6858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591300" y="1981200"/>
            <a:ext cx="285750" cy="3810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67500" y="2076450"/>
            <a:ext cx="133350" cy="15240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477000" y="2857500"/>
            <a:ext cx="5105400" cy="685800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591300" y="3009900"/>
            <a:ext cx="285750" cy="381000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667500" y="3105150"/>
            <a:ext cx="133350" cy="152400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477000" y="3924300"/>
            <a:ext cx="5105400" cy="685800"/>
          </a:xfrm>
          <a:prstGeom prst="rect">
            <a:avLst/>
          </a:prstGeom>
        </p:spPr>
      </p:pic>
      <p:pic>
        <p:nvPicPr>
          <p:cNvPr id="27" name="Image 25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591300" y="4076700"/>
            <a:ext cx="342900" cy="381000"/>
          </a:xfrm>
          <a:prstGeom prst="rect">
            <a:avLst/>
          </a:prstGeom>
        </p:spPr>
      </p:pic>
      <p:pic>
        <p:nvPicPr>
          <p:cNvPr id="28" name="Image 26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67500" y="4171950"/>
            <a:ext cx="190500" cy="152400"/>
          </a:xfrm>
          <a:prstGeom prst="rect">
            <a:avLst/>
          </a:prstGeom>
        </p:spPr>
      </p:pic>
      <p:pic>
        <p:nvPicPr>
          <p:cNvPr id="29" name="Image 27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477000" y="4991100"/>
            <a:ext cx="5105400" cy="685800"/>
          </a:xfrm>
          <a:prstGeom prst="rect">
            <a:avLst/>
          </a:prstGeom>
        </p:spPr>
      </p:pic>
      <p:pic>
        <p:nvPicPr>
          <p:cNvPr id="30" name="Image 28" descr="preencoded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591300" y="5143500"/>
            <a:ext cx="304800" cy="381000"/>
          </a:xfrm>
          <a:prstGeom prst="rect">
            <a:avLst/>
          </a:prstGeom>
        </p:spPr>
      </p:pic>
      <p:pic>
        <p:nvPicPr>
          <p:cNvPr id="31" name="Image 29" descr="preencoded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67500" y="5238750"/>
            <a:ext cx="152400" cy="152400"/>
          </a:xfrm>
          <a:prstGeom prst="rect">
            <a:avLst/>
          </a:prstGeom>
        </p:spPr>
      </p:pic>
      <p:sp>
        <p:nvSpPr>
          <p:cNvPr id="32" name="Text 0"/>
          <p:cNvSpPr/>
          <p:nvPr/>
        </p:nvSpPr>
        <p:spPr>
          <a:xfrm>
            <a:off x="381000" y="381000"/>
            <a:ext cx="12573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sz="2426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效能與安全性要求</a:t>
            </a:r>
            <a:endParaRPr lang="en-US" sz="2426" dirty="0"/>
          </a:p>
        </p:txBody>
      </p:sp>
      <p:sp>
        <p:nvSpPr>
          <p:cNvPr id="33" name="Text 1"/>
          <p:cNvSpPr/>
          <p:nvPr/>
        </p:nvSpPr>
        <p:spPr>
          <a:xfrm>
            <a:off x="1047750" y="1352550"/>
            <a:ext cx="10058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效能需求</a:t>
            </a:r>
            <a:endParaRPr lang="en-US" sz="1646" dirty="0"/>
          </a:p>
        </p:txBody>
      </p:sp>
      <p:sp>
        <p:nvSpPr>
          <p:cNvPr id="34" name="Text 2"/>
          <p:cNvSpPr/>
          <p:nvPr/>
        </p:nvSpPr>
        <p:spPr>
          <a:xfrm>
            <a:off x="1181100" y="3600450"/>
            <a:ext cx="253359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上傳時間</a:t>
            </a:r>
            <a:endParaRPr lang="en-US" sz="1120" dirty="0"/>
          </a:p>
        </p:txBody>
      </p:sp>
      <p:sp>
        <p:nvSpPr>
          <p:cNvPr id="35" name="Text 3"/>
          <p:cNvSpPr/>
          <p:nvPr/>
        </p:nvSpPr>
        <p:spPr>
          <a:xfrm>
            <a:off x="1181100" y="3829050"/>
            <a:ext cx="253359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所有資料上傳操作應在</a:t>
            </a:r>
            <a:r>
              <a:rPr lang="en-US" sz="1120" b="1" dirty="0">
                <a:solidFill>
                  <a:srgbClr val="FFA5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3秒</a:t>
            </a: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內完成</a:t>
            </a:r>
            <a:endParaRPr lang="en-US" sz="1120" dirty="0"/>
          </a:p>
        </p:txBody>
      </p:sp>
      <p:sp>
        <p:nvSpPr>
          <p:cNvPr id="36" name="Text 4"/>
          <p:cNvSpPr/>
          <p:nvPr/>
        </p:nvSpPr>
        <p:spPr>
          <a:xfrm>
            <a:off x="1143000" y="4438650"/>
            <a:ext cx="253359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查詢響應</a:t>
            </a:r>
            <a:endParaRPr lang="en-US" sz="1120" dirty="0"/>
          </a:p>
        </p:txBody>
      </p:sp>
      <p:sp>
        <p:nvSpPr>
          <p:cNvPr id="37" name="Text 5"/>
          <p:cNvSpPr/>
          <p:nvPr/>
        </p:nvSpPr>
        <p:spPr>
          <a:xfrm>
            <a:off x="1143000" y="4667250"/>
            <a:ext cx="253359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所有資料查詢操作應在</a:t>
            </a:r>
            <a:r>
              <a:rPr lang="en-US" sz="1120" b="1" dirty="0">
                <a:solidFill>
                  <a:srgbClr val="FFA5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1秒</a:t>
            </a: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內響應</a:t>
            </a:r>
            <a:endParaRPr lang="en-US" sz="1120" dirty="0"/>
          </a:p>
        </p:txBody>
      </p:sp>
      <p:sp>
        <p:nvSpPr>
          <p:cNvPr id="38" name="Text 6"/>
          <p:cNvSpPr/>
          <p:nvPr/>
        </p:nvSpPr>
        <p:spPr>
          <a:xfrm>
            <a:off x="1104900" y="5276850"/>
            <a:ext cx="253359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首次載入</a:t>
            </a:r>
            <a:endParaRPr lang="en-US" sz="1120" dirty="0"/>
          </a:p>
        </p:txBody>
      </p:sp>
      <p:sp>
        <p:nvSpPr>
          <p:cNvPr id="39" name="Text 7"/>
          <p:cNvSpPr/>
          <p:nvPr/>
        </p:nvSpPr>
        <p:spPr>
          <a:xfrm>
            <a:off x="1104900" y="5505450"/>
            <a:ext cx="253359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系統首次載入時間應在</a:t>
            </a:r>
            <a:r>
              <a:rPr lang="en-US" sz="1120" b="1" dirty="0">
                <a:solidFill>
                  <a:srgbClr val="FFA5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3秒</a:t>
            </a: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內完成</a:t>
            </a:r>
            <a:endParaRPr lang="en-US" sz="1120" dirty="0"/>
          </a:p>
        </p:txBody>
      </p:sp>
      <p:sp>
        <p:nvSpPr>
          <p:cNvPr id="40" name="Text 8"/>
          <p:cNvSpPr/>
          <p:nvPr/>
        </p:nvSpPr>
        <p:spPr>
          <a:xfrm>
            <a:off x="1181100" y="6115050"/>
            <a:ext cx="229146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並發用戶</a:t>
            </a:r>
            <a:endParaRPr lang="en-US" sz="1120" dirty="0"/>
          </a:p>
        </p:txBody>
      </p:sp>
      <p:sp>
        <p:nvSpPr>
          <p:cNvPr id="41" name="Text 9"/>
          <p:cNvSpPr/>
          <p:nvPr/>
        </p:nvSpPr>
        <p:spPr>
          <a:xfrm>
            <a:off x="1181100" y="6343650"/>
            <a:ext cx="229146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系統需支援至少</a:t>
            </a:r>
            <a:r>
              <a:rPr lang="en-US" sz="1120" b="1" dirty="0">
                <a:solidFill>
                  <a:srgbClr val="FFA5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50人</a:t>
            </a: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同時使用</a:t>
            </a:r>
            <a:endParaRPr lang="en-US" sz="1120" dirty="0"/>
          </a:p>
        </p:txBody>
      </p:sp>
      <p:sp>
        <p:nvSpPr>
          <p:cNvPr id="42" name="Text 10"/>
          <p:cNvSpPr/>
          <p:nvPr/>
        </p:nvSpPr>
        <p:spPr>
          <a:xfrm>
            <a:off x="6877050" y="1352550"/>
            <a:ext cx="12573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安全性需求</a:t>
            </a:r>
            <a:endParaRPr lang="en-US" sz="1646" dirty="0"/>
          </a:p>
        </p:txBody>
      </p:sp>
      <p:sp>
        <p:nvSpPr>
          <p:cNvPr id="43" name="Text 11"/>
          <p:cNvSpPr/>
          <p:nvPr/>
        </p:nvSpPr>
        <p:spPr>
          <a:xfrm>
            <a:off x="7048500" y="1943100"/>
            <a:ext cx="444278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傳輸與驗證</a:t>
            </a:r>
            <a:endParaRPr lang="en-US" sz="1120" dirty="0"/>
          </a:p>
        </p:txBody>
      </p:sp>
      <p:sp>
        <p:nvSpPr>
          <p:cNvPr id="44" name="Text 12"/>
          <p:cNvSpPr/>
          <p:nvPr/>
        </p:nvSpPr>
        <p:spPr>
          <a:xfrm>
            <a:off x="7048500" y="2171700"/>
            <a:ext cx="444278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zh-TW" alt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採</a:t>
            </a:r>
            <a:r>
              <a:rPr lang="en-US" sz="1120" dirty="0" err="1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用</a:t>
            </a:r>
            <a:r>
              <a:rPr lang="en-US" sz="1120" b="1" dirty="0" err="1">
                <a:solidFill>
                  <a:srgbClr val="FFA5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HTTPS</a:t>
            </a:r>
            <a:r>
              <a:rPr lang="en-US" sz="1120" dirty="0" err="1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進行資料傳輸加密，並使用</a:t>
            </a:r>
            <a:r>
              <a:rPr lang="en-US" sz="1120" b="1" dirty="0" err="1">
                <a:solidFill>
                  <a:srgbClr val="FFA5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JWT</a:t>
            </a:r>
            <a:r>
              <a:rPr lang="en-US" sz="1120" dirty="0" err="1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進行身份驗證</a:t>
            </a:r>
            <a:endParaRPr lang="en-US" sz="1120" dirty="0"/>
          </a:p>
        </p:txBody>
      </p:sp>
      <p:sp>
        <p:nvSpPr>
          <p:cNvPr id="45" name="Text 13"/>
          <p:cNvSpPr/>
          <p:nvPr/>
        </p:nvSpPr>
        <p:spPr>
          <a:xfrm>
            <a:off x="7048500" y="2971800"/>
            <a:ext cx="49244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資料保護</a:t>
            </a:r>
            <a:endParaRPr lang="en-US" sz="1120" dirty="0"/>
          </a:p>
        </p:txBody>
      </p:sp>
      <p:sp>
        <p:nvSpPr>
          <p:cNvPr id="46" name="Text 14"/>
          <p:cNvSpPr/>
          <p:nvPr/>
        </p:nvSpPr>
        <p:spPr>
          <a:xfrm>
            <a:off x="7048500" y="3200400"/>
            <a:ext cx="44767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設定</a:t>
            </a:r>
            <a:r>
              <a:rPr lang="en-US" sz="1120" b="1" dirty="0">
                <a:solidFill>
                  <a:srgbClr val="FFA5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Firestore安全規則</a:t>
            </a: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控制資料存取權限，並實施</a:t>
            </a:r>
            <a:r>
              <a:rPr lang="en-US" sz="1120" b="1" dirty="0">
                <a:solidFill>
                  <a:srgbClr val="FFA5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定期備份</a:t>
            </a: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機制</a:t>
            </a:r>
            <a:endParaRPr lang="en-US" sz="1120" dirty="0"/>
          </a:p>
        </p:txBody>
      </p:sp>
      <p:sp>
        <p:nvSpPr>
          <p:cNvPr id="47" name="Text 15"/>
          <p:cNvSpPr/>
          <p:nvPr/>
        </p:nvSpPr>
        <p:spPr>
          <a:xfrm>
            <a:off x="7048500" y="4038600"/>
            <a:ext cx="48615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防竄改與審計</a:t>
            </a:r>
            <a:endParaRPr lang="en-US" sz="1120" dirty="0"/>
          </a:p>
        </p:txBody>
      </p:sp>
      <p:sp>
        <p:nvSpPr>
          <p:cNvPr id="48" name="Text 16"/>
          <p:cNvSpPr/>
          <p:nvPr/>
        </p:nvSpPr>
        <p:spPr>
          <a:xfrm>
            <a:off x="7048500" y="4267200"/>
            <a:ext cx="44196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建立</a:t>
            </a:r>
            <a:r>
              <a:rPr lang="en-US" sz="1120" b="1" dirty="0">
                <a:solidFill>
                  <a:srgbClr val="FFA5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防竄改機制</a:t>
            </a: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保護資料完整性，並記錄</a:t>
            </a:r>
            <a:r>
              <a:rPr lang="en-US" sz="1120" b="1" dirty="0">
                <a:solidFill>
                  <a:srgbClr val="FFA5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操作日誌</a:t>
            </a: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進行安全審計</a:t>
            </a:r>
            <a:endParaRPr lang="en-US" sz="1120" dirty="0"/>
          </a:p>
        </p:txBody>
      </p:sp>
      <p:sp>
        <p:nvSpPr>
          <p:cNvPr id="49" name="Text 17"/>
          <p:cNvSpPr/>
          <p:nvPr/>
        </p:nvSpPr>
        <p:spPr>
          <a:xfrm>
            <a:off x="7048500" y="5105400"/>
            <a:ext cx="45262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多層防護</a:t>
            </a:r>
            <a:endParaRPr lang="en-US" sz="1120" dirty="0"/>
          </a:p>
        </p:txBody>
      </p:sp>
      <p:sp>
        <p:nvSpPr>
          <p:cNvPr id="50" name="Text 18"/>
          <p:cNvSpPr/>
          <p:nvPr/>
        </p:nvSpPr>
        <p:spPr>
          <a:xfrm>
            <a:off x="7048500" y="5334000"/>
            <a:ext cx="45262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結合應用程式層與資料庫層的安全控制，確保系統整體安全性</a:t>
            </a:r>
            <a:endParaRPr lang="en-US" sz="112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493" y="1905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104900"/>
            <a:ext cx="5562600" cy="48482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1333500"/>
            <a:ext cx="400050" cy="54292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900" y="1447800"/>
            <a:ext cx="171450" cy="3048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2066925"/>
            <a:ext cx="5105400" cy="8001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" y="2257425"/>
            <a:ext cx="171450" cy="2667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" y="3095625"/>
            <a:ext cx="5105400" cy="11430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000" y="3286125"/>
            <a:ext cx="190500" cy="2667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6800" y="3819525"/>
            <a:ext cx="626715" cy="2667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07815" y="3819525"/>
            <a:ext cx="560040" cy="2667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82155" y="3819525"/>
            <a:ext cx="500807" cy="2667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97262" y="3819525"/>
            <a:ext cx="463897" cy="2667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1104900"/>
            <a:ext cx="5562600" cy="4848225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77000" y="1333500"/>
            <a:ext cx="514350" cy="542925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91300" y="1447800"/>
            <a:ext cx="285750" cy="3048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77000" y="2066925"/>
            <a:ext cx="342900" cy="3810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553200" y="2162175"/>
            <a:ext cx="190500" cy="1524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477000" y="3067050"/>
            <a:ext cx="304800" cy="3810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53200" y="3162300"/>
            <a:ext cx="152400" cy="15240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934200" y="3600450"/>
            <a:ext cx="228600" cy="228600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162800" y="3709987"/>
            <a:ext cx="304800" cy="19050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467600" y="3600450"/>
            <a:ext cx="228600" cy="228600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696200" y="3709987"/>
            <a:ext cx="304800" cy="19050"/>
          </a:xfrm>
          <a:prstGeom prst="rect">
            <a:avLst/>
          </a:prstGeom>
        </p:spPr>
      </p:pic>
      <p:pic>
        <p:nvPicPr>
          <p:cNvPr id="27" name="Image 25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001000" y="3600450"/>
            <a:ext cx="228600" cy="228600"/>
          </a:xfrm>
          <a:prstGeom prst="rect">
            <a:avLst/>
          </a:prstGeom>
        </p:spPr>
      </p:pic>
      <p:pic>
        <p:nvPicPr>
          <p:cNvPr id="28" name="Image 26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553200" y="4373563"/>
            <a:ext cx="152400" cy="381000"/>
          </a:xfrm>
          <a:prstGeom prst="rect">
            <a:avLst/>
          </a:prstGeom>
        </p:spPr>
      </p:pic>
      <p:sp>
        <p:nvSpPr>
          <p:cNvPr id="31" name="Text 0"/>
          <p:cNvSpPr/>
          <p:nvPr/>
        </p:nvSpPr>
        <p:spPr>
          <a:xfrm>
            <a:off x="381000" y="381000"/>
            <a:ext cx="12573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sz="2426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相容性與可用性需求</a:t>
            </a:r>
            <a:endParaRPr lang="en-US" sz="2426" dirty="0"/>
          </a:p>
        </p:txBody>
      </p:sp>
      <p:sp>
        <p:nvSpPr>
          <p:cNvPr id="32" name="Text 1"/>
          <p:cNvSpPr/>
          <p:nvPr/>
        </p:nvSpPr>
        <p:spPr>
          <a:xfrm>
            <a:off x="1162050" y="1452563"/>
            <a:ext cx="12573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相容性需求</a:t>
            </a:r>
            <a:endParaRPr lang="en-US" sz="1646" dirty="0"/>
          </a:p>
        </p:txBody>
      </p:sp>
      <p:sp>
        <p:nvSpPr>
          <p:cNvPr id="33" name="Text 2"/>
          <p:cNvSpPr/>
          <p:nvPr/>
        </p:nvSpPr>
        <p:spPr>
          <a:xfrm>
            <a:off x="1047750" y="2219325"/>
            <a:ext cx="333511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行動裝置</a:t>
            </a:r>
            <a:endParaRPr lang="en-US" sz="1120" dirty="0"/>
          </a:p>
        </p:txBody>
      </p:sp>
      <p:sp>
        <p:nvSpPr>
          <p:cNvPr id="34" name="Text 3"/>
          <p:cNvSpPr/>
          <p:nvPr/>
        </p:nvSpPr>
        <p:spPr>
          <a:xfrm>
            <a:off x="1047750" y="2486025"/>
            <a:ext cx="333511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支援</a:t>
            </a:r>
            <a:r>
              <a:rPr lang="en-US" sz="1120" b="1" dirty="0">
                <a:solidFill>
                  <a:srgbClr val="FFA5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Android 7.0+</a:t>
            </a: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及</a:t>
            </a:r>
            <a:r>
              <a:rPr lang="en-US" sz="1120" b="1" dirty="0">
                <a:solidFill>
                  <a:srgbClr val="FFA5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iOS 12+</a:t>
            </a: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作業系統版本</a:t>
            </a:r>
            <a:endParaRPr lang="en-US" sz="1120" dirty="0"/>
          </a:p>
        </p:txBody>
      </p:sp>
      <p:sp>
        <p:nvSpPr>
          <p:cNvPr id="35" name="Text 4"/>
          <p:cNvSpPr/>
          <p:nvPr/>
        </p:nvSpPr>
        <p:spPr>
          <a:xfrm>
            <a:off x="1066800" y="3248025"/>
            <a:ext cx="274379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瀏覽器</a:t>
            </a:r>
            <a:endParaRPr lang="en-US" sz="1120" dirty="0"/>
          </a:p>
        </p:txBody>
      </p:sp>
      <p:sp>
        <p:nvSpPr>
          <p:cNvPr id="36" name="Text 5"/>
          <p:cNvSpPr/>
          <p:nvPr/>
        </p:nvSpPr>
        <p:spPr>
          <a:xfrm>
            <a:off x="1066800" y="3514725"/>
            <a:ext cx="274379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支援所有主流瀏覽器的最新版本</a:t>
            </a:r>
            <a:endParaRPr lang="en-US" sz="1120" dirty="0"/>
          </a:p>
        </p:txBody>
      </p:sp>
      <p:sp>
        <p:nvSpPr>
          <p:cNvPr id="37" name="Text 6"/>
          <p:cNvSpPr/>
          <p:nvPr/>
        </p:nvSpPr>
        <p:spPr>
          <a:xfrm>
            <a:off x="1143000" y="3819525"/>
            <a:ext cx="68938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Chrome</a:t>
            </a:r>
            <a:endParaRPr lang="en-US" sz="980" dirty="0"/>
          </a:p>
        </p:txBody>
      </p:sp>
      <p:sp>
        <p:nvSpPr>
          <p:cNvPr id="38" name="Text 7"/>
          <p:cNvSpPr/>
          <p:nvPr/>
        </p:nvSpPr>
        <p:spPr>
          <a:xfrm>
            <a:off x="1884015" y="3819525"/>
            <a:ext cx="61604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Firefox</a:t>
            </a:r>
            <a:endParaRPr lang="en-US" sz="980" dirty="0"/>
          </a:p>
        </p:txBody>
      </p:sp>
      <p:sp>
        <p:nvSpPr>
          <p:cNvPr id="39" name="Text 8"/>
          <p:cNvSpPr/>
          <p:nvPr/>
        </p:nvSpPr>
        <p:spPr>
          <a:xfrm>
            <a:off x="2558355" y="3819525"/>
            <a:ext cx="55088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Safari</a:t>
            </a:r>
            <a:endParaRPr lang="en-US" sz="980" dirty="0"/>
          </a:p>
        </p:txBody>
      </p:sp>
      <p:sp>
        <p:nvSpPr>
          <p:cNvPr id="40" name="Text 9"/>
          <p:cNvSpPr/>
          <p:nvPr/>
        </p:nvSpPr>
        <p:spPr>
          <a:xfrm>
            <a:off x="3173462" y="3819525"/>
            <a:ext cx="51028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Edge</a:t>
            </a:r>
            <a:endParaRPr lang="en-US" sz="980" dirty="0"/>
          </a:p>
        </p:txBody>
      </p:sp>
      <p:sp>
        <p:nvSpPr>
          <p:cNvPr id="41" name="Text 10"/>
          <p:cNvSpPr/>
          <p:nvPr/>
        </p:nvSpPr>
        <p:spPr>
          <a:xfrm>
            <a:off x="7143750" y="1452563"/>
            <a:ext cx="12573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可用性需求</a:t>
            </a:r>
            <a:endParaRPr lang="en-US" sz="1646" dirty="0"/>
          </a:p>
        </p:txBody>
      </p:sp>
      <p:sp>
        <p:nvSpPr>
          <p:cNvPr id="42" name="Text 11"/>
          <p:cNvSpPr/>
          <p:nvPr/>
        </p:nvSpPr>
        <p:spPr>
          <a:xfrm>
            <a:off x="6934200" y="2066925"/>
            <a:ext cx="26822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介面語言</a:t>
            </a:r>
            <a:endParaRPr lang="en-US" sz="1120" dirty="0"/>
          </a:p>
        </p:txBody>
      </p:sp>
      <p:sp>
        <p:nvSpPr>
          <p:cNvPr id="43" name="Text 12"/>
          <p:cNvSpPr/>
          <p:nvPr/>
        </p:nvSpPr>
        <p:spPr>
          <a:xfrm>
            <a:off x="6934200" y="2295525"/>
            <a:ext cx="26822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提供</a:t>
            </a:r>
            <a:r>
              <a:rPr lang="en-US" sz="1120" b="1" dirty="0">
                <a:solidFill>
                  <a:srgbClr val="FFA5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中文介面</a:t>
            </a: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，符合本地使用者習慣</a:t>
            </a:r>
            <a:endParaRPr lang="en-US" sz="1120" dirty="0"/>
          </a:p>
        </p:txBody>
      </p:sp>
      <p:sp>
        <p:nvSpPr>
          <p:cNvPr id="46" name="Text 15"/>
          <p:cNvSpPr/>
          <p:nvPr/>
        </p:nvSpPr>
        <p:spPr>
          <a:xfrm>
            <a:off x="6934200" y="3067050"/>
            <a:ext cx="428431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操作簡便</a:t>
            </a:r>
            <a:endParaRPr lang="en-US" sz="1120" dirty="0"/>
          </a:p>
        </p:txBody>
      </p:sp>
      <p:sp>
        <p:nvSpPr>
          <p:cNvPr id="47" name="Text 16"/>
          <p:cNvSpPr/>
          <p:nvPr/>
        </p:nvSpPr>
        <p:spPr>
          <a:xfrm>
            <a:off x="6934200" y="3295650"/>
            <a:ext cx="428431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核心簽單流程應設計為</a:t>
            </a:r>
            <a:r>
              <a:rPr lang="en-US" sz="1120" b="1" dirty="0">
                <a:solidFill>
                  <a:srgbClr val="FFA5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3步驟內</a:t>
            </a: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即可完成，最大化操作效率</a:t>
            </a:r>
            <a:endParaRPr lang="en-US" sz="1120" dirty="0"/>
          </a:p>
        </p:txBody>
      </p:sp>
      <p:sp>
        <p:nvSpPr>
          <p:cNvPr id="48" name="Text 17"/>
          <p:cNvSpPr/>
          <p:nvPr/>
        </p:nvSpPr>
        <p:spPr>
          <a:xfrm>
            <a:off x="7016651" y="3600450"/>
            <a:ext cx="2514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200"/>
              </a:lnSpc>
              <a:buNone/>
            </a:pPr>
            <a:r>
              <a:rPr lang="en-US" sz="84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</a:t>
            </a:r>
            <a:endParaRPr lang="en-US" sz="840" dirty="0"/>
          </a:p>
        </p:txBody>
      </p:sp>
      <p:sp>
        <p:nvSpPr>
          <p:cNvPr id="49" name="Text 18"/>
          <p:cNvSpPr/>
          <p:nvPr/>
        </p:nvSpPr>
        <p:spPr>
          <a:xfrm>
            <a:off x="7550051" y="3600450"/>
            <a:ext cx="2514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200"/>
              </a:lnSpc>
              <a:buNone/>
            </a:pPr>
            <a:r>
              <a:rPr lang="en-US" sz="84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</a:t>
            </a:r>
            <a:endParaRPr lang="en-US" sz="840" dirty="0"/>
          </a:p>
        </p:txBody>
      </p:sp>
      <p:sp>
        <p:nvSpPr>
          <p:cNvPr id="50" name="Text 19"/>
          <p:cNvSpPr/>
          <p:nvPr/>
        </p:nvSpPr>
        <p:spPr>
          <a:xfrm>
            <a:off x="8083451" y="3600450"/>
            <a:ext cx="2514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200"/>
              </a:lnSpc>
              <a:buNone/>
            </a:pPr>
            <a:r>
              <a:rPr lang="en-US" sz="84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3</a:t>
            </a:r>
            <a:endParaRPr lang="en-US" sz="840" dirty="0"/>
          </a:p>
        </p:txBody>
      </p:sp>
      <p:sp>
        <p:nvSpPr>
          <p:cNvPr id="51" name="Text 20"/>
          <p:cNvSpPr/>
          <p:nvPr/>
        </p:nvSpPr>
        <p:spPr>
          <a:xfrm>
            <a:off x="6934200" y="4395788"/>
            <a:ext cx="532257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離線支援</a:t>
            </a:r>
            <a:endParaRPr lang="en-US" sz="1120" dirty="0"/>
          </a:p>
        </p:txBody>
      </p:sp>
      <p:sp>
        <p:nvSpPr>
          <p:cNvPr id="52" name="Text 21"/>
          <p:cNvSpPr/>
          <p:nvPr/>
        </p:nvSpPr>
        <p:spPr>
          <a:xfrm>
            <a:off x="6934200" y="4624388"/>
            <a:ext cx="48387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在無網路環境下，系統至少需支援儲存</a:t>
            </a:r>
            <a:r>
              <a:rPr lang="en-US" sz="1120" b="1" dirty="0">
                <a:solidFill>
                  <a:srgbClr val="FFA5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100筆</a:t>
            </a: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簽單資料，待連線後自動同步</a:t>
            </a:r>
            <a:endParaRPr lang="en-US" sz="112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417</Words>
  <Application>Microsoft Office PowerPoint</Application>
  <PresentationFormat>寬螢幕</PresentationFormat>
  <Paragraphs>201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Microsoft YaHei</vt:lpstr>
      <vt:lpstr>Noto Sans HK</vt:lpstr>
      <vt:lpstr>ui-sans-serif</vt:lpstr>
      <vt:lpstr>Arial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簡廷宇</cp:lastModifiedBy>
  <cp:revision>2</cp:revision>
  <dcterms:created xsi:type="dcterms:W3CDTF">2025-09-17T06:34:47Z</dcterms:created>
  <dcterms:modified xsi:type="dcterms:W3CDTF">2025-09-22T04:20:27Z</dcterms:modified>
</cp:coreProperties>
</file>