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83" r:id="rId1"/>
  </p:sldMasterIdLst>
  <p:notesMasterIdLst>
    <p:notesMasterId r:id="rId36"/>
  </p:notesMasterIdLst>
  <p:handoutMasterIdLst>
    <p:handoutMasterId r:id="rId37"/>
  </p:handoutMasterIdLst>
  <p:sldIdLst>
    <p:sldId id="256" r:id="rId2"/>
    <p:sldId id="323" r:id="rId3"/>
    <p:sldId id="324" r:id="rId4"/>
    <p:sldId id="325" r:id="rId5"/>
    <p:sldId id="326" r:id="rId6"/>
    <p:sldId id="327" r:id="rId7"/>
    <p:sldId id="328" r:id="rId8"/>
    <p:sldId id="321" r:id="rId9"/>
    <p:sldId id="257" r:id="rId10"/>
    <p:sldId id="270" r:id="rId11"/>
    <p:sldId id="258" r:id="rId12"/>
    <p:sldId id="263" r:id="rId13"/>
    <p:sldId id="259" r:id="rId14"/>
    <p:sldId id="264" r:id="rId15"/>
    <p:sldId id="265" r:id="rId16"/>
    <p:sldId id="268" r:id="rId17"/>
    <p:sldId id="314" r:id="rId18"/>
    <p:sldId id="315" r:id="rId19"/>
    <p:sldId id="275" r:id="rId20"/>
    <p:sldId id="276" r:id="rId21"/>
    <p:sldId id="308" r:id="rId22"/>
    <p:sldId id="266" r:id="rId23"/>
    <p:sldId id="310" r:id="rId24"/>
    <p:sldId id="274" r:id="rId25"/>
    <p:sldId id="277" r:id="rId26"/>
    <p:sldId id="311" r:id="rId27"/>
    <p:sldId id="329" r:id="rId28"/>
    <p:sldId id="278" r:id="rId29"/>
    <p:sldId id="279" r:id="rId30"/>
    <p:sldId id="280" r:id="rId31"/>
    <p:sldId id="322" r:id="rId32"/>
    <p:sldId id="312" r:id="rId33"/>
    <p:sldId id="285" r:id="rId34"/>
    <p:sldId id="316" r:id="rId35"/>
  </p:sldIdLst>
  <p:sldSz cx="9144000" cy="6858000" type="screen4x3"/>
  <p:notesSz cx="6807200" cy="9939338"/>
  <p:defaultTex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99" autoAdjust="0"/>
  </p:normalViewPr>
  <p:slideViewPr>
    <p:cSldViewPr>
      <p:cViewPr varScale="1">
        <p:scale>
          <a:sx n="80" d="100"/>
          <a:sy n="80" d="100"/>
        </p:scale>
        <p:origin x="-965" y="-72"/>
      </p:cViewPr>
      <p:guideLst>
        <p:guide orient="horz" pos="2160"/>
        <p:guide pos="2880"/>
      </p:guideLst>
    </p:cSldViewPr>
  </p:slideViewPr>
  <p:notesTextViewPr>
    <p:cViewPr>
      <p:scale>
        <a:sx n="100" d="100"/>
        <a:sy n="100" d="100"/>
      </p:scale>
      <p:origin x="0" y="0"/>
    </p:cViewPr>
  </p:notesTextViewPr>
  <p:notesViewPr>
    <p:cSldViewPr>
      <p:cViewPr varScale="1">
        <p:scale>
          <a:sx n="75" d="100"/>
          <a:sy n="75" d="100"/>
        </p:scale>
        <p:origin x="-4092" y="-102"/>
      </p:cViewPr>
      <p:guideLst>
        <p:guide orient="horz" pos="3130"/>
        <p:guide pos="214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50529" cy="497524"/>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lvl1pPr>
              <a:defRPr sz="1200">
                <a:latin typeface="Times New Roman" pitchFamily="18" charset="0"/>
              </a:defRPr>
            </a:lvl1pPr>
          </a:lstStyle>
          <a:p>
            <a:endParaRPr lang="en-NZ"/>
          </a:p>
        </p:txBody>
      </p:sp>
      <p:sp>
        <p:nvSpPr>
          <p:cNvPr id="60419" name="Rectangle 3"/>
          <p:cNvSpPr>
            <a:spLocks noGrp="1" noChangeArrowheads="1"/>
          </p:cNvSpPr>
          <p:nvPr>
            <p:ph type="dt" sz="quarter" idx="1"/>
          </p:nvPr>
        </p:nvSpPr>
        <p:spPr bwMode="auto">
          <a:xfrm>
            <a:off x="3855082" y="0"/>
            <a:ext cx="2950529" cy="497524"/>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lvl1pPr algn="r">
              <a:defRPr sz="1200">
                <a:latin typeface="Times New Roman" pitchFamily="18" charset="0"/>
              </a:defRPr>
            </a:lvl1pPr>
          </a:lstStyle>
          <a:p>
            <a:endParaRPr lang="en-NZ"/>
          </a:p>
        </p:txBody>
      </p:sp>
      <p:sp>
        <p:nvSpPr>
          <p:cNvPr id="60420" name="Rectangle 4"/>
          <p:cNvSpPr>
            <a:spLocks noGrp="1" noChangeArrowheads="1"/>
          </p:cNvSpPr>
          <p:nvPr>
            <p:ph type="ftr" sz="quarter" idx="2"/>
          </p:nvPr>
        </p:nvSpPr>
        <p:spPr bwMode="auto">
          <a:xfrm>
            <a:off x="0" y="9440226"/>
            <a:ext cx="2950529" cy="497523"/>
          </a:xfrm>
          <a:prstGeom prst="rect">
            <a:avLst/>
          </a:prstGeom>
          <a:noFill/>
          <a:ln w="9525">
            <a:noFill/>
            <a:miter lim="800000"/>
            <a:headEnd/>
            <a:tailEnd/>
          </a:ln>
          <a:effectLst/>
        </p:spPr>
        <p:txBody>
          <a:bodyPr vert="horz" wrap="square" lIns="91559" tIns="45779" rIns="91559" bIns="45779" numCol="1" anchor="b" anchorCtr="0" compatLnSpc="1">
            <a:prstTxWarp prst="textNoShape">
              <a:avLst/>
            </a:prstTxWarp>
          </a:bodyPr>
          <a:lstStyle>
            <a:lvl1pPr>
              <a:defRPr sz="1200">
                <a:latin typeface="Times New Roman" pitchFamily="18" charset="0"/>
              </a:defRPr>
            </a:lvl1pPr>
          </a:lstStyle>
          <a:p>
            <a:endParaRPr lang="en-NZ"/>
          </a:p>
        </p:txBody>
      </p:sp>
      <p:sp>
        <p:nvSpPr>
          <p:cNvPr id="60421" name="Rectangle 5"/>
          <p:cNvSpPr>
            <a:spLocks noGrp="1" noChangeArrowheads="1"/>
          </p:cNvSpPr>
          <p:nvPr>
            <p:ph type="sldNum" sz="quarter" idx="3"/>
          </p:nvPr>
        </p:nvSpPr>
        <p:spPr bwMode="auto">
          <a:xfrm>
            <a:off x="3855082" y="9440226"/>
            <a:ext cx="2950529" cy="497523"/>
          </a:xfrm>
          <a:prstGeom prst="rect">
            <a:avLst/>
          </a:prstGeom>
          <a:noFill/>
          <a:ln w="9525">
            <a:noFill/>
            <a:miter lim="800000"/>
            <a:headEnd/>
            <a:tailEnd/>
          </a:ln>
          <a:effectLst/>
        </p:spPr>
        <p:txBody>
          <a:bodyPr vert="horz" wrap="square" lIns="91559" tIns="45779" rIns="91559" bIns="45779" numCol="1" anchor="b" anchorCtr="0" compatLnSpc="1">
            <a:prstTxWarp prst="textNoShape">
              <a:avLst/>
            </a:prstTxWarp>
          </a:bodyPr>
          <a:lstStyle>
            <a:lvl1pPr algn="r">
              <a:defRPr sz="1200">
                <a:latin typeface="Times New Roman" pitchFamily="18" charset="0"/>
              </a:defRPr>
            </a:lvl1pPr>
          </a:lstStyle>
          <a:p>
            <a:fld id="{ED1932EB-0A34-4BC3-9F3A-822D442CA17F}" type="slidenum">
              <a:rPr lang="en-NZ"/>
              <a:pPr/>
              <a:t>‹#›</a:t>
            </a:fld>
            <a:endParaRPr lang="en-NZ"/>
          </a:p>
        </p:txBody>
      </p:sp>
    </p:spTree>
    <p:extLst>
      <p:ext uri="{BB962C8B-B14F-4D97-AF65-F5344CB8AC3E}">
        <p14:creationId xmlns:p14="http://schemas.microsoft.com/office/powerpoint/2010/main" xmlns="" val="2418586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50529" cy="497524"/>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lvl1pPr>
              <a:defRPr sz="1200">
                <a:latin typeface="Times New Roman" pitchFamily="18" charset="0"/>
              </a:defRPr>
            </a:lvl1pPr>
          </a:lstStyle>
          <a:p>
            <a:endParaRPr lang="en-NZ"/>
          </a:p>
        </p:txBody>
      </p:sp>
      <p:sp>
        <p:nvSpPr>
          <p:cNvPr id="11267" name="Rectangle 3"/>
          <p:cNvSpPr>
            <a:spLocks noGrp="1" noChangeArrowheads="1"/>
          </p:cNvSpPr>
          <p:nvPr>
            <p:ph type="dt" idx="1"/>
          </p:nvPr>
        </p:nvSpPr>
        <p:spPr bwMode="auto">
          <a:xfrm>
            <a:off x="3855082" y="0"/>
            <a:ext cx="2950529" cy="497524"/>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lvl1pPr algn="r">
              <a:defRPr sz="1200">
                <a:latin typeface="Times New Roman" pitchFamily="18" charset="0"/>
              </a:defRPr>
            </a:lvl1pPr>
          </a:lstStyle>
          <a:p>
            <a:endParaRPr lang="en-NZ"/>
          </a:p>
        </p:txBody>
      </p:sp>
      <p:sp>
        <p:nvSpPr>
          <p:cNvPr id="11268" name="Rectangle 4"/>
          <p:cNvSpPr>
            <a:spLocks noGrp="1" noRot="1" noChangeAspect="1" noChangeArrowheads="1" noTextEdit="1"/>
          </p:cNvSpPr>
          <p:nvPr>
            <p:ph type="sldImg" idx="2"/>
          </p:nvPr>
        </p:nvSpPr>
        <p:spPr bwMode="auto">
          <a:xfrm>
            <a:off x="919163" y="746125"/>
            <a:ext cx="4968875" cy="3727450"/>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680403" y="4720908"/>
            <a:ext cx="5446396" cy="4472940"/>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p>
            <a:pPr lvl="0"/>
            <a:r>
              <a:rPr lang="en-NZ" dirty="0" smtClean="0"/>
              <a:t>Click to edit Master text styles</a:t>
            </a:r>
          </a:p>
          <a:p>
            <a:pPr lvl="1"/>
            <a:r>
              <a:rPr lang="en-NZ" dirty="0" smtClean="0"/>
              <a:t>Second level</a:t>
            </a:r>
          </a:p>
          <a:p>
            <a:pPr lvl="2"/>
            <a:r>
              <a:rPr lang="en-NZ" dirty="0" smtClean="0"/>
              <a:t>Third level</a:t>
            </a:r>
          </a:p>
          <a:p>
            <a:pPr lvl="3"/>
            <a:r>
              <a:rPr lang="en-NZ" dirty="0" smtClean="0"/>
              <a:t>Fourth level</a:t>
            </a:r>
          </a:p>
          <a:p>
            <a:pPr lvl="4"/>
            <a:r>
              <a:rPr lang="en-NZ" dirty="0" smtClean="0"/>
              <a:t>Fifth level</a:t>
            </a:r>
          </a:p>
        </p:txBody>
      </p:sp>
      <p:sp>
        <p:nvSpPr>
          <p:cNvPr id="11270" name="Rectangle 6"/>
          <p:cNvSpPr>
            <a:spLocks noGrp="1" noChangeArrowheads="1"/>
          </p:cNvSpPr>
          <p:nvPr>
            <p:ph type="ftr" sz="quarter" idx="4"/>
          </p:nvPr>
        </p:nvSpPr>
        <p:spPr bwMode="auto">
          <a:xfrm>
            <a:off x="0" y="9440226"/>
            <a:ext cx="2950529" cy="497523"/>
          </a:xfrm>
          <a:prstGeom prst="rect">
            <a:avLst/>
          </a:prstGeom>
          <a:noFill/>
          <a:ln w="9525">
            <a:noFill/>
            <a:miter lim="800000"/>
            <a:headEnd/>
            <a:tailEnd/>
          </a:ln>
          <a:effectLst/>
        </p:spPr>
        <p:txBody>
          <a:bodyPr vert="horz" wrap="square" lIns="91559" tIns="45779" rIns="91559" bIns="45779" numCol="1" anchor="b" anchorCtr="0" compatLnSpc="1">
            <a:prstTxWarp prst="textNoShape">
              <a:avLst/>
            </a:prstTxWarp>
          </a:bodyPr>
          <a:lstStyle>
            <a:lvl1pPr>
              <a:defRPr sz="1200">
                <a:latin typeface="Times New Roman" pitchFamily="18" charset="0"/>
              </a:defRPr>
            </a:lvl1pPr>
          </a:lstStyle>
          <a:p>
            <a:endParaRPr lang="en-NZ"/>
          </a:p>
        </p:txBody>
      </p:sp>
      <p:sp>
        <p:nvSpPr>
          <p:cNvPr id="11271" name="Rectangle 7"/>
          <p:cNvSpPr>
            <a:spLocks noGrp="1" noChangeArrowheads="1"/>
          </p:cNvSpPr>
          <p:nvPr>
            <p:ph type="sldNum" sz="quarter" idx="5"/>
          </p:nvPr>
        </p:nvSpPr>
        <p:spPr bwMode="auto">
          <a:xfrm>
            <a:off x="3855082" y="9440226"/>
            <a:ext cx="2950529" cy="497523"/>
          </a:xfrm>
          <a:prstGeom prst="rect">
            <a:avLst/>
          </a:prstGeom>
          <a:noFill/>
          <a:ln w="9525">
            <a:noFill/>
            <a:miter lim="800000"/>
            <a:headEnd/>
            <a:tailEnd/>
          </a:ln>
          <a:effectLst/>
        </p:spPr>
        <p:txBody>
          <a:bodyPr vert="horz" wrap="square" lIns="91559" tIns="45779" rIns="91559" bIns="45779" numCol="1" anchor="b" anchorCtr="0" compatLnSpc="1">
            <a:prstTxWarp prst="textNoShape">
              <a:avLst/>
            </a:prstTxWarp>
          </a:bodyPr>
          <a:lstStyle>
            <a:lvl1pPr algn="r">
              <a:defRPr sz="1200">
                <a:latin typeface="Times New Roman" pitchFamily="18" charset="0"/>
              </a:defRPr>
            </a:lvl1pPr>
          </a:lstStyle>
          <a:p>
            <a:fld id="{78993C20-3E9F-4C1B-9C24-85A6D0C046F7}" type="slidenum">
              <a:rPr lang="en-NZ"/>
              <a:pPr/>
              <a:t>‹#›</a:t>
            </a:fld>
            <a:endParaRPr lang="en-NZ"/>
          </a:p>
        </p:txBody>
      </p:sp>
    </p:spTree>
    <p:extLst>
      <p:ext uri="{BB962C8B-B14F-4D97-AF65-F5344CB8AC3E}">
        <p14:creationId xmlns:p14="http://schemas.microsoft.com/office/powerpoint/2010/main" xmlns="" val="1614949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0" kern="1200">
        <a:solidFill>
          <a:schemeClr val="tx1"/>
        </a:solidFill>
        <a:latin typeface="+mn-lt"/>
        <a:ea typeface="+mn-ea"/>
        <a:cs typeface="Arial" charset="0"/>
      </a:defRPr>
    </a:lvl1pPr>
    <a:lvl2pPr marL="457200" algn="l" rtl="0" fontAlgn="base">
      <a:spcBef>
        <a:spcPct val="30000"/>
      </a:spcBef>
      <a:spcAft>
        <a:spcPct val="0"/>
      </a:spcAft>
      <a:defRPr sz="1600" kern="1200">
        <a:solidFill>
          <a:schemeClr val="tx1"/>
        </a:solidFill>
        <a:latin typeface="+mn-lt"/>
        <a:ea typeface="+mn-ea"/>
        <a:cs typeface="Arial" charset="0"/>
      </a:defRPr>
    </a:lvl2pPr>
    <a:lvl3pPr marL="914400" algn="l" rtl="0" fontAlgn="base">
      <a:spcBef>
        <a:spcPct val="30000"/>
      </a:spcBef>
      <a:spcAft>
        <a:spcPct val="0"/>
      </a:spcAft>
      <a:defRPr sz="1600" kern="1200">
        <a:solidFill>
          <a:schemeClr val="tx1"/>
        </a:solidFill>
        <a:latin typeface="+mn-lt"/>
        <a:ea typeface="+mn-ea"/>
        <a:cs typeface="Arial" charset="0"/>
      </a:defRPr>
    </a:lvl3pPr>
    <a:lvl4pPr marL="1371600" algn="l" rtl="0" fontAlgn="base">
      <a:spcBef>
        <a:spcPct val="30000"/>
      </a:spcBef>
      <a:spcAft>
        <a:spcPct val="0"/>
      </a:spcAft>
      <a:defRPr sz="1600" kern="1200">
        <a:solidFill>
          <a:schemeClr val="tx1"/>
        </a:solidFill>
        <a:latin typeface="+mn-lt"/>
        <a:ea typeface="+mn-ea"/>
        <a:cs typeface="Arial" charset="0"/>
      </a:defRPr>
    </a:lvl4pPr>
    <a:lvl5pPr marL="1828800" algn="l" rtl="0" fontAlgn="base">
      <a:spcBef>
        <a:spcPct val="30000"/>
      </a:spcBef>
      <a:spcAft>
        <a:spcPct val="0"/>
      </a:spcAft>
      <a:defRPr sz="16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457F80-10D0-4DF8-990D-A762EC15295F}" type="slidenum">
              <a:rPr lang="en-NZ"/>
              <a:pPr/>
              <a:t>1</a:t>
            </a:fld>
            <a:endParaRPr lang="en-NZ"/>
          </a:p>
        </p:txBody>
      </p:sp>
      <p:sp>
        <p:nvSpPr>
          <p:cNvPr id="12290" name="Rectangle 2"/>
          <p:cNvSpPr>
            <a:spLocks noGrp="1" noRot="1" noChangeAspect="1" noChangeArrowheads="1" noTextEdit="1"/>
          </p:cNvSpPr>
          <p:nvPr>
            <p:ph type="sldImg"/>
          </p:nvPr>
        </p:nvSpPr>
        <p:spPr>
          <a:xfrm>
            <a:off x="919163" y="746125"/>
            <a:ext cx="4968875" cy="3727450"/>
          </a:xfrm>
          <a:ln/>
        </p:spPr>
      </p:sp>
      <p:sp>
        <p:nvSpPr>
          <p:cNvPr id="12291" name="Rectangle 3"/>
          <p:cNvSpPr>
            <a:spLocks noGrp="1" noChangeArrowheads="1"/>
          </p:cNvSpPr>
          <p:nvPr>
            <p:ph type="body" idx="1"/>
          </p:nvPr>
        </p:nvSpPr>
        <p:spPr/>
        <p:txBody>
          <a:bodyPr/>
          <a:lstStyle/>
          <a:p>
            <a:pPr>
              <a:buFont typeface="Arial" pitchFamily="34" charset="0"/>
              <a:buChar char="•"/>
            </a:pPr>
            <a:r>
              <a:rPr lang="en-AU" sz="1200" baseline="0" dirty="0" smtClean="0">
                <a:latin typeface="+mn-lt"/>
              </a:rPr>
              <a:t>In this paper we have a number of goals...</a:t>
            </a:r>
          </a:p>
          <a:p>
            <a:pPr>
              <a:buFont typeface="Arial" pitchFamily="34" charset="0"/>
              <a:buChar char="•"/>
            </a:pPr>
            <a:endParaRPr lang="en-AU" sz="1200" baseline="0" dirty="0" smtClean="0">
              <a:latin typeface="+mn-lt"/>
            </a:endParaRPr>
          </a:p>
          <a:p>
            <a:pPr>
              <a:buFont typeface="Arial" pitchFamily="34" charset="0"/>
              <a:buChar char="•"/>
            </a:pPr>
            <a:endParaRPr lang="en-NZ" sz="1200" baseline="0" dirty="0" smtClean="0">
              <a:latin typeface="+mn-l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a:buFont typeface="Arial" pitchFamily="34" charset="0"/>
              <a:buChar char="•"/>
            </a:pPr>
            <a:r>
              <a:rPr lang="en-AU" sz="1400" dirty="0" smtClean="0">
                <a:latin typeface="+mn-lt"/>
              </a:rPr>
              <a:t>But fortunately, C++,</a:t>
            </a:r>
            <a:r>
              <a:rPr lang="en-AU" sz="1400" baseline="0" dirty="0" smtClean="0">
                <a:latin typeface="+mn-lt"/>
              </a:rPr>
              <a:t> C# and Java are all members of the C-family (i.e. they are all based, linguistically, on C). So they have many, many things in common. You actually already know how to write lots and lots of C++.</a:t>
            </a:r>
            <a:endParaRPr lang="en-AU" sz="1400" dirty="0" smtClean="0">
              <a:latin typeface="+mn-lt"/>
            </a:endParaRPr>
          </a:p>
          <a:p>
            <a:pPr>
              <a:buFont typeface="Arial" pitchFamily="34" charset="0"/>
              <a:buChar char="•"/>
            </a:pPr>
            <a:r>
              <a:rPr lang="en-AU" sz="1400" dirty="0" smtClean="0">
                <a:latin typeface="+mn-lt"/>
              </a:rPr>
              <a:t>Here we will quickly run through all the things you already know about C++</a:t>
            </a:r>
          </a:p>
          <a:p>
            <a:pPr>
              <a:buFont typeface="Arial" pitchFamily="34" charset="0"/>
              <a:buChar char="•"/>
            </a:pPr>
            <a:endParaRPr lang="en-NZ" sz="1400" dirty="0" smtClean="0">
              <a:latin typeface="+mn-lt"/>
            </a:endParaRPr>
          </a:p>
          <a:p>
            <a:pPr>
              <a:buFont typeface="Arial" pitchFamily="34" charset="0"/>
              <a:buChar char="•"/>
            </a:pPr>
            <a:r>
              <a:rPr lang="en-NZ" sz="1400" dirty="0" smtClean="0">
                <a:latin typeface="+mn-lt"/>
              </a:rPr>
              <a:t>All C-family</a:t>
            </a:r>
            <a:r>
              <a:rPr lang="en-NZ" sz="1400" baseline="0" dirty="0" smtClean="0">
                <a:latin typeface="+mn-lt"/>
              </a:rPr>
              <a:t> languages are case-sensitive</a:t>
            </a:r>
          </a:p>
          <a:p>
            <a:pPr>
              <a:buFont typeface="Arial" pitchFamily="34" charset="0"/>
              <a:buChar char="•"/>
            </a:pPr>
            <a:r>
              <a:rPr lang="en-NZ" sz="1400" baseline="0" dirty="0" smtClean="0">
                <a:latin typeface="+mn-lt"/>
              </a:rPr>
              <a:t>Although it can seem annoying, you will see that in advanced developments, it greatly enhances the readability and maintainability of your code</a:t>
            </a:r>
          </a:p>
          <a:p>
            <a:pPr>
              <a:buFont typeface="Arial" pitchFamily="34" charset="0"/>
              <a:buChar char="•"/>
            </a:pPr>
            <a:r>
              <a:rPr lang="en-NZ" sz="1400" baseline="0" dirty="0" smtClean="0">
                <a:latin typeface="+mn-lt"/>
              </a:rPr>
              <a:t>Be careful about case sensitivity, as the error messages will not help you. All it will say is “left is not a member of class button”, which is confusing when you know full well that buttons have lefts. Just remember that, to the C++ compiler, left != Left.</a:t>
            </a:r>
            <a:endParaRPr lang="en-NZ" sz="1400" dirty="0">
              <a:latin typeface="+mn-lt"/>
            </a:endParaRPr>
          </a:p>
        </p:txBody>
      </p:sp>
      <p:sp>
        <p:nvSpPr>
          <p:cNvPr id="4" name="Slide Number Placeholder 3"/>
          <p:cNvSpPr>
            <a:spLocks noGrp="1"/>
          </p:cNvSpPr>
          <p:nvPr>
            <p:ph type="sldNum" sz="quarter" idx="10"/>
          </p:nvPr>
        </p:nvSpPr>
        <p:spPr/>
        <p:txBody>
          <a:bodyPr/>
          <a:lstStyle/>
          <a:p>
            <a:fld id="{78993C20-3E9F-4C1B-9C24-85A6D0C046F7}" type="slidenum">
              <a:rPr lang="en-NZ" smtClean="0"/>
              <a:pPr/>
              <a:t>10</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Like all C family languages</a:t>
            </a:r>
          </a:p>
          <a:p>
            <a:pPr>
              <a:buFont typeface="Arial" pitchFamily="34" charset="0"/>
              <a:buChar char="•"/>
            </a:pPr>
            <a:r>
              <a:rPr lang="en-NZ" dirty="0" smtClean="0"/>
              <a:t>Other languages do other things. Pascal uses begin and end. Python</a:t>
            </a:r>
            <a:r>
              <a:rPr lang="en-NZ" baseline="0" dirty="0" smtClean="0"/>
              <a:t> uses indentation (!). But all the C-family languages use {}.</a:t>
            </a:r>
            <a:endParaRPr lang="en-NZ" dirty="0"/>
          </a:p>
        </p:txBody>
      </p:sp>
      <p:sp>
        <p:nvSpPr>
          <p:cNvPr id="4" name="Slide Number Placeholder 3"/>
          <p:cNvSpPr>
            <a:spLocks noGrp="1"/>
          </p:cNvSpPr>
          <p:nvPr>
            <p:ph type="sldNum" sz="quarter" idx="10"/>
          </p:nvPr>
        </p:nvSpPr>
        <p:spPr/>
        <p:txBody>
          <a:bodyPr/>
          <a:lstStyle/>
          <a:p>
            <a:fld id="{78993C20-3E9F-4C1B-9C24-85A6D0C046F7}" type="slidenum">
              <a:rPr lang="en-NZ" smtClean="0"/>
              <a:pPr/>
              <a:t>11</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Float</a:t>
            </a:r>
            <a:r>
              <a:rPr lang="en-NZ" baseline="0" dirty="0" smtClean="0"/>
              <a:t> and double both represent numbers with fractional parts.</a:t>
            </a:r>
          </a:p>
          <a:p>
            <a:pPr>
              <a:buFont typeface="Arial" pitchFamily="34" charset="0"/>
              <a:buChar char="•"/>
            </a:pPr>
            <a:r>
              <a:rPr lang="en-NZ" baseline="0" dirty="0" smtClean="0"/>
              <a:t>float = 32 bits; double = 64 bits, so can store larger values, but takes up more space.</a:t>
            </a:r>
          </a:p>
          <a:p>
            <a:pPr>
              <a:buFont typeface="Arial" pitchFamily="34" charset="0"/>
              <a:buChar char="•"/>
            </a:pPr>
            <a:r>
              <a:rPr lang="en-NZ" baseline="0" dirty="0" smtClean="0"/>
              <a:t>String is something we use in Visual C++, but it’s not a C++ primitive type. We have to use a wrapper, that is a class that implements a string primitively (as an array of char) and exposes the methods we need to work easily with string data. We will talk about strings more in a bit.</a:t>
            </a:r>
            <a:endParaRPr lang="en-NZ" dirty="0"/>
          </a:p>
        </p:txBody>
      </p:sp>
      <p:sp>
        <p:nvSpPr>
          <p:cNvPr id="4" name="Slide Number Placeholder 3"/>
          <p:cNvSpPr>
            <a:spLocks noGrp="1"/>
          </p:cNvSpPr>
          <p:nvPr>
            <p:ph type="sldNum" sz="quarter" idx="10"/>
          </p:nvPr>
        </p:nvSpPr>
        <p:spPr/>
        <p:txBody>
          <a:bodyPr/>
          <a:lstStyle/>
          <a:p>
            <a:fld id="{78993C20-3E9F-4C1B-9C24-85A6D0C046F7}" type="slidenum">
              <a:rPr lang="en-NZ" smtClean="0"/>
              <a:pPr/>
              <a:t>12</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Again, like all C-family</a:t>
            </a:r>
            <a:endParaRPr lang="en-NZ" dirty="0"/>
          </a:p>
        </p:txBody>
      </p:sp>
      <p:sp>
        <p:nvSpPr>
          <p:cNvPr id="4" name="Slide Number Placeholder 3"/>
          <p:cNvSpPr>
            <a:spLocks noGrp="1"/>
          </p:cNvSpPr>
          <p:nvPr>
            <p:ph type="sldNum" sz="quarter" idx="10"/>
          </p:nvPr>
        </p:nvSpPr>
        <p:spPr/>
        <p:txBody>
          <a:bodyPr/>
          <a:lstStyle/>
          <a:p>
            <a:fld id="{78993C20-3E9F-4C1B-9C24-85A6D0C046F7}" type="slidenum">
              <a:rPr lang="en-NZ" smtClean="0"/>
              <a:pPr/>
              <a:t>13</a:t>
            </a:fld>
            <a:endParaRPr lang="en-NZ"/>
          </a:p>
        </p:txBody>
      </p:sp>
    </p:spTree>
    <p:extLst>
      <p:ext uri="{BB962C8B-B14F-4D97-AF65-F5344CB8AC3E}">
        <p14:creationId xmlns:p14="http://schemas.microsoft.com/office/powerpoint/2010/main" xmlns="" val="3258407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993C20-3E9F-4C1B-9C24-85A6D0C046F7}" type="slidenum">
              <a:rPr lang="en-NZ" smtClean="0"/>
              <a:pPr/>
              <a:t>14</a:t>
            </a:fld>
            <a:endParaRPr lang="en-NZ"/>
          </a:p>
        </p:txBody>
      </p:sp>
    </p:spTree>
    <p:extLst>
      <p:ext uri="{BB962C8B-B14F-4D97-AF65-F5344CB8AC3E}">
        <p14:creationId xmlns:p14="http://schemas.microsoft.com/office/powerpoint/2010/main" xmlns="" val="3736462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There’s your conditional comparison</a:t>
            </a:r>
          </a:p>
          <a:p>
            <a:pPr>
              <a:buFont typeface="Arial" pitchFamily="34" charset="0"/>
              <a:buChar char="•"/>
            </a:pPr>
            <a:r>
              <a:rPr lang="en-NZ" dirty="0" smtClean="0"/>
              <a:t>Caution: Getting your operator</a:t>
            </a:r>
            <a:r>
              <a:rPr lang="en-NZ" baseline="0" dirty="0" smtClean="0"/>
              <a:t> wrong as shown makes for perfectly legal C++. But it’s not what you meant. The result is to assign b to a, and always return true.</a:t>
            </a:r>
          </a:p>
          <a:p>
            <a:pPr>
              <a:buFont typeface="Arial" pitchFamily="34" charset="0"/>
              <a:buChar char="•"/>
            </a:pPr>
            <a:r>
              <a:rPr lang="en-NZ" baseline="0" dirty="0" smtClean="0"/>
              <a:t>The compiler in some IDEs will generate a warning (VS2008 doesn’t in C++ although it does in C#), but will still compile.</a:t>
            </a:r>
            <a:endParaRPr lang="en-NZ" dirty="0"/>
          </a:p>
        </p:txBody>
      </p:sp>
      <p:sp>
        <p:nvSpPr>
          <p:cNvPr id="4" name="Slide Number Placeholder 3"/>
          <p:cNvSpPr>
            <a:spLocks noGrp="1"/>
          </p:cNvSpPr>
          <p:nvPr>
            <p:ph type="sldNum" sz="quarter" idx="10"/>
          </p:nvPr>
        </p:nvSpPr>
        <p:spPr/>
        <p:txBody>
          <a:bodyPr/>
          <a:lstStyle/>
          <a:p>
            <a:fld id="{78993C20-3E9F-4C1B-9C24-85A6D0C046F7}" type="slidenum">
              <a:rPr lang="en-NZ" smtClean="0"/>
              <a:pPr/>
              <a:t>15</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E289A9-5B66-413E-A128-B30F76AD71C3}" type="slidenum">
              <a:rPr lang="en-NZ"/>
              <a:pPr/>
              <a:t>16</a:t>
            </a:fld>
            <a:endParaRPr lang="en-NZ"/>
          </a:p>
        </p:txBody>
      </p:sp>
      <p:sp>
        <p:nvSpPr>
          <p:cNvPr id="33794" name="Rectangle 2"/>
          <p:cNvSpPr>
            <a:spLocks noGrp="1" noRot="1" noChangeAspect="1" noChangeArrowheads="1" noTextEdit="1"/>
          </p:cNvSpPr>
          <p:nvPr>
            <p:ph type="sldImg"/>
          </p:nvPr>
        </p:nvSpPr>
        <p:spPr>
          <a:xfrm>
            <a:off x="919163" y="746125"/>
            <a:ext cx="4968875" cy="3727450"/>
          </a:xfrm>
          <a:ln/>
        </p:spPr>
      </p:sp>
      <p:sp>
        <p:nvSpPr>
          <p:cNvPr id="33795" name="Rectangle 3"/>
          <p:cNvSpPr>
            <a:spLocks noGrp="1" noChangeArrowheads="1"/>
          </p:cNvSpPr>
          <p:nvPr>
            <p:ph type="body" idx="1"/>
          </p:nvPr>
        </p:nvSpPr>
        <p:spPr/>
        <p:txBody>
          <a:bodyPr/>
          <a:lstStyle/>
          <a:p>
            <a:pPr>
              <a:buFont typeface="Arial" pitchFamily="34" charset="0"/>
              <a:buChar char="•"/>
            </a:pPr>
            <a:r>
              <a:rPr lang="en-NZ" dirty="0"/>
              <a:t>Note that putting ++ or – before or after the variable can have major consequences. We’ll discuss this </a:t>
            </a:r>
            <a:r>
              <a:rPr lang="en-NZ" dirty="0" smtClean="0"/>
              <a:t>on the next slide.</a:t>
            </a:r>
          </a:p>
          <a:p>
            <a:pPr>
              <a:buFont typeface="Arial" pitchFamily="34" charset="0"/>
              <a:buChar char="•"/>
            </a:pPr>
            <a:r>
              <a:rPr lang="en-NZ" dirty="0" smtClean="0"/>
              <a:t>Although</a:t>
            </a:r>
            <a:r>
              <a:rPr lang="en-NZ" baseline="0" dirty="0" smtClean="0"/>
              <a:t> writing these expressions out is perfectly legal (i.e. </a:t>
            </a:r>
            <a:r>
              <a:rPr lang="en-NZ" baseline="0" dirty="0" err="1" smtClean="0"/>
              <a:t>i</a:t>
            </a:r>
            <a:r>
              <a:rPr lang="en-NZ" baseline="0" dirty="0" smtClean="0"/>
              <a:t> := </a:t>
            </a:r>
            <a:r>
              <a:rPr lang="en-NZ" baseline="0" dirty="0" err="1" smtClean="0"/>
              <a:t>i</a:t>
            </a:r>
            <a:r>
              <a:rPr lang="en-NZ" baseline="0" dirty="0" smtClean="0"/>
              <a:t> + 1) you shouldn’t do it.</a:t>
            </a:r>
          </a:p>
          <a:p>
            <a:pPr>
              <a:buFont typeface="Arial" pitchFamily="34" charset="0"/>
              <a:buChar char="•"/>
            </a:pPr>
            <a:r>
              <a:rPr lang="en-NZ" baseline="0" dirty="0" smtClean="0"/>
              <a:t>This is “C style” and it makes your code more readable by others</a:t>
            </a:r>
          </a:p>
          <a:p>
            <a:pPr>
              <a:buFont typeface="Arial" pitchFamily="34" charset="0"/>
              <a:buChar char="•"/>
            </a:pPr>
            <a:r>
              <a:rPr lang="en-NZ" baseline="0" dirty="0" smtClean="0"/>
              <a:t>There are a few exceptions, generally involving complex modulo operations, and we will see them later, but for your basic code, try to follow the conventions.</a:t>
            </a:r>
            <a:endParaRPr lang="en-NZ"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lstStyle/>
          <a:p>
            <a:r>
              <a:rPr lang="en-US" dirty="0" smtClean="0"/>
              <a:t>Something</a:t>
            </a:r>
            <a:r>
              <a:rPr lang="en-US" baseline="0" dirty="0" smtClean="0"/>
              <a:t> to be careful about….</a:t>
            </a:r>
            <a:endParaRPr lang="en-US" dirty="0"/>
          </a:p>
        </p:txBody>
      </p:sp>
      <p:sp>
        <p:nvSpPr>
          <p:cNvPr id="4" name="Slide Number Placeholder 3"/>
          <p:cNvSpPr>
            <a:spLocks noGrp="1"/>
          </p:cNvSpPr>
          <p:nvPr>
            <p:ph type="sldNum" sz="quarter" idx="10"/>
          </p:nvPr>
        </p:nvSpPr>
        <p:spPr/>
        <p:txBody>
          <a:bodyPr/>
          <a:lstStyle/>
          <a:p>
            <a:fld id="{78993C20-3E9F-4C1B-9C24-85A6D0C046F7}" type="slidenum">
              <a:rPr lang="en-NZ" smtClean="0"/>
              <a:pPr/>
              <a:t>17</a:t>
            </a:fld>
            <a:endParaRPr lang="en-NZ"/>
          </a:p>
        </p:txBody>
      </p:sp>
    </p:spTree>
    <p:extLst>
      <p:ext uri="{BB962C8B-B14F-4D97-AF65-F5344CB8AC3E}">
        <p14:creationId xmlns:p14="http://schemas.microsoft.com/office/powerpoint/2010/main" xmlns="" val="3177990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lstStyle/>
          <a:p>
            <a:r>
              <a:rPr lang="en-NZ" dirty="0" smtClean="0"/>
              <a:t>Be aware, you get difference values</a:t>
            </a:r>
            <a:r>
              <a:rPr lang="en-NZ" baseline="0" dirty="0" smtClean="0"/>
              <a:t> for a from these two expressions.</a:t>
            </a:r>
            <a:endParaRPr lang="en-NZ" dirty="0"/>
          </a:p>
        </p:txBody>
      </p:sp>
      <p:sp>
        <p:nvSpPr>
          <p:cNvPr id="4" name="Slide Number Placeholder 3"/>
          <p:cNvSpPr>
            <a:spLocks noGrp="1"/>
          </p:cNvSpPr>
          <p:nvPr>
            <p:ph type="sldNum" sz="quarter" idx="10"/>
          </p:nvPr>
        </p:nvSpPr>
        <p:spPr/>
        <p:txBody>
          <a:bodyPr/>
          <a:lstStyle/>
          <a:p>
            <a:fld id="{78993C20-3E9F-4C1B-9C24-85A6D0C046F7}" type="slidenum">
              <a:rPr lang="en-NZ" smtClean="0"/>
              <a:pPr/>
              <a:t>18</a:t>
            </a:fld>
            <a:endParaRPr lang="en-NZ"/>
          </a:p>
        </p:txBody>
      </p:sp>
    </p:spTree>
    <p:extLst>
      <p:ext uri="{BB962C8B-B14F-4D97-AF65-F5344CB8AC3E}">
        <p14:creationId xmlns:p14="http://schemas.microsoft.com/office/powerpoint/2010/main" xmlns="" val="1017992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B5D896-1604-481B-9511-BB4A72FCC379}" type="slidenum">
              <a:rPr lang="en-NZ"/>
              <a:pPr/>
              <a:t>19</a:t>
            </a:fld>
            <a:endParaRPr lang="en-NZ"/>
          </a:p>
        </p:txBody>
      </p:sp>
      <p:sp>
        <p:nvSpPr>
          <p:cNvPr id="46082" name="Rectangle 2"/>
          <p:cNvSpPr>
            <a:spLocks noGrp="1" noRot="1" noChangeAspect="1" noChangeArrowheads="1" noTextEdit="1"/>
          </p:cNvSpPr>
          <p:nvPr>
            <p:ph type="sldImg"/>
          </p:nvPr>
        </p:nvSpPr>
        <p:spPr>
          <a:xfrm>
            <a:off x="919163" y="746125"/>
            <a:ext cx="4968875" cy="3727450"/>
          </a:xfrm>
          <a:ln/>
        </p:spPr>
      </p:sp>
      <p:sp>
        <p:nvSpPr>
          <p:cNvPr id="46083" name="Rectangle 3"/>
          <p:cNvSpPr>
            <a:spLocks noGrp="1" noChangeArrowheads="1"/>
          </p:cNvSpPr>
          <p:nvPr>
            <p:ph type="body" idx="1"/>
          </p:nvPr>
        </p:nvSpPr>
        <p:spPr/>
        <p:txBody>
          <a:bodyPr/>
          <a:lstStyle/>
          <a:p>
            <a:pPr>
              <a:buFont typeface="Arial" pitchFamily="34" charset="0"/>
              <a:buChar char="•"/>
            </a:pPr>
            <a:r>
              <a:rPr lang="en-NZ" b="0" dirty="0" smtClean="0"/>
              <a:t>Modulo</a:t>
            </a:r>
            <a:r>
              <a:rPr lang="en-NZ" b="0" baseline="0" dirty="0" smtClean="0"/>
              <a:t> – the “remainder” operation. Frequently used in games programming to generate a looping sequence of numbers from 0 to n-1 (that is, you increment a variable repeatedly, and when it reaches some upper limit n, it wraps around to 0).</a:t>
            </a:r>
          </a:p>
          <a:p>
            <a:pPr>
              <a:buFont typeface="Arial" pitchFamily="34" charset="0"/>
              <a:buChar char="•"/>
            </a:pPr>
            <a:r>
              <a:rPr lang="en-NZ" b="0" baseline="0" dirty="0" smtClean="0"/>
              <a:t>This is because of the cyclic nature of games computations – playing a looping animation, iterating over a tile map to display the background, etc.</a:t>
            </a:r>
            <a:endParaRPr lang="en-NZ" b="0" dirty="0" smtClean="0"/>
          </a:p>
          <a:p>
            <a:pPr>
              <a:buFont typeface="Arial" pitchFamily="34" charset="0"/>
              <a:buChar char="•"/>
            </a:pPr>
            <a:endParaRPr lang="en-NZ" b="0" dirty="0" smtClean="0"/>
          </a:p>
          <a:p>
            <a:pPr>
              <a:buFont typeface="Arial" pitchFamily="34" charset="0"/>
              <a:buChar char="•"/>
            </a:pPr>
            <a:r>
              <a:rPr lang="en-NZ" b="0" dirty="0" smtClean="0"/>
              <a:t>With</a:t>
            </a:r>
            <a:r>
              <a:rPr lang="en-NZ" b="0" baseline="0" dirty="0" smtClean="0"/>
              <a:t> division, you must be careful. </a:t>
            </a:r>
            <a:r>
              <a:rPr lang="en-NZ" b="0" dirty="0" smtClean="0"/>
              <a:t>Sometimes, C++ will cast</a:t>
            </a:r>
            <a:r>
              <a:rPr lang="en-NZ" b="0" baseline="0" dirty="0" smtClean="0"/>
              <a:t> to an </a:t>
            </a:r>
            <a:r>
              <a:rPr lang="en-NZ" b="0" baseline="0" dirty="0" err="1" smtClean="0"/>
              <a:t>int</a:t>
            </a:r>
            <a:r>
              <a:rPr lang="en-NZ" b="0" baseline="0" dirty="0" smtClean="0"/>
              <a:t> when that isn’t what you want.</a:t>
            </a:r>
          </a:p>
          <a:p>
            <a:pPr>
              <a:buFont typeface="Arial" pitchFamily="34" charset="0"/>
              <a:buChar char="•"/>
            </a:pPr>
            <a:endParaRPr lang="en-NZ" b="0" baseline="0" dirty="0" smtClean="0"/>
          </a:p>
          <a:p>
            <a:pPr>
              <a:buFont typeface="Arial" pitchFamily="34" charset="0"/>
              <a:buChar char="•"/>
            </a:pPr>
            <a:r>
              <a:rPr lang="en-NZ" b="0" baseline="0" dirty="0" smtClean="0"/>
              <a:t>Keep an eye out for this if you get funny bugs. You’ll notice this when we get to game physics coding and are working with radians. The language will keep trying to cast your fractions to zero.</a:t>
            </a:r>
          </a:p>
          <a:p>
            <a:pPr>
              <a:buFont typeface="Arial" pitchFamily="34" charset="0"/>
              <a:buChar char="•"/>
            </a:pPr>
            <a:endParaRPr lang="en-NZ" b="0" baseline="0" dirty="0" smtClean="0"/>
          </a:p>
          <a:p>
            <a:pPr>
              <a:buFont typeface="Arial" pitchFamily="34" charset="0"/>
              <a:buChar char="•"/>
            </a:pPr>
            <a:r>
              <a:rPr lang="en-NZ" b="0" baseline="0" dirty="0" smtClean="0"/>
              <a:t>There are techniques for forcing it to behave, which we will see when we need them.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342900" indent="-342900">
              <a:buFont typeface="+mj-lt"/>
              <a:buAutoNum type="arabicPeriod"/>
            </a:pPr>
            <a:r>
              <a:rPr lang="en-NZ" dirty="0" smtClean="0"/>
              <a:t>Up until now, your</a:t>
            </a:r>
            <a:r>
              <a:rPr lang="en-NZ" baseline="0" dirty="0" smtClean="0"/>
              <a:t> architectures have been basically: noun = class; verb = method. But there are much more elegant ways to group data and computation (that’s what making a class accomplishes). And with these more complex architectures, come more complicated ways of maintaining communication between classes (e.g. Data chains). To be able to build large, efficient, scalable applications, you need to start learning these more advanced techniques.</a:t>
            </a:r>
          </a:p>
          <a:p>
            <a:pPr marL="342900" indent="-342900">
              <a:buFont typeface="+mj-lt"/>
              <a:buAutoNum type="arabicPeriod"/>
            </a:pPr>
            <a:r>
              <a:rPr lang="en-NZ" baseline="0" dirty="0" smtClean="0"/>
              <a:t>So far, you may have dealt mostly with arrays and possible </a:t>
            </a:r>
            <a:r>
              <a:rPr lang="en-NZ" baseline="0" dirty="0" err="1" smtClean="0"/>
              <a:t>arrayLists</a:t>
            </a:r>
            <a:r>
              <a:rPr lang="en-NZ" baseline="0" dirty="0" smtClean="0"/>
              <a:t> as your ADTS. There is more, much more. To be an average programmer, you need to be able to use these complex ADTS correctly; to be an excellent programmer, you need to be able to implement them yourself, so that you can customise, extend and maybe, some day, invent one of your own.</a:t>
            </a:r>
          </a:p>
          <a:p>
            <a:pPr marL="342900" indent="-342900">
              <a:buFont typeface="+mj-lt"/>
              <a:buAutoNum type="arabicPeriod"/>
            </a:pPr>
            <a:r>
              <a:rPr lang="en-NZ" baseline="0" dirty="0" smtClean="0"/>
              <a:t>When we start programming, the logic we write is often a fairly direct translation of our own solution to a problem, into a programming language. This is easiest when you are coming to grips with syntax. But computers are good at different things than humans are, and writing “human-style” algorithms usually produces suboptimal computational efficiency. Now that you have mastered syntax, you need to start “thinking like a computer”. That is, looking at how to express a problem solution in operations the computer is good at, not operations that a human is good at. You will sometimes find that this means approaching a problem very, very differently than you might do without the machine.</a:t>
            </a:r>
          </a:p>
          <a:p>
            <a:pPr marL="342900" indent="-342900">
              <a:buFont typeface="+mj-lt"/>
              <a:buAutoNum type="arabicPeriod"/>
            </a:pPr>
            <a:r>
              <a:rPr lang="en-NZ" baseline="0" dirty="0" smtClean="0"/>
              <a:t>C++ is, in itself, an important programming language. Lots of the software you use is written in C++. (Much of Visual Studio, for example.) Lots of people are developing in C++. According to the TIOBE index, C++ is the 3</a:t>
            </a:r>
            <a:r>
              <a:rPr lang="en-NZ" baseline="30000" dirty="0" smtClean="0"/>
              <a:t>rd</a:t>
            </a:r>
            <a:r>
              <a:rPr lang="en-NZ" baseline="0" dirty="0" smtClean="0"/>
              <a:t> most commonly used language </a:t>
            </a:r>
            <a:r>
              <a:rPr lang="en-NZ" baseline="0" dirty="0" err="1" smtClean="0"/>
              <a:t>atm</a:t>
            </a:r>
            <a:r>
              <a:rPr lang="en-NZ" baseline="0" dirty="0" smtClean="0"/>
              <a:t> (behind Java and C). And there is a vast mountain of C++ legacy code that still needs to be maintained. Moe importantly though, C++ is an example of a type of language you haven’t yet used – a language with pointers, a language that makes memory management transparent to the programmer. C# and Java do all the same things that C++ does with memory, but they hide it from you. This makes these languages safer and easier, but also less powerful. Now that you have mastered the basics of programming, it’s time to gain a bit more power – and a bit more risk.</a:t>
            </a:r>
          </a:p>
          <a:p>
            <a:pPr marL="342900" indent="-342900">
              <a:buFont typeface="+mj-lt"/>
              <a:buAutoNum type="arabicPeriod"/>
            </a:pPr>
            <a:r>
              <a:rPr lang="en-AU" sz="1600" baseline="0" dirty="0" smtClean="0">
                <a:latin typeface="+mn-lt"/>
              </a:rPr>
              <a:t>We will be learning C++ through games programming. Because it’s a fun way to learn, and because it allows us to explore all the complex architectures, data structures and algorithms we want to tackle this semester.. The primary goal, however, is to strengthen your programming technique, so we  will be asking you to strive for professional standards architecture, readability, etc.</a:t>
            </a:r>
          </a:p>
          <a:p>
            <a:pPr marL="342900" indent="-342900">
              <a:buFont typeface="+mj-lt"/>
              <a:buAutoNum type="arabicPeriod"/>
            </a:pPr>
            <a:r>
              <a:rPr lang="en-AU" sz="1600" baseline="0" dirty="0" smtClean="0">
                <a:latin typeface="+mn-lt"/>
              </a:rPr>
              <a:t>We will be using Visual Studio for our C++ work. There are lots of C++ compilers out there, and a few IDEs (e.g. Eclipse has one). But VS has the most usable graphics classes, and since we are doing games, we need them. This will allow us to concentrate on the language itself, instead of wrestling with some less well designed graphics libraries. When writing C++ programs with VS, you use a specific dialect of C++: Visual C++ or C++/CLI. This is simply Microsoft’s flavour of C++. There are a few minor technical differences between C++/CLI and standard C++, and we will discuss them as needed. </a:t>
            </a:r>
          </a:p>
          <a:p>
            <a:pPr marL="342900" indent="-342900">
              <a:buFont typeface="+mj-lt"/>
              <a:buAutoNum type="arabicPeriod"/>
            </a:pPr>
            <a:r>
              <a:rPr lang="en-NZ" sz="1600" baseline="0" dirty="0" smtClean="0">
                <a:latin typeface="+mn-lt"/>
              </a:rPr>
              <a:t>If you have already taken java or C#, moving to C++ will be very </a:t>
            </a:r>
            <a:r>
              <a:rPr lang="en-NZ" sz="1600" baseline="0" dirty="0" err="1" smtClean="0">
                <a:latin typeface="+mn-lt"/>
              </a:rPr>
              <a:t>straighforward</a:t>
            </a:r>
            <a:r>
              <a:rPr lang="en-NZ" sz="1600" baseline="0" dirty="0" smtClean="0">
                <a:latin typeface="+mn-lt"/>
              </a:rPr>
              <a:t>, as both are members of the C-family.</a:t>
            </a:r>
            <a:r>
              <a:rPr lang="en-AU" sz="1600" baseline="0" dirty="0" smtClean="0">
                <a:latin typeface="+mn-lt"/>
              </a:rPr>
              <a:t>The major changes will be in the file structure, and learning to work with pointers. We will treat each of those in turn as they come up. </a:t>
            </a:r>
            <a:r>
              <a:rPr lang="en-NZ" sz="1600" baseline="0" dirty="0" smtClean="0">
                <a:latin typeface="+mn-lt"/>
              </a:rPr>
              <a:t>This process, of changing IDEs and languages, is one you will go through over and over and over in your career (cf. own changes in last 10 years). Learn to enjoy it.</a:t>
            </a:r>
          </a:p>
          <a:p>
            <a:pPr marL="342900" marR="0" indent="-342900" algn="l" defTabSz="914400" rtl="0" eaLnBrk="1" fontAlgn="base" latinLnBrk="0" hangingPunct="1">
              <a:lnSpc>
                <a:spcPct val="100000"/>
              </a:lnSpc>
              <a:spcBef>
                <a:spcPct val="30000"/>
              </a:spcBef>
              <a:spcAft>
                <a:spcPct val="0"/>
              </a:spcAft>
              <a:buClrTx/>
              <a:buSzTx/>
              <a:buFont typeface="+mj-lt"/>
              <a:buAutoNum type="arabicPeriod"/>
              <a:tabLst/>
              <a:defRPr/>
            </a:pPr>
            <a:r>
              <a:rPr lang="en-NZ" sz="1600" baseline="0" dirty="0" smtClean="0">
                <a:latin typeface="+mn-lt"/>
              </a:rPr>
              <a:t>Every language represents a particular programming paradigm (or combination of paradigms). This just refers to the problem solving model that the language supports – the syntactic features it provides to let the programmer express what the computer should do. So far, in Programming 1 to Programming 3, you have been working with a single paradigm – imperative, Object Oriented. (To sort of see what “paradigm” means, pretend that you couldn’t make classes and objects. Just one long file full of methods and statements. That’s the paradigm people used in the 80s and 90s. Procedural programming. How would that have changed the way you wrote, for example, </a:t>
            </a:r>
            <a:r>
              <a:rPr lang="en-NZ" sz="1600" baseline="0" dirty="0" err="1" smtClean="0">
                <a:latin typeface="+mn-lt"/>
              </a:rPr>
              <a:t>PacMan</a:t>
            </a:r>
            <a:r>
              <a:rPr lang="en-NZ" sz="1600" baseline="0" dirty="0" smtClean="0">
                <a:latin typeface="+mn-lt"/>
              </a:rPr>
              <a:t>?)</a:t>
            </a:r>
          </a:p>
          <a:p>
            <a:pPr marL="342900" indent="-342900">
              <a:buFont typeface="+mj-lt"/>
              <a:buAutoNum type="arabicPeriod"/>
            </a:pPr>
            <a:r>
              <a:rPr lang="en-NZ" sz="1600" baseline="0" dirty="0" smtClean="0">
                <a:latin typeface="+mn-lt"/>
              </a:rPr>
              <a:t>But there are many other paradigms. For example, although you may not have talked about it, when you are using SQL, you use a completely different paradigm, called “declarative”. In imperative programming, you tell the machine what to do, step by step. In declarative, you just say what you want, and the underlying system works out how to do it. So, in SQL, you just say you want a join, you don’t tell the computer step by step to compute the </a:t>
            </a:r>
            <a:r>
              <a:rPr lang="en-NZ" sz="1600" baseline="0" dirty="0" err="1" smtClean="0">
                <a:latin typeface="+mn-lt"/>
              </a:rPr>
              <a:t>cartesian</a:t>
            </a:r>
            <a:r>
              <a:rPr lang="en-NZ" sz="1600" baseline="0" dirty="0" smtClean="0">
                <a:latin typeface="+mn-lt"/>
              </a:rPr>
              <a:t> products of the tables and filter out the matching records.</a:t>
            </a:r>
          </a:p>
          <a:p>
            <a:pPr marL="342900" indent="-342900">
              <a:buFont typeface="+mj-lt"/>
              <a:buAutoNum type="arabicPeriod"/>
            </a:pPr>
            <a:r>
              <a:rPr lang="en-NZ" sz="1600" baseline="0" dirty="0" smtClean="0">
                <a:latin typeface="+mn-lt"/>
              </a:rPr>
              <a:t>Imperative OO has been the dominant paradigm for nearly 20 years, because it is extremely well suited to the development of local desktop applications (like production tools, database systems, single-player computer games, scientific programs, etc.). But as technology is pushing toward massively distributed computation models, different paradigms are becoming more important, and we will be looking at some of them. Most especially, we will be looking at functional programming. This is a paradigm which, in its purest form, has no shared state (e.g. If you wrote </a:t>
            </a:r>
            <a:r>
              <a:rPr lang="en-NZ" sz="1600" baseline="0" dirty="0" err="1" smtClean="0">
                <a:latin typeface="+mn-lt"/>
              </a:rPr>
              <a:t>Pacman</a:t>
            </a:r>
            <a:r>
              <a:rPr lang="en-NZ" sz="1600" baseline="0" dirty="0" smtClean="0">
                <a:latin typeface="+mn-lt"/>
              </a:rPr>
              <a:t> and had a grid that was used by the </a:t>
            </a:r>
            <a:r>
              <a:rPr lang="en-NZ" sz="1600" baseline="0" dirty="0" err="1" smtClean="0">
                <a:latin typeface="+mn-lt"/>
              </a:rPr>
              <a:t>Pacman</a:t>
            </a:r>
            <a:r>
              <a:rPr lang="en-NZ" sz="1600" baseline="0" dirty="0" smtClean="0">
                <a:latin typeface="+mn-lt"/>
              </a:rPr>
              <a:t> and by the Ghosts, that grid is shared state.) Avoiding shared state is very helpful when your executable code is spread over 1000s of machines and encapsulated in virtual processes that spawn and die unexpectedly. So, FP is becoming more and more important. We will learn FP in the second term, using Python and </a:t>
            </a:r>
            <a:r>
              <a:rPr lang="en-NZ" sz="1600" baseline="0" dirty="0" err="1" smtClean="0">
                <a:latin typeface="+mn-lt"/>
              </a:rPr>
              <a:t>PyCharm</a:t>
            </a:r>
            <a:r>
              <a:rPr lang="en-NZ" sz="1600" baseline="0" dirty="0" smtClean="0">
                <a:latin typeface="+mn-lt"/>
              </a:rPr>
              <a:t> (which is like Android Studio for Python).</a:t>
            </a:r>
          </a:p>
          <a:p>
            <a:pPr marL="342900" indent="-342900">
              <a:buFont typeface="+mj-lt"/>
              <a:buAutoNum type="arabicPeriod"/>
            </a:pPr>
            <a:r>
              <a:rPr lang="en-NZ" sz="1600" baseline="0" dirty="0" smtClean="0">
                <a:latin typeface="+mn-lt"/>
              </a:rPr>
              <a:t>If you are going to be a dev or </a:t>
            </a:r>
            <a:r>
              <a:rPr lang="en-NZ" sz="1600" baseline="0" dirty="0" err="1" smtClean="0">
                <a:latin typeface="+mn-lt"/>
              </a:rPr>
              <a:t>devops</a:t>
            </a:r>
            <a:r>
              <a:rPr lang="en-NZ" sz="1600" baseline="0" dirty="0" smtClean="0">
                <a:latin typeface="+mn-lt"/>
              </a:rPr>
              <a:t> (or someone who works with </a:t>
            </a:r>
            <a:r>
              <a:rPr lang="en-NZ" sz="1600" baseline="0" dirty="0" err="1" smtClean="0">
                <a:latin typeface="+mn-lt"/>
              </a:rPr>
              <a:t>devs</a:t>
            </a:r>
            <a:r>
              <a:rPr lang="en-NZ" sz="1600" baseline="0" dirty="0" smtClean="0">
                <a:latin typeface="+mn-lt"/>
              </a:rPr>
              <a:t> or </a:t>
            </a:r>
            <a:r>
              <a:rPr lang="en-NZ" sz="1600" baseline="0" dirty="0" err="1" smtClean="0">
                <a:latin typeface="+mn-lt"/>
              </a:rPr>
              <a:t>devops</a:t>
            </a:r>
            <a:r>
              <a:rPr lang="en-NZ" sz="1600" baseline="0" dirty="0" smtClean="0">
                <a:latin typeface="+mn-lt"/>
              </a:rPr>
              <a:t> for any length of time – a career’s worth, say) you will have to accustom yourself to constant change. The only way to do this is to learn to see the commonality in all the different systems, and not get too attached to a single language or idea. Just as you wouldn’t say that someone who can only drive their own car is an expert driver, someone who can only program in “their own language” is not an expert programmer.</a:t>
            </a:r>
          </a:p>
          <a:p>
            <a:pPr marL="342900" indent="-342900">
              <a:buFont typeface="+mj-lt"/>
              <a:buAutoNum type="arabicPeriod"/>
            </a:pPr>
            <a:r>
              <a:rPr lang="en-NZ" sz="1600" baseline="0" dirty="0" smtClean="0">
                <a:latin typeface="+mn-lt"/>
              </a:rPr>
              <a:t>Today, we will start quite gently, reviewing the important syntactic features of C++. We will deal with a small technical VS2013 issue, then we will write some code. </a:t>
            </a:r>
          </a:p>
          <a:p>
            <a:pPr marL="342900" indent="-342900">
              <a:buFont typeface="+mj-lt"/>
              <a:buAutoNum type="arabicPeriod"/>
            </a:pPr>
            <a:r>
              <a:rPr lang="en-NZ" sz="1600" baseline="0" dirty="0" smtClean="0">
                <a:latin typeface="+mn-lt"/>
              </a:rPr>
              <a:t>Next session we will introduce the only really tricky part of moving to C++ – pointers.</a:t>
            </a:r>
          </a:p>
          <a:p>
            <a:pPr marL="342900" indent="-342900">
              <a:buFont typeface="+mj-lt"/>
              <a:buAutoNum type="arabicPeriod"/>
            </a:pPr>
            <a:r>
              <a:rPr lang="en-NZ" sz="1600" baseline="0" dirty="0" smtClean="0">
                <a:latin typeface="+mn-lt"/>
              </a:rPr>
              <a:t>But first, we clear the administrative stuff out of the way.</a:t>
            </a:r>
            <a:endParaRPr lang="en-NZ" dirty="0"/>
          </a:p>
        </p:txBody>
      </p:sp>
      <p:sp>
        <p:nvSpPr>
          <p:cNvPr id="4" name="Slide Number Placeholder 3"/>
          <p:cNvSpPr>
            <a:spLocks noGrp="1"/>
          </p:cNvSpPr>
          <p:nvPr>
            <p:ph type="sldNum" sz="quarter" idx="10"/>
          </p:nvPr>
        </p:nvSpPr>
        <p:spPr/>
        <p:txBody>
          <a:bodyPr/>
          <a:lstStyle/>
          <a:p>
            <a:fld id="{78993C20-3E9F-4C1B-9C24-85A6D0C046F7}" type="slidenum">
              <a:rPr lang="en-NZ" smtClean="0"/>
              <a:pPr/>
              <a:t>2</a:t>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C59B8F-574C-4DFA-87CF-4D5C32B800EE}" type="slidenum">
              <a:rPr lang="en-NZ"/>
              <a:pPr/>
              <a:t>20</a:t>
            </a:fld>
            <a:endParaRPr lang="en-NZ"/>
          </a:p>
        </p:txBody>
      </p:sp>
      <p:sp>
        <p:nvSpPr>
          <p:cNvPr id="50178" name="Rectangle 2"/>
          <p:cNvSpPr>
            <a:spLocks noGrp="1" noRot="1" noChangeAspect="1" noChangeArrowheads="1" noTextEdit="1"/>
          </p:cNvSpPr>
          <p:nvPr>
            <p:ph type="sldImg"/>
          </p:nvPr>
        </p:nvSpPr>
        <p:spPr>
          <a:xfrm>
            <a:off x="919163" y="746125"/>
            <a:ext cx="4968875" cy="3727450"/>
          </a:xfrm>
          <a:ln/>
        </p:spPr>
      </p:sp>
      <p:sp>
        <p:nvSpPr>
          <p:cNvPr id="50179" name="Rectangle 3"/>
          <p:cNvSpPr>
            <a:spLocks noGrp="1" noChangeArrowheads="1"/>
          </p:cNvSpPr>
          <p:nvPr>
            <p:ph type="body" idx="1"/>
          </p:nvPr>
        </p:nvSpPr>
        <p:spPr/>
        <p:txBody>
          <a:bodyPr/>
          <a:lstStyle/>
          <a:p>
            <a:pPr>
              <a:buFont typeface="Arial" pitchFamily="34" charset="0"/>
              <a:buChar char="•"/>
            </a:pPr>
            <a:r>
              <a:rPr lang="en-NZ" dirty="0" smtClean="0"/>
              <a:t>The C++ rand() function</a:t>
            </a:r>
            <a:r>
              <a:rPr lang="en-NZ" baseline="0" dirty="0" smtClean="0"/>
              <a:t> returns a number between 1 and 32k</a:t>
            </a:r>
          </a:p>
          <a:p>
            <a:pPr>
              <a:buFont typeface="Arial" pitchFamily="34" charset="0"/>
              <a:buChar char="•"/>
            </a:pPr>
            <a:r>
              <a:rPr lang="en-NZ" baseline="0" dirty="0" smtClean="0"/>
              <a:t>You then take the mod n to get values between 0 and n-1</a:t>
            </a:r>
          </a:p>
          <a:p>
            <a:pPr>
              <a:buFont typeface="Arial" pitchFamily="34" charset="0"/>
              <a:buChar char="•"/>
            </a:pPr>
            <a:r>
              <a:rPr lang="en-NZ" baseline="0" dirty="0" smtClean="0"/>
              <a:t>I mention this here because you will see it all over the place in C++ code.</a:t>
            </a:r>
          </a:p>
          <a:p>
            <a:pPr>
              <a:buFont typeface="Arial" pitchFamily="34" charset="0"/>
              <a:buChar char="•"/>
            </a:pPr>
            <a:r>
              <a:rPr lang="en-NZ" baseline="0" dirty="0" smtClean="0"/>
              <a:t>However, this is not how it’s done in VS</a:t>
            </a:r>
          </a:p>
          <a:p>
            <a:pPr>
              <a:buFont typeface="Arial" pitchFamily="34" charset="0"/>
              <a:buChar char="•"/>
            </a:pPr>
            <a:r>
              <a:rPr lang="en-NZ" baseline="0" dirty="0" smtClean="0"/>
              <a:t>This may be what you did in C#; probably not what you did in java.</a:t>
            </a:r>
          </a:p>
          <a:p>
            <a:pPr>
              <a:buFont typeface="Arial" pitchFamily="34" charset="0"/>
              <a:buChar char="•"/>
            </a:pPr>
            <a:r>
              <a:rPr lang="en-NZ" baseline="0" dirty="0" smtClean="0"/>
              <a:t>This is one of those things that varies from environment to environment. Just always check.</a:t>
            </a:r>
          </a:p>
          <a:p>
            <a:pPr>
              <a:buFont typeface="Arial" pitchFamily="34" charset="0"/>
              <a:buChar char="•"/>
            </a:pPr>
            <a:r>
              <a:rPr lang="en-NZ" baseline="0" dirty="0" smtClean="0"/>
              <a:t>We’re not quite ready to do this yet, because we haven’t met pointers and handles, but we will do it next time.</a:t>
            </a:r>
          </a:p>
          <a:p>
            <a:pPr>
              <a:buFont typeface="Arial" pitchFamily="34" charset="0"/>
              <a:buChar char="•"/>
            </a:pPr>
            <a:endParaRPr lang="en-NZ" baseline="0"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993C20-3E9F-4C1B-9C24-85A6D0C046F7}" type="slidenum">
              <a:rPr lang="en-NZ" smtClean="0"/>
              <a:pPr/>
              <a:t>21</a:t>
            </a:fld>
            <a:endParaRPr lang="en-NZ"/>
          </a:p>
        </p:txBody>
      </p:sp>
    </p:spTree>
    <p:extLst>
      <p:ext uri="{BB962C8B-B14F-4D97-AF65-F5344CB8AC3E}">
        <p14:creationId xmlns:p14="http://schemas.microsoft.com/office/powerpoint/2010/main" xmlns="" val="2023959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8164F-7C4E-4DFB-96FA-7A0969FADC88}" type="slidenum">
              <a:rPr lang="en-NZ"/>
              <a:pPr/>
              <a:t>22</a:t>
            </a:fld>
            <a:endParaRPr lang="en-NZ"/>
          </a:p>
        </p:txBody>
      </p:sp>
      <p:sp>
        <p:nvSpPr>
          <p:cNvPr id="34818" name="Rectangle 2"/>
          <p:cNvSpPr>
            <a:spLocks noGrp="1" noRot="1" noChangeAspect="1" noChangeArrowheads="1" noTextEdit="1"/>
          </p:cNvSpPr>
          <p:nvPr>
            <p:ph type="sldImg"/>
          </p:nvPr>
        </p:nvSpPr>
        <p:spPr>
          <a:xfrm>
            <a:off x="919163" y="746125"/>
            <a:ext cx="4968875" cy="3727450"/>
          </a:xfrm>
          <a:ln/>
        </p:spPr>
      </p:sp>
      <p:sp>
        <p:nvSpPr>
          <p:cNvPr id="34819" name="Rectangle 3"/>
          <p:cNvSpPr>
            <a:spLocks noGrp="1" noChangeArrowheads="1"/>
          </p:cNvSpPr>
          <p:nvPr>
            <p:ph type="body" idx="1"/>
          </p:nvPr>
        </p:nvSpPr>
        <p:spPr/>
        <p:txBody>
          <a:bodyPr/>
          <a:lstStyle/>
          <a:p>
            <a:pPr>
              <a:buFont typeface="Arial" pitchFamily="34" charset="0"/>
              <a:buChar char="•"/>
            </a:pPr>
            <a:r>
              <a:rPr lang="en-NZ" dirty="0" smtClean="0"/>
              <a:t>Note also that in C++ you can declare variables at any point.</a:t>
            </a:r>
          </a:p>
          <a:p>
            <a:pPr>
              <a:buFont typeface="Arial" pitchFamily="34" charset="0"/>
              <a:buChar char="•"/>
            </a:pPr>
            <a:r>
              <a:rPr lang="en-NZ" dirty="0" smtClean="0"/>
              <a:t>So you can declare the loop driver here.</a:t>
            </a:r>
          </a:p>
          <a:p>
            <a:pPr>
              <a:buFont typeface="Arial" pitchFamily="34" charset="0"/>
              <a:buChar char="•"/>
            </a:pPr>
            <a:r>
              <a:rPr lang="en-NZ" dirty="0" smtClean="0"/>
              <a:t>The scope</a:t>
            </a:r>
            <a:r>
              <a:rPr lang="en-NZ" baseline="0" dirty="0" smtClean="0"/>
              <a:t> rules are complex, and we will cover them.</a:t>
            </a:r>
            <a:endParaRPr lang="en-NZ" dirty="0" smtClean="0"/>
          </a:p>
          <a:p>
            <a:pPr>
              <a:buFont typeface="Arial" pitchFamily="34" charset="0"/>
              <a:buChar char="•"/>
            </a:pPr>
            <a:r>
              <a:rPr lang="en-NZ" dirty="0" smtClean="0"/>
              <a:t>In this case, remember that if you declare x in the loop it is only in scope in the loop</a:t>
            </a:r>
          </a:p>
          <a:p>
            <a:pPr defTabSz="915589">
              <a:buFont typeface="Arial" pitchFamily="34" charset="0"/>
              <a:buChar char="•"/>
              <a:defRPr/>
            </a:pPr>
            <a:r>
              <a:rPr lang="en-NZ" baseline="0" dirty="0" smtClean="0"/>
              <a:t>It doesn’t exist after the for loop is finished. So it’s a very safe way to declare your loop drivers.</a:t>
            </a:r>
            <a:endParaRPr lang="en-NZ" dirty="0" smtClean="0"/>
          </a:p>
          <a:p>
            <a:pPr>
              <a:buFont typeface="Arial" pitchFamily="34" charset="0"/>
              <a:buChar char="•"/>
            </a:pPr>
            <a:endParaRPr lang="en-NZ"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fontScale="77500" lnSpcReduction="20000"/>
          </a:bodyPr>
          <a:lstStyle/>
          <a:p>
            <a:pPr>
              <a:buFont typeface="Arial" pitchFamily="34" charset="0"/>
              <a:buChar char="•"/>
            </a:pPr>
            <a:r>
              <a:rPr lang="en-NZ" dirty="0" smtClean="0"/>
              <a:t>One of the advantages</a:t>
            </a:r>
            <a:r>
              <a:rPr lang="en-NZ" baseline="0" dirty="0" smtClean="0"/>
              <a:t> of working in Visual Studio is that you have access to the .NET libraries, which provide many useful and powerful classes.</a:t>
            </a:r>
            <a:endParaRPr lang="en-NZ" dirty="0" smtClean="0"/>
          </a:p>
          <a:p>
            <a:pPr>
              <a:buFont typeface="Arial" pitchFamily="34" charset="0"/>
              <a:buChar char="•"/>
            </a:pPr>
            <a:r>
              <a:rPr lang="en-NZ" dirty="0" smtClean="0"/>
              <a:t>Convert is one of these.</a:t>
            </a:r>
          </a:p>
          <a:p>
            <a:pPr>
              <a:buFont typeface="Arial" pitchFamily="34" charset="0"/>
              <a:buChar char="•"/>
            </a:pPr>
            <a:r>
              <a:rPr lang="en-NZ" dirty="0" smtClean="0"/>
              <a:t>It is a system object that has dozens</a:t>
            </a:r>
            <a:r>
              <a:rPr lang="en-NZ" baseline="0" dirty="0" smtClean="0"/>
              <a:t> of static conversion routines</a:t>
            </a:r>
          </a:p>
          <a:p>
            <a:pPr>
              <a:buFont typeface="Arial" pitchFamily="34" charset="0"/>
              <a:buChar char="•"/>
            </a:pPr>
            <a:r>
              <a:rPr lang="en-NZ" baseline="0" dirty="0" smtClean="0"/>
              <a:t>We’ll talk about static classes more later, but basically this just means you don’t have to declare an instance to use the class methods, you just call them on the class name.</a:t>
            </a:r>
          </a:p>
          <a:p>
            <a:pPr>
              <a:buFont typeface="Arial" pitchFamily="34" charset="0"/>
              <a:buChar char="•"/>
            </a:pPr>
            <a:r>
              <a:rPr lang="en-NZ" baseline="0" dirty="0" smtClean="0"/>
              <a:t>Convert is very powerful and we will see it often</a:t>
            </a:r>
          </a:p>
          <a:p>
            <a:pPr>
              <a:buFont typeface="Arial" pitchFamily="34" charset="0"/>
              <a:buChar char="•"/>
            </a:pPr>
            <a:r>
              <a:rPr lang="en-NZ" baseline="0" dirty="0" smtClean="0"/>
              <a:t>Note the :: scoping operator</a:t>
            </a:r>
          </a:p>
          <a:p>
            <a:pPr>
              <a:buFont typeface="Arial" pitchFamily="34" charset="0"/>
              <a:buChar char="•"/>
            </a:pPr>
            <a:r>
              <a:rPr lang="en-NZ" baseline="0" dirty="0" smtClean="0"/>
              <a:t>The </a:t>
            </a:r>
            <a:r>
              <a:rPr lang="en-NZ" baseline="0" dirty="0" err="1" smtClean="0"/>
              <a:t>ToString</a:t>
            </a:r>
            <a:r>
              <a:rPr lang="en-NZ" baseline="0" dirty="0" smtClean="0"/>
              <a:t>() method belongs to the base class object, from which everything in Visual C++ descends</a:t>
            </a:r>
          </a:p>
          <a:p>
            <a:pPr>
              <a:buFont typeface="Arial" pitchFamily="34" charset="0"/>
              <a:buChar char="•"/>
            </a:pPr>
            <a:r>
              <a:rPr lang="en-NZ" baseline="0" dirty="0" smtClean="0"/>
              <a:t>You will recall from other OO classes that children get the methods of their parents</a:t>
            </a:r>
          </a:p>
          <a:p>
            <a:pPr>
              <a:buFont typeface="Arial" pitchFamily="34" charset="0"/>
              <a:buChar char="•"/>
            </a:pPr>
            <a:r>
              <a:rPr lang="en-NZ" baseline="0" dirty="0" smtClean="0"/>
              <a:t>Thus, everything in C++ has </a:t>
            </a:r>
            <a:r>
              <a:rPr lang="en-NZ" baseline="0" dirty="0" err="1" smtClean="0"/>
              <a:t>ToString</a:t>
            </a:r>
            <a:r>
              <a:rPr lang="en-NZ" baseline="0" dirty="0" smtClean="0"/>
              <a:t>().</a:t>
            </a:r>
          </a:p>
          <a:p>
            <a:pPr>
              <a:buFont typeface="Arial" pitchFamily="34" charset="0"/>
              <a:buChar char="•"/>
            </a:pPr>
            <a:r>
              <a:rPr lang="en-NZ" baseline="0" dirty="0" smtClean="0"/>
              <a:t>For </a:t>
            </a:r>
            <a:r>
              <a:rPr lang="en-NZ" baseline="0" dirty="0" err="1" smtClean="0"/>
              <a:t>int</a:t>
            </a:r>
            <a:r>
              <a:rPr lang="en-NZ" baseline="0" dirty="0" smtClean="0"/>
              <a:t> and float and so forth, it makes sense. When you start writing your own classes, the system will still try to </a:t>
            </a:r>
            <a:r>
              <a:rPr lang="en-NZ" baseline="0" dirty="0" err="1" smtClean="0"/>
              <a:t>ToString</a:t>
            </a:r>
            <a:r>
              <a:rPr lang="en-NZ" baseline="0" dirty="0" smtClean="0"/>
              <a:t> them, but you can get weird results, and often it gives up and just spits out their class name.</a:t>
            </a:r>
          </a:p>
          <a:p>
            <a:pPr>
              <a:buFont typeface="Arial" pitchFamily="34" charset="0"/>
              <a:buChar char="•"/>
            </a:pPr>
            <a:r>
              <a:rPr lang="en-NZ" baseline="0" dirty="0" smtClean="0"/>
              <a:t>We will see later that we can *override* </a:t>
            </a:r>
            <a:r>
              <a:rPr lang="en-NZ" baseline="0" dirty="0" err="1" smtClean="0"/>
              <a:t>ToString</a:t>
            </a:r>
            <a:r>
              <a:rPr lang="en-NZ" baseline="0" dirty="0" smtClean="0"/>
              <a:t>() ourselves to control how our complex classes are printed.</a:t>
            </a:r>
          </a:p>
          <a:p>
            <a:pPr>
              <a:buFont typeface="Arial" pitchFamily="34" charset="0"/>
              <a:buChar char="•"/>
            </a:pPr>
            <a:r>
              <a:rPr lang="en-NZ" baseline="0" dirty="0" smtClean="0"/>
              <a:t>You will also see the third kind of cast in various flavours. This is a C-style cast, not a method call. We will learn when to use these various approaches.</a:t>
            </a:r>
          </a:p>
          <a:p>
            <a:pPr>
              <a:buFont typeface="Arial" pitchFamily="34" charset="0"/>
              <a:buChar char="•"/>
            </a:pPr>
            <a:r>
              <a:rPr lang="en-NZ" baseline="0" dirty="0" smtClean="0"/>
              <a:t>Any guesses? (If you don’t know what type the element is. For example, if you’re passing pointers around and so only know it’s an object.</a:t>
            </a:r>
            <a:endParaRPr lang="en-NZ" dirty="0"/>
          </a:p>
        </p:txBody>
      </p:sp>
      <p:sp>
        <p:nvSpPr>
          <p:cNvPr id="4" name="Slide Number Placeholder 3"/>
          <p:cNvSpPr>
            <a:spLocks noGrp="1"/>
          </p:cNvSpPr>
          <p:nvPr>
            <p:ph type="sldNum" sz="quarter" idx="10"/>
          </p:nvPr>
        </p:nvSpPr>
        <p:spPr/>
        <p:txBody>
          <a:bodyPr/>
          <a:lstStyle/>
          <a:p>
            <a:fld id="{78993C20-3E9F-4C1B-9C24-85A6D0C046F7}" type="slidenum">
              <a:rPr lang="en-NZ" smtClean="0"/>
              <a:pPr/>
              <a:t>23</a:t>
            </a:fld>
            <a:endParaRPr lang="en-N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4A2717-6248-48FF-8F3A-C1B2BB291804}" type="slidenum">
              <a:rPr lang="en-NZ"/>
              <a:pPr/>
              <a:t>24</a:t>
            </a:fld>
            <a:endParaRPr lang="en-NZ"/>
          </a:p>
        </p:txBody>
      </p:sp>
      <p:sp>
        <p:nvSpPr>
          <p:cNvPr id="44034" name="Rectangle 2"/>
          <p:cNvSpPr>
            <a:spLocks noGrp="1" noRot="1" noChangeAspect="1" noChangeArrowheads="1" noTextEdit="1"/>
          </p:cNvSpPr>
          <p:nvPr>
            <p:ph type="sldImg"/>
          </p:nvPr>
        </p:nvSpPr>
        <p:spPr>
          <a:xfrm>
            <a:off x="919163" y="746125"/>
            <a:ext cx="4968875" cy="3727450"/>
          </a:xfrm>
          <a:ln/>
        </p:spPr>
      </p:sp>
      <p:sp>
        <p:nvSpPr>
          <p:cNvPr id="44035" name="Rectangle 3"/>
          <p:cNvSpPr>
            <a:spLocks noGrp="1" noChangeArrowheads="1"/>
          </p:cNvSpPr>
          <p:nvPr>
            <p:ph type="body" idx="1"/>
          </p:nvPr>
        </p:nvSpPr>
        <p:spPr/>
        <p:txBody>
          <a:bodyPr/>
          <a:lstStyle/>
          <a:p>
            <a:pPr>
              <a:buFont typeface="Arial" pitchFamily="34" charset="0"/>
              <a:buChar char="•"/>
            </a:pPr>
            <a:r>
              <a:rPr lang="en-NZ" dirty="0" smtClean="0"/>
              <a:t>This is a very old syntax, still unchanged from ANSII C</a:t>
            </a:r>
          </a:p>
          <a:p>
            <a:pPr>
              <a:buFont typeface="Arial" pitchFamily="34" charset="0"/>
              <a:buChar char="•"/>
            </a:pPr>
            <a:r>
              <a:rPr lang="en-NZ" dirty="0" smtClean="0"/>
              <a:t>Note </a:t>
            </a:r>
            <a:r>
              <a:rPr lang="en-NZ" dirty="0"/>
              <a:t>use of “break”. This is required</a:t>
            </a:r>
            <a:r>
              <a:rPr lang="en-NZ" dirty="0" smtClean="0"/>
              <a:t>.</a:t>
            </a:r>
          </a:p>
          <a:p>
            <a:pPr>
              <a:buFont typeface="Arial" pitchFamily="34" charset="0"/>
              <a:buChar char="•"/>
            </a:pPr>
            <a:r>
              <a:rPr lang="en-NZ" dirty="0" smtClean="0"/>
              <a:t>Note the curly brackets, they are required</a:t>
            </a:r>
          </a:p>
          <a:p>
            <a:pPr>
              <a:buFont typeface="Arial" pitchFamily="34" charset="0"/>
              <a:buChar char="•"/>
            </a:pPr>
            <a:r>
              <a:rPr lang="en-NZ" dirty="0" smtClean="0"/>
              <a:t>It is these fussy syntactic things</a:t>
            </a:r>
            <a:r>
              <a:rPr lang="en-NZ" baseline="0" dirty="0" smtClean="0"/>
              <a:t> that make a syntax manual so useful.</a:t>
            </a:r>
          </a:p>
          <a:p>
            <a:pPr>
              <a:buFont typeface="Arial" pitchFamily="34" charset="0"/>
              <a:buChar char="•"/>
            </a:pPr>
            <a:endParaRPr lang="en-NZ" baseline="0" dirty="0" smtClean="0"/>
          </a:p>
          <a:p>
            <a:pPr>
              <a:buFont typeface="Arial" pitchFamily="34" charset="0"/>
              <a:buChar char="•"/>
            </a:pPr>
            <a:r>
              <a:rPr lang="en-NZ" baseline="0" dirty="0" smtClean="0"/>
              <a:t>Only integers (or equivalent) can be switched on.</a:t>
            </a:r>
          </a:p>
          <a:p>
            <a:pPr>
              <a:buFont typeface="Arial" pitchFamily="34" charset="0"/>
              <a:buChar char="•"/>
            </a:pPr>
            <a:r>
              <a:rPr lang="en-NZ" baseline="0" dirty="0" smtClean="0"/>
              <a:t>If you would prefer strings, make an </a:t>
            </a:r>
            <a:r>
              <a:rPr lang="en-NZ" baseline="0" dirty="0" err="1" smtClean="0"/>
              <a:t>enum</a:t>
            </a:r>
            <a:r>
              <a:rPr lang="en-NZ" baseline="0" dirty="0" smtClean="0"/>
              <a:t>. (We can review </a:t>
            </a:r>
            <a:r>
              <a:rPr lang="en-NZ" baseline="0" dirty="0" err="1" smtClean="0"/>
              <a:t>enums</a:t>
            </a:r>
            <a:r>
              <a:rPr lang="en-NZ" baseline="0" dirty="0" smtClean="0"/>
              <a:t> if needed.)</a:t>
            </a:r>
            <a:endParaRPr lang="en-NZ"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fontScale="85000" lnSpcReduction="20000"/>
          </a:bodyPr>
          <a:lstStyle/>
          <a:p>
            <a:pPr>
              <a:buFont typeface="Arial" pitchFamily="34" charset="0"/>
              <a:buChar char="•"/>
            </a:pPr>
            <a:r>
              <a:rPr lang="en-NZ" dirty="0" smtClean="0"/>
              <a:t>Here we hit our first VS-specific complication</a:t>
            </a:r>
          </a:p>
          <a:p>
            <a:pPr>
              <a:buFont typeface="Arial" pitchFamily="34" charset="0"/>
              <a:buChar char="•"/>
            </a:pPr>
            <a:r>
              <a:rPr lang="en-NZ" dirty="0" smtClean="0"/>
              <a:t>We will start with</a:t>
            </a:r>
            <a:r>
              <a:rPr lang="en-NZ" baseline="0" dirty="0" smtClean="0"/>
              <a:t> standard arrays because they are close to what you have used before, and the syntax for the .NET arrays is especially complex.</a:t>
            </a:r>
          </a:p>
          <a:p>
            <a:pPr>
              <a:buFont typeface="Arial" pitchFamily="34" charset="0"/>
              <a:buChar char="•"/>
            </a:pPr>
            <a:r>
              <a:rPr lang="en-NZ" baseline="0" dirty="0" smtClean="0"/>
              <a:t>However, quite soon we will migrate to .NET arrays because they are more powerful.</a:t>
            </a:r>
          </a:p>
          <a:p>
            <a:pPr>
              <a:buFont typeface="Arial" pitchFamily="34" charset="0"/>
              <a:buChar char="•"/>
            </a:pPr>
            <a:r>
              <a:rPr lang="en-NZ" baseline="0" dirty="0" smtClean="0"/>
              <a:t>For now, just be aware that there is another syntax for declaration and creation of arrays, and you will see it when you look at large C++ examples on the web</a:t>
            </a:r>
          </a:p>
          <a:p>
            <a:pPr>
              <a:buFont typeface="Arial" pitchFamily="34" charset="0"/>
              <a:buChar char="•"/>
            </a:pPr>
            <a:r>
              <a:rPr lang="en-NZ" baseline="0" dirty="0" smtClean="0"/>
              <a:t>About writing off the end. </a:t>
            </a:r>
          </a:p>
          <a:p>
            <a:pPr lvl="1">
              <a:buFont typeface="Arial" pitchFamily="34" charset="0"/>
              <a:buChar char="•"/>
            </a:pPr>
            <a:r>
              <a:rPr lang="en-NZ" baseline="0" dirty="0" smtClean="0"/>
              <a:t>There is no </a:t>
            </a:r>
            <a:r>
              <a:rPr lang="en-NZ" baseline="0" dirty="0" err="1" smtClean="0"/>
              <a:t>intArray</a:t>
            </a:r>
            <a:r>
              <a:rPr lang="en-NZ" baseline="0" dirty="0" smtClean="0"/>
              <a:t>[5]. C++ arrays are indexed from 0 to n-1, always</a:t>
            </a:r>
          </a:p>
          <a:p>
            <a:pPr lvl="1">
              <a:buFont typeface="Arial" pitchFamily="34" charset="0"/>
              <a:buChar char="•"/>
            </a:pPr>
            <a:r>
              <a:rPr lang="en-NZ" baseline="0" dirty="0" smtClean="0"/>
              <a:t>But most C++ implementations will happily write off the end of the array</a:t>
            </a:r>
          </a:p>
          <a:p>
            <a:pPr lvl="1">
              <a:buFont typeface="Arial" pitchFamily="34" charset="0"/>
              <a:buChar char="•"/>
            </a:pPr>
            <a:r>
              <a:rPr lang="en-NZ" baseline="0" dirty="0" smtClean="0"/>
              <a:t>They may be writing onto somebody else’s memory, or over the operating system, they don’t care.</a:t>
            </a:r>
          </a:p>
          <a:p>
            <a:pPr lvl="0">
              <a:buFont typeface="Arial" pitchFamily="34" charset="0"/>
              <a:buChar char="•"/>
            </a:pPr>
            <a:r>
              <a:rPr lang="en-NZ" baseline="0" dirty="0" smtClean="0"/>
              <a:t>This is one of the many reasons that we start programming with C#. C# protects you from errors like this. C++ doesn’t.</a:t>
            </a:r>
          </a:p>
          <a:p>
            <a:pPr lvl="0">
              <a:buFont typeface="Arial" pitchFamily="34" charset="0"/>
              <a:buChar char="•"/>
            </a:pPr>
            <a:r>
              <a:rPr lang="en-NZ" baseline="0" dirty="0" smtClean="0"/>
              <a:t>When writing in C++, you’re expected to take care of your own memory – even more so when we start using pointers. So be cautious.</a:t>
            </a:r>
            <a:endParaRPr lang="en-NZ" dirty="0"/>
          </a:p>
        </p:txBody>
      </p:sp>
      <p:sp>
        <p:nvSpPr>
          <p:cNvPr id="4" name="Slide Number Placeholder 3"/>
          <p:cNvSpPr>
            <a:spLocks noGrp="1"/>
          </p:cNvSpPr>
          <p:nvPr>
            <p:ph type="sldNum" sz="quarter" idx="10"/>
          </p:nvPr>
        </p:nvSpPr>
        <p:spPr/>
        <p:txBody>
          <a:bodyPr/>
          <a:lstStyle/>
          <a:p>
            <a:fld id="{78993C20-3E9F-4C1B-9C24-85A6D0C046F7}" type="slidenum">
              <a:rPr lang="en-NZ" smtClean="0"/>
              <a:pPr/>
              <a:t>25</a:t>
            </a:fld>
            <a:endParaRPr lang="en-N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marL="171673" indent="-171673">
              <a:buFont typeface="Arial" pitchFamily="34" charset="0"/>
              <a:buChar char="•"/>
            </a:pPr>
            <a:r>
              <a:rPr lang="en-NZ" dirty="0" smtClean="0"/>
              <a:t>Note that . used here, as opposed to the -&gt; for screen controls</a:t>
            </a:r>
          </a:p>
          <a:p>
            <a:pPr marL="171673" indent="-171673">
              <a:buFont typeface="Arial" pitchFamily="34" charset="0"/>
              <a:buChar char="•"/>
            </a:pPr>
            <a:r>
              <a:rPr lang="en-NZ" dirty="0" smtClean="0"/>
              <a:t>This is because in C++ we make a distinction between little primitive data objects,</a:t>
            </a:r>
            <a:r>
              <a:rPr lang="en-NZ" baseline="0" dirty="0" smtClean="0"/>
              <a:t> like integers, and class instances, like buttons or user-defined objects.</a:t>
            </a:r>
            <a:endParaRPr lang="en-NZ" dirty="0" smtClean="0"/>
          </a:p>
          <a:p>
            <a:pPr marL="171673" indent="-171673">
              <a:buFont typeface="Arial" pitchFamily="34" charset="0"/>
              <a:buChar char="•"/>
            </a:pPr>
            <a:r>
              <a:rPr lang="en-NZ" dirty="0" smtClean="0"/>
              <a:t>We will discuss this more later.</a:t>
            </a:r>
            <a:endParaRPr lang="en-NZ" dirty="0"/>
          </a:p>
        </p:txBody>
      </p:sp>
      <p:sp>
        <p:nvSpPr>
          <p:cNvPr id="4" name="Slide Number Placeholder 3"/>
          <p:cNvSpPr>
            <a:spLocks noGrp="1"/>
          </p:cNvSpPr>
          <p:nvPr>
            <p:ph type="sldNum" sz="quarter" idx="10"/>
          </p:nvPr>
        </p:nvSpPr>
        <p:spPr/>
        <p:txBody>
          <a:bodyPr/>
          <a:lstStyle/>
          <a:p>
            <a:fld id="{78993C20-3E9F-4C1B-9C24-85A6D0C046F7}" type="slidenum">
              <a:rPr lang="en-NZ" smtClean="0"/>
              <a:pPr/>
              <a:t>26</a:t>
            </a:fld>
            <a:endParaRPr lang="en-N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Visual</a:t>
            </a:r>
            <a:r>
              <a:rPr lang="en-NZ" baseline="0" dirty="0" smtClean="0"/>
              <a:t> C++ arrays are a little more complicated. Here is how you would, for example, declare a managed two-dimensional string array.</a:t>
            </a:r>
          </a:p>
          <a:p>
            <a:pPr>
              <a:buFont typeface="Arial" pitchFamily="34" charset="0"/>
              <a:buChar char="•"/>
            </a:pPr>
            <a:r>
              <a:rPr lang="en-NZ" baseline="0" dirty="0" smtClean="0"/>
              <a:t>What we’re actually doing here is using a class, the array class. </a:t>
            </a:r>
          </a:p>
          <a:p>
            <a:pPr>
              <a:buFont typeface="Arial" pitchFamily="34" charset="0"/>
              <a:buChar char="•"/>
            </a:pPr>
            <a:r>
              <a:rPr lang="en-NZ" baseline="0" dirty="0" smtClean="0"/>
              <a:t>Since all class objects in C++ are handled via pointers, so must this object be. So must the strings that it contains. Those little hats (technically “carats”) are part of the C++ pointer syntax.</a:t>
            </a:r>
          </a:p>
          <a:p>
            <a:pPr>
              <a:buFont typeface="Arial" pitchFamily="34" charset="0"/>
              <a:buChar char="•"/>
            </a:pPr>
            <a:endParaRPr lang="en-NZ" baseline="0" dirty="0" smtClean="0"/>
          </a:p>
          <a:p>
            <a:pPr>
              <a:buFont typeface="Arial" pitchFamily="34" charset="0"/>
              <a:buChar char="•"/>
            </a:pPr>
            <a:r>
              <a:rPr lang="en-NZ" baseline="0" dirty="0" smtClean="0"/>
              <a:t>We will look in great depth at how to work with managed arrays – they are important and efficient. But as you can see, we can’t really make sense of them until we have gotten comfortable with pointers. This will start next session. So for now, if you need an array, make a native C++ one.</a:t>
            </a:r>
            <a:endParaRPr lang="en-NZ" dirty="0"/>
          </a:p>
        </p:txBody>
      </p:sp>
      <p:sp>
        <p:nvSpPr>
          <p:cNvPr id="4" name="Slide Number Placeholder 3"/>
          <p:cNvSpPr>
            <a:spLocks noGrp="1"/>
          </p:cNvSpPr>
          <p:nvPr>
            <p:ph type="sldNum" sz="quarter" idx="10"/>
          </p:nvPr>
        </p:nvSpPr>
        <p:spPr/>
        <p:txBody>
          <a:bodyPr/>
          <a:lstStyle/>
          <a:p>
            <a:fld id="{78993C20-3E9F-4C1B-9C24-85A6D0C046F7}" type="slidenum">
              <a:rPr lang="en-NZ" smtClean="0"/>
              <a:pPr/>
              <a:t>27</a:t>
            </a:fld>
            <a:endParaRPr lang="en-NZ"/>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8DC743-9249-435F-B643-51300981E1E4}" type="slidenum">
              <a:rPr lang="en-NZ"/>
              <a:pPr/>
              <a:t>28</a:t>
            </a:fld>
            <a:endParaRPr lang="en-NZ"/>
          </a:p>
        </p:txBody>
      </p:sp>
      <p:sp>
        <p:nvSpPr>
          <p:cNvPr id="53250" name="Rectangle 2"/>
          <p:cNvSpPr>
            <a:spLocks noGrp="1" noRot="1" noChangeAspect="1" noChangeArrowheads="1" noTextEdit="1"/>
          </p:cNvSpPr>
          <p:nvPr>
            <p:ph type="sldImg"/>
          </p:nvPr>
        </p:nvSpPr>
        <p:spPr>
          <a:xfrm>
            <a:off x="919163" y="746125"/>
            <a:ext cx="4968875" cy="3727450"/>
          </a:xfrm>
          <a:ln/>
        </p:spPr>
      </p:sp>
      <p:sp>
        <p:nvSpPr>
          <p:cNvPr id="53251" name="Rectangle 3"/>
          <p:cNvSpPr>
            <a:spLocks noGrp="1" noChangeArrowheads="1"/>
          </p:cNvSpPr>
          <p:nvPr>
            <p:ph type="body" idx="1"/>
          </p:nvPr>
        </p:nvSpPr>
        <p:spPr/>
        <p:txBody>
          <a:bodyPr/>
          <a:lstStyle/>
          <a:p>
            <a:pPr>
              <a:buFont typeface="Arial" pitchFamily="34" charset="0"/>
              <a:buChar char="•"/>
            </a:pPr>
            <a:r>
              <a:rPr lang="en-NZ" dirty="0" err="1" smtClean="0"/>
              <a:t>Struct</a:t>
            </a:r>
            <a:r>
              <a:rPr lang="en-NZ" baseline="0" dirty="0" smtClean="0"/>
              <a:t> remains in modern C++ only for backward compatibility. </a:t>
            </a:r>
          </a:p>
          <a:p>
            <a:pPr>
              <a:buFont typeface="Arial" pitchFamily="34" charset="0"/>
              <a:buChar char="•"/>
            </a:pPr>
            <a:r>
              <a:rPr lang="en-NZ" baseline="0" dirty="0" smtClean="0"/>
              <a:t>Don’t use them, as they may be dropped at any time</a:t>
            </a:r>
          </a:p>
          <a:p>
            <a:pPr>
              <a:buFont typeface="Arial" pitchFamily="34" charset="0"/>
              <a:buChar char="•"/>
            </a:pPr>
            <a:r>
              <a:rPr lang="en-NZ" baseline="0" dirty="0" smtClean="0"/>
              <a:t>Remember C++ is an OO language, and we are going to write pure OO. A record is really just a class with no methods, so if we want that kind of thing, we write the class.</a:t>
            </a:r>
            <a:endParaRPr lang="en-NZ"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2153EE-81D4-4CED-9D69-A6C392307BEB}" type="slidenum">
              <a:rPr lang="en-NZ"/>
              <a:pPr/>
              <a:t>29</a:t>
            </a:fld>
            <a:endParaRPr lang="en-NZ"/>
          </a:p>
        </p:txBody>
      </p:sp>
      <p:sp>
        <p:nvSpPr>
          <p:cNvPr id="55298" name="Rectangle 2"/>
          <p:cNvSpPr>
            <a:spLocks noGrp="1" noRot="1" noChangeAspect="1" noChangeArrowheads="1" noTextEdit="1"/>
          </p:cNvSpPr>
          <p:nvPr>
            <p:ph type="sldImg"/>
          </p:nvPr>
        </p:nvSpPr>
        <p:spPr>
          <a:xfrm>
            <a:off x="919163" y="746125"/>
            <a:ext cx="4968875" cy="3727450"/>
          </a:xfrm>
          <a:ln/>
        </p:spPr>
      </p:sp>
      <p:sp>
        <p:nvSpPr>
          <p:cNvPr id="55299" name="Rectangle 3"/>
          <p:cNvSpPr>
            <a:spLocks noGrp="1" noChangeArrowheads="1"/>
          </p:cNvSpPr>
          <p:nvPr>
            <p:ph type="body" idx="1"/>
          </p:nvPr>
        </p:nvSpPr>
        <p:spPr/>
        <p:txBody>
          <a:bodyPr/>
          <a:lstStyle/>
          <a:p>
            <a:r>
              <a:rPr lang="en-NZ"/>
              <a:t>In fact, C has no string type. Strings are implemented as an array of characters, and have to be dealt with, basically, character by character.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If my office</a:t>
            </a:r>
            <a:r>
              <a:rPr lang="en-NZ" baseline="0" dirty="0" smtClean="0"/>
              <a:t> door is open, I am interruptible.</a:t>
            </a:r>
          </a:p>
          <a:p>
            <a:pPr>
              <a:buFont typeface="Arial" pitchFamily="34" charset="0"/>
              <a:buChar char="•"/>
            </a:pPr>
            <a:r>
              <a:rPr lang="en-NZ" baseline="0" dirty="0" smtClean="0"/>
              <a:t> If I am available online, I will be on slack. I am on most evenings and weekends. Please get yourself onto the IN628 slack channel (prog4_in628) so you won’t miss important announcements. If I post to the channel, I assume you have received the announcement</a:t>
            </a:r>
          </a:p>
          <a:p>
            <a:pPr>
              <a:buFont typeface="Arial" pitchFamily="34" charset="0"/>
              <a:buChar char="•"/>
            </a:pPr>
            <a:r>
              <a:rPr lang="en-NZ" baseline="0" dirty="0" smtClean="0"/>
              <a:t>You can post general interest questions to the public channel, or DM me.</a:t>
            </a:r>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78993C20-3E9F-4C1B-9C24-85A6D0C046F7}" type="slidenum">
              <a:rPr lang="en-NZ" smtClean="0"/>
              <a:pPr/>
              <a:t>3</a:t>
            </a:fld>
            <a:endParaRPr lang="en-N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46BBC5-6EB5-4920-968E-013D14DA8F5B}" type="slidenum">
              <a:rPr lang="en-NZ"/>
              <a:pPr/>
              <a:t>30</a:t>
            </a:fld>
            <a:endParaRPr lang="en-NZ"/>
          </a:p>
        </p:txBody>
      </p:sp>
      <p:sp>
        <p:nvSpPr>
          <p:cNvPr id="105474" name="Rectangle 2"/>
          <p:cNvSpPr>
            <a:spLocks noGrp="1" noRot="1" noChangeAspect="1" noChangeArrowheads="1" noTextEdit="1"/>
          </p:cNvSpPr>
          <p:nvPr>
            <p:ph type="sldImg"/>
          </p:nvPr>
        </p:nvSpPr>
        <p:spPr>
          <a:xfrm>
            <a:off x="919163" y="746125"/>
            <a:ext cx="4968875" cy="3727450"/>
          </a:xfrm>
          <a:ln/>
        </p:spPr>
      </p:sp>
      <p:sp>
        <p:nvSpPr>
          <p:cNvPr id="105475" name="Rectangle 3"/>
          <p:cNvSpPr>
            <a:spLocks noGrp="1" noChangeArrowheads="1"/>
          </p:cNvSpPr>
          <p:nvPr>
            <p:ph type="body" idx="1"/>
          </p:nvPr>
        </p:nvSpPr>
        <p:spPr/>
        <p:txBody>
          <a:bodyPr/>
          <a:lstStyle/>
          <a:p>
            <a:pPr>
              <a:buFont typeface="Arial" pitchFamily="34" charset="0"/>
              <a:buChar char="•"/>
            </a:pPr>
            <a:r>
              <a:rPr lang="en-NZ" dirty="0" smtClean="0"/>
              <a:t>Fortunately...</a:t>
            </a:r>
          </a:p>
          <a:p>
            <a:pPr>
              <a:buFont typeface="Arial" pitchFamily="34" charset="0"/>
              <a:buChar char="•"/>
            </a:pPr>
            <a:r>
              <a:rPr lang="en-NZ" dirty="0" smtClean="0"/>
              <a:t>We </a:t>
            </a:r>
            <a:r>
              <a:rPr lang="en-NZ" dirty="0"/>
              <a:t>will explore C++ string capabilities throughout the course</a:t>
            </a:r>
            <a:r>
              <a:rPr lang="en-NZ" dirty="0" smtClean="0"/>
              <a:t>.</a:t>
            </a:r>
          </a:p>
          <a:p>
            <a:pPr>
              <a:buFont typeface="Arial" pitchFamily="34" charset="0"/>
              <a:buChar char="•"/>
            </a:pPr>
            <a:r>
              <a:rPr lang="en-NZ" dirty="0" smtClean="0"/>
              <a:t>Note the capital S</a:t>
            </a:r>
          </a:p>
          <a:p>
            <a:pPr>
              <a:buFont typeface="Arial" pitchFamily="34" charset="0"/>
              <a:buChar char="•"/>
            </a:pPr>
            <a:r>
              <a:rPr lang="en-NZ" dirty="0" smtClean="0"/>
              <a:t>You should have seen how to include the various .NET libraries already from working with C#, but we will review</a:t>
            </a:r>
            <a:r>
              <a:rPr lang="en-NZ" baseline="0" dirty="0" smtClean="0"/>
              <a:t> the rules when we get there.</a:t>
            </a:r>
          </a:p>
          <a:p>
            <a:pPr>
              <a:buFont typeface="Arial" pitchFamily="34" charset="0"/>
              <a:buChar char="•"/>
            </a:pPr>
            <a:r>
              <a:rPr lang="en-NZ" baseline="0" dirty="0" smtClean="0"/>
              <a:t>The String wrapper class is in the System namespace. If you omit using System, the compiler will not recognise String.</a:t>
            </a:r>
            <a:endParaRPr lang="en-NZ" dirty="0"/>
          </a:p>
          <a:p>
            <a:endParaRPr lang="en-NZ"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Special</a:t>
            </a:r>
            <a:r>
              <a:rPr lang="en-NZ" baseline="0" dirty="0" smtClean="0"/>
              <a:t> fussing for VS2013. The template is not installed, so you have to set it up yourself.</a:t>
            </a:r>
          </a:p>
          <a:p>
            <a:pPr>
              <a:buFont typeface="Arial" pitchFamily="34" charset="0"/>
              <a:buChar char="•"/>
            </a:pPr>
            <a:r>
              <a:rPr lang="en-NZ" baseline="0" dirty="0" smtClean="0"/>
              <a:t>This is not difficult, but it is a little fussy.</a:t>
            </a:r>
          </a:p>
          <a:p>
            <a:pPr>
              <a:buFont typeface="Arial" pitchFamily="34" charset="0"/>
              <a:buChar char="•"/>
            </a:pPr>
            <a:r>
              <a:rPr lang="en-NZ" baseline="0" dirty="0" smtClean="0"/>
              <a:t>Give handout.</a:t>
            </a:r>
          </a:p>
          <a:p>
            <a:pPr>
              <a:buFont typeface="Arial" pitchFamily="34" charset="0"/>
              <a:buChar char="•"/>
            </a:pPr>
            <a:r>
              <a:rPr lang="en-NZ" baseline="0" dirty="0" smtClean="0"/>
              <a:t>Walk through.</a:t>
            </a:r>
          </a:p>
          <a:p>
            <a:pPr>
              <a:buFont typeface="Arial" pitchFamily="34" charset="0"/>
              <a:buChar char="•"/>
            </a:pPr>
            <a:r>
              <a:rPr lang="en-NZ" baseline="0" dirty="0" smtClean="0"/>
              <a:t>Start first code exercise...</a:t>
            </a:r>
            <a:endParaRPr lang="en-NZ" dirty="0"/>
          </a:p>
        </p:txBody>
      </p:sp>
      <p:sp>
        <p:nvSpPr>
          <p:cNvPr id="4" name="Slide Number Placeholder 3"/>
          <p:cNvSpPr>
            <a:spLocks noGrp="1"/>
          </p:cNvSpPr>
          <p:nvPr>
            <p:ph type="sldNum" sz="quarter" idx="10"/>
          </p:nvPr>
        </p:nvSpPr>
        <p:spPr/>
        <p:txBody>
          <a:bodyPr/>
          <a:lstStyle/>
          <a:p>
            <a:fld id="{78993C20-3E9F-4C1B-9C24-85A6D0C046F7}" type="slidenum">
              <a:rPr lang="en-NZ" smtClean="0"/>
              <a:pPr/>
              <a:t>31</a:t>
            </a:fld>
            <a:endParaRPr lang="en-NZ"/>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Let’s </a:t>
            </a:r>
            <a:r>
              <a:rPr lang="en-US" baseline="0" dirty="0" smtClean="0"/>
              <a:t>make sure everything is working.</a:t>
            </a:r>
          </a:p>
          <a:p>
            <a:pPr marL="285750" indent="-285750">
              <a:buFont typeface="Arial" pitchFamily="34" charset="0"/>
              <a:buChar char="•"/>
            </a:pPr>
            <a:r>
              <a:rPr lang="en-US" baseline="0" dirty="0" smtClean="0"/>
              <a:t>In this first example, we’ll just work with a form (more accurately the Form class), we won’t make any classes of our own.</a:t>
            </a:r>
          </a:p>
          <a:p>
            <a:pPr marL="285750" indent="-285750">
              <a:buFont typeface="Arial" pitchFamily="34" charset="0"/>
              <a:buChar char="•"/>
            </a:pPr>
            <a:r>
              <a:rPr lang="en-US" baseline="0" dirty="0" smtClean="0"/>
              <a:t>When we do get around to making our own classes, we will see that the file structure and scoping is more complex than we have been used to in C# or Java.</a:t>
            </a:r>
          </a:p>
        </p:txBody>
      </p:sp>
      <p:sp>
        <p:nvSpPr>
          <p:cNvPr id="4" name="Slide Number Placeholder 3"/>
          <p:cNvSpPr>
            <a:spLocks noGrp="1"/>
          </p:cNvSpPr>
          <p:nvPr>
            <p:ph type="sldNum" sz="quarter" idx="10"/>
          </p:nvPr>
        </p:nvSpPr>
        <p:spPr/>
        <p:txBody>
          <a:bodyPr/>
          <a:lstStyle/>
          <a:p>
            <a:fld id="{78993C20-3E9F-4C1B-9C24-85A6D0C046F7}" type="slidenum">
              <a:rPr lang="en-NZ" smtClean="0"/>
              <a:pPr/>
              <a:t>32</a:t>
            </a:fld>
            <a:endParaRPr lang="en-NZ"/>
          </a:p>
        </p:txBody>
      </p:sp>
    </p:spTree>
    <p:extLst>
      <p:ext uri="{BB962C8B-B14F-4D97-AF65-F5344CB8AC3E}">
        <p14:creationId xmlns:p14="http://schemas.microsoft.com/office/powerpoint/2010/main" xmlns="" val="19265180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a:buFont typeface="Arial" pitchFamily="34" charset="0"/>
              <a:buChar char="•"/>
            </a:pPr>
            <a:r>
              <a:rPr lang="en-AU" dirty="0" smtClean="0"/>
              <a:t>Here’s today’s programming task. Just to remind</a:t>
            </a:r>
            <a:r>
              <a:rPr lang="en-AU" baseline="0" dirty="0" smtClean="0"/>
              <a:t> your brain how it all works.</a:t>
            </a:r>
          </a:p>
          <a:p>
            <a:pPr>
              <a:buFont typeface="Arial" pitchFamily="34" charset="0"/>
              <a:buChar char="•"/>
            </a:pPr>
            <a:r>
              <a:rPr lang="en-AU" baseline="0" dirty="0" smtClean="0"/>
              <a:t>All the code you need to write should go in the timer’s tick event handler.</a:t>
            </a:r>
            <a:endParaRPr lang="en-NZ" dirty="0" smtClean="0"/>
          </a:p>
          <a:p>
            <a:pPr>
              <a:buFont typeface="Arial" pitchFamily="34" charset="0"/>
              <a:buChar char="•"/>
            </a:pPr>
            <a:r>
              <a:rPr lang="en-NZ" i="1" dirty="0" smtClean="0"/>
              <a:t>Not clear how much help this group</a:t>
            </a:r>
            <a:r>
              <a:rPr lang="en-NZ" i="1" baseline="0" dirty="0" smtClean="0"/>
              <a:t> will need, since they will have done Programming 1 and 2 in C#....</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78993C20-3E9F-4C1B-9C24-85A6D0C046F7}" type="slidenum">
              <a:rPr lang="en-NZ" smtClean="0"/>
              <a:pPr/>
              <a:t>33</a:t>
            </a:fld>
            <a:endParaRPr lang="en-NZ"/>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If you want</a:t>
            </a:r>
            <a:r>
              <a:rPr lang="en-NZ" baseline="0" dirty="0" smtClean="0"/>
              <a:t> to play some, add restart and random </a:t>
            </a:r>
            <a:r>
              <a:rPr lang="en-NZ" baseline="0" smtClean="0"/>
              <a:t>location functionality.</a:t>
            </a:r>
            <a:endParaRPr lang="en-NZ" dirty="0"/>
          </a:p>
        </p:txBody>
      </p:sp>
      <p:sp>
        <p:nvSpPr>
          <p:cNvPr id="4" name="Slide Number Placeholder 3"/>
          <p:cNvSpPr>
            <a:spLocks noGrp="1"/>
          </p:cNvSpPr>
          <p:nvPr>
            <p:ph type="sldNum" sz="quarter" idx="10"/>
          </p:nvPr>
        </p:nvSpPr>
        <p:spPr/>
        <p:txBody>
          <a:bodyPr/>
          <a:lstStyle/>
          <a:p>
            <a:fld id="{78993C20-3E9F-4C1B-9C24-85A6D0C046F7}" type="slidenum">
              <a:rPr lang="en-NZ" smtClean="0"/>
              <a:pPr/>
              <a:t>34</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When things are due, I will pull your repo and that’s what</a:t>
            </a:r>
            <a:r>
              <a:rPr lang="en-NZ" baseline="0" dirty="0" smtClean="0"/>
              <a:t> will be marked.</a:t>
            </a:r>
          </a:p>
          <a:p>
            <a:pPr>
              <a:buFont typeface="Arial" pitchFamily="34" charset="0"/>
              <a:buChar char="•"/>
            </a:pPr>
            <a:r>
              <a:rPr lang="en-NZ" baseline="0" dirty="0" smtClean="0"/>
              <a:t>Also, this makes it very easy for me to see your code if you have problems outside of classroom hours, that need looked at.</a:t>
            </a:r>
          </a:p>
          <a:p>
            <a:pPr>
              <a:buFont typeface="Arial" pitchFamily="34" charset="0"/>
              <a:buChar char="•"/>
            </a:pPr>
            <a:endParaRPr lang="en-NZ" baseline="0" dirty="0" smtClean="0"/>
          </a:p>
          <a:p>
            <a:pPr>
              <a:buFont typeface="Arial" pitchFamily="34" charset="0"/>
              <a:buChar char="•"/>
            </a:pPr>
            <a:r>
              <a:rPr lang="en-NZ" baseline="0" dirty="0" smtClean="0"/>
              <a:t>If you have any problems with this, just let me know and we’ll get it sorted very quickly, because your first real practical will be in session 2.</a:t>
            </a:r>
          </a:p>
          <a:p>
            <a:pPr>
              <a:buFont typeface="Arial" pitchFamily="34" charset="0"/>
              <a:buChar char="•"/>
            </a:pPr>
            <a:endParaRPr lang="en-NZ" baseline="0" dirty="0" smtClean="0"/>
          </a:p>
          <a:p>
            <a:pPr>
              <a:buFont typeface="Arial" pitchFamily="34" charset="0"/>
              <a:buChar char="•"/>
            </a:pPr>
            <a:r>
              <a:rPr lang="en-NZ" baseline="0" dirty="0" smtClean="0"/>
              <a:t>Visual Studio has a recommended .</a:t>
            </a:r>
            <a:r>
              <a:rPr lang="en-NZ" baseline="0" dirty="0" err="1" smtClean="0"/>
              <a:t>gitignore</a:t>
            </a:r>
            <a:r>
              <a:rPr lang="en-NZ" baseline="0" dirty="0" smtClean="0"/>
              <a:t>; I suggest you use it. Just make sure that if you put any resources (e.g. images) into the executable folders, you modify the .</a:t>
            </a:r>
            <a:r>
              <a:rPr lang="en-NZ" baseline="0" dirty="0" err="1" smtClean="0"/>
              <a:t>gitignore</a:t>
            </a:r>
            <a:r>
              <a:rPr lang="en-NZ" baseline="0" dirty="0" smtClean="0"/>
              <a:t> so you don’t lose them. We can discuss this in more detail as required.</a:t>
            </a:r>
          </a:p>
          <a:p>
            <a:pPr>
              <a:buFont typeface="Arial" pitchFamily="34" charset="0"/>
              <a:buNone/>
            </a:pPr>
            <a:endParaRPr lang="en-NZ" dirty="0"/>
          </a:p>
        </p:txBody>
      </p:sp>
      <p:sp>
        <p:nvSpPr>
          <p:cNvPr id="4" name="Slide Number Placeholder 3"/>
          <p:cNvSpPr>
            <a:spLocks noGrp="1"/>
          </p:cNvSpPr>
          <p:nvPr>
            <p:ph type="sldNum" sz="quarter" idx="10"/>
          </p:nvPr>
        </p:nvSpPr>
        <p:spPr/>
        <p:txBody>
          <a:bodyPr/>
          <a:lstStyle/>
          <a:p>
            <a:fld id="{78993C20-3E9F-4C1B-9C24-85A6D0C046F7}" type="slidenum">
              <a:rPr lang="en-NZ" smtClean="0"/>
              <a:pPr/>
              <a:t>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Sometimes the streams can get slightly out of phase, and stream-hopping makes things a nightmare.</a:t>
            </a:r>
          </a:p>
          <a:p>
            <a:pPr>
              <a:buFont typeface="Arial" pitchFamily="34" charset="0"/>
              <a:buChar char="•"/>
            </a:pPr>
            <a:r>
              <a:rPr lang="en-NZ" dirty="0" smtClean="0"/>
              <a:t>If you have</a:t>
            </a:r>
            <a:r>
              <a:rPr lang="en-NZ" baseline="0" dirty="0" smtClean="0"/>
              <a:t> an extremely good reason that you must stream-hop (e.g. having to take child to day care) please see me and we will work something out.</a:t>
            </a:r>
            <a:endParaRPr lang="en-NZ" dirty="0"/>
          </a:p>
        </p:txBody>
      </p:sp>
      <p:sp>
        <p:nvSpPr>
          <p:cNvPr id="4" name="Slide Number Placeholder 3"/>
          <p:cNvSpPr>
            <a:spLocks noGrp="1"/>
          </p:cNvSpPr>
          <p:nvPr>
            <p:ph type="sldNum" sz="quarter" idx="10"/>
          </p:nvPr>
        </p:nvSpPr>
        <p:spPr/>
        <p:txBody>
          <a:bodyPr/>
          <a:lstStyle/>
          <a:p>
            <a:fld id="{78993C20-3E9F-4C1B-9C24-85A6D0C046F7}" type="slidenum">
              <a:rPr lang="en-NZ" smtClean="0"/>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You probably can’t read this. If you could, you would see that in the first term we are going to work through a series of practicals to build a little game engine,</a:t>
            </a:r>
            <a:r>
              <a:rPr lang="en-NZ" baseline="0" dirty="0" smtClean="0"/>
              <a:t> with animation (foreground and background), physics and AI in C++. Then you’ll use that engine to build a big assignment (a 2D rogue-like) with elegant class architecture, sophisticated data structures and beautiful, beautiful code.</a:t>
            </a:r>
          </a:p>
          <a:p>
            <a:pPr>
              <a:buFont typeface="Arial" pitchFamily="34" charset="0"/>
              <a:buChar char="•"/>
            </a:pPr>
            <a:r>
              <a:rPr lang="en-NZ" baseline="0" dirty="0" smtClean="0"/>
              <a:t>Then, after the break we’ll switch to functional programming and experimental topics in language design.</a:t>
            </a:r>
          </a:p>
          <a:p>
            <a:pPr>
              <a:buFont typeface="Arial" pitchFamily="34" charset="0"/>
              <a:buChar char="•"/>
            </a:pPr>
            <a:r>
              <a:rPr lang="en-NZ" baseline="0" dirty="0" smtClean="0"/>
              <a:t>If you want to see all the details, this document is on the I: drive and on Moodle. That document also has the boiler plate about submitting on time, avoiding plagiarism, etc.</a:t>
            </a:r>
            <a:endParaRPr lang="en-NZ" dirty="0"/>
          </a:p>
        </p:txBody>
      </p:sp>
      <p:sp>
        <p:nvSpPr>
          <p:cNvPr id="4" name="Slide Number Placeholder 3"/>
          <p:cNvSpPr>
            <a:spLocks noGrp="1"/>
          </p:cNvSpPr>
          <p:nvPr>
            <p:ph type="sldNum" sz="quarter" idx="10"/>
          </p:nvPr>
        </p:nvSpPr>
        <p:spPr/>
        <p:txBody>
          <a:bodyPr/>
          <a:lstStyle/>
          <a:p>
            <a:fld id="{78993C20-3E9F-4C1B-9C24-85A6D0C046F7}" type="slidenum">
              <a:rPr lang="en-NZ" smtClean="0"/>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The exam will focus on theoretical issues – good class design, advantage/disadvantages of different</a:t>
            </a:r>
            <a:r>
              <a:rPr lang="en-NZ" baseline="0" dirty="0" smtClean="0"/>
              <a:t> ADTS, discussion of the various paradigms, etc.</a:t>
            </a:r>
          </a:p>
          <a:p>
            <a:pPr>
              <a:buFont typeface="Arial" pitchFamily="34" charset="0"/>
              <a:buChar char="•"/>
            </a:pPr>
            <a:r>
              <a:rPr lang="en-NZ" baseline="0" dirty="0" smtClean="0"/>
              <a:t>The two assignments will sum to 60%. Probably 40% for the C++ assignment and 20% for the FP, but I will give you the exact values at the time.</a:t>
            </a:r>
          </a:p>
          <a:p>
            <a:pPr>
              <a:buFont typeface="Arial" pitchFamily="34" charset="0"/>
              <a:buChar char="•"/>
            </a:pPr>
            <a:endParaRPr lang="en-NZ" baseline="0" dirty="0" smtClean="0"/>
          </a:p>
          <a:p>
            <a:pPr>
              <a:buFont typeface="Arial" pitchFamily="34" charset="0"/>
              <a:buChar char="•"/>
            </a:pPr>
            <a:r>
              <a:rPr lang="en-NZ" baseline="0" dirty="0" smtClean="0"/>
              <a:t>Ok. On to C++...There are two things we want to think about:</a:t>
            </a:r>
          </a:p>
          <a:p>
            <a:pPr lvl="1">
              <a:buFont typeface="Arial" pitchFamily="34" charset="0"/>
              <a:buChar char="•"/>
            </a:pPr>
            <a:r>
              <a:rPr lang="en-NZ" baseline="0" dirty="0" smtClean="0"/>
              <a:t>How Visual C++ (Microsoft C++) is different from standard (native) C++</a:t>
            </a:r>
          </a:p>
          <a:p>
            <a:pPr lvl="1">
              <a:buFont typeface="Arial" pitchFamily="34" charset="0"/>
              <a:buChar char="•"/>
            </a:pPr>
            <a:r>
              <a:rPr lang="en-NZ" baseline="0" dirty="0" smtClean="0"/>
              <a:t>How C++ is different from Java and C#</a:t>
            </a:r>
            <a:endParaRPr lang="en-NZ" dirty="0"/>
          </a:p>
        </p:txBody>
      </p:sp>
      <p:sp>
        <p:nvSpPr>
          <p:cNvPr id="4" name="Slide Number Placeholder 3"/>
          <p:cNvSpPr>
            <a:spLocks noGrp="1"/>
          </p:cNvSpPr>
          <p:nvPr>
            <p:ph type="sldNum" sz="quarter" idx="10"/>
          </p:nvPr>
        </p:nvSpPr>
        <p:spPr/>
        <p:txBody>
          <a:bodyPr/>
          <a:lstStyle/>
          <a:p>
            <a:fld id="{78993C20-3E9F-4C1B-9C24-85A6D0C046F7}" type="slidenum">
              <a:rPr lang="en-NZ" smtClean="0"/>
              <a:pPr/>
              <a:t>7</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dirty="0" smtClean="0">
                <a:latin typeface="+mn-lt"/>
              </a:rPr>
              <a:t>There</a:t>
            </a:r>
            <a:r>
              <a:rPr lang="en-US" sz="1200" baseline="0" dirty="0" smtClean="0">
                <a:latin typeface="+mn-lt"/>
              </a:rPr>
              <a:t> are some minor syntactic differences between C++/CLI (Visual C++) and native C++. We will cover them as needed. But most of them actually stem from this implementation difference:</a:t>
            </a:r>
            <a:endParaRPr lang="en-US" sz="1200" dirty="0" smtClean="0">
              <a:latin typeface="+mn-lt"/>
            </a:endParaRPr>
          </a:p>
          <a:p>
            <a:pPr marL="171450" indent="-171450">
              <a:buFont typeface="Arial" pitchFamily="34" charset="0"/>
              <a:buChar char="•"/>
            </a:pPr>
            <a:r>
              <a:rPr lang="en-US" sz="1200" dirty="0" smtClean="0">
                <a:latin typeface="+mn-lt"/>
              </a:rPr>
              <a:t>In modern software</a:t>
            </a:r>
            <a:r>
              <a:rPr lang="en-US" sz="1200" baseline="0" dirty="0" smtClean="0">
                <a:latin typeface="+mn-lt"/>
              </a:rPr>
              <a:t> development, you have two distinct programming language categories: managed and unmanaged. </a:t>
            </a:r>
          </a:p>
          <a:p>
            <a:pPr marL="171450" indent="-171450">
              <a:buFont typeface="Arial" pitchFamily="34" charset="0"/>
              <a:buChar char="•"/>
            </a:pPr>
            <a:r>
              <a:rPr lang="en-US" sz="1200" baseline="0" dirty="0" smtClean="0">
                <a:latin typeface="+mn-lt"/>
              </a:rPr>
              <a:t>Unmanaged languages are compiled directly to machine executable binary. Thus every detail of their execution is determined at compile time. Native/standard C++ is unmanaged.</a:t>
            </a:r>
          </a:p>
          <a:p>
            <a:pPr marL="171450" indent="-171450">
              <a:buFont typeface="Arial" pitchFamily="34" charset="0"/>
              <a:buChar char="•"/>
            </a:pPr>
            <a:r>
              <a:rPr lang="en-US" sz="1200" baseline="0" dirty="0" smtClean="0">
                <a:latin typeface="+mn-lt"/>
              </a:rPr>
              <a:t>Managed languages are compiled to an intermediate format that requires auxiliary software to actually execute. Java is a managed language; it requires the JRE (Java Runtime Environment). C# is a managed language; it requires the .NET framework. </a:t>
            </a:r>
          </a:p>
          <a:p>
            <a:pPr marL="171450" indent="-171450">
              <a:buFont typeface="Arial" pitchFamily="34" charset="0"/>
              <a:buChar char="•"/>
            </a:pPr>
            <a:r>
              <a:rPr lang="en-US" sz="1200" baseline="0" dirty="0" smtClean="0">
                <a:latin typeface="+mn-lt"/>
              </a:rPr>
              <a:t>C++/CLI is managed. In fact, that acronym stands for “C++ running on the Common Language Infrastructure”. When you work in Visual C++, your code is not compiled to machine language, but to a slightly less digested format that is executed with the support of the CLI (i.e. the .NET framework).</a:t>
            </a:r>
          </a:p>
          <a:p>
            <a:pPr marL="171450" indent="-171450">
              <a:buFont typeface="Arial" pitchFamily="34" charset="0"/>
              <a:buChar char="•"/>
            </a:pPr>
            <a:r>
              <a:rPr lang="en-US" sz="1200" baseline="0" dirty="0" smtClean="0">
                <a:latin typeface="+mn-lt"/>
              </a:rPr>
              <a:t>Why do you care?</a:t>
            </a:r>
          </a:p>
          <a:p>
            <a:pPr marL="171450" indent="-171450">
              <a:buFont typeface="Arial" pitchFamily="34" charset="0"/>
              <a:buChar char="•"/>
            </a:pPr>
            <a:r>
              <a:rPr lang="en-US" sz="1200" baseline="0" dirty="0" smtClean="0">
                <a:latin typeface="+mn-lt"/>
              </a:rPr>
              <a:t>The advantages of partial compilation are complicated and impact portability and cross-platform and cross-languages compatibility.</a:t>
            </a:r>
          </a:p>
          <a:p>
            <a:pPr marL="171450" indent="-171450">
              <a:buFont typeface="Arial" pitchFamily="34" charset="0"/>
              <a:buChar char="•"/>
            </a:pPr>
            <a:r>
              <a:rPr lang="en-US" sz="1200" baseline="0" dirty="0" smtClean="0">
                <a:latin typeface="+mn-lt"/>
              </a:rPr>
              <a:t>However, for you purposes, the most important thing about managed languages is that they have automatic garbage collection.</a:t>
            </a:r>
          </a:p>
          <a:p>
            <a:pPr marL="171450" indent="-171450">
              <a:buFont typeface="Arial" pitchFamily="34" charset="0"/>
              <a:buChar char="•"/>
            </a:pPr>
            <a:r>
              <a:rPr lang="en-US" sz="1200" baseline="0" dirty="0" smtClean="0">
                <a:latin typeface="+mn-lt"/>
              </a:rPr>
              <a:t>In both C# and Java you will have employed the “new” command to create instances of user-defined classes.</a:t>
            </a:r>
          </a:p>
          <a:p>
            <a:pPr marL="171450" indent="-171450">
              <a:buFont typeface="Arial" pitchFamily="34" charset="0"/>
              <a:buChar char="•"/>
            </a:pPr>
            <a:r>
              <a:rPr lang="en-US" sz="1200" baseline="0" dirty="0" smtClean="0">
                <a:latin typeface="+mn-lt"/>
              </a:rPr>
              <a:t>When you do this, memory is reserved on the heap to hold your instance. </a:t>
            </a:r>
          </a:p>
          <a:p>
            <a:pPr marL="171450" indent="-171450">
              <a:buFont typeface="Arial" pitchFamily="34" charset="0"/>
              <a:buChar char="•"/>
            </a:pPr>
            <a:r>
              <a:rPr lang="en-US" sz="1200" baseline="0" dirty="0" smtClean="0">
                <a:latin typeface="+mn-lt"/>
              </a:rPr>
              <a:t>In an unmanaged language, it is the programmers job to release that memory. You have to write code to check when an object is no longer needed, and explicitly free its space on the heap. This is very, very tricky. Get it wrong and you will use up all your memory and your program will crash. This is called having a “memory leak”.</a:t>
            </a:r>
          </a:p>
          <a:p>
            <a:pPr marL="171450" indent="-171450">
              <a:buFont typeface="Arial" pitchFamily="34" charset="0"/>
              <a:buChar char="•"/>
            </a:pPr>
            <a:r>
              <a:rPr lang="en-US" sz="1200" baseline="0" dirty="0" smtClean="0">
                <a:latin typeface="+mn-lt"/>
              </a:rPr>
              <a:t>In some managed languages (including C#, Java and C++/CLI) the system does this for you. It keeps track of whether any program entity still needs each object instance. When it determines that nobody does, it frees the unneeded object up (this only happens when the object has gone out of scope, of course).</a:t>
            </a:r>
          </a:p>
          <a:p>
            <a:pPr marL="171450" indent="-171450">
              <a:buFont typeface="Arial" pitchFamily="34" charset="0"/>
              <a:buChar char="•"/>
            </a:pPr>
            <a:r>
              <a:rPr lang="en-US" sz="1200" baseline="0" dirty="0" smtClean="0">
                <a:latin typeface="+mn-lt"/>
              </a:rPr>
              <a:t>Also, if your heap becomes fragmented during execution, the system will tidy it up for you.</a:t>
            </a:r>
          </a:p>
          <a:p>
            <a:pPr marL="171450" indent="-171450">
              <a:buFont typeface="Arial" pitchFamily="34" charset="0"/>
              <a:buChar char="•"/>
            </a:pPr>
            <a:r>
              <a:rPr lang="en-US" sz="1200" baseline="0" dirty="0" smtClean="0">
                <a:latin typeface="+mn-lt"/>
              </a:rPr>
              <a:t>Automatic garbage collection doesn’t eliminate all memory leaks – we will still get some this semester – but it obviates the need for programmed memory management in most ordinary cases.</a:t>
            </a:r>
          </a:p>
          <a:p>
            <a:pPr marL="171450" indent="-171450">
              <a:buFont typeface="Arial" pitchFamily="34" charset="0"/>
              <a:buChar char="•"/>
            </a:pPr>
            <a:r>
              <a:rPr lang="en-US" sz="1200" baseline="0" dirty="0" smtClean="0">
                <a:latin typeface="+mn-lt"/>
              </a:rPr>
              <a:t>If you end up working with native C++ at some later point in your career, you will find the transition from C++/CLI to native very easy. It basically requires learning what the native libraries are called and remembering to free up your heap.</a:t>
            </a:r>
          </a:p>
          <a:p>
            <a:pPr marL="171450" indent="-171450">
              <a:buFont typeface="Arial" pitchFamily="34" charset="0"/>
              <a:buChar char="•"/>
            </a:pPr>
            <a:r>
              <a:rPr lang="en-US" sz="1200" baseline="0" dirty="0" smtClean="0">
                <a:latin typeface="+mn-lt"/>
              </a:rPr>
              <a:t>Working in VS also gives us access to the .NET libraries which ENORMOUSLY simplifies GUI and graphics, both of which are very important to games. All those Buttons and </a:t>
            </a:r>
            <a:r>
              <a:rPr lang="en-US" sz="1200" baseline="0" dirty="0" err="1" smtClean="0">
                <a:latin typeface="+mn-lt"/>
              </a:rPr>
              <a:t>ListBoxes</a:t>
            </a:r>
            <a:r>
              <a:rPr lang="en-US" sz="1200" baseline="0" dirty="0" smtClean="0">
                <a:latin typeface="+mn-lt"/>
              </a:rPr>
              <a:t> and Canvasses and so on are not part of C++, they are a present from .NET. To allow us to concentrate on game design and algorithms, we are going to use these .NET libraries instead of the lower level alternatives available with native C++. If you’re curious, look up “Windows Foundation Classes” and “Windows API”.</a:t>
            </a:r>
            <a:endParaRPr lang="en-US" sz="1200" dirty="0">
              <a:latin typeface="+mn-lt"/>
            </a:endParaRPr>
          </a:p>
        </p:txBody>
      </p:sp>
      <p:sp>
        <p:nvSpPr>
          <p:cNvPr id="4" name="Slide Number Placeholder 3"/>
          <p:cNvSpPr>
            <a:spLocks noGrp="1"/>
          </p:cNvSpPr>
          <p:nvPr>
            <p:ph type="sldNum" sz="quarter" idx="10"/>
          </p:nvPr>
        </p:nvSpPr>
        <p:spPr/>
        <p:txBody>
          <a:bodyPr/>
          <a:lstStyle/>
          <a:p>
            <a:fld id="{78993C20-3E9F-4C1B-9C24-85A6D0C046F7}" type="slidenum">
              <a:rPr lang="en-NZ" smtClean="0"/>
              <a:pPr/>
              <a:t>8</a:t>
            </a:fld>
            <a:endParaRPr lang="en-NZ"/>
          </a:p>
        </p:txBody>
      </p:sp>
    </p:spTree>
    <p:extLst>
      <p:ext uri="{BB962C8B-B14F-4D97-AF65-F5344CB8AC3E}">
        <p14:creationId xmlns:p14="http://schemas.microsoft.com/office/powerpoint/2010/main" xmlns="" val="252522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a:buFont typeface="Arial" pitchFamily="34" charset="0"/>
              <a:buChar char="•"/>
            </a:pPr>
            <a:r>
              <a:rPr lang="en-NZ" sz="1600" dirty="0" smtClean="0">
                <a:latin typeface="+mn-lt"/>
              </a:rPr>
              <a:t>Between C++ and C# or java</a:t>
            </a:r>
          </a:p>
          <a:p>
            <a:pPr>
              <a:buFont typeface="Arial" pitchFamily="34" charset="0"/>
              <a:buChar char="•"/>
            </a:pPr>
            <a:r>
              <a:rPr lang="en-NZ" sz="1600" dirty="0" smtClean="0">
                <a:latin typeface="+mn-lt"/>
              </a:rPr>
              <a:t>This seemingly simple</a:t>
            </a:r>
            <a:r>
              <a:rPr lang="en-NZ" sz="1600" baseline="0" dirty="0" smtClean="0">
                <a:latin typeface="+mn-lt"/>
              </a:rPr>
              <a:t> syntactic rule actually reflects a huge underlying difference between C++ and both C# and java (also Pascal). </a:t>
            </a:r>
          </a:p>
          <a:p>
            <a:pPr>
              <a:buFont typeface="Arial" pitchFamily="34" charset="0"/>
              <a:buChar char="•"/>
            </a:pPr>
            <a:r>
              <a:rPr lang="en-NZ" sz="1600" baseline="0" dirty="0" smtClean="0">
                <a:latin typeface="+mn-lt"/>
              </a:rPr>
              <a:t>It arises from the fact that C++ allows you to access memory (and objects in memory) in a much more direct way than other languages.</a:t>
            </a:r>
          </a:p>
          <a:p>
            <a:pPr>
              <a:buFont typeface="Arial" pitchFamily="34" charset="0"/>
              <a:buChar char="•"/>
            </a:pPr>
            <a:r>
              <a:rPr lang="en-NZ" sz="1600" baseline="0" dirty="0" smtClean="0">
                <a:latin typeface="+mn-lt"/>
              </a:rPr>
              <a:t>This makes it both much more powerful and much more dangerous than other languages.</a:t>
            </a:r>
          </a:p>
          <a:p>
            <a:pPr>
              <a:buFont typeface="Arial" pitchFamily="34" charset="0"/>
              <a:buChar char="•"/>
            </a:pPr>
            <a:r>
              <a:rPr lang="en-NZ" sz="1600" baseline="0" dirty="0" smtClean="0">
                <a:latin typeface="+mn-lt"/>
              </a:rPr>
              <a:t>We will discuss this issue more as it comes up.</a:t>
            </a:r>
          </a:p>
          <a:p>
            <a:pPr>
              <a:buFont typeface="Arial" pitchFamily="34" charset="0"/>
              <a:buChar char="•"/>
            </a:pPr>
            <a:r>
              <a:rPr lang="en-AU" sz="1600" baseline="0" dirty="0" smtClean="0">
                <a:latin typeface="+mn-lt"/>
              </a:rPr>
              <a:t>Working with pointers can, in some situations, be very tricky. We will have plenty of practice on this where we need it.</a:t>
            </a:r>
            <a:endParaRPr lang="en-NZ" sz="1600" dirty="0">
              <a:latin typeface="+mn-lt"/>
            </a:endParaRPr>
          </a:p>
        </p:txBody>
      </p:sp>
      <p:sp>
        <p:nvSpPr>
          <p:cNvPr id="4" name="Slide Number Placeholder 3"/>
          <p:cNvSpPr>
            <a:spLocks noGrp="1"/>
          </p:cNvSpPr>
          <p:nvPr>
            <p:ph type="sldNum" sz="quarter" idx="10"/>
          </p:nvPr>
        </p:nvSpPr>
        <p:spPr/>
        <p:txBody>
          <a:bodyPr/>
          <a:lstStyle/>
          <a:p>
            <a:fld id="{78993C20-3E9F-4C1B-9C24-85A6D0C046F7}" type="slidenum">
              <a:rPr lang="en-NZ" smtClean="0"/>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B4776C4-2900-42BE-817B-F74889EE38A7}" type="slidenum">
              <a:rPr lang="en-NZ" smtClean="0"/>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0A3E314-90DF-4948-AA37-D4DC193084F1}"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7C280EE-5936-4741-AB28-25F3FC6D99EC}" type="slidenum">
              <a:rPr lang="en-NZ" smtClean="0"/>
              <a:pPr/>
              <a:t>‹#›</a:t>
            </a:fld>
            <a:endParaRPr lang="en-NZ"/>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NZ"/>
          </a:p>
        </p:txBody>
      </p:sp>
      <p:sp>
        <p:nvSpPr>
          <p:cNvPr id="3" name="Table Placeholder 2"/>
          <p:cNvSpPr>
            <a:spLocks noGrp="1"/>
          </p:cNvSpPr>
          <p:nvPr>
            <p:ph type="tbl" idx="1"/>
          </p:nvPr>
        </p:nvSpPr>
        <p:spPr>
          <a:xfrm>
            <a:off x="457200" y="1600200"/>
            <a:ext cx="8229600" cy="4530725"/>
          </a:xfrm>
        </p:spPr>
        <p:txBody>
          <a:bodyPr/>
          <a:lstStyle/>
          <a:p>
            <a:endParaRPr lang="en-NZ"/>
          </a:p>
        </p:txBody>
      </p:sp>
      <p:sp>
        <p:nvSpPr>
          <p:cNvPr id="4" name="Date Placeholder 3"/>
          <p:cNvSpPr>
            <a:spLocks noGrp="1"/>
          </p:cNvSpPr>
          <p:nvPr>
            <p:ph type="dt" sz="half" idx="10"/>
          </p:nvPr>
        </p:nvSpPr>
        <p:spPr>
          <a:xfrm>
            <a:off x="457200" y="6243638"/>
            <a:ext cx="2133600" cy="457200"/>
          </a:xfrm>
        </p:spPr>
        <p:txBody>
          <a:bodyPr/>
          <a:lstStyle>
            <a:lvl1pPr>
              <a:defRPr/>
            </a:lvl1pPr>
          </a:lstStyle>
          <a:p>
            <a:endParaRPr lang="en-NZ"/>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NZ"/>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fld id="{87963DA6-6C44-4233-8373-1497204374F4}" type="slidenum">
              <a:rPr lang="en-NZ"/>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8D7CD02-34E6-4484-95C2-8BBB12B13E17}" type="slidenum">
              <a:rPr lang="en-NZ" smtClean="0"/>
              <a:pPr/>
              <a:t>‹#›</a:t>
            </a:fld>
            <a:endParaRPr lang="en-NZ"/>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295E697-2C25-4DE6-869C-237B2CA2D965}" type="slidenum">
              <a:rPr lang="en-NZ" smtClean="0"/>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E25FE741-406B-46AD-858E-60AEAE128635}" type="slidenum">
              <a:rPr lang="en-NZ" smtClean="0"/>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265E0A24-6DBE-4B8C-84C6-DCE2C56606A7}" type="slidenum">
              <a:rPr lang="en-NZ" smtClean="0"/>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288EA268-4332-458E-8CC7-EC9720B97508}" type="slidenum">
              <a:rPr lang="en-NZ" smtClean="0"/>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F26567DF-8B68-4B58-9350-FAB5C1EF79DC}"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C45D64B-E1ED-4672-94C0-AE59530BCE97}" type="slidenum">
              <a:rPr lang="en-NZ" smtClean="0"/>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0809F4B2-6DC8-4831-A9F3-7CC921381200}" type="slidenum">
              <a:rPr lang="en-NZ" smtClean="0"/>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454CD948-6B0A-4DF6-A2CC-E4920448E4B3}" type="slidenum">
              <a:rPr lang="en-NZ" smtClean="0"/>
              <a:pPr/>
              <a:t>‹#›</a:t>
            </a:fld>
            <a:endParaRPr lang="en-NZ"/>
          </a:p>
        </p:txBody>
      </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Patricia.Haden@op.ac.nz"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NZ" dirty="0" smtClean="0"/>
              <a:t>Introduction </a:t>
            </a:r>
            <a:r>
              <a:rPr lang="en-NZ" dirty="0"/>
              <a:t>to C</a:t>
            </a:r>
            <a:r>
              <a:rPr lang="en-NZ" dirty="0" smtClean="0"/>
              <a:t>++</a:t>
            </a:r>
            <a:endParaRPr lang="en-NZ" dirty="0"/>
          </a:p>
        </p:txBody>
      </p:sp>
      <p:sp>
        <p:nvSpPr>
          <p:cNvPr id="4099" name="Rectangle 3"/>
          <p:cNvSpPr>
            <a:spLocks noGrp="1" noChangeArrowheads="1"/>
          </p:cNvSpPr>
          <p:nvPr>
            <p:ph type="subTitle" idx="1"/>
          </p:nvPr>
        </p:nvSpPr>
        <p:spPr>
          <a:xfrm>
            <a:off x="685800" y="3505200"/>
            <a:ext cx="7774632" cy="1752600"/>
          </a:xfrm>
        </p:spPr>
        <p:txBody>
          <a:bodyPr/>
          <a:lstStyle/>
          <a:p>
            <a:r>
              <a:rPr lang="en-NZ" dirty="0" smtClean="0"/>
              <a:t>IN628 Intermediate Architectures and Algorithms</a:t>
            </a:r>
          </a:p>
          <a:p>
            <a:r>
              <a:rPr lang="en-NZ" dirty="0" smtClean="0"/>
              <a:t>Session 1.1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NZ" dirty="0"/>
              <a:t>General </a:t>
            </a:r>
            <a:r>
              <a:rPr lang="en-NZ" dirty="0" smtClean="0"/>
              <a:t>Features of C-Family</a:t>
            </a:r>
            <a:endParaRPr lang="en-NZ" dirty="0"/>
          </a:p>
        </p:txBody>
      </p:sp>
      <p:sp>
        <p:nvSpPr>
          <p:cNvPr id="36867" name="Rectangle 3"/>
          <p:cNvSpPr>
            <a:spLocks noGrp="1" noChangeArrowheads="1"/>
          </p:cNvSpPr>
          <p:nvPr>
            <p:ph idx="1"/>
          </p:nvPr>
        </p:nvSpPr>
        <p:spPr/>
        <p:txBody>
          <a:bodyPr>
            <a:normAutofit/>
          </a:bodyPr>
          <a:lstStyle/>
          <a:p>
            <a:r>
              <a:rPr lang="en-NZ" sz="2800" dirty="0"/>
              <a:t>C++ is Case-Sensitive </a:t>
            </a:r>
          </a:p>
          <a:p>
            <a:endParaRPr lang="en-NZ" sz="2800" dirty="0"/>
          </a:p>
          <a:p>
            <a:pPr marL="1044575" lvl="1" indent="-587375">
              <a:buFontTx/>
              <a:buChar char="•"/>
            </a:pPr>
            <a:r>
              <a:rPr lang="en-NZ" sz="2800" dirty="0"/>
              <a:t>Button1-&gt;left	</a:t>
            </a:r>
            <a:r>
              <a:rPr lang="en-NZ" sz="2800" dirty="0" smtClean="0"/>
              <a:t>	//</a:t>
            </a:r>
            <a:r>
              <a:rPr lang="en-NZ" sz="2800" i="1" dirty="0" smtClean="0"/>
              <a:t> </a:t>
            </a:r>
            <a:r>
              <a:rPr lang="en-NZ" sz="2800" i="1" dirty="0"/>
              <a:t>error</a:t>
            </a:r>
          </a:p>
          <a:p>
            <a:pPr marL="1044575" lvl="1" indent="-587375">
              <a:buFontTx/>
              <a:buChar char="•"/>
            </a:pPr>
            <a:r>
              <a:rPr lang="en-NZ" sz="2800" dirty="0"/>
              <a:t>Button1-&gt;Left	</a:t>
            </a:r>
            <a:r>
              <a:rPr lang="en-NZ" sz="2800" dirty="0" smtClean="0"/>
              <a:t>	// </a:t>
            </a:r>
            <a:r>
              <a:rPr lang="en-NZ" sz="2800" i="1" dirty="0" smtClean="0"/>
              <a:t>ok</a:t>
            </a:r>
            <a:endParaRPr lang="en-NZ" sz="28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r>
              <a:rPr lang="en-NZ" dirty="0"/>
              <a:t>General Features of C-Family</a:t>
            </a:r>
          </a:p>
        </p:txBody>
      </p:sp>
      <p:sp>
        <p:nvSpPr>
          <p:cNvPr id="15363" name="Rectangle 3"/>
          <p:cNvSpPr>
            <a:spLocks noGrp="1" noChangeArrowheads="1"/>
          </p:cNvSpPr>
          <p:nvPr>
            <p:ph idx="1"/>
          </p:nvPr>
        </p:nvSpPr>
        <p:spPr/>
        <p:txBody>
          <a:bodyPr>
            <a:normAutofit/>
          </a:bodyPr>
          <a:lstStyle/>
          <a:p>
            <a:r>
              <a:rPr lang="en-NZ" sz="2800" dirty="0"/>
              <a:t>C++ uses { and } </a:t>
            </a:r>
            <a:r>
              <a:rPr lang="en-NZ" sz="2800" dirty="0" smtClean="0"/>
              <a:t>to mark the beginning and ending of code blocks.</a:t>
            </a:r>
            <a:endParaRPr lang="en-NZ" sz="2800" dirty="0"/>
          </a:p>
          <a:p>
            <a:pPr>
              <a:buFont typeface="Wingdings" pitchFamily="2" charset="2"/>
              <a:buNone/>
            </a:pPr>
            <a:endParaRPr lang="en-NZ"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NZ"/>
              <a:t>Data Types</a:t>
            </a:r>
          </a:p>
        </p:txBody>
      </p:sp>
      <p:graphicFrame>
        <p:nvGraphicFramePr>
          <p:cNvPr id="21543" name="Group 39"/>
          <p:cNvGraphicFramePr>
            <a:graphicFrameLocks noGrp="1"/>
          </p:cNvGraphicFramePr>
          <p:nvPr>
            <p:ph type="tbl" idx="1"/>
            <p:extLst>
              <p:ext uri="{D42A27DB-BD31-4B8C-83A1-F6EECF244321}">
                <p14:modId xmlns:p14="http://schemas.microsoft.com/office/powerpoint/2010/main" xmlns="" val="3078630278"/>
              </p:ext>
            </p:extLst>
          </p:nvPr>
        </p:nvGraphicFramePr>
        <p:xfrm>
          <a:off x="457200" y="1846464"/>
          <a:ext cx="8229600" cy="4246832"/>
        </p:xfrm>
        <a:graphic>
          <a:graphicData uri="http://schemas.openxmlformats.org/drawingml/2006/table">
            <a:tbl>
              <a:tblPr/>
              <a:tblGrid>
                <a:gridCol w="4114800"/>
                <a:gridCol w="4114800"/>
              </a:tblGrid>
              <a:tr h="62296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Data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Type 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62144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smtClean="0">
                          <a:ln>
                            <a:noFill/>
                          </a:ln>
                          <a:solidFill>
                            <a:schemeClr val="tx1"/>
                          </a:solidFill>
                          <a:effectLst/>
                          <a:latin typeface="Verdana" pitchFamily="34" charset="0"/>
                          <a:cs typeface="Arial" charset="0"/>
                        </a:rPr>
                        <a:t>Integer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smtClean="0">
                          <a:ln>
                            <a:noFill/>
                          </a:ln>
                          <a:solidFill>
                            <a:schemeClr val="tx1"/>
                          </a:solidFill>
                          <a:effectLst/>
                          <a:latin typeface="Verdana" pitchFamily="34" charset="0"/>
                          <a:cs typeface="Arial" charset="0"/>
                        </a:rPr>
                        <a:t>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8456">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smtClean="0">
                          <a:ln>
                            <a:noFill/>
                          </a:ln>
                          <a:solidFill>
                            <a:schemeClr val="tx1"/>
                          </a:solidFill>
                          <a:effectLst/>
                          <a:latin typeface="Verdana" pitchFamily="34" charset="0"/>
                          <a:cs typeface="Arial" charset="0"/>
                        </a:rPr>
                        <a:t>Real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float</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double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144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smtClean="0">
                          <a:ln>
                            <a:noFill/>
                          </a:ln>
                          <a:solidFill>
                            <a:schemeClr val="tx1"/>
                          </a:solidFill>
                          <a:effectLst/>
                          <a:latin typeface="Verdana" pitchFamily="34" charset="0"/>
                          <a:cs typeface="Arial" charset="0"/>
                        </a:rPr>
                        <a:t>Character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smtClean="0">
                          <a:ln>
                            <a:noFill/>
                          </a:ln>
                          <a:solidFill>
                            <a:schemeClr val="tx1"/>
                          </a:solidFill>
                          <a:effectLst/>
                          <a:latin typeface="Verdana" pitchFamily="34" charset="0"/>
                          <a:cs typeface="Arial" charset="0"/>
                        </a:rPr>
                        <a:t>char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005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Boolean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err="1" smtClean="0">
                          <a:ln>
                            <a:noFill/>
                          </a:ln>
                          <a:solidFill>
                            <a:schemeClr val="tx1"/>
                          </a:solidFill>
                          <a:effectLst/>
                          <a:latin typeface="Verdana" pitchFamily="34" charset="0"/>
                          <a:cs typeface="Arial" charset="0"/>
                        </a:rPr>
                        <a:t>bool</a:t>
                      </a:r>
                      <a:endParaRPr kumimoji="0" lang="en-NZ" sz="28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07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smtClean="0">
                          <a:ln>
                            <a:noFill/>
                          </a:ln>
                          <a:solidFill>
                            <a:schemeClr val="tx1"/>
                          </a:solidFill>
                          <a:effectLst/>
                          <a:latin typeface="Verdana" pitchFamily="34" charset="0"/>
                          <a:cs typeface="Arial" charset="0"/>
                        </a:rPr>
                        <a:t>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Complex in 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NZ"/>
              <a:t>Functions and Procedures</a:t>
            </a:r>
          </a:p>
        </p:txBody>
      </p:sp>
      <p:sp>
        <p:nvSpPr>
          <p:cNvPr id="16387" name="Rectangle 3"/>
          <p:cNvSpPr>
            <a:spLocks noGrp="1" noChangeArrowheads="1"/>
          </p:cNvSpPr>
          <p:nvPr>
            <p:ph idx="1"/>
          </p:nvPr>
        </p:nvSpPr>
        <p:spPr>
          <a:xfrm>
            <a:off x="251520" y="1600200"/>
            <a:ext cx="8712968" cy="4876800"/>
          </a:xfrm>
        </p:spPr>
        <p:txBody>
          <a:bodyPr>
            <a:normAutofit/>
          </a:bodyPr>
          <a:lstStyle/>
          <a:p>
            <a:r>
              <a:rPr lang="en-NZ" sz="2800" dirty="0"/>
              <a:t>In C++, all subroutines are functions.</a:t>
            </a:r>
          </a:p>
          <a:p>
            <a:r>
              <a:rPr lang="en-NZ" sz="2800" dirty="0"/>
              <a:t>Functions that return nothing </a:t>
            </a:r>
            <a:r>
              <a:rPr lang="en-NZ" sz="2800" dirty="0" smtClean="0"/>
              <a:t>have </a:t>
            </a:r>
            <a:r>
              <a:rPr lang="en-NZ" sz="2800" dirty="0"/>
              <a:t>return </a:t>
            </a:r>
            <a:r>
              <a:rPr lang="en-NZ" sz="2800" dirty="0" smtClean="0"/>
              <a:t>type “void</a:t>
            </a:r>
            <a:r>
              <a:rPr lang="en-NZ" sz="2800" dirty="0"/>
              <a:t>”.</a:t>
            </a:r>
          </a:p>
          <a:p>
            <a:r>
              <a:rPr lang="en-NZ" sz="2800" dirty="0"/>
              <a:t>All functions have argument lists.</a:t>
            </a:r>
          </a:p>
          <a:p>
            <a:r>
              <a:rPr lang="en-NZ" sz="2800" dirty="0"/>
              <a:t>Arguments lists may be empty.</a:t>
            </a:r>
          </a:p>
          <a:p>
            <a:pPr>
              <a:buFont typeface="Wingdings" pitchFamily="2" charset="2"/>
              <a:buNone/>
            </a:pP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NZ"/>
              <a:t>Relational Operators</a:t>
            </a:r>
          </a:p>
        </p:txBody>
      </p:sp>
      <p:graphicFrame>
        <p:nvGraphicFramePr>
          <p:cNvPr id="23579" name="Group 27"/>
          <p:cNvGraphicFramePr>
            <a:graphicFrameLocks noGrp="1"/>
          </p:cNvGraphicFramePr>
          <p:nvPr>
            <p:ph type="tbl" idx="1"/>
            <p:extLst>
              <p:ext uri="{D42A27DB-BD31-4B8C-83A1-F6EECF244321}">
                <p14:modId xmlns:p14="http://schemas.microsoft.com/office/powerpoint/2010/main" xmlns="" val="2920508674"/>
              </p:ext>
            </p:extLst>
          </p:nvPr>
        </p:nvGraphicFramePr>
        <p:xfrm>
          <a:off x="395536" y="1772816"/>
          <a:ext cx="8496944" cy="4907280"/>
        </p:xfrm>
        <a:graphic>
          <a:graphicData uri="http://schemas.openxmlformats.org/drawingml/2006/table">
            <a:tbl>
              <a:tblPr/>
              <a:tblGrid>
                <a:gridCol w="2952328"/>
                <a:gridCol w="5544616"/>
              </a:tblGrid>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Or</a:t>
                      </a:r>
                    </a:p>
                  </a:txBody>
                  <a:tcPr marL="137160" marR="137160" marT="137160" marB="1371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&amp;&amp;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And</a:t>
                      </a:r>
                    </a:p>
                  </a:txBody>
                  <a:tcPr marL="137160" marR="137160" marT="137160" marB="1371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Not</a:t>
                      </a:r>
                    </a:p>
                  </a:txBody>
                  <a:tcPr marL="137160" marR="137160" marT="137160" marB="1371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Less than</a:t>
                      </a:r>
                    </a:p>
                  </a:txBody>
                  <a:tcPr marL="137160" marR="137160" marT="137160" marB="1371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Greater than</a:t>
                      </a:r>
                    </a:p>
                  </a:txBody>
                  <a:tcPr marL="137160" marR="137160" marT="137160" marB="1371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Less than or equal to</a:t>
                      </a:r>
                    </a:p>
                  </a:txBody>
                  <a:tcPr marL="137160" marR="137160" marT="137160" marB="1371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Greater than or equal to</a:t>
                      </a:r>
                    </a:p>
                  </a:txBody>
                  <a:tcPr marL="137160" marR="137160" marT="137160" marB="1371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NZ" dirty="0"/>
              <a:t>Conditional </a:t>
            </a:r>
            <a:r>
              <a:rPr lang="en-NZ" dirty="0" smtClean="0"/>
              <a:t>Operator</a:t>
            </a:r>
            <a:endParaRPr lang="en-NZ" dirty="0"/>
          </a:p>
        </p:txBody>
      </p:sp>
      <p:sp>
        <p:nvSpPr>
          <p:cNvPr id="23" name="Rectangle 3"/>
          <p:cNvSpPr txBox="1">
            <a:spLocks noChangeArrowheads="1"/>
          </p:cNvSpPr>
          <p:nvPr/>
        </p:nvSpPr>
        <p:spPr>
          <a:xfrm>
            <a:off x="760040" y="1628800"/>
            <a:ext cx="7772400" cy="2736304"/>
          </a:xfrm>
          <a:prstGeom prst="rect">
            <a:avLst/>
          </a:prstGeom>
        </p:spPr>
        <p:txBody>
          <a:bodyPr vert="horz">
            <a:norm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Arial" pitchFamily="34" charset="0"/>
              <a:buChar char="•"/>
              <a:tabLst/>
              <a:defRPr/>
            </a:pPr>
            <a:r>
              <a:rPr kumimoji="0" lang="en-NZ" sz="3000" b="0" i="0" u="none" strike="noStrike" kern="1200" cap="none" spc="0" normalizeH="0" baseline="0" noProof="0" dirty="0" smtClean="0">
                <a:ln>
                  <a:noFill/>
                </a:ln>
                <a:solidFill>
                  <a:schemeClr val="tx1"/>
                </a:solidFill>
                <a:effectLst/>
                <a:uLnTx/>
                <a:uFillTx/>
                <a:latin typeface="+mn-lt"/>
                <a:ea typeface="+mn-ea"/>
                <a:cs typeface="+mn-cs"/>
              </a:rPr>
              <a:t>Caution:</a:t>
            </a:r>
          </a:p>
          <a:p>
            <a:pPr marL="868680" lvl="1" indent="-342900" fontAlgn="auto">
              <a:spcBef>
                <a:spcPts val="700"/>
              </a:spcBef>
              <a:spcAft>
                <a:spcPts val="0"/>
              </a:spcAft>
              <a:buClr>
                <a:schemeClr val="tx2"/>
              </a:buClr>
              <a:buSzPct val="95000"/>
              <a:buFont typeface="Arial" pitchFamily="34" charset="0"/>
              <a:buChar char="•"/>
            </a:pPr>
            <a:r>
              <a:rPr lang="en-NZ" sz="3000" noProof="0" dirty="0" smtClean="0">
                <a:latin typeface="+mn-lt"/>
                <a:cs typeface="+mn-cs"/>
              </a:rPr>
              <a:t>if  (a == b)	// </a:t>
            </a:r>
            <a:r>
              <a:rPr lang="en-NZ" sz="3000" i="1" noProof="0" dirty="0" smtClean="0">
                <a:latin typeface="+mn-lt"/>
                <a:cs typeface="+mn-cs"/>
              </a:rPr>
              <a:t> correct conditional</a:t>
            </a:r>
            <a:endParaRPr lang="en-NZ" sz="3000" noProof="0" dirty="0" smtClean="0">
              <a:latin typeface="+mn-lt"/>
              <a:cs typeface="+mn-cs"/>
            </a:endParaRPr>
          </a:p>
          <a:p>
            <a:pPr marL="868680" lvl="1" indent="-342900" fontAlgn="auto">
              <a:spcBef>
                <a:spcPts val="700"/>
              </a:spcBef>
              <a:spcAft>
                <a:spcPts val="0"/>
              </a:spcAft>
              <a:buClr>
                <a:schemeClr val="tx2"/>
              </a:buClr>
              <a:buSzPct val="95000"/>
              <a:buFont typeface="Arial" pitchFamily="34" charset="0"/>
              <a:buChar char="•"/>
            </a:pPr>
            <a:r>
              <a:rPr kumimoji="0" lang="en-NZ" sz="3000" b="0" i="0" u="none" strike="noStrike" kern="1200" cap="none" spc="0" normalizeH="0" baseline="0" dirty="0" smtClean="0">
                <a:ln>
                  <a:noFill/>
                </a:ln>
                <a:solidFill>
                  <a:schemeClr val="tx1"/>
                </a:solidFill>
                <a:effectLst/>
                <a:uLnTx/>
                <a:uFillTx/>
                <a:latin typeface="+mn-lt"/>
                <a:ea typeface="+mn-ea"/>
                <a:cs typeface="+mn-cs"/>
              </a:rPr>
              <a:t>if</a:t>
            </a:r>
            <a:r>
              <a:rPr kumimoji="0" lang="en-NZ" sz="3000" b="0" i="0" u="none" strike="noStrike" kern="1200" cap="none" spc="0" normalizeH="0" dirty="0" smtClean="0">
                <a:ln>
                  <a:noFill/>
                </a:ln>
                <a:solidFill>
                  <a:schemeClr val="tx1"/>
                </a:solidFill>
                <a:effectLst/>
                <a:uLnTx/>
                <a:uFillTx/>
                <a:latin typeface="+mn-lt"/>
                <a:ea typeface="+mn-ea"/>
                <a:cs typeface="+mn-cs"/>
              </a:rPr>
              <a:t>  ( a = b)	// </a:t>
            </a:r>
            <a:r>
              <a:rPr kumimoji="0" lang="en-NZ" sz="3000" b="0" i="1" u="none" strike="noStrike" kern="1200" cap="none" spc="0" normalizeH="0" dirty="0" smtClean="0">
                <a:ln>
                  <a:noFill/>
                </a:ln>
                <a:solidFill>
                  <a:schemeClr val="tx1"/>
                </a:solidFill>
                <a:effectLst/>
                <a:uLnTx/>
                <a:uFillTx/>
                <a:latin typeface="+mn-lt"/>
                <a:ea typeface="+mn-ea"/>
                <a:cs typeface="+mn-cs"/>
              </a:rPr>
              <a:t>not a compile error</a:t>
            </a:r>
            <a:endParaRPr kumimoji="0" lang="en-NZ"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NZ"/>
              <a:t>Increment/Decrement Operators</a:t>
            </a:r>
          </a:p>
        </p:txBody>
      </p:sp>
      <p:graphicFrame>
        <p:nvGraphicFramePr>
          <p:cNvPr id="32803" name="Group 35"/>
          <p:cNvGraphicFramePr>
            <a:graphicFrameLocks noGrp="1"/>
          </p:cNvGraphicFramePr>
          <p:nvPr>
            <p:ph type="tbl" idx="1"/>
            <p:extLst>
              <p:ext uri="{D42A27DB-BD31-4B8C-83A1-F6EECF244321}">
                <p14:modId xmlns:p14="http://schemas.microsoft.com/office/powerpoint/2010/main" xmlns="" val="3821879602"/>
              </p:ext>
            </p:extLst>
          </p:nvPr>
        </p:nvGraphicFramePr>
        <p:xfrm>
          <a:off x="323528" y="2061120"/>
          <a:ext cx="8507288" cy="3240088"/>
        </p:xfrm>
        <a:graphic>
          <a:graphicData uri="http://schemas.openxmlformats.org/drawingml/2006/table">
            <a:tbl>
              <a:tblPr/>
              <a:tblGrid>
                <a:gridCol w="3394720"/>
                <a:gridCol w="5112568"/>
              </a:tblGrid>
              <a:tr h="649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3200" b="1" i="0" u="none" strike="noStrike" cap="none" normalizeH="0" baseline="0" dirty="0" smtClean="0">
                          <a:ln>
                            <a:noFill/>
                          </a:ln>
                          <a:solidFill>
                            <a:schemeClr val="tx1"/>
                          </a:solidFill>
                          <a:effectLst/>
                          <a:latin typeface="Verdana" pitchFamily="34" charset="0"/>
                          <a:cs typeface="Arial" charset="0"/>
                        </a:rPr>
                        <a:t>Expression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3200" b="1" i="0" u="none" strike="noStrike" cap="none" normalizeH="0" baseline="0" dirty="0" smtClean="0">
                          <a:ln>
                            <a:noFill/>
                          </a:ln>
                          <a:solidFill>
                            <a:schemeClr val="tx1"/>
                          </a:solidFill>
                          <a:effectLst/>
                          <a:latin typeface="Verdana" pitchFamily="34" charset="0"/>
                          <a:cs typeface="Arial" charset="0"/>
                        </a:rPr>
                        <a:t>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3200" b="0" i="0" u="none" strike="noStrike" cap="none" normalizeH="0" baseline="0" smtClean="0">
                          <a:ln>
                            <a:noFill/>
                          </a:ln>
                          <a:solidFill>
                            <a:schemeClr val="tx1"/>
                          </a:solidFill>
                          <a:effectLst/>
                          <a:latin typeface="Verdana" pitchFamily="34" charset="0"/>
                          <a:cs typeface="Arial" charset="0"/>
                        </a:rPr>
                        <a:t>++i or 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3200" b="0" i="0" u="none" strike="noStrike" cap="none" normalizeH="0" baseline="0" dirty="0" smtClean="0">
                          <a:ln>
                            <a:noFill/>
                          </a:ln>
                          <a:solidFill>
                            <a:schemeClr val="tx1"/>
                          </a:solidFill>
                          <a:effectLst/>
                          <a:latin typeface="Verdana" pitchFamily="34" charset="0"/>
                          <a:cs typeface="Arial" charset="0"/>
                        </a:rPr>
                        <a:t>Increments </a:t>
                      </a:r>
                      <a:r>
                        <a:rPr kumimoji="0" lang="en-NZ" sz="3200" b="0" i="0" u="none" strike="noStrike" cap="none" normalizeH="0" baseline="0" dirty="0" err="1" smtClean="0">
                          <a:ln>
                            <a:noFill/>
                          </a:ln>
                          <a:solidFill>
                            <a:schemeClr val="tx1"/>
                          </a:solidFill>
                          <a:effectLst/>
                          <a:latin typeface="Verdana" pitchFamily="34" charset="0"/>
                          <a:cs typeface="Arial" charset="0"/>
                        </a:rPr>
                        <a:t>i</a:t>
                      </a:r>
                      <a:r>
                        <a:rPr kumimoji="0" lang="en-NZ" sz="3200" b="0" i="0" u="none" strike="noStrike" cap="none" normalizeH="0" baseline="0" dirty="0" smtClean="0">
                          <a:ln>
                            <a:noFill/>
                          </a:ln>
                          <a:solidFill>
                            <a:schemeClr val="tx1"/>
                          </a:solidFill>
                          <a:effectLst/>
                          <a:latin typeface="Verdana" pitchFamily="34" charset="0"/>
                          <a:cs typeface="Arial" charset="0"/>
                        </a:rPr>
                        <a:t> by 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3200" b="0" i="0" u="none" strike="noStrike" cap="none" normalizeH="0" baseline="0" dirty="0" smtClean="0">
                          <a:ln>
                            <a:noFill/>
                          </a:ln>
                          <a:solidFill>
                            <a:schemeClr val="tx1"/>
                          </a:solidFill>
                          <a:effectLst/>
                          <a:latin typeface="Verdana" pitchFamily="34" charset="0"/>
                          <a:cs typeface="Arial" charset="0"/>
                        </a:rPr>
                        <a:t>--</a:t>
                      </a:r>
                      <a:r>
                        <a:rPr kumimoji="0" lang="en-NZ" sz="3200" b="0" i="0" u="none" strike="noStrike" cap="none" normalizeH="0" baseline="0" dirty="0" err="1" smtClean="0">
                          <a:ln>
                            <a:noFill/>
                          </a:ln>
                          <a:solidFill>
                            <a:schemeClr val="tx1"/>
                          </a:solidFill>
                          <a:effectLst/>
                          <a:latin typeface="Verdana" pitchFamily="34" charset="0"/>
                          <a:cs typeface="Arial" charset="0"/>
                        </a:rPr>
                        <a:t>i</a:t>
                      </a:r>
                      <a:r>
                        <a:rPr kumimoji="0" lang="en-NZ" sz="3200" b="0" i="0" u="none" strike="noStrike" cap="none" normalizeH="0" baseline="0" dirty="0" smtClean="0">
                          <a:ln>
                            <a:noFill/>
                          </a:ln>
                          <a:solidFill>
                            <a:schemeClr val="tx1"/>
                          </a:solidFill>
                          <a:effectLst/>
                          <a:latin typeface="Verdana" pitchFamily="34" charset="0"/>
                          <a:cs typeface="Arial" charset="0"/>
                        </a:rPr>
                        <a:t> or </a:t>
                      </a:r>
                      <a:r>
                        <a:rPr kumimoji="0" lang="en-NZ" sz="3200" b="0" i="0" u="none" strike="noStrike" cap="none" normalizeH="0" baseline="0" dirty="0" err="1" smtClean="0">
                          <a:ln>
                            <a:noFill/>
                          </a:ln>
                          <a:solidFill>
                            <a:schemeClr val="tx1"/>
                          </a:solidFill>
                          <a:effectLst/>
                          <a:latin typeface="Verdana" pitchFamily="34" charset="0"/>
                          <a:cs typeface="Arial" charset="0"/>
                        </a:rPr>
                        <a:t>i</a:t>
                      </a:r>
                      <a:r>
                        <a:rPr kumimoji="0" lang="en-NZ" sz="3200" b="0" i="0" u="none" strike="noStrike" cap="none" normalizeH="0" baseline="0" dirty="0" smtClean="0">
                          <a:ln>
                            <a:noFill/>
                          </a:ln>
                          <a:solidFill>
                            <a:schemeClr val="tx1"/>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3200" b="0" i="0" u="none" strike="noStrike" cap="none" normalizeH="0" baseline="0" dirty="0" smtClean="0">
                          <a:ln>
                            <a:noFill/>
                          </a:ln>
                          <a:solidFill>
                            <a:schemeClr val="tx1"/>
                          </a:solidFill>
                          <a:effectLst/>
                          <a:latin typeface="Verdana" pitchFamily="34" charset="0"/>
                          <a:cs typeface="Arial" charset="0"/>
                        </a:rPr>
                        <a:t>Decrements </a:t>
                      </a:r>
                      <a:r>
                        <a:rPr kumimoji="0" lang="en-NZ" sz="3200" b="0" i="0" u="none" strike="noStrike" cap="none" normalizeH="0" baseline="0" dirty="0" err="1" smtClean="0">
                          <a:ln>
                            <a:noFill/>
                          </a:ln>
                          <a:solidFill>
                            <a:schemeClr val="tx1"/>
                          </a:solidFill>
                          <a:effectLst/>
                          <a:latin typeface="Verdana" pitchFamily="34" charset="0"/>
                          <a:cs typeface="Arial" charset="0"/>
                        </a:rPr>
                        <a:t>i</a:t>
                      </a:r>
                      <a:r>
                        <a:rPr kumimoji="0" lang="en-NZ" sz="3200" b="0" i="0" u="none" strike="noStrike" cap="none" normalizeH="0" baseline="0" dirty="0" smtClean="0">
                          <a:ln>
                            <a:noFill/>
                          </a:ln>
                          <a:solidFill>
                            <a:schemeClr val="tx1"/>
                          </a:solidFill>
                          <a:effectLst/>
                          <a:latin typeface="Verdana" pitchFamily="34" charset="0"/>
                          <a:cs typeface="Arial" charset="0"/>
                        </a:rPr>
                        <a:t> by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3200" b="0" i="0" u="none" strike="noStrike" cap="none" normalizeH="0" baseline="0" dirty="0" err="1" smtClean="0">
                          <a:ln>
                            <a:noFill/>
                          </a:ln>
                          <a:solidFill>
                            <a:schemeClr val="tx1"/>
                          </a:solidFill>
                          <a:effectLst/>
                          <a:latin typeface="Verdana" pitchFamily="34" charset="0"/>
                          <a:cs typeface="Arial" charset="0"/>
                        </a:rPr>
                        <a:t>i</a:t>
                      </a:r>
                      <a:r>
                        <a:rPr kumimoji="0" lang="en-NZ" sz="3200" b="0" i="0" u="none" strike="noStrike" cap="none" normalizeH="0" baseline="0" dirty="0" smtClean="0">
                          <a:ln>
                            <a:noFill/>
                          </a:ln>
                          <a:solidFill>
                            <a:schemeClr val="tx1"/>
                          </a:solidFill>
                          <a:effectLst/>
                          <a:latin typeface="Verdana" pitchFamily="34" charset="0"/>
                          <a:cs typeface="Arial" charset="0"/>
                        </a:rPr>
                        <a:t> +=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3200" b="0" i="0" u="none" strike="noStrike" cap="none" normalizeH="0" baseline="0" dirty="0" smtClean="0">
                          <a:ln>
                            <a:noFill/>
                          </a:ln>
                          <a:solidFill>
                            <a:schemeClr val="tx1"/>
                          </a:solidFill>
                          <a:effectLst/>
                          <a:latin typeface="Verdana" pitchFamily="34" charset="0"/>
                          <a:cs typeface="Arial" charset="0"/>
                        </a:rPr>
                        <a:t>Increments </a:t>
                      </a:r>
                      <a:r>
                        <a:rPr kumimoji="0" lang="en-NZ" sz="3200" b="0" i="0" u="none" strike="noStrike" cap="none" normalizeH="0" baseline="0" dirty="0" err="1" smtClean="0">
                          <a:ln>
                            <a:noFill/>
                          </a:ln>
                          <a:solidFill>
                            <a:schemeClr val="tx1"/>
                          </a:solidFill>
                          <a:effectLst/>
                          <a:latin typeface="Verdana" pitchFamily="34" charset="0"/>
                          <a:cs typeface="Arial" charset="0"/>
                        </a:rPr>
                        <a:t>i</a:t>
                      </a:r>
                      <a:r>
                        <a:rPr kumimoji="0" lang="en-NZ" sz="3200" b="0" i="0" u="none" strike="noStrike" cap="none" normalizeH="0" baseline="0" dirty="0" smtClean="0">
                          <a:ln>
                            <a:noFill/>
                          </a:ln>
                          <a:solidFill>
                            <a:schemeClr val="tx1"/>
                          </a:solidFill>
                          <a:effectLst/>
                          <a:latin typeface="Verdana" pitchFamily="34" charset="0"/>
                          <a:cs typeface="Arial" charset="0"/>
                        </a:rPr>
                        <a:t> by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3200" b="0" i="0" u="none" strike="noStrike" cap="none" normalizeH="0" baseline="0" dirty="0" err="1" smtClean="0">
                          <a:ln>
                            <a:noFill/>
                          </a:ln>
                          <a:solidFill>
                            <a:schemeClr val="tx1"/>
                          </a:solidFill>
                          <a:effectLst/>
                          <a:latin typeface="Verdana" pitchFamily="34" charset="0"/>
                          <a:cs typeface="Arial" charset="0"/>
                        </a:rPr>
                        <a:t>i</a:t>
                      </a:r>
                      <a:r>
                        <a:rPr kumimoji="0" lang="en-NZ" sz="3200" b="0" i="0" u="none" strike="noStrike" cap="none" normalizeH="0" baseline="0" dirty="0" smtClean="0">
                          <a:ln>
                            <a:noFill/>
                          </a:ln>
                          <a:solidFill>
                            <a:schemeClr val="tx1"/>
                          </a:solidFill>
                          <a:effectLst/>
                          <a:latin typeface="Verdana" pitchFamily="34" charset="0"/>
                          <a:cs typeface="Arial" charset="0"/>
                        </a:rPr>
                        <a:t> -=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3200" b="0" i="0" u="none" strike="noStrike" cap="none" normalizeH="0" baseline="0" dirty="0" smtClean="0">
                          <a:ln>
                            <a:noFill/>
                          </a:ln>
                          <a:solidFill>
                            <a:schemeClr val="tx1"/>
                          </a:solidFill>
                          <a:effectLst/>
                          <a:latin typeface="Verdana" pitchFamily="34" charset="0"/>
                          <a:cs typeface="Arial" charset="0"/>
                        </a:rPr>
                        <a:t>Decrements </a:t>
                      </a:r>
                      <a:r>
                        <a:rPr kumimoji="0" lang="en-NZ" sz="3200" b="0" i="0" u="none" strike="noStrike" cap="none" normalizeH="0" baseline="0" dirty="0" err="1" smtClean="0">
                          <a:ln>
                            <a:noFill/>
                          </a:ln>
                          <a:solidFill>
                            <a:schemeClr val="tx1"/>
                          </a:solidFill>
                          <a:effectLst/>
                          <a:latin typeface="Verdana" pitchFamily="34" charset="0"/>
                          <a:cs typeface="Arial" charset="0"/>
                        </a:rPr>
                        <a:t>i</a:t>
                      </a:r>
                      <a:r>
                        <a:rPr kumimoji="0" lang="en-NZ" sz="3200" b="0" i="0" u="none" strike="noStrike" cap="none" normalizeH="0" baseline="0" dirty="0" smtClean="0">
                          <a:ln>
                            <a:noFill/>
                          </a:ln>
                          <a:solidFill>
                            <a:schemeClr val="tx1"/>
                          </a:solidFill>
                          <a:effectLst/>
                          <a:latin typeface="Verdana" pitchFamily="34" charset="0"/>
                          <a:cs typeface="Arial" charset="0"/>
                        </a:rPr>
                        <a:t> by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NZ"/>
              <a:t>++ and --</a:t>
            </a:r>
          </a:p>
        </p:txBody>
      </p:sp>
      <p:sp>
        <p:nvSpPr>
          <p:cNvPr id="59395" name="Rectangle 3"/>
          <p:cNvSpPr>
            <a:spLocks noGrp="1" noChangeArrowheads="1"/>
          </p:cNvSpPr>
          <p:nvPr>
            <p:ph idx="1"/>
          </p:nvPr>
        </p:nvSpPr>
        <p:spPr/>
        <p:txBody>
          <a:bodyPr>
            <a:normAutofit/>
          </a:bodyPr>
          <a:lstStyle/>
          <a:p>
            <a:pPr>
              <a:spcAft>
                <a:spcPts val="1200"/>
              </a:spcAft>
            </a:pPr>
            <a:r>
              <a:rPr lang="en-NZ" sz="2800" dirty="0"/>
              <a:t> The ++ and – operators have a different effect depending on whether they come before or after their argument.</a:t>
            </a:r>
          </a:p>
          <a:p>
            <a:pPr>
              <a:spcAft>
                <a:spcPts val="1200"/>
              </a:spcAft>
            </a:pPr>
            <a:r>
              <a:rPr lang="en-NZ" sz="2800" dirty="0"/>
              <a:t>++x = increment, then evaluate</a:t>
            </a:r>
          </a:p>
          <a:p>
            <a:pPr>
              <a:spcAft>
                <a:spcPts val="1200"/>
              </a:spcAft>
            </a:pPr>
            <a:r>
              <a:rPr lang="en-NZ" sz="2800" dirty="0"/>
              <a:t>x++ = evaluate, then increment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NZ"/>
              <a:t>++ and --</a:t>
            </a:r>
          </a:p>
        </p:txBody>
      </p:sp>
      <p:graphicFrame>
        <p:nvGraphicFramePr>
          <p:cNvPr id="68629" name="Group 21"/>
          <p:cNvGraphicFramePr>
            <a:graphicFrameLocks noGrp="1"/>
          </p:cNvGraphicFramePr>
          <p:nvPr>
            <p:ph type="tbl" idx="1"/>
            <p:extLst>
              <p:ext uri="{D42A27DB-BD31-4B8C-83A1-F6EECF244321}">
                <p14:modId xmlns:p14="http://schemas.microsoft.com/office/powerpoint/2010/main" xmlns="" val="3340028674"/>
              </p:ext>
            </p:extLst>
          </p:nvPr>
        </p:nvGraphicFramePr>
        <p:xfrm>
          <a:off x="457200" y="1963389"/>
          <a:ext cx="8229600" cy="3625851"/>
        </p:xfrm>
        <a:graphic>
          <a:graphicData uri="http://schemas.openxmlformats.org/drawingml/2006/table">
            <a:tbl>
              <a:tblPr/>
              <a:tblGrid>
                <a:gridCol w="4114800"/>
                <a:gridCol w="4114800"/>
              </a:tblGrid>
              <a:tr h="6048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1" i="0" u="none" strike="noStrike" cap="none" normalizeH="0" baseline="0" dirty="0" smtClean="0">
                          <a:ln>
                            <a:noFill/>
                          </a:ln>
                          <a:solidFill>
                            <a:schemeClr val="tx1"/>
                          </a:solidFill>
                          <a:effectLst/>
                          <a:latin typeface="Verdana" pitchFamily="34" charset="0"/>
                          <a:cs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1" i="0" u="none" strike="noStrike" cap="none" normalizeH="0" baseline="0" dirty="0" smtClean="0">
                          <a:ln>
                            <a:noFill/>
                          </a:ln>
                          <a:solidFill>
                            <a:schemeClr val="tx1"/>
                          </a:solidFill>
                          <a:effectLst/>
                          <a:latin typeface="Verdana" pitchFamily="34" charset="0"/>
                          <a:cs typeface="Arial" charset="0"/>
                        </a:rPr>
                        <a:t>Logically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11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smtClean="0">
                          <a:ln>
                            <a:noFill/>
                          </a:ln>
                          <a:solidFill>
                            <a:schemeClr val="tx1"/>
                          </a:solidFill>
                          <a:effectLst/>
                          <a:latin typeface="Verdana" pitchFamily="34" charset="0"/>
                          <a:cs typeface="Arial" charset="0"/>
                        </a:rPr>
                        <a:t>a =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b = b + 1;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09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smtClean="0">
                          <a:ln>
                            <a:noFill/>
                          </a:ln>
                          <a:solidFill>
                            <a:schemeClr val="tx1"/>
                          </a:solidFill>
                          <a:effectLst/>
                          <a:latin typeface="Verdana" pitchFamily="34" charset="0"/>
                          <a:cs typeface="Arial" charset="0"/>
                        </a:rPr>
                        <a:t>a =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a = b;</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2800" b="0" i="0" u="none" strike="noStrike" cap="none" normalizeH="0" baseline="0" dirty="0" smtClean="0">
                          <a:ln>
                            <a:noFill/>
                          </a:ln>
                          <a:solidFill>
                            <a:schemeClr val="tx1"/>
                          </a:solidFill>
                          <a:effectLst/>
                          <a:latin typeface="Verdana" pitchFamily="34" charset="0"/>
                          <a:cs typeface="Arial" charset="0"/>
                        </a:rPr>
                        <a:t>b = b + 1;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NZ" dirty="0" smtClean="0"/>
              <a:t>Arithmetic </a:t>
            </a:r>
            <a:r>
              <a:rPr lang="en-NZ" dirty="0"/>
              <a:t>Operators</a:t>
            </a:r>
          </a:p>
        </p:txBody>
      </p:sp>
      <p:graphicFrame>
        <p:nvGraphicFramePr>
          <p:cNvPr id="45085" name="Group 29"/>
          <p:cNvGraphicFramePr>
            <a:graphicFrameLocks noGrp="1"/>
          </p:cNvGraphicFramePr>
          <p:nvPr>
            <p:ph type="tbl" idx="1"/>
            <p:extLst>
              <p:ext uri="{D42A27DB-BD31-4B8C-83A1-F6EECF244321}">
                <p14:modId xmlns:p14="http://schemas.microsoft.com/office/powerpoint/2010/main" xmlns="" val="2959447450"/>
              </p:ext>
            </p:extLst>
          </p:nvPr>
        </p:nvGraphicFramePr>
        <p:xfrm>
          <a:off x="457200" y="1844352"/>
          <a:ext cx="8075240" cy="1944688"/>
        </p:xfrm>
        <a:graphic>
          <a:graphicData uri="http://schemas.openxmlformats.org/drawingml/2006/table">
            <a:tbl>
              <a:tblPr/>
              <a:tblGrid>
                <a:gridCol w="2674640"/>
                <a:gridCol w="5400600"/>
              </a:tblGrid>
              <a:tr h="649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3200" b="1" i="0" u="none" strike="noStrike" cap="none" normalizeH="0" baseline="0" dirty="0" smtClean="0">
                          <a:ln>
                            <a:noFill/>
                          </a:ln>
                          <a:solidFill>
                            <a:schemeClr val="tx1"/>
                          </a:solidFill>
                          <a:effectLst/>
                          <a:latin typeface="Verdana" pitchFamily="34" charset="0"/>
                          <a:cs typeface="Arial" charset="0"/>
                        </a:rPr>
                        <a:t>Operator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3200" b="1" i="0" u="none" strike="noStrike" cap="none" normalizeH="0" baseline="0" dirty="0" smtClean="0">
                          <a:ln>
                            <a:noFill/>
                          </a:ln>
                          <a:solidFill>
                            <a:schemeClr val="tx1"/>
                          </a:solidFill>
                          <a:effectLst/>
                          <a:latin typeface="Verdana" pitchFamily="34" charset="0"/>
                          <a:cs typeface="Arial" charset="0"/>
                        </a:rPr>
                        <a:t>Operation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3200" b="0" i="0" u="none" strike="noStrike" cap="none" normalizeH="0" baseline="0" smtClean="0">
                          <a:ln>
                            <a:noFill/>
                          </a:ln>
                          <a:solidFill>
                            <a:schemeClr val="tx1"/>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3200" b="0" i="0" u="none" strike="noStrike" cap="none" normalizeH="0" baseline="0" dirty="0" smtClean="0">
                          <a:ln>
                            <a:noFill/>
                          </a:ln>
                          <a:solidFill>
                            <a:schemeClr val="tx1"/>
                          </a:solidFill>
                          <a:effectLst/>
                          <a:latin typeface="Verdana" pitchFamily="34" charset="0"/>
                          <a:cs typeface="Arial" charset="0"/>
                        </a:rPr>
                        <a:t>Modulo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3200" b="0" i="0" u="none" strike="noStrike" cap="none" normalizeH="0" baseline="0" dirty="0" smtClean="0">
                          <a:ln>
                            <a:noFill/>
                          </a:ln>
                          <a:solidFill>
                            <a:schemeClr val="tx1"/>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NZ" sz="3200" b="0" i="0" u="none" strike="noStrike" cap="none" normalizeH="0" baseline="0" dirty="0" smtClean="0">
                          <a:ln>
                            <a:noFill/>
                          </a:ln>
                          <a:solidFill>
                            <a:schemeClr val="tx1"/>
                          </a:solidFill>
                          <a:effectLst/>
                          <a:latin typeface="Verdana" pitchFamily="34" charset="0"/>
                          <a:cs typeface="Arial" charset="0"/>
                        </a:rPr>
                        <a:t>Division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86" name="Text Box 30"/>
          <p:cNvSpPr txBox="1">
            <a:spLocks noChangeArrowheads="1"/>
          </p:cNvSpPr>
          <p:nvPr/>
        </p:nvSpPr>
        <p:spPr bwMode="auto">
          <a:xfrm>
            <a:off x="611188" y="4149725"/>
            <a:ext cx="7561262" cy="1384995"/>
          </a:xfrm>
          <a:prstGeom prst="rect">
            <a:avLst/>
          </a:prstGeom>
          <a:noFill/>
          <a:ln w="9525">
            <a:noFill/>
            <a:miter lim="800000"/>
            <a:headEnd/>
            <a:tailEnd/>
          </a:ln>
          <a:effectLst/>
        </p:spPr>
        <p:txBody>
          <a:bodyPr>
            <a:spAutoFit/>
          </a:bodyPr>
          <a:lstStyle/>
          <a:p>
            <a:pPr>
              <a:spcBef>
                <a:spcPct val="50000"/>
              </a:spcBef>
            </a:pPr>
            <a:r>
              <a:rPr lang="en-NZ" sz="2800" dirty="0">
                <a:latin typeface="+mn-lt"/>
              </a:rPr>
              <a:t>When using /, C++ automatically performs integer or real division </a:t>
            </a:r>
            <a:r>
              <a:rPr lang="en-NZ" sz="2800" dirty="0" smtClean="0">
                <a:latin typeface="+mn-lt"/>
              </a:rPr>
              <a:t>as </a:t>
            </a:r>
            <a:r>
              <a:rPr lang="en-NZ" sz="2800" i="1" dirty="0" smtClean="0">
                <a:latin typeface="+mn-lt"/>
              </a:rPr>
              <a:t>it decides</a:t>
            </a:r>
            <a:r>
              <a:rPr lang="en-NZ" sz="2800" dirty="0" smtClean="0">
                <a:latin typeface="+mn-lt"/>
              </a:rPr>
              <a:t> is </a:t>
            </a:r>
            <a:r>
              <a:rPr lang="en-NZ" sz="2800" dirty="0">
                <a:latin typeface="+mn-lt"/>
              </a:rPr>
              <a:t>appropriate.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Goals</a:t>
            </a:r>
            <a:endParaRPr lang="en-NZ" dirty="0"/>
          </a:p>
        </p:txBody>
      </p:sp>
      <p:sp>
        <p:nvSpPr>
          <p:cNvPr id="3" name="Content Placeholder 2"/>
          <p:cNvSpPr>
            <a:spLocks noGrp="1"/>
          </p:cNvSpPr>
          <p:nvPr>
            <p:ph idx="1"/>
          </p:nvPr>
        </p:nvSpPr>
        <p:spPr/>
        <p:txBody>
          <a:bodyPr/>
          <a:lstStyle/>
          <a:p>
            <a:pPr marL="457200" indent="-457200">
              <a:buFont typeface="+mj-lt"/>
              <a:buAutoNum type="arabicPeriod"/>
            </a:pPr>
            <a:r>
              <a:rPr lang="en-NZ" dirty="0" smtClean="0"/>
              <a:t>To learn how to build increasingly complex OO architectures.</a:t>
            </a:r>
          </a:p>
          <a:p>
            <a:pPr marL="457200" indent="-457200">
              <a:buFont typeface="+mj-lt"/>
              <a:buAutoNum type="arabicPeriod"/>
            </a:pPr>
            <a:r>
              <a:rPr lang="en-NZ" dirty="0" smtClean="0"/>
              <a:t>To learn how to implement and use complex abstract data structures.</a:t>
            </a:r>
          </a:p>
          <a:p>
            <a:pPr marL="457200" indent="-457200">
              <a:buFont typeface="+mj-lt"/>
              <a:buAutoNum type="arabicPeriod"/>
            </a:pPr>
            <a:r>
              <a:rPr lang="en-NZ" dirty="0" smtClean="0"/>
              <a:t>To learn how to use more complex and sophisticated algorithms.</a:t>
            </a:r>
          </a:p>
          <a:p>
            <a:pPr marL="457200" indent="-457200">
              <a:buFont typeface="+mj-lt"/>
              <a:buAutoNum type="arabicPeriod"/>
            </a:pPr>
            <a:r>
              <a:rPr lang="en-NZ" dirty="0" smtClean="0"/>
              <a:t>To learn C++.</a:t>
            </a:r>
          </a:p>
          <a:p>
            <a:pPr marL="457200" indent="-457200">
              <a:buFont typeface="+mj-lt"/>
              <a:buAutoNum type="arabicPeriod"/>
            </a:pPr>
            <a:r>
              <a:rPr lang="en-NZ" dirty="0" smtClean="0"/>
              <a:t>To start to think about alternative </a:t>
            </a:r>
            <a:r>
              <a:rPr lang="en-NZ" b="1" i="1" dirty="0" smtClean="0"/>
              <a:t>programming paradigms.</a:t>
            </a:r>
          </a:p>
          <a:p>
            <a:pPr marL="457200" indent="-457200">
              <a:buFont typeface="+mj-lt"/>
              <a:buAutoNum type="arabicPeriod"/>
            </a:pPr>
            <a:r>
              <a:rPr lang="en-NZ" dirty="0" smtClean="0"/>
              <a:t>To start to think in terms of programming principles, not technological specifics.</a:t>
            </a:r>
          </a:p>
          <a:p>
            <a:pPr marL="457200" indent="-457200">
              <a:buFont typeface="+mj-lt"/>
              <a:buAutoNum type="arabicPeriod"/>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NZ"/>
              <a:t>Random Number Generation</a:t>
            </a:r>
          </a:p>
        </p:txBody>
      </p:sp>
      <p:sp>
        <p:nvSpPr>
          <p:cNvPr id="49155" name="Rectangle 3"/>
          <p:cNvSpPr>
            <a:spLocks noGrp="1" noChangeArrowheads="1"/>
          </p:cNvSpPr>
          <p:nvPr>
            <p:ph idx="1"/>
          </p:nvPr>
        </p:nvSpPr>
        <p:spPr/>
        <p:txBody>
          <a:bodyPr>
            <a:normAutofit/>
          </a:bodyPr>
          <a:lstStyle/>
          <a:p>
            <a:r>
              <a:rPr lang="en-NZ" sz="2800" dirty="0" smtClean="0"/>
              <a:t>In standard C++:</a:t>
            </a:r>
          </a:p>
          <a:p>
            <a:pPr lvl="1"/>
            <a:r>
              <a:rPr lang="en-NZ" sz="2800" dirty="0" err="1" smtClean="0"/>
              <a:t>int</a:t>
            </a:r>
            <a:r>
              <a:rPr lang="en-NZ" sz="2800" dirty="0" smtClean="0"/>
              <a:t>  </a:t>
            </a:r>
            <a:r>
              <a:rPr lang="en-NZ" sz="2800" dirty="0" err="1" smtClean="0"/>
              <a:t>newRandNumber</a:t>
            </a:r>
            <a:r>
              <a:rPr lang="en-NZ" sz="2800" dirty="0" smtClean="0"/>
              <a:t> = rand() % 100</a:t>
            </a:r>
          </a:p>
          <a:p>
            <a:pPr lvl="1"/>
            <a:endParaRPr lang="en-NZ" sz="2800" dirty="0" smtClean="0"/>
          </a:p>
          <a:p>
            <a:r>
              <a:rPr lang="en-NZ" sz="2800" dirty="0" smtClean="0"/>
              <a:t>In Visual C++:</a:t>
            </a:r>
          </a:p>
          <a:p>
            <a:pPr lvl="1"/>
            <a:r>
              <a:rPr lang="en-NZ" sz="2800" dirty="0" smtClean="0"/>
              <a:t>Create an object of class Random</a:t>
            </a:r>
          </a:p>
          <a:p>
            <a:pPr lvl="1"/>
            <a:r>
              <a:rPr lang="en-NZ" sz="2800" dirty="0" smtClean="0"/>
              <a:t>Call one of its methods</a:t>
            </a: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1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5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If Statements</a:t>
            </a:r>
            <a:endParaRPr lang="en-NZ" dirty="0"/>
          </a:p>
        </p:txBody>
      </p:sp>
      <p:sp>
        <p:nvSpPr>
          <p:cNvPr id="3" name="Content Placeholder 2"/>
          <p:cNvSpPr>
            <a:spLocks noGrp="1"/>
          </p:cNvSpPr>
          <p:nvPr>
            <p:ph idx="1"/>
          </p:nvPr>
        </p:nvSpPr>
        <p:spPr/>
        <p:txBody>
          <a:bodyPr>
            <a:normAutofit/>
          </a:bodyPr>
          <a:lstStyle/>
          <a:p>
            <a:r>
              <a:rPr lang="en-NZ" sz="2800" dirty="0" smtClean="0"/>
              <a:t>Use brackets to enforce operator precedence in complex conditionals.</a:t>
            </a:r>
          </a:p>
          <a:p>
            <a:r>
              <a:rPr lang="en-NZ" sz="2800" dirty="0" smtClean="0"/>
              <a:t>Remember there must be an outer set</a:t>
            </a:r>
          </a:p>
          <a:p>
            <a:endParaRPr lang="en-NZ" sz="2800" dirty="0" smtClean="0"/>
          </a:p>
          <a:p>
            <a:r>
              <a:rPr lang="en-NZ" sz="2800" dirty="0" smtClean="0"/>
              <a:t>if  (a == b) &amp;&amp; (c &lt; d)		 // </a:t>
            </a:r>
            <a:r>
              <a:rPr lang="en-NZ" sz="2800" i="1" dirty="0" smtClean="0"/>
              <a:t>wrong</a:t>
            </a:r>
          </a:p>
          <a:p>
            <a:r>
              <a:rPr lang="en-NZ" sz="2800" dirty="0" smtClean="0"/>
              <a:t>if  ((a == b) &amp;&amp; (c &lt; d))	 // </a:t>
            </a:r>
            <a:r>
              <a:rPr lang="en-NZ" sz="2800" i="1" dirty="0" smtClean="0"/>
              <a:t>right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NZ"/>
              <a:t>For Loops</a:t>
            </a:r>
          </a:p>
        </p:txBody>
      </p:sp>
      <p:sp>
        <p:nvSpPr>
          <p:cNvPr id="26627" name="Rectangle 3"/>
          <p:cNvSpPr>
            <a:spLocks noGrp="1" noChangeArrowheads="1"/>
          </p:cNvSpPr>
          <p:nvPr>
            <p:ph idx="1"/>
          </p:nvPr>
        </p:nvSpPr>
        <p:spPr/>
        <p:txBody>
          <a:bodyPr>
            <a:normAutofit/>
          </a:bodyPr>
          <a:lstStyle/>
          <a:p>
            <a:pPr>
              <a:buFont typeface="Wingdings" pitchFamily="2" charset="2"/>
              <a:buNone/>
            </a:pPr>
            <a:endParaRPr lang="en-NZ" sz="2800" dirty="0"/>
          </a:p>
          <a:p>
            <a:pPr>
              <a:buFont typeface="Wingdings" pitchFamily="2" charset="2"/>
              <a:buNone/>
            </a:pPr>
            <a:r>
              <a:rPr lang="en-NZ" sz="2800" dirty="0"/>
              <a:t>for </a:t>
            </a:r>
            <a:r>
              <a:rPr lang="en-NZ" sz="2800" dirty="0" smtClean="0"/>
              <a:t>(</a:t>
            </a:r>
            <a:r>
              <a:rPr lang="en-NZ" sz="2800" dirty="0" err="1" smtClean="0"/>
              <a:t>int</a:t>
            </a:r>
            <a:r>
              <a:rPr lang="en-NZ" sz="2800" dirty="0" smtClean="0"/>
              <a:t> x=0</a:t>
            </a:r>
            <a:r>
              <a:rPr lang="en-NZ" sz="2800" dirty="0"/>
              <a:t>; x&lt;10; ++x)</a:t>
            </a:r>
          </a:p>
          <a:p>
            <a:pPr>
              <a:buFont typeface="Wingdings" pitchFamily="2" charset="2"/>
              <a:buNone/>
            </a:pPr>
            <a:r>
              <a:rPr lang="en-NZ" sz="2800" dirty="0"/>
              <a:t>{</a:t>
            </a:r>
          </a:p>
          <a:p>
            <a:pPr>
              <a:buFont typeface="Wingdings" pitchFamily="2" charset="2"/>
              <a:buNone/>
            </a:pPr>
            <a:r>
              <a:rPr lang="en-NZ" sz="2800" dirty="0"/>
              <a:t>	</a:t>
            </a:r>
            <a:r>
              <a:rPr lang="en-NZ" sz="2800" dirty="0" smtClean="0"/>
              <a:t>	// </a:t>
            </a:r>
            <a:r>
              <a:rPr lang="en-NZ" sz="2800" i="1" dirty="0" smtClean="0"/>
              <a:t>loop</a:t>
            </a:r>
            <a:r>
              <a:rPr lang="en-NZ" sz="2800" dirty="0" smtClean="0"/>
              <a:t> </a:t>
            </a:r>
            <a:r>
              <a:rPr lang="en-NZ" sz="2800" i="1" dirty="0" smtClean="0"/>
              <a:t>code here...</a:t>
            </a:r>
            <a:endParaRPr lang="en-NZ" sz="2800" i="1" dirty="0"/>
          </a:p>
          <a:p>
            <a:pPr>
              <a:buFont typeface="Wingdings" pitchFamily="2" charset="2"/>
              <a:buNone/>
            </a:pPr>
            <a:r>
              <a:rPr lang="en-NZ" sz="2800" dirty="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Casting in Visual C++</a:t>
            </a:r>
            <a:endParaRPr lang="en-NZ" dirty="0"/>
          </a:p>
        </p:txBody>
      </p:sp>
      <p:sp>
        <p:nvSpPr>
          <p:cNvPr id="3" name="Content Placeholder 2"/>
          <p:cNvSpPr>
            <a:spLocks noGrp="1"/>
          </p:cNvSpPr>
          <p:nvPr>
            <p:ph idx="1"/>
          </p:nvPr>
        </p:nvSpPr>
        <p:spPr>
          <a:xfrm>
            <a:off x="539552" y="1783560"/>
            <a:ext cx="8147248" cy="4572000"/>
          </a:xfrm>
        </p:spPr>
        <p:txBody>
          <a:bodyPr>
            <a:normAutofit/>
          </a:bodyPr>
          <a:lstStyle/>
          <a:p>
            <a:pPr lvl="1"/>
            <a:r>
              <a:rPr lang="en-NZ" sz="2800" dirty="0" smtClean="0"/>
              <a:t>Convert::</a:t>
            </a:r>
            <a:r>
              <a:rPr lang="en-NZ" sz="2800" dirty="0" err="1" smtClean="0"/>
              <a:t>ToString</a:t>
            </a:r>
            <a:r>
              <a:rPr lang="en-NZ" sz="2800" dirty="0" smtClean="0"/>
              <a:t>(</a:t>
            </a:r>
            <a:r>
              <a:rPr lang="en-NZ" sz="2800" dirty="0" err="1" smtClean="0"/>
              <a:t>i</a:t>
            </a:r>
            <a:r>
              <a:rPr lang="en-NZ" sz="2800" dirty="0" smtClean="0"/>
              <a:t>)	</a:t>
            </a:r>
          </a:p>
          <a:p>
            <a:pPr marL="274320" lvl="1" indent="0">
              <a:buNone/>
            </a:pPr>
            <a:endParaRPr lang="en-NZ" sz="2800" dirty="0" smtClean="0"/>
          </a:p>
          <a:p>
            <a:pPr lvl="1"/>
            <a:r>
              <a:rPr lang="en-NZ" sz="2800" dirty="0" err="1" smtClean="0"/>
              <a:t>someObject</a:t>
            </a:r>
            <a:r>
              <a:rPr lang="en-NZ" sz="2800" dirty="0" smtClean="0"/>
              <a:t>-&gt;</a:t>
            </a:r>
            <a:r>
              <a:rPr lang="en-NZ" sz="2800" dirty="0" err="1" smtClean="0"/>
              <a:t>ToString</a:t>
            </a:r>
            <a:r>
              <a:rPr lang="en-NZ" sz="2800" dirty="0" smtClean="0"/>
              <a:t>();</a:t>
            </a:r>
          </a:p>
          <a:p>
            <a:pPr lvl="1"/>
            <a:endParaRPr lang="en-NZ" sz="2800" dirty="0"/>
          </a:p>
          <a:p>
            <a:pPr lvl="1"/>
            <a:r>
              <a:rPr lang="en-NZ" sz="2800" dirty="0" smtClean="0"/>
              <a:t>double </a:t>
            </a:r>
            <a:r>
              <a:rPr lang="en-NZ" sz="2800" dirty="0" err="1" smtClean="0"/>
              <a:t>myDouble</a:t>
            </a:r>
            <a:r>
              <a:rPr lang="en-NZ" sz="2800" dirty="0" smtClean="0"/>
              <a:t> = (double)</a:t>
            </a:r>
            <a:r>
              <a:rPr lang="en-NZ" sz="2800" dirty="0" err="1" smtClean="0"/>
              <a:t>myInteger</a:t>
            </a:r>
            <a:r>
              <a:rPr lang="en-NZ" sz="2800" dirty="0" smtClean="0"/>
              <a:t>;</a:t>
            </a: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NZ"/>
              <a:t>Case Statement</a:t>
            </a:r>
          </a:p>
        </p:txBody>
      </p:sp>
      <p:sp>
        <p:nvSpPr>
          <p:cNvPr id="43011" name="Rectangle 3"/>
          <p:cNvSpPr>
            <a:spLocks noGrp="1" noChangeArrowheads="1"/>
          </p:cNvSpPr>
          <p:nvPr>
            <p:ph idx="1"/>
          </p:nvPr>
        </p:nvSpPr>
        <p:spPr/>
        <p:txBody>
          <a:bodyPr/>
          <a:lstStyle/>
          <a:p>
            <a:pPr>
              <a:lnSpc>
                <a:spcPct val="80000"/>
              </a:lnSpc>
            </a:pPr>
            <a:r>
              <a:rPr lang="en-NZ" dirty="0" smtClean="0"/>
              <a:t>Switch</a:t>
            </a:r>
          </a:p>
          <a:p>
            <a:pPr>
              <a:lnSpc>
                <a:spcPct val="80000"/>
              </a:lnSpc>
            </a:pPr>
            <a:endParaRPr lang="en-NZ" dirty="0" smtClean="0"/>
          </a:p>
          <a:p>
            <a:pPr>
              <a:lnSpc>
                <a:spcPct val="80000"/>
              </a:lnSpc>
            </a:pPr>
            <a:endParaRPr lang="en-NZ" dirty="0" smtClean="0"/>
          </a:p>
          <a:p>
            <a:pPr>
              <a:lnSpc>
                <a:spcPct val="80000"/>
              </a:lnSpc>
            </a:pPr>
            <a:endParaRPr lang="en-NZ" dirty="0" smtClean="0"/>
          </a:p>
          <a:p>
            <a:pPr>
              <a:lnSpc>
                <a:spcPct val="80000"/>
              </a:lnSpc>
            </a:pPr>
            <a:endParaRPr lang="en-NZ" dirty="0" smtClean="0"/>
          </a:p>
          <a:p>
            <a:pPr>
              <a:lnSpc>
                <a:spcPct val="80000"/>
              </a:lnSpc>
            </a:pPr>
            <a:endParaRPr lang="en-NZ" dirty="0" smtClean="0"/>
          </a:p>
          <a:p>
            <a:pPr>
              <a:lnSpc>
                <a:spcPct val="80000"/>
              </a:lnSpc>
            </a:pPr>
            <a:endParaRPr lang="en-NZ" dirty="0" smtClean="0"/>
          </a:p>
          <a:p>
            <a:pPr>
              <a:lnSpc>
                <a:spcPct val="80000"/>
              </a:lnSpc>
            </a:pPr>
            <a:endParaRPr lang="en-NZ" dirty="0" smtClean="0"/>
          </a:p>
          <a:p>
            <a:pPr>
              <a:lnSpc>
                <a:spcPct val="80000"/>
              </a:lnSpc>
            </a:pPr>
            <a:endParaRPr lang="en-NZ" dirty="0" smtClean="0"/>
          </a:p>
          <a:p>
            <a:pPr>
              <a:lnSpc>
                <a:spcPct val="80000"/>
              </a:lnSpc>
            </a:pPr>
            <a:endParaRPr lang="en-NZ" dirty="0" smtClean="0"/>
          </a:p>
          <a:p>
            <a:pPr>
              <a:lnSpc>
                <a:spcPct val="80000"/>
              </a:lnSpc>
            </a:pPr>
            <a:endParaRPr lang="en-NZ" dirty="0" smtClean="0"/>
          </a:p>
          <a:p>
            <a:pPr>
              <a:lnSpc>
                <a:spcPct val="80000"/>
              </a:lnSpc>
            </a:pPr>
            <a:endParaRPr lang="en-NZ" dirty="0" smtClean="0"/>
          </a:p>
          <a:p>
            <a:pPr>
              <a:lnSpc>
                <a:spcPct val="80000"/>
              </a:lnSpc>
            </a:pPr>
            <a:r>
              <a:rPr lang="en-NZ" dirty="0" smtClean="0"/>
              <a:t>NB: In C++, you may not switch on a string.</a:t>
            </a:r>
            <a:endParaRPr lang="en-NZ" dirty="0"/>
          </a:p>
          <a:p>
            <a:pPr>
              <a:lnSpc>
                <a:spcPct val="80000"/>
              </a:lnSpc>
              <a:buFont typeface="Wingdings" pitchFamily="2" charset="2"/>
              <a:buNone/>
            </a:pPr>
            <a:endParaRPr lang="en-NZ" sz="2000" dirty="0"/>
          </a:p>
        </p:txBody>
      </p:sp>
      <p:pic>
        <p:nvPicPr>
          <p:cNvPr id="1026" name="Picture 2"/>
          <p:cNvPicPr>
            <a:picLocks noChangeAspect="1" noChangeArrowheads="1"/>
          </p:cNvPicPr>
          <p:nvPr/>
        </p:nvPicPr>
        <p:blipFill>
          <a:blip r:embed="rId3" cstate="print"/>
          <a:srcRect/>
          <a:stretch>
            <a:fillRect/>
          </a:stretch>
        </p:blipFill>
        <p:spPr bwMode="auto">
          <a:xfrm>
            <a:off x="1965494" y="1772816"/>
            <a:ext cx="3758634" cy="39604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r>
              <a:rPr lang="en-NZ" dirty="0"/>
              <a:t>Complex Data </a:t>
            </a:r>
            <a:r>
              <a:rPr lang="en-NZ" dirty="0" smtClean="0"/>
              <a:t>Types - Arrays</a:t>
            </a:r>
            <a:br>
              <a:rPr lang="en-NZ" dirty="0" smtClean="0"/>
            </a:br>
            <a:endParaRPr lang="en-NZ" dirty="0"/>
          </a:p>
        </p:txBody>
      </p:sp>
      <p:sp>
        <p:nvSpPr>
          <p:cNvPr id="51203" name="Rectangle 3"/>
          <p:cNvSpPr>
            <a:spLocks noGrp="1" noChangeArrowheads="1"/>
          </p:cNvSpPr>
          <p:nvPr>
            <p:ph idx="1"/>
          </p:nvPr>
        </p:nvSpPr>
        <p:spPr/>
        <p:txBody>
          <a:bodyPr>
            <a:normAutofit/>
          </a:bodyPr>
          <a:lstStyle/>
          <a:p>
            <a:r>
              <a:rPr lang="en-NZ" sz="2800" dirty="0" smtClean="0"/>
              <a:t>Visual C++ supports two kinds of arrays</a:t>
            </a:r>
          </a:p>
          <a:p>
            <a:pPr lvl="1"/>
            <a:r>
              <a:rPr lang="en-NZ" sz="2800" dirty="0" smtClean="0"/>
              <a:t>standard (native) C++</a:t>
            </a:r>
          </a:p>
          <a:p>
            <a:pPr lvl="1"/>
            <a:r>
              <a:rPr lang="en-NZ" sz="2800" dirty="0" smtClean="0"/>
              <a:t>.NET (C++/CLI).</a:t>
            </a:r>
          </a:p>
          <a:p>
            <a:pPr lvl="1"/>
            <a:endParaRPr lang="en-NZ" sz="2800" dirty="0" smtClean="0"/>
          </a:p>
          <a:p>
            <a:r>
              <a:rPr lang="en-NZ" sz="2800" dirty="0" smtClean="0"/>
              <a:t>Native C++ arrays</a:t>
            </a:r>
          </a:p>
          <a:p>
            <a:pPr lvl="1"/>
            <a:r>
              <a:rPr lang="en-NZ" sz="2800" dirty="0" smtClean="0"/>
              <a:t> </a:t>
            </a:r>
            <a:r>
              <a:rPr lang="en-NZ" sz="2800" dirty="0" err="1" smtClean="0"/>
              <a:t>int</a:t>
            </a:r>
            <a:r>
              <a:rPr lang="en-NZ" sz="2800" dirty="0" smtClean="0"/>
              <a:t> </a:t>
            </a:r>
            <a:r>
              <a:rPr lang="en-NZ" sz="2800" dirty="0" err="1" smtClean="0"/>
              <a:t>intArray</a:t>
            </a:r>
            <a:r>
              <a:rPr lang="en-NZ" sz="2800" dirty="0" smtClean="0"/>
              <a:t>[5];</a:t>
            </a:r>
          </a:p>
          <a:p>
            <a:pPr lvl="1"/>
            <a:r>
              <a:rPr lang="en-NZ" sz="2800" dirty="0" err="1" smtClean="0"/>
              <a:t>intArray</a:t>
            </a:r>
            <a:r>
              <a:rPr lang="en-NZ" sz="2800" dirty="0" smtClean="0"/>
              <a:t>[0] = 115;	// </a:t>
            </a:r>
            <a:r>
              <a:rPr lang="en-NZ" sz="2800" i="1" dirty="0"/>
              <a:t>C</a:t>
            </a:r>
            <a:r>
              <a:rPr lang="en-NZ" sz="2800" i="1" dirty="0" smtClean="0"/>
              <a:t>orrect</a:t>
            </a:r>
          </a:p>
          <a:p>
            <a:pPr lvl="1"/>
            <a:endParaRPr lang="en-NZ" sz="2800" i="1" dirty="0" smtClean="0"/>
          </a:p>
          <a:p>
            <a:pPr lvl="1"/>
            <a:r>
              <a:rPr lang="en-NZ" sz="2800" dirty="0" smtClean="0"/>
              <a:t> </a:t>
            </a:r>
            <a:r>
              <a:rPr lang="en-NZ" sz="2800" dirty="0" err="1" smtClean="0"/>
              <a:t>intArray</a:t>
            </a:r>
            <a:r>
              <a:rPr lang="en-NZ" sz="2800" dirty="0" smtClean="0"/>
              <a:t>[5] = 42;	//</a:t>
            </a:r>
            <a:r>
              <a:rPr lang="en-NZ" sz="2800" i="1" dirty="0" smtClean="0"/>
              <a:t> DANGEROUS in C++</a:t>
            </a:r>
            <a:r>
              <a:rPr lang="en-NZ" sz="2800" dirty="0" smtClean="0"/>
              <a:t>!</a:t>
            </a:r>
          </a:p>
          <a:p>
            <a:pPr>
              <a:buNone/>
            </a:pP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4"/>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NZ" dirty="0"/>
              <a:t>Complex Data </a:t>
            </a:r>
            <a:r>
              <a:rPr lang="en-NZ" dirty="0" smtClean="0"/>
              <a:t>Types - Arrays</a:t>
            </a:r>
            <a:endParaRPr lang="en-NZ" dirty="0"/>
          </a:p>
        </p:txBody>
      </p:sp>
      <p:sp>
        <p:nvSpPr>
          <p:cNvPr id="51203" name="Rectangle 3"/>
          <p:cNvSpPr>
            <a:spLocks noGrp="1" noChangeArrowheads="1"/>
          </p:cNvSpPr>
          <p:nvPr>
            <p:ph idx="1"/>
          </p:nvPr>
        </p:nvSpPr>
        <p:spPr/>
        <p:txBody>
          <a:bodyPr>
            <a:normAutofit/>
          </a:bodyPr>
          <a:lstStyle/>
          <a:p>
            <a:r>
              <a:rPr lang="en-NZ" sz="3200" dirty="0" smtClean="0"/>
              <a:t>Two dimensional native C++ arrays</a:t>
            </a:r>
            <a:endParaRPr lang="en-NZ" sz="3200" dirty="0"/>
          </a:p>
          <a:p>
            <a:endParaRPr lang="en-NZ" sz="3200" dirty="0"/>
          </a:p>
          <a:p>
            <a:r>
              <a:rPr lang="en-NZ" sz="3200" dirty="0" smtClean="0"/>
              <a:t> </a:t>
            </a:r>
            <a:r>
              <a:rPr lang="en-NZ" sz="2800" dirty="0" err="1" smtClean="0"/>
              <a:t>int</a:t>
            </a:r>
            <a:r>
              <a:rPr lang="en-NZ" sz="2800" dirty="0" smtClean="0"/>
              <a:t> </a:t>
            </a:r>
            <a:r>
              <a:rPr lang="en-NZ" sz="2800" dirty="0" err="1" smtClean="0"/>
              <a:t>twoDArray</a:t>
            </a:r>
            <a:r>
              <a:rPr lang="en-NZ" sz="2800" dirty="0" smtClean="0"/>
              <a:t>[5][10];</a:t>
            </a:r>
          </a:p>
          <a:p>
            <a:r>
              <a:rPr lang="en-NZ" sz="2800" dirty="0" smtClean="0"/>
              <a:t> </a:t>
            </a:r>
            <a:r>
              <a:rPr lang="en-NZ" sz="2800" dirty="0" err="1" smtClean="0"/>
              <a:t>twoDArray</a:t>
            </a:r>
            <a:r>
              <a:rPr lang="en-NZ" sz="2800" dirty="0" smtClean="0"/>
              <a:t>[2][3] = 8;</a:t>
            </a:r>
          </a:p>
          <a:p>
            <a:r>
              <a:rPr lang="en-NZ" sz="2800" dirty="0" smtClean="0"/>
              <a:t>listBox1-&gt;Items-&gt;Add(</a:t>
            </a:r>
            <a:r>
              <a:rPr lang="en-NZ" sz="2800" dirty="0" err="1" smtClean="0"/>
              <a:t>twoDArray</a:t>
            </a:r>
            <a:r>
              <a:rPr lang="en-NZ" sz="2800" dirty="0" smtClean="0"/>
              <a:t>[2][3].</a:t>
            </a:r>
            <a:r>
              <a:rPr lang="en-NZ" sz="2800" dirty="0" err="1" smtClean="0"/>
              <a:t>ToString</a:t>
            </a:r>
            <a:r>
              <a:rPr lang="en-NZ" sz="2800" dirty="0" smtClean="0"/>
              <a:t>());</a:t>
            </a:r>
            <a:endParaRPr lang="en-NZ" sz="2800" dirty="0"/>
          </a:p>
        </p:txBody>
      </p:sp>
      <p:cxnSp>
        <p:nvCxnSpPr>
          <p:cNvPr id="5" name="Straight Arrow Connector 4"/>
          <p:cNvCxnSpPr/>
          <p:nvPr/>
        </p:nvCxnSpPr>
        <p:spPr>
          <a:xfrm flipV="1">
            <a:off x="2123728" y="4293096"/>
            <a:ext cx="0" cy="129614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203848" y="4293096"/>
            <a:ext cx="0" cy="129614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732240" y="4293096"/>
            <a:ext cx="0" cy="129614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C++/CLI arrays</a:t>
            </a:r>
            <a:endParaRPr lang="en-NZ" dirty="0"/>
          </a:p>
        </p:txBody>
      </p:sp>
      <p:pic>
        <p:nvPicPr>
          <p:cNvPr id="82946" name="Picture 2"/>
          <p:cNvPicPr>
            <a:picLocks noGrp="1" noChangeAspect="1" noChangeArrowheads="1"/>
          </p:cNvPicPr>
          <p:nvPr>
            <p:ph idx="1"/>
          </p:nvPr>
        </p:nvPicPr>
        <p:blipFill>
          <a:blip r:embed="rId3" cstate="print"/>
          <a:srcRect/>
          <a:stretch>
            <a:fillRect/>
          </a:stretch>
        </p:blipFill>
        <p:spPr bwMode="auto">
          <a:xfrm>
            <a:off x="683567" y="1988840"/>
            <a:ext cx="6999721" cy="10081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NZ" dirty="0"/>
              <a:t>Complex Data </a:t>
            </a:r>
            <a:r>
              <a:rPr lang="en-NZ" dirty="0" smtClean="0"/>
              <a:t>Types - Records</a:t>
            </a:r>
            <a:endParaRPr lang="en-NZ" dirty="0"/>
          </a:p>
        </p:txBody>
      </p:sp>
      <p:sp>
        <p:nvSpPr>
          <p:cNvPr id="52227" name="Rectangle 3"/>
          <p:cNvSpPr>
            <a:spLocks noGrp="1" noChangeArrowheads="1"/>
          </p:cNvSpPr>
          <p:nvPr>
            <p:ph idx="1"/>
          </p:nvPr>
        </p:nvSpPr>
        <p:spPr>
          <a:xfrm>
            <a:off x="914400" y="1772816"/>
            <a:ext cx="7772400" cy="4572000"/>
          </a:xfrm>
        </p:spPr>
        <p:txBody>
          <a:bodyPr>
            <a:normAutofit/>
          </a:bodyPr>
          <a:lstStyle/>
          <a:p>
            <a:pPr>
              <a:lnSpc>
                <a:spcPct val="80000"/>
              </a:lnSpc>
            </a:pPr>
            <a:r>
              <a:rPr lang="en-NZ" sz="2800" dirty="0" smtClean="0"/>
              <a:t>Called “</a:t>
            </a:r>
            <a:r>
              <a:rPr lang="en-NZ" sz="2800" dirty="0" err="1" smtClean="0"/>
              <a:t>struct</a:t>
            </a:r>
            <a:r>
              <a:rPr lang="en-NZ" sz="2800" dirty="0" smtClean="0"/>
              <a:t>” in C++</a:t>
            </a:r>
          </a:p>
          <a:p>
            <a:pPr>
              <a:lnSpc>
                <a:spcPct val="80000"/>
              </a:lnSpc>
            </a:pPr>
            <a:endParaRPr lang="en-NZ" sz="2800" dirty="0" smtClean="0"/>
          </a:p>
          <a:p>
            <a:pPr>
              <a:lnSpc>
                <a:spcPct val="80000"/>
              </a:lnSpc>
            </a:pPr>
            <a:r>
              <a:rPr lang="en-NZ" sz="2800" dirty="0" smtClean="0"/>
              <a:t>Deprecated, we will not use them</a:t>
            </a:r>
          </a:p>
          <a:p>
            <a:pPr>
              <a:lnSpc>
                <a:spcPct val="80000"/>
              </a:lnSpc>
            </a:pPr>
            <a:endParaRPr lang="en-NZ" sz="2800" dirty="0" smtClean="0"/>
          </a:p>
          <a:p>
            <a:pPr>
              <a:lnSpc>
                <a:spcPct val="80000"/>
              </a:lnSpc>
            </a:pPr>
            <a:r>
              <a:rPr lang="en-NZ" sz="2800" dirty="0" smtClean="0"/>
              <a:t>If we need to hold a mixed collection of data elements, we will declare a class.</a:t>
            </a:r>
            <a:endParaRPr lang="en-NZ" sz="2800" dirty="0"/>
          </a:p>
          <a:p>
            <a:pPr lvl="1">
              <a:lnSpc>
                <a:spcPct val="80000"/>
              </a:lnSpc>
              <a:buFontTx/>
              <a:buNone/>
            </a:pPr>
            <a:endParaRPr lang="en-NZ" sz="2800" dirty="0"/>
          </a:p>
          <a:p>
            <a:pPr lvl="1">
              <a:lnSpc>
                <a:spcPct val="80000"/>
              </a:lnSpc>
              <a:buFontTx/>
              <a:buNone/>
            </a:pP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NZ"/>
              <a:t>Strings in C++</a:t>
            </a:r>
          </a:p>
        </p:txBody>
      </p:sp>
      <p:sp>
        <p:nvSpPr>
          <p:cNvPr id="54275" name="Rectangle 3"/>
          <p:cNvSpPr>
            <a:spLocks noGrp="1" noChangeArrowheads="1"/>
          </p:cNvSpPr>
          <p:nvPr>
            <p:ph idx="1"/>
          </p:nvPr>
        </p:nvSpPr>
        <p:spPr/>
        <p:txBody>
          <a:bodyPr>
            <a:normAutofit/>
          </a:bodyPr>
          <a:lstStyle/>
          <a:p>
            <a:r>
              <a:rPr lang="en-NZ" sz="2800" dirty="0"/>
              <a:t>“C has the weakest character string capability of any general-purpose programming language “</a:t>
            </a:r>
          </a:p>
          <a:p>
            <a:pPr algn="r">
              <a:buFont typeface="Wingdings" pitchFamily="2" charset="2"/>
              <a:buNone/>
            </a:pPr>
            <a:r>
              <a:rPr lang="en-NZ" sz="2800" dirty="0" err="1" smtClean="0"/>
              <a:t>Weisert</a:t>
            </a:r>
            <a:r>
              <a:rPr lang="en-NZ" sz="2800" dirty="0" smtClean="0"/>
              <a:t> </a:t>
            </a:r>
            <a:endParaRPr lang="en-NZ"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Administration</a:t>
            </a:r>
            <a:endParaRPr lang="en-NZ" dirty="0"/>
          </a:p>
        </p:txBody>
      </p:sp>
      <p:sp>
        <p:nvSpPr>
          <p:cNvPr id="3" name="Content Placeholder 2"/>
          <p:cNvSpPr>
            <a:spLocks noGrp="1"/>
          </p:cNvSpPr>
          <p:nvPr>
            <p:ph idx="1"/>
          </p:nvPr>
        </p:nvSpPr>
        <p:spPr/>
        <p:txBody>
          <a:bodyPr/>
          <a:lstStyle/>
          <a:p>
            <a:r>
              <a:rPr lang="en-NZ" dirty="0" smtClean="0"/>
              <a:t>Lecturer:</a:t>
            </a:r>
          </a:p>
          <a:p>
            <a:pPr lvl="1"/>
            <a:r>
              <a:rPr lang="en-NZ" dirty="0" smtClean="0"/>
              <a:t>Patricia Haden</a:t>
            </a:r>
          </a:p>
          <a:p>
            <a:pPr lvl="1"/>
            <a:endParaRPr lang="en-NZ" dirty="0" smtClean="0"/>
          </a:p>
          <a:p>
            <a:r>
              <a:rPr lang="en-NZ" dirty="0" smtClean="0"/>
              <a:t>To reach me:</a:t>
            </a:r>
          </a:p>
          <a:p>
            <a:pPr lvl="1"/>
            <a:r>
              <a:rPr lang="en-NZ" dirty="0" smtClean="0"/>
              <a:t>My office: D308.</a:t>
            </a:r>
          </a:p>
          <a:p>
            <a:pPr lvl="1"/>
            <a:r>
              <a:rPr lang="en-NZ" dirty="0" smtClean="0"/>
              <a:t>@</a:t>
            </a:r>
            <a:r>
              <a:rPr lang="en-NZ" dirty="0" err="1" smtClean="0"/>
              <a:t>phaden</a:t>
            </a:r>
            <a:r>
              <a:rPr lang="en-NZ" dirty="0" smtClean="0"/>
              <a:t> on slack (op-bit.slack.com; channel is prog4_in628)</a:t>
            </a:r>
          </a:p>
          <a:p>
            <a:pPr lvl="1"/>
            <a:r>
              <a:rPr lang="en-NZ" dirty="0" smtClean="0">
                <a:hlinkClick r:id="rId3"/>
              </a:rPr>
              <a:t>Patricia.Haden@op.ac.nz</a:t>
            </a:r>
            <a:endParaRPr lang="en-NZ" dirty="0" smtClean="0"/>
          </a:p>
          <a:p>
            <a:pPr lvl="1"/>
            <a:endParaRPr lang="en-NZ" dirty="0" smtClean="0"/>
          </a:p>
          <a:p>
            <a:r>
              <a:rPr lang="en-NZ" dirty="0" smtClean="0"/>
              <a:t>To find course materials (</a:t>
            </a:r>
            <a:r>
              <a:rPr lang="en-NZ" dirty="0" err="1" smtClean="0"/>
              <a:t>ppts</a:t>
            </a:r>
            <a:r>
              <a:rPr lang="en-NZ" dirty="0" smtClean="0"/>
              <a:t>, handouts, readings, etc.)</a:t>
            </a:r>
          </a:p>
          <a:p>
            <a:pPr lvl="1"/>
            <a:r>
              <a:rPr lang="en-NZ" dirty="0" smtClean="0"/>
              <a:t>I: drive</a:t>
            </a:r>
          </a:p>
          <a:p>
            <a:pPr lvl="1"/>
            <a:r>
              <a:rPr lang="en-NZ" dirty="0" smtClean="0"/>
              <a:t>Moodle</a:t>
            </a:r>
          </a:p>
          <a:p>
            <a:pPr lvl="1">
              <a:buNone/>
            </a:pPr>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NZ"/>
              <a:t>Strings in C++</a:t>
            </a:r>
          </a:p>
        </p:txBody>
      </p:sp>
      <p:sp>
        <p:nvSpPr>
          <p:cNvPr id="56323" name="Rectangle 3"/>
          <p:cNvSpPr>
            <a:spLocks noGrp="1" noChangeArrowheads="1"/>
          </p:cNvSpPr>
          <p:nvPr>
            <p:ph idx="1"/>
          </p:nvPr>
        </p:nvSpPr>
        <p:spPr/>
        <p:txBody>
          <a:bodyPr>
            <a:normAutofit/>
          </a:bodyPr>
          <a:lstStyle/>
          <a:p>
            <a:r>
              <a:rPr lang="en-NZ" sz="2800" dirty="0" smtClean="0"/>
              <a:t>Modern C++ implementations provide string </a:t>
            </a:r>
            <a:r>
              <a:rPr lang="en-NZ" sz="2800" dirty="0"/>
              <a:t>classes that wrap C’s character arrays to make them look like strings</a:t>
            </a:r>
            <a:r>
              <a:rPr lang="en-NZ" sz="2800" dirty="0" smtClean="0"/>
              <a:t>.</a:t>
            </a:r>
          </a:p>
          <a:p>
            <a:endParaRPr lang="en-NZ" sz="2800" dirty="0" smtClean="0"/>
          </a:p>
          <a:p>
            <a:r>
              <a:rPr lang="en-NZ" sz="2800" dirty="0" smtClean="0"/>
              <a:t>We will use String</a:t>
            </a:r>
          </a:p>
          <a:p>
            <a:endParaRPr lang="en-NZ" sz="2800" dirty="0" smtClean="0"/>
          </a:p>
          <a:p>
            <a:r>
              <a:rPr lang="en-NZ" sz="2800" dirty="0" smtClean="0"/>
              <a:t>Requires the System namespace</a:t>
            </a:r>
          </a:p>
          <a:p>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Creating a C++ Windows Forms Application in Visual Studio 2013</a:t>
            </a:r>
            <a:endParaRPr lang="en-NZ" dirty="0"/>
          </a:p>
        </p:txBody>
      </p:sp>
      <p:sp>
        <p:nvSpPr>
          <p:cNvPr id="3" name="Content Placeholder 2"/>
          <p:cNvSpPr>
            <a:spLocks noGrp="1"/>
          </p:cNvSpPr>
          <p:nvPr>
            <p:ph idx="1"/>
          </p:nvPr>
        </p:nvSpPr>
        <p:spPr/>
        <p:txBody>
          <a:bodyPr/>
          <a:lstStyle/>
          <a:p>
            <a:endParaRPr lang="en-NZ"/>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NZ"/>
              <a:t>C++ Exercise 1</a:t>
            </a:r>
          </a:p>
        </p:txBody>
      </p:sp>
      <p:sp>
        <p:nvSpPr>
          <p:cNvPr id="35843" name="Rectangle 3"/>
          <p:cNvSpPr>
            <a:spLocks noGrp="1" noChangeArrowheads="1"/>
          </p:cNvSpPr>
          <p:nvPr>
            <p:ph idx="1"/>
          </p:nvPr>
        </p:nvSpPr>
        <p:spPr>
          <a:xfrm>
            <a:off x="457200" y="1600200"/>
            <a:ext cx="4546848" cy="4876800"/>
          </a:xfrm>
        </p:spPr>
        <p:txBody>
          <a:bodyPr>
            <a:normAutofit/>
          </a:bodyPr>
          <a:lstStyle/>
          <a:p>
            <a:pPr marL="531813" indent="-531813"/>
            <a:r>
              <a:rPr lang="en-NZ" sz="2800" dirty="0"/>
              <a:t>Use a for loop to count by 2’s</a:t>
            </a:r>
          </a:p>
          <a:p>
            <a:pPr marL="531813" indent="-531813"/>
            <a:endParaRPr lang="en-NZ" sz="2800" dirty="0"/>
          </a:p>
          <a:p>
            <a:pPr marL="531813" indent="-531813"/>
            <a:r>
              <a:rPr lang="en-NZ" sz="2800" dirty="0"/>
              <a:t>Build an </a:t>
            </a:r>
            <a:r>
              <a:rPr lang="en-NZ" sz="2800" dirty="0" smtClean="0"/>
              <a:t>button click handler </a:t>
            </a:r>
            <a:r>
              <a:rPr lang="en-NZ" sz="2800" dirty="0"/>
              <a:t>that writes the sequence 0, 2, 4, … , 20 </a:t>
            </a:r>
            <a:r>
              <a:rPr lang="en-NZ" sz="2800" dirty="0" smtClean="0"/>
              <a:t>into a  </a:t>
            </a:r>
            <a:r>
              <a:rPr lang="en-NZ" sz="2800" dirty="0" err="1" smtClean="0"/>
              <a:t>ListBox</a:t>
            </a:r>
            <a:r>
              <a:rPr lang="en-NZ" sz="2800" dirty="0" smtClean="0"/>
              <a:t>. </a:t>
            </a:r>
            <a:r>
              <a:rPr lang="en-NZ" sz="2800" dirty="0"/>
              <a:t>Write one number on each line.</a:t>
            </a:r>
          </a:p>
        </p:txBody>
      </p:sp>
      <p:pic>
        <p:nvPicPr>
          <p:cNvPr id="4" name="Picture 2"/>
          <p:cNvPicPr>
            <a:picLocks noChangeAspect="1" noChangeArrowheads="1"/>
          </p:cNvPicPr>
          <p:nvPr/>
        </p:nvPicPr>
        <p:blipFill>
          <a:blip r:embed="rId3" cstate="print"/>
          <a:srcRect/>
          <a:stretch>
            <a:fillRect/>
          </a:stretch>
        </p:blipFill>
        <p:spPr bwMode="auto">
          <a:xfrm>
            <a:off x="5939358" y="1539577"/>
            <a:ext cx="2305050" cy="505777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NZ" dirty="0"/>
              <a:t>C++ </a:t>
            </a:r>
            <a:r>
              <a:rPr lang="en-NZ" dirty="0" smtClean="0"/>
              <a:t>Class Exercise</a:t>
            </a:r>
            <a:endParaRPr lang="en-NZ" dirty="0"/>
          </a:p>
        </p:txBody>
      </p:sp>
      <p:sp>
        <p:nvSpPr>
          <p:cNvPr id="70659" name="Rectangle 3"/>
          <p:cNvSpPr>
            <a:spLocks noGrp="1" noChangeArrowheads="1"/>
          </p:cNvSpPr>
          <p:nvPr>
            <p:ph idx="1"/>
          </p:nvPr>
        </p:nvSpPr>
        <p:spPr>
          <a:xfrm>
            <a:off x="179512" y="1737320"/>
            <a:ext cx="7772400" cy="4572000"/>
          </a:xfrm>
        </p:spPr>
        <p:txBody>
          <a:bodyPr>
            <a:normAutofit/>
          </a:bodyPr>
          <a:lstStyle/>
          <a:p>
            <a:pPr marL="631825" indent="-631825">
              <a:lnSpc>
                <a:spcPct val="80000"/>
              </a:lnSpc>
              <a:spcBef>
                <a:spcPts val="600"/>
              </a:spcBef>
              <a:spcAft>
                <a:spcPts val="600"/>
              </a:spcAft>
            </a:pPr>
            <a:r>
              <a:rPr lang="en-NZ" sz="2800" dirty="0"/>
              <a:t>Build an application </a:t>
            </a:r>
            <a:r>
              <a:rPr lang="en-NZ" sz="2800" dirty="0" smtClean="0"/>
              <a:t>with two Buttons and a Timer. </a:t>
            </a:r>
            <a:endParaRPr lang="en-NZ" sz="2800" dirty="0"/>
          </a:p>
          <a:p>
            <a:pPr marL="631825" indent="-631825">
              <a:lnSpc>
                <a:spcPct val="80000"/>
              </a:lnSpc>
              <a:spcBef>
                <a:spcPts val="600"/>
              </a:spcBef>
              <a:spcAft>
                <a:spcPts val="600"/>
              </a:spcAft>
            </a:pPr>
            <a:r>
              <a:rPr lang="en-NZ" sz="2800" dirty="0"/>
              <a:t>Every </a:t>
            </a:r>
            <a:r>
              <a:rPr lang="en-NZ" sz="2800" dirty="0" smtClean="0"/>
              <a:t>100 </a:t>
            </a:r>
            <a:r>
              <a:rPr lang="en-NZ" sz="2800" dirty="0" err="1"/>
              <a:t>msec</a:t>
            </a:r>
            <a:r>
              <a:rPr lang="en-NZ" sz="2800" dirty="0"/>
              <a:t>, </a:t>
            </a:r>
            <a:r>
              <a:rPr lang="en-NZ" sz="2800" dirty="0" smtClean="0"/>
              <a:t>one button moves 5 pixels to the left, and the other button moves 5 pixels to the right.</a:t>
            </a:r>
            <a:endParaRPr lang="en-NZ" sz="2800" dirty="0"/>
          </a:p>
          <a:p>
            <a:pPr marL="631825" indent="-631825">
              <a:lnSpc>
                <a:spcPct val="80000"/>
              </a:lnSpc>
              <a:spcBef>
                <a:spcPts val="600"/>
              </a:spcBef>
              <a:spcAft>
                <a:spcPts val="600"/>
              </a:spcAft>
            </a:pPr>
            <a:r>
              <a:rPr lang="en-NZ" sz="2800" dirty="0" smtClean="0"/>
              <a:t>When either button hits the edge of the form</a:t>
            </a:r>
            <a:endParaRPr lang="en-NZ" sz="2800" dirty="0"/>
          </a:p>
          <a:p>
            <a:pPr marL="961009" lvl="1" indent="-631825">
              <a:lnSpc>
                <a:spcPct val="80000"/>
              </a:lnSpc>
              <a:spcBef>
                <a:spcPts val="600"/>
              </a:spcBef>
              <a:spcAft>
                <a:spcPts val="600"/>
              </a:spcAft>
            </a:pPr>
            <a:r>
              <a:rPr lang="en-NZ" sz="2800" dirty="0" smtClean="0"/>
              <a:t>That button turns green.</a:t>
            </a:r>
          </a:p>
          <a:p>
            <a:pPr marL="961009" lvl="1" indent="-631825">
              <a:lnSpc>
                <a:spcPct val="80000"/>
              </a:lnSpc>
              <a:spcBef>
                <a:spcPts val="600"/>
              </a:spcBef>
              <a:spcAft>
                <a:spcPts val="600"/>
              </a:spcAft>
            </a:pPr>
            <a:r>
              <a:rPr lang="en-NZ" sz="2800" dirty="0" smtClean="0"/>
              <a:t>The timer stops</a:t>
            </a:r>
          </a:p>
          <a:p>
            <a:pPr marL="961009" lvl="1" indent="-631825">
              <a:lnSpc>
                <a:spcPct val="80000"/>
              </a:lnSpc>
              <a:spcBef>
                <a:spcPts val="600"/>
              </a:spcBef>
              <a:spcAft>
                <a:spcPts val="600"/>
              </a:spcAft>
            </a:pPr>
            <a:endParaRPr lang="en-NZ" sz="2800" dirty="0" smtClean="0"/>
          </a:p>
        </p:txBody>
      </p:sp>
      <p:pic>
        <p:nvPicPr>
          <p:cNvPr id="2050" name="Picture 2"/>
          <p:cNvPicPr>
            <a:picLocks noChangeAspect="1" noChangeArrowheads="1"/>
          </p:cNvPicPr>
          <p:nvPr/>
        </p:nvPicPr>
        <p:blipFill>
          <a:blip r:embed="rId3" cstate="print"/>
          <a:srcRect/>
          <a:stretch>
            <a:fillRect/>
          </a:stretch>
        </p:blipFill>
        <p:spPr bwMode="auto">
          <a:xfrm>
            <a:off x="251520" y="5950460"/>
            <a:ext cx="7344816" cy="86291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Solution – Exercise 2</a:t>
            </a:r>
            <a:endParaRPr lang="en-NZ" dirty="0"/>
          </a:p>
        </p:txBody>
      </p:sp>
      <p:sp>
        <p:nvSpPr>
          <p:cNvPr id="3" name="Content Placeholder 2"/>
          <p:cNvSpPr>
            <a:spLocks noGrp="1"/>
          </p:cNvSpPr>
          <p:nvPr>
            <p:ph idx="1"/>
          </p:nvPr>
        </p:nvSpPr>
        <p:spPr/>
        <p:txBody>
          <a:bodyPr/>
          <a:lstStyle/>
          <a:p>
            <a:endParaRPr lang="en-NZ"/>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1745" y="1916832"/>
            <a:ext cx="8226719" cy="4536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Submitting your code</a:t>
            </a:r>
            <a:endParaRPr lang="en-NZ" dirty="0"/>
          </a:p>
        </p:txBody>
      </p:sp>
      <p:sp>
        <p:nvSpPr>
          <p:cNvPr id="3" name="Content Placeholder 2"/>
          <p:cNvSpPr>
            <a:spLocks noGrp="1"/>
          </p:cNvSpPr>
          <p:nvPr>
            <p:ph idx="1"/>
          </p:nvPr>
        </p:nvSpPr>
        <p:spPr/>
        <p:txBody>
          <a:bodyPr>
            <a:normAutofit lnSpcReduction="10000"/>
          </a:bodyPr>
          <a:lstStyle/>
          <a:p>
            <a:pPr>
              <a:spcAft>
                <a:spcPts val="600"/>
              </a:spcAft>
            </a:pPr>
            <a:r>
              <a:rPr lang="en-NZ" dirty="0" smtClean="0"/>
              <a:t>All practicals and assignments will be submitted via the BIT </a:t>
            </a:r>
            <a:r>
              <a:rPr lang="en-NZ" dirty="0" err="1" smtClean="0"/>
              <a:t>GitBucket</a:t>
            </a:r>
            <a:r>
              <a:rPr lang="en-NZ" dirty="0" smtClean="0"/>
              <a:t> server (no exceptions).</a:t>
            </a:r>
          </a:p>
          <a:p>
            <a:pPr>
              <a:spcAft>
                <a:spcPts val="600"/>
              </a:spcAft>
            </a:pPr>
            <a:r>
              <a:rPr lang="en-NZ" dirty="0" smtClean="0"/>
              <a:t>If you don’t already have an account, go to 54.206.55.128 and register.</a:t>
            </a:r>
          </a:p>
          <a:p>
            <a:pPr>
              <a:spcAft>
                <a:spcPts val="600"/>
              </a:spcAft>
            </a:pPr>
            <a:r>
              <a:rPr lang="en-NZ" dirty="0" smtClean="0"/>
              <a:t>Make a private repo called IN628</a:t>
            </a:r>
            <a:r>
              <a:rPr lang="en-NZ" i="1" dirty="0" smtClean="0"/>
              <a:t>yourOPUserName</a:t>
            </a:r>
          </a:p>
          <a:p>
            <a:pPr>
              <a:spcAft>
                <a:spcPts val="600"/>
              </a:spcAft>
            </a:pPr>
            <a:r>
              <a:rPr lang="en-NZ" dirty="0" smtClean="0"/>
              <a:t>For example, </a:t>
            </a:r>
            <a:r>
              <a:rPr lang="en-NZ" dirty="0" smtClean="0"/>
              <a:t>IN628smitj1</a:t>
            </a:r>
            <a:endParaRPr lang="en-NZ" dirty="0" smtClean="0"/>
          </a:p>
          <a:p>
            <a:pPr>
              <a:spcAft>
                <a:spcPts val="600"/>
              </a:spcAft>
            </a:pPr>
            <a:r>
              <a:rPr lang="en-NZ" dirty="0" smtClean="0"/>
              <a:t>No hyphens, underscores, extra words, etc.</a:t>
            </a:r>
          </a:p>
          <a:p>
            <a:pPr>
              <a:spcAft>
                <a:spcPts val="600"/>
              </a:spcAft>
            </a:pPr>
            <a:r>
              <a:rPr lang="en-NZ" dirty="0" smtClean="0"/>
              <a:t>Set me (</a:t>
            </a:r>
            <a:r>
              <a:rPr lang="en-NZ" dirty="0" err="1" smtClean="0"/>
              <a:t>phaden</a:t>
            </a:r>
            <a:r>
              <a:rPr lang="en-NZ" dirty="0" smtClean="0"/>
              <a:t>) as a collaborator.</a:t>
            </a:r>
          </a:p>
          <a:p>
            <a:pPr>
              <a:spcAft>
                <a:spcPts val="600"/>
              </a:spcAft>
            </a:pPr>
            <a:r>
              <a:rPr lang="en-NZ" dirty="0" smtClean="0"/>
              <a:t>Please make your commit messages as clear and informative as possible (see </a:t>
            </a:r>
            <a:r>
              <a:rPr lang="en-NZ" dirty="0" err="1" smtClean="0"/>
              <a:t>GitHub</a:t>
            </a:r>
            <a:r>
              <a:rPr lang="en-NZ" dirty="0" smtClean="0"/>
              <a:t> docs for style guide).</a:t>
            </a:r>
          </a:p>
          <a:p>
            <a:pPr>
              <a:spcAft>
                <a:spcPts val="600"/>
              </a:spcAft>
            </a:pPr>
            <a:r>
              <a:rPr lang="en-NZ" dirty="0" smtClean="0"/>
              <a:t>Choose/create a sensible .</a:t>
            </a:r>
            <a:r>
              <a:rPr lang="en-NZ" dirty="0" err="1" smtClean="0"/>
              <a:t>gitignore</a:t>
            </a:r>
            <a:r>
              <a:rPr lang="en-NZ" dirty="0" smtClean="0"/>
              <a:t>.</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Class Sessions</a:t>
            </a:r>
            <a:endParaRPr lang="en-NZ" dirty="0"/>
          </a:p>
        </p:txBody>
      </p:sp>
      <p:sp>
        <p:nvSpPr>
          <p:cNvPr id="3" name="Content Placeholder 2"/>
          <p:cNvSpPr>
            <a:spLocks noGrp="1"/>
          </p:cNvSpPr>
          <p:nvPr>
            <p:ph idx="1"/>
          </p:nvPr>
        </p:nvSpPr>
        <p:spPr/>
        <p:txBody>
          <a:bodyPr/>
          <a:lstStyle/>
          <a:p>
            <a:r>
              <a:rPr lang="en-NZ" dirty="0" smtClean="0"/>
              <a:t>Stream A:</a:t>
            </a:r>
          </a:p>
          <a:p>
            <a:pPr lvl="1"/>
            <a:r>
              <a:rPr lang="en-NZ" dirty="0" smtClean="0"/>
              <a:t>Tuesday 8-10</a:t>
            </a:r>
          </a:p>
          <a:p>
            <a:pPr lvl="1"/>
            <a:r>
              <a:rPr lang="en-NZ" dirty="0" smtClean="0"/>
              <a:t>Thursday 1-3</a:t>
            </a:r>
          </a:p>
          <a:p>
            <a:pPr lvl="1"/>
            <a:endParaRPr lang="en-NZ" dirty="0" smtClean="0"/>
          </a:p>
          <a:p>
            <a:r>
              <a:rPr lang="en-NZ" dirty="0" smtClean="0"/>
              <a:t>Stream B:</a:t>
            </a:r>
          </a:p>
          <a:p>
            <a:pPr lvl="1"/>
            <a:r>
              <a:rPr lang="en-NZ" dirty="0" smtClean="0"/>
              <a:t>Tuesday 1-3</a:t>
            </a:r>
          </a:p>
          <a:p>
            <a:pPr lvl="1"/>
            <a:r>
              <a:rPr lang="en-NZ" dirty="0" smtClean="0"/>
              <a:t>Friday 8-10</a:t>
            </a:r>
          </a:p>
          <a:p>
            <a:pPr lvl="1"/>
            <a:endParaRPr lang="en-NZ" dirty="0" smtClean="0"/>
          </a:p>
          <a:p>
            <a:r>
              <a:rPr lang="en-NZ" dirty="0" smtClean="0"/>
              <a:t>No stream-hopping, please.</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Topics</a:t>
            </a:r>
            <a:endParaRPr lang="en-NZ" dirty="0"/>
          </a:p>
        </p:txBody>
      </p:sp>
      <p:graphicFrame>
        <p:nvGraphicFramePr>
          <p:cNvPr id="5" name="Content Placeholder 4"/>
          <p:cNvGraphicFramePr>
            <a:graphicFrameLocks noGrp="1"/>
          </p:cNvGraphicFramePr>
          <p:nvPr>
            <p:ph idx="1"/>
          </p:nvPr>
        </p:nvGraphicFramePr>
        <p:xfrm>
          <a:off x="539552" y="1552752"/>
          <a:ext cx="7992888" cy="4935762"/>
        </p:xfrm>
        <a:graphic>
          <a:graphicData uri="http://schemas.openxmlformats.org/drawingml/2006/table">
            <a:tbl>
              <a:tblPr/>
              <a:tblGrid>
                <a:gridCol w="993172"/>
                <a:gridCol w="3675771"/>
                <a:gridCol w="3323945"/>
              </a:tblGrid>
              <a:tr h="233121">
                <a:tc>
                  <a:txBody>
                    <a:bodyPr/>
                    <a:lstStyle/>
                    <a:p>
                      <a:pPr>
                        <a:lnSpc>
                          <a:spcPct val="130000"/>
                        </a:lnSpc>
                        <a:spcAft>
                          <a:spcPts val="0"/>
                        </a:spcAft>
                      </a:pPr>
                      <a:r>
                        <a:rPr lang="en-NZ" sz="1100" b="1" dirty="0">
                          <a:solidFill>
                            <a:srgbClr val="FFFFFF"/>
                          </a:solidFill>
                          <a:latin typeface="Calibri" pitchFamily="34" charset="0"/>
                          <a:ea typeface="Times New Roman"/>
                          <a:cs typeface="Times New Roman"/>
                        </a:rPr>
                        <a:t>Week</a:t>
                      </a:r>
                      <a:endParaRPr lang="en-NZ" sz="1100" dirty="0">
                        <a:latin typeface="Calibri" pitchFamily="34" charset="0"/>
                        <a:ea typeface="Times New Roman"/>
                        <a:cs typeface="Times New Roman"/>
                      </a:endParaRP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000080"/>
                    </a:solidFill>
                  </a:tcPr>
                </a:tc>
                <a:tc>
                  <a:txBody>
                    <a:bodyPr/>
                    <a:lstStyle/>
                    <a:p>
                      <a:pPr>
                        <a:lnSpc>
                          <a:spcPct val="130000"/>
                        </a:lnSpc>
                        <a:spcAft>
                          <a:spcPts val="0"/>
                        </a:spcAft>
                      </a:pPr>
                      <a:r>
                        <a:rPr lang="en-NZ" sz="1100" b="1">
                          <a:solidFill>
                            <a:srgbClr val="FFFFFF"/>
                          </a:solidFill>
                          <a:latin typeface="Calibri" pitchFamily="34" charset="0"/>
                          <a:ea typeface="Times New Roman"/>
                          <a:cs typeface="Times New Roman"/>
                        </a:rPr>
                        <a:t>Session 1 (A:Tu 8-10, B:Tu 1-3)</a:t>
                      </a:r>
                      <a:endParaRPr lang="en-NZ" sz="1100">
                        <a:latin typeface="Calibri" pitchFamily="34" charset="0"/>
                        <a:ea typeface="Times New Roman"/>
                        <a:cs typeface="Times New Roman"/>
                      </a:endParaRP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000080"/>
                    </a:solidFill>
                  </a:tcPr>
                </a:tc>
                <a:tc>
                  <a:txBody>
                    <a:bodyPr/>
                    <a:lstStyle/>
                    <a:p>
                      <a:pPr>
                        <a:lnSpc>
                          <a:spcPct val="130000"/>
                        </a:lnSpc>
                        <a:spcAft>
                          <a:spcPts val="0"/>
                        </a:spcAft>
                      </a:pPr>
                      <a:r>
                        <a:rPr lang="en-NZ" sz="1100" b="1">
                          <a:solidFill>
                            <a:srgbClr val="FFFFFF"/>
                          </a:solidFill>
                          <a:latin typeface="Calibri" pitchFamily="34" charset="0"/>
                          <a:ea typeface="Times New Roman"/>
                          <a:cs typeface="Times New Roman"/>
                        </a:rPr>
                        <a:t>Session 2 (A: Th 1-3, B: F 8-10) </a:t>
                      </a:r>
                      <a:endParaRPr lang="en-NZ" sz="1100">
                        <a:latin typeface="Calibri" pitchFamily="34" charset="0"/>
                        <a:ea typeface="Times New Roman"/>
                        <a:cs typeface="Times New Roman"/>
                      </a:endParaRP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000080"/>
                    </a:solidFill>
                  </a:tcPr>
                </a:tc>
              </a:tr>
              <a:tr h="269923">
                <a:tc>
                  <a:txBody>
                    <a:bodyPr/>
                    <a:lstStyle/>
                    <a:p>
                      <a:pPr>
                        <a:lnSpc>
                          <a:spcPct val="130000"/>
                        </a:lnSpc>
                        <a:spcAft>
                          <a:spcPts val="0"/>
                        </a:spcAft>
                      </a:pPr>
                      <a:r>
                        <a:rPr lang="en-NZ" sz="1100" dirty="0">
                          <a:latin typeface="Calibri" pitchFamily="34" charset="0"/>
                          <a:ea typeface="Times New Roman"/>
                          <a:cs typeface="Times New Roman"/>
                        </a:rPr>
                        <a:t>1</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a:latin typeface="Calibri" pitchFamily="34" charset="0"/>
                          <a:ea typeface="Times New Roman"/>
                          <a:cs typeface="Times New Roman"/>
                        </a:rPr>
                        <a:t>Intro to C++/CLR</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a:latin typeface="Calibri" pitchFamily="34" charset="0"/>
                          <a:ea typeface="Times New Roman"/>
                          <a:cs typeface="Times New Roman"/>
                        </a:rPr>
                        <a:t>Pointers</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269923">
                <a:tc>
                  <a:txBody>
                    <a:bodyPr/>
                    <a:lstStyle/>
                    <a:p>
                      <a:pPr>
                        <a:lnSpc>
                          <a:spcPct val="130000"/>
                        </a:lnSpc>
                        <a:spcAft>
                          <a:spcPts val="0"/>
                        </a:spcAft>
                      </a:pPr>
                      <a:r>
                        <a:rPr lang="en-NZ" sz="1100" dirty="0">
                          <a:latin typeface="Calibri" pitchFamily="34" charset="0"/>
                          <a:ea typeface="Times New Roman"/>
                          <a:cs typeface="Times New Roman"/>
                        </a:rPr>
                        <a:t>2</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dirty="0">
                          <a:latin typeface="Calibri" pitchFamily="34" charset="0"/>
                          <a:ea typeface="Times New Roman"/>
                          <a:cs typeface="Times New Roman"/>
                        </a:rPr>
                        <a:t>File structure</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a:latin typeface="Calibri" pitchFamily="34" charset="0"/>
                          <a:ea typeface="Times New Roman"/>
                          <a:cs typeface="Times New Roman"/>
                        </a:rPr>
                        <a:t>Event loop</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269923">
                <a:tc>
                  <a:txBody>
                    <a:bodyPr/>
                    <a:lstStyle/>
                    <a:p>
                      <a:pPr>
                        <a:lnSpc>
                          <a:spcPct val="130000"/>
                        </a:lnSpc>
                        <a:spcAft>
                          <a:spcPts val="0"/>
                        </a:spcAft>
                      </a:pPr>
                      <a:r>
                        <a:rPr lang="en-NZ" sz="1100">
                          <a:latin typeface="Calibri" pitchFamily="34" charset="0"/>
                          <a:ea typeface="Times New Roman"/>
                          <a:cs typeface="Times New Roman"/>
                        </a:rPr>
                        <a:t>3</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dirty="0">
                          <a:latin typeface="Calibri" pitchFamily="34" charset="0"/>
                          <a:ea typeface="Times New Roman"/>
                          <a:cs typeface="Times New Roman"/>
                        </a:rPr>
                        <a:t>Complex ADTs: Linked List 1</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a:latin typeface="Calibri" pitchFamily="34" charset="0"/>
                          <a:ea typeface="Times New Roman"/>
                          <a:cs typeface="Times New Roman"/>
                        </a:rPr>
                        <a:t>Complex ADTs: Linked List 2</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269923">
                <a:tc>
                  <a:txBody>
                    <a:bodyPr/>
                    <a:lstStyle/>
                    <a:p>
                      <a:pPr>
                        <a:lnSpc>
                          <a:spcPct val="130000"/>
                        </a:lnSpc>
                        <a:spcAft>
                          <a:spcPts val="0"/>
                        </a:spcAft>
                      </a:pPr>
                      <a:r>
                        <a:rPr lang="en-NZ" sz="1100">
                          <a:latin typeface="Calibri" pitchFamily="34" charset="0"/>
                          <a:ea typeface="Times New Roman"/>
                          <a:cs typeface="Times New Roman"/>
                        </a:rPr>
                        <a:t>4</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dirty="0">
                          <a:latin typeface="Calibri" pitchFamily="34" charset="0"/>
                          <a:ea typeface="Times New Roman"/>
                          <a:cs typeface="Times New Roman"/>
                        </a:rPr>
                        <a:t>Basic 2D animation algorithms: Sprite 1</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dirty="0">
                          <a:latin typeface="Calibri" pitchFamily="34" charset="0"/>
                          <a:ea typeface="Times New Roman"/>
                          <a:cs typeface="Times New Roman"/>
                        </a:rPr>
                        <a:t>Basic 2D animation algorithms: :Sprite </a:t>
                      </a:r>
                      <a:r>
                        <a:rPr lang="en-NZ" sz="1100" dirty="0" smtClean="0">
                          <a:latin typeface="Calibri" pitchFamily="34" charset="0"/>
                          <a:ea typeface="Times New Roman"/>
                          <a:cs typeface="Times New Roman"/>
                        </a:rPr>
                        <a:t>2</a:t>
                      </a:r>
                      <a:endParaRPr lang="en-NZ" sz="1100" dirty="0">
                        <a:latin typeface="Calibri" pitchFamily="34" charset="0"/>
                        <a:ea typeface="Times New Roman"/>
                        <a:cs typeface="Times New Roman"/>
                      </a:endParaRP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269923">
                <a:tc>
                  <a:txBody>
                    <a:bodyPr/>
                    <a:lstStyle/>
                    <a:p>
                      <a:pPr>
                        <a:lnSpc>
                          <a:spcPct val="130000"/>
                        </a:lnSpc>
                        <a:spcAft>
                          <a:spcPts val="0"/>
                        </a:spcAft>
                      </a:pPr>
                      <a:r>
                        <a:rPr lang="en-NZ" sz="1100">
                          <a:latin typeface="Calibri" pitchFamily="34" charset="0"/>
                          <a:ea typeface="Times New Roman"/>
                          <a:cs typeface="Times New Roman"/>
                        </a:rPr>
                        <a:t>5</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dirty="0">
                          <a:latin typeface="Calibri" pitchFamily="34" charset="0"/>
                          <a:ea typeface="Times New Roman"/>
                          <a:cs typeface="Times New Roman"/>
                        </a:rPr>
                        <a:t>Improving computation efficiency: Directional sprites</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dirty="0">
                          <a:latin typeface="Calibri" pitchFamily="34" charset="0"/>
                          <a:ea typeface="Times New Roman"/>
                          <a:cs typeface="Times New Roman"/>
                        </a:rPr>
                        <a:t>Double buffering (independent study -- Dale's day)</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269923">
                <a:tc>
                  <a:txBody>
                    <a:bodyPr/>
                    <a:lstStyle/>
                    <a:p>
                      <a:pPr>
                        <a:lnSpc>
                          <a:spcPct val="130000"/>
                        </a:lnSpc>
                        <a:spcAft>
                          <a:spcPts val="0"/>
                        </a:spcAft>
                      </a:pPr>
                      <a:r>
                        <a:rPr lang="en-NZ" sz="1100">
                          <a:latin typeface="Calibri" pitchFamily="34" charset="0"/>
                          <a:ea typeface="Times New Roman"/>
                          <a:cs typeface="Times New Roman"/>
                        </a:rPr>
                        <a:t>6</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dirty="0">
                          <a:latin typeface="Calibri" pitchFamily="34" charset="0"/>
                          <a:ea typeface="Times New Roman"/>
                          <a:cs typeface="Times New Roman"/>
                        </a:rPr>
                        <a:t>Complex class architectures: Tile map 1</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a:latin typeface="Calibri" pitchFamily="34" charset="0"/>
                          <a:ea typeface="Times New Roman"/>
                          <a:cs typeface="Times New Roman"/>
                        </a:rPr>
                        <a:t>Managing complex conditionals: Bounds actions</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269923">
                <a:tc>
                  <a:txBody>
                    <a:bodyPr/>
                    <a:lstStyle/>
                    <a:p>
                      <a:pPr>
                        <a:lnSpc>
                          <a:spcPct val="130000"/>
                        </a:lnSpc>
                        <a:spcAft>
                          <a:spcPts val="0"/>
                        </a:spcAft>
                      </a:pPr>
                      <a:r>
                        <a:rPr lang="en-NZ" sz="1100">
                          <a:latin typeface="Calibri" pitchFamily="34" charset="0"/>
                          <a:ea typeface="Times New Roman"/>
                          <a:cs typeface="Times New Roman"/>
                        </a:rPr>
                        <a:t>7</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dirty="0">
                          <a:latin typeface="Calibri" pitchFamily="34" charset="0"/>
                          <a:ea typeface="Times New Roman"/>
                          <a:cs typeface="Times New Roman"/>
                        </a:rPr>
                        <a:t>Iterative computation: Collisions 1 </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a:latin typeface="Calibri" pitchFamily="34" charset="0"/>
                          <a:ea typeface="Times New Roman"/>
                          <a:cs typeface="Times New Roman"/>
                        </a:rPr>
                        <a:t>Iterative computation: Collisions 2 </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269923">
                <a:tc>
                  <a:txBody>
                    <a:bodyPr/>
                    <a:lstStyle/>
                    <a:p>
                      <a:pPr>
                        <a:lnSpc>
                          <a:spcPct val="130000"/>
                        </a:lnSpc>
                        <a:spcAft>
                          <a:spcPts val="0"/>
                        </a:spcAft>
                      </a:pPr>
                      <a:r>
                        <a:rPr lang="en-NZ" sz="1100">
                          <a:latin typeface="Calibri" pitchFamily="34" charset="0"/>
                          <a:ea typeface="Times New Roman"/>
                          <a:cs typeface="Times New Roman"/>
                        </a:rPr>
                        <a:t>8</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dirty="0">
                          <a:latin typeface="Calibri" pitchFamily="34" charset="0"/>
                          <a:ea typeface="Times New Roman"/>
                          <a:cs typeface="Times New Roman"/>
                        </a:rPr>
                        <a:t>Trigonometry in games: Trajectory &amp; Rotation</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a:latin typeface="Calibri" pitchFamily="34" charset="0"/>
                          <a:ea typeface="Times New Roman"/>
                          <a:cs typeface="Times New Roman"/>
                        </a:rPr>
                        <a:t>AI 1: Approach-avoid</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269923">
                <a:tc>
                  <a:txBody>
                    <a:bodyPr/>
                    <a:lstStyle/>
                    <a:p>
                      <a:pPr>
                        <a:lnSpc>
                          <a:spcPct val="130000"/>
                        </a:lnSpc>
                        <a:spcAft>
                          <a:spcPts val="0"/>
                        </a:spcAft>
                      </a:pPr>
                      <a:r>
                        <a:rPr lang="en-NZ" sz="1100">
                          <a:latin typeface="Calibri" pitchFamily="34" charset="0"/>
                          <a:ea typeface="Times New Roman"/>
                          <a:cs typeface="Times New Roman"/>
                        </a:rPr>
                        <a:t>9</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dirty="0">
                          <a:latin typeface="Calibri" pitchFamily="34" charset="0"/>
                          <a:ea typeface="Times New Roman"/>
                          <a:cs typeface="Times New Roman"/>
                        </a:rPr>
                        <a:t>AI 2: FSM</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a:latin typeface="Calibri" pitchFamily="34" charset="0"/>
                          <a:ea typeface="Times New Roman"/>
                          <a:cs typeface="Times New Roman"/>
                        </a:rPr>
                        <a:t>FSM work time</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269923">
                <a:tc>
                  <a:txBody>
                    <a:bodyPr/>
                    <a:lstStyle/>
                    <a:p>
                      <a:pPr>
                        <a:lnSpc>
                          <a:spcPct val="130000"/>
                        </a:lnSpc>
                        <a:spcAft>
                          <a:spcPts val="0"/>
                        </a:spcAft>
                      </a:pPr>
                      <a:r>
                        <a:rPr lang="en-NZ" sz="1100">
                          <a:latin typeface="Calibri" pitchFamily="34" charset="0"/>
                          <a:ea typeface="Times New Roman"/>
                          <a:cs typeface="Times New Roman"/>
                        </a:rPr>
                        <a:t>10</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dirty="0">
                          <a:latin typeface="Calibri" pitchFamily="34" charset="0"/>
                          <a:ea typeface="Times New Roman"/>
                          <a:cs typeface="Times New Roman"/>
                        </a:rPr>
                        <a:t>C++ Project spec</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a:latin typeface="Calibri" pitchFamily="34" charset="0"/>
                          <a:ea typeface="Times New Roman"/>
                          <a:cs typeface="Times New Roman"/>
                        </a:rPr>
                        <a:t>C++ Project work time</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269923">
                <a:tc>
                  <a:txBody>
                    <a:bodyPr/>
                    <a:lstStyle/>
                    <a:p>
                      <a:pPr>
                        <a:lnSpc>
                          <a:spcPct val="130000"/>
                        </a:lnSpc>
                        <a:spcAft>
                          <a:spcPts val="0"/>
                        </a:spcAft>
                      </a:pPr>
                      <a:r>
                        <a:rPr lang="en-NZ" sz="1100" b="1">
                          <a:latin typeface="Calibri" pitchFamily="34" charset="0"/>
                          <a:ea typeface="Times New Roman"/>
                          <a:cs typeface="Times New Roman"/>
                        </a:rPr>
                        <a:t>BREAK</a:t>
                      </a:r>
                      <a:endParaRPr lang="en-NZ" sz="1100">
                        <a:latin typeface="Calibri" pitchFamily="34" charset="0"/>
                        <a:ea typeface="Times New Roman"/>
                        <a:cs typeface="Times New Roman"/>
                      </a:endParaRP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b="1" dirty="0">
                          <a:latin typeface="Calibri" pitchFamily="34" charset="0"/>
                          <a:ea typeface="Times New Roman"/>
                          <a:cs typeface="Times New Roman"/>
                        </a:rPr>
                        <a:t>C++ Project work time</a:t>
                      </a:r>
                      <a:endParaRPr lang="en-NZ" sz="1100" dirty="0">
                        <a:latin typeface="Calibri" pitchFamily="34" charset="0"/>
                        <a:ea typeface="Times New Roman"/>
                        <a:cs typeface="Times New Roman"/>
                      </a:endParaRP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b="1">
                          <a:latin typeface="Calibri" pitchFamily="34" charset="0"/>
                          <a:ea typeface="Times New Roman"/>
                          <a:cs typeface="Times New Roman"/>
                        </a:rPr>
                        <a:t>C++ Project work time</a:t>
                      </a:r>
                      <a:endParaRPr lang="en-NZ" sz="1100">
                        <a:latin typeface="Calibri" pitchFamily="34" charset="0"/>
                        <a:ea typeface="Times New Roman"/>
                        <a:cs typeface="Times New Roman"/>
                      </a:endParaRP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415174">
                <a:tc>
                  <a:txBody>
                    <a:bodyPr/>
                    <a:lstStyle/>
                    <a:p>
                      <a:pPr>
                        <a:lnSpc>
                          <a:spcPct val="130000"/>
                        </a:lnSpc>
                        <a:spcAft>
                          <a:spcPts val="0"/>
                        </a:spcAft>
                      </a:pPr>
                      <a:r>
                        <a:rPr lang="en-NZ" sz="1100">
                          <a:latin typeface="Calibri" pitchFamily="34" charset="0"/>
                          <a:ea typeface="Times New Roman"/>
                          <a:cs typeface="Times New Roman"/>
                        </a:rPr>
                        <a:t>11</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dirty="0">
                          <a:latin typeface="Calibri" pitchFamily="34" charset="0"/>
                          <a:ea typeface="Times New Roman"/>
                          <a:cs typeface="Times New Roman"/>
                        </a:rPr>
                        <a:t>Introduction to Programming Paradigms</a:t>
                      </a:r>
                    </a:p>
                    <a:p>
                      <a:pPr>
                        <a:lnSpc>
                          <a:spcPct val="130000"/>
                        </a:lnSpc>
                        <a:spcAft>
                          <a:spcPts val="0"/>
                        </a:spcAft>
                      </a:pPr>
                      <a:r>
                        <a:rPr lang="en-NZ" sz="1100" dirty="0">
                          <a:latin typeface="Calibri" pitchFamily="34" charset="0"/>
                          <a:ea typeface="Times New Roman"/>
                          <a:cs typeface="Times New Roman"/>
                        </a:rPr>
                        <a:t>Introduction to Python</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dirty="0">
                          <a:latin typeface="Calibri" pitchFamily="34" charset="0"/>
                          <a:ea typeface="Times New Roman"/>
                          <a:cs typeface="Times New Roman"/>
                        </a:rPr>
                        <a:t>Python 2</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269923">
                <a:tc>
                  <a:txBody>
                    <a:bodyPr/>
                    <a:lstStyle/>
                    <a:p>
                      <a:pPr>
                        <a:lnSpc>
                          <a:spcPct val="130000"/>
                        </a:lnSpc>
                        <a:spcAft>
                          <a:spcPts val="0"/>
                        </a:spcAft>
                      </a:pPr>
                      <a:r>
                        <a:rPr lang="en-NZ" sz="1100">
                          <a:latin typeface="Calibri" pitchFamily="34" charset="0"/>
                          <a:ea typeface="Times New Roman"/>
                          <a:cs typeface="Times New Roman"/>
                        </a:rPr>
                        <a:t>12</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a:latin typeface="Calibri" pitchFamily="34" charset="0"/>
                          <a:ea typeface="Times New Roman"/>
                          <a:cs typeface="Times New Roman"/>
                        </a:rPr>
                        <a:t>Python 3</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dirty="0">
                          <a:latin typeface="Calibri" pitchFamily="34" charset="0"/>
                          <a:ea typeface="Times New Roman"/>
                          <a:cs typeface="Times New Roman"/>
                        </a:rPr>
                        <a:t>Functional programming with Python</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269923">
                <a:tc>
                  <a:txBody>
                    <a:bodyPr/>
                    <a:lstStyle/>
                    <a:p>
                      <a:pPr>
                        <a:lnSpc>
                          <a:spcPct val="130000"/>
                        </a:lnSpc>
                        <a:spcAft>
                          <a:spcPts val="0"/>
                        </a:spcAft>
                      </a:pPr>
                      <a:r>
                        <a:rPr lang="en-NZ" sz="1100">
                          <a:latin typeface="Calibri" pitchFamily="34" charset="0"/>
                          <a:ea typeface="Times New Roman"/>
                          <a:cs typeface="Times New Roman"/>
                        </a:rPr>
                        <a:t>13</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a:latin typeface="Calibri" pitchFamily="34" charset="0"/>
                          <a:ea typeface="Times New Roman"/>
                          <a:cs typeface="Times New Roman"/>
                        </a:rPr>
                        <a:t>FP2</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dirty="0">
                          <a:latin typeface="Calibri" pitchFamily="34" charset="0"/>
                          <a:ea typeface="Times New Roman"/>
                          <a:cs typeface="Times New Roman"/>
                        </a:rPr>
                        <a:t>FP Project spec.</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269923">
                <a:tc>
                  <a:txBody>
                    <a:bodyPr/>
                    <a:lstStyle/>
                    <a:p>
                      <a:pPr>
                        <a:lnSpc>
                          <a:spcPct val="130000"/>
                        </a:lnSpc>
                        <a:spcAft>
                          <a:spcPts val="0"/>
                        </a:spcAft>
                      </a:pPr>
                      <a:r>
                        <a:rPr lang="en-NZ" sz="1100">
                          <a:latin typeface="Calibri" pitchFamily="34" charset="0"/>
                          <a:ea typeface="Times New Roman"/>
                          <a:cs typeface="Times New Roman"/>
                        </a:rPr>
                        <a:t>14</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a:latin typeface="Calibri" pitchFamily="34" charset="0"/>
                          <a:ea typeface="Times New Roman"/>
                          <a:cs typeface="Times New Roman"/>
                        </a:rPr>
                        <a:t>Current issues 1 (TBA)</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dirty="0">
                          <a:latin typeface="Calibri" pitchFamily="34" charset="0"/>
                          <a:ea typeface="Times New Roman"/>
                          <a:cs typeface="Times New Roman"/>
                        </a:rPr>
                        <a:t>Current issues 2 (TBA)</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269923">
                <a:tc>
                  <a:txBody>
                    <a:bodyPr/>
                    <a:lstStyle/>
                    <a:p>
                      <a:pPr>
                        <a:lnSpc>
                          <a:spcPct val="130000"/>
                        </a:lnSpc>
                        <a:spcAft>
                          <a:spcPts val="0"/>
                        </a:spcAft>
                      </a:pPr>
                      <a:r>
                        <a:rPr lang="en-NZ" sz="1100">
                          <a:latin typeface="Calibri" pitchFamily="34" charset="0"/>
                          <a:ea typeface="Times New Roman"/>
                          <a:cs typeface="Times New Roman"/>
                        </a:rPr>
                        <a:t>15</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a:latin typeface="Calibri" pitchFamily="34" charset="0"/>
                          <a:ea typeface="Times New Roman"/>
                          <a:cs typeface="Times New Roman"/>
                        </a:rPr>
                        <a:t>Current issues 3 (TBA)</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dirty="0">
                          <a:latin typeface="Calibri" pitchFamily="34" charset="0"/>
                          <a:ea typeface="Times New Roman"/>
                          <a:cs typeface="Times New Roman"/>
                        </a:rPr>
                        <a:t>Current issues 4 (TBA)</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198858">
                <a:tc>
                  <a:txBody>
                    <a:bodyPr/>
                    <a:lstStyle/>
                    <a:p>
                      <a:pPr>
                        <a:lnSpc>
                          <a:spcPct val="130000"/>
                        </a:lnSpc>
                        <a:spcAft>
                          <a:spcPts val="0"/>
                        </a:spcAft>
                      </a:pPr>
                      <a:r>
                        <a:rPr lang="en-NZ" sz="1100">
                          <a:latin typeface="Calibri" pitchFamily="34" charset="0"/>
                          <a:ea typeface="Times New Roman"/>
                          <a:cs typeface="Times New Roman"/>
                        </a:rPr>
                        <a:t>16</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a:latin typeface="Calibri" pitchFamily="34" charset="0"/>
                          <a:ea typeface="Times New Roman"/>
                          <a:cs typeface="Times New Roman"/>
                        </a:rPr>
                        <a:t>Exam preparation</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NZ" sz="1100" dirty="0">
                          <a:latin typeface="Calibri" pitchFamily="34" charset="0"/>
                          <a:ea typeface="Times New Roman"/>
                          <a:cs typeface="Times New Roman"/>
                        </a:rPr>
                        <a:t>Exam</a:t>
                      </a:r>
                    </a:p>
                  </a:txBody>
                  <a:tcPr marL="62523" marR="62523"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NZ" sz="1800" b="0" i="0" u="none" strike="noStrike" cap="none" normalizeH="0" baseline="0" smtClean="0">
                <a:ln>
                  <a:noFill/>
                </a:ln>
                <a:solidFill>
                  <a:schemeClr val="tx1"/>
                </a:solidFill>
                <a:effectLst/>
                <a:latin typeface="Arial" pitchFamily="34" charset="0"/>
                <a:cs typeface="Arial" pitchFamily="34" charset="0"/>
              </a:rPr>
              <a:t/>
            </a:r>
            <a:br>
              <a:rPr kumimoji="0" lang="en-NZ" sz="1800" b="0" i="0" u="none" strike="noStrike" cap="none" normalizeH="0" baseline="0" smtClean="0">
                <a:ln>
                  <a:noFill/>
                </a:ln>
                <a:solidFill>
                  <a:schemeClr val="tx1"/>
                </a:solidFill>
                <a:effectLst/>
                <a:latin typeface="Arial" pitchFamily="34" charset="0"/>
                <a:cs typeface="Arial" pitchFamily="34" charset="0"/>
              </a:rPr>
            </a:br>
            <a:endParaRPr kumimoji="0" lang="en-NZ" sz="1800" b="0" i="0" u="none" strike="noStrike" cap="none" normalizeH="0" baseline="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0" y="0"/>
            <a:ext cx="3017838" cy="6350"/>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NZ"/>
          </a:p>
        </p:txBody>
      </p:sp>
      <p:sp>
        <p:nvSpPr>
          <p:cNvPr id="1027" name="Rectangle 3"/>
          <p:cNvSpPr>
            <a:spLocks noChangeArrowheads="1"/>
          </p:cNvSpPr>
          <p:nvPr/>
        </p:nvSpPr>
        <p:spPr bwMode="auto">
          <a:xfrm>
            <a:off x="0" y="63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30000" smtClean="0">
                <a:ln>
                  <a:noFill/>
                </a:ln>
                <a:solidFill>
                  <a:schemeClr val="tx1"/>
                </a:solidFill>
                <a:effectLst/>
                <a:latin typeface="Tahoma" pitchFamily="34" charset="0"/>
                <a:ea typeface="Times New Roman" pitchFamily="18" charset="0"/>
                <a:cs typeface="Times New Roman" pitchFamily="18" charset="0"/>
                <a:hlinkClick r:id=""/>
              </a:rPr>
              <a:t>[</a:t>
            </a:r>
            <a:r>
              <a:rPr kumimoji="0" lang="en-US" sz="1000" b="0" i="0" u="none" strike="noStrike" cap="none" normalizeH="0" baseline="30000" smtClean="0" bmk="">
                <a:ln>
                  <a:noFill/>
                </a:ln>
                <a:solidFill>
                  <a:schemeClr val="tx1"/>
                </a:solidFill>
                <a:effectLst/>
                <a:latin typeface="Tahoma" pitchFamily="34" charset="0"/>
                <a:ea typeface="Times New Roman" pitchFamily="18" charset="0"/>
                <a:cs typeface="Times New Roman" pitchFamily="18" charset="0"/>
                <a:hlinkClick r:id=""/>
              </a:rPr>
              <a:t>1]</a:t>
            </a:r>
            <a:r>
              <a:rPr kumimoji="0" lang="en-US" sz="10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a:t>
            </a:r>
            <a:r>
              <a:rPr kumimoji="0" lang="en-NZ" sz="10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Material provided for scrolling tile maps. This is optional.</a:t>
            </a:r>
            <a:endParaRPr kumimoji="0" lang="en-NZ"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Assessments</a:t>
            </a:r>
            <a:endParaRPr lang="en-NZ" dirty="0"/>
          </a:p>
        </p:txBody>
      </p:sp>
      <p:graphicFrame>
        <p:nvGraphicFramePr>
          <p:cNvPr id="6" name="Content Placeholder 5"/>
          <p:cNvGraphicFramePr>
            <a:graphicFrameLocks noGrp="1"/>
          </p:cNvGraphicFramePr>
          <p:nvPr>
            <p:ph idx="1"/>
          </p:nvPr>
        </p:nvGraphicFramePr>
        <p:xfrm>
          <a:off x="1979712" y="2060848"/>
          <a:ext cx="5540449" cy="3212592"/>
        </p:xfrm>
        <a:graphic>
          <a:graphicData uri="http://schemas.openxmlformats.org/drawingml/2006/table">
            <a:tbl>
              <a:tblPr/>
              <a:tblGrid>
                <a:gridCol w="3626290"/>
                <a:gridCol w="1914159"/>
              </a:tblGrid>
              <a:tr h="0">
                <a:tc>
                  <a:txBody>
                    <a:bodyPr/>
                    <a:lstStyle/>
                    <a:p>
                      <a:pPr marL="228600">
                        <a:lnSpc>
                          <a:spcPct val="130000"/>
                        </a:lnSpc>
                        <a:spcBef>
                          <a:spcPts val="600"/>
                        </a:spcBef>
                        <a:spcAft>
                          <a:spcPts val="300"/>
                        </a:spcAft>
                      </a:pPr>
                      <a:r>
                        <a:rPr lang="en-US" sz="3600" b="0" dirty="0">
                          <a:solidFill>
                            <a:schemeClr val="bg1"/>
                          </a:solidFill>
                          <a:latin typeface="Calibri" pitchFamily="34" charset="0"/>
                          <a:cs typeface="Times New Roman"/>
                        </a:rPr>
                        <a:t>Assessment</a:t>
                      </a:r>
                      <a:endParaRPr lang="en-NZ" sz="3600" b="0" dirty="0">
                        <a:solidFill>
                          <a:schemeClr val="bg1"/>
                        </a:solidFill>
                        <a:latin typeface="Calibri" pitchFamily="34" charset="0"/>
                        <a:cs typeface="Times New Roman"/>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000080"/>
                    </a:solidFill>
                  </a:tcPr>
                </a:tc>
                <a:tc>
                  <a:txBody>
                    <a:bodyPr/>
                    <a:lstStyle/>
                    <a:p>
                      <a:pPr marL="228600">
                        <a:lnSpc>
                          <a:spcPct val="130000"/>
                        </a:lnSpc>
                        <a:spcBef>
                          <a:spcPts val="600"/>
                        </a:spcBef>
                        <a:spcAft>
                          <a:spcPts val="300"/>
                        </a:spcAft>
                      </a:pPr>
                      <a:r>
                        <a:rPr lang="en-US" sz="3600" b="0" dirty="0">
                          <a:solidFill>
                            <a:schemeClr val="bg1"/>
                          </a:solidFill>
                          <a:latin typeface="Calibri" pitchFamily="34" charset="0"/>
                          <a:cs typeface="Times New Roman"/>
                        </a:rPr>
                        <a:t>Weight</a:t>
                      </a:r>
                      <a:endParaRPr lang="en-NZ" sz="3600" b="0" dirty="0">
                        <a:solidFill>
                          <a:schemeClr val="bg1"/>
                        </a:solidFill>
                        <a:latin typeface="Calibri" pitchFamily="34" charset="0"/>
                        <a:cs typeface="Times New Roman"/>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000080"/>
                    </a:solidFill>
                  </a:tcPr>
                </a:tc>
              </a:tr>
              <a:tr h="0">
                <a:tc>
                  <a:txBody>
                    <a:bodyPr/>
                    <a:lstStyle/>
                    <a:p>
                      <a:pPr marL="228600">
                        <a:lnSpc>
                          <a:spcPct val="130000"/>
                        </a:lnSpc>
                        <a:spcBef>
                          <a:spcPts val="600"/>
                        </a:spcBef>
                        <a:spcAft>
                          <a:spcPts val="300"/>
                        </a:spcAft>
                      </a:pPr>
                      <a:r>
                        <a:rPr lang="en-US" sz="4000" b="0">
                          <a:latin typeface="Calibri" pitchFamily="34" charset="0"/>
                          <a:cs typeface="Times New Roman"/>
                        </a:rPr>
                        <a:t>Practicals</a:t>
                      </a:r>
                      <a:endParaRPr lang="en-NZ" sz="4000" b="1">
                        <a:latin typeface="Calibri" pitchFamily="34" charset="0"/>
                        <a:cs typeface="Times New Roman"/>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228600" algn="ctr">
                        <a:lnSpc>
                          <a:spcPct val="130000"/>
                        </a:lnSpc>
                        <a:spcBef>
                          <a:spcPts val="600"/>
                        </a:spcBef>
                        <a:spcAft>
                          <a:spcPts val="300"/>
                        </a:spcAft>
                      </a:pPr>
                      <a:r>
                        <a:rPr lang="en-US" sz="4000" b="0" dirty="0">
                          <a:latin typeface="Calibri" pitchFamily="34" charset="0"/>
                          <a:cs typeface="Times New Roman"/>
                        </a:rPr>
                        <a:t>25%</a:t>
                      </a:r>
                      <a:endParaRPr lang="en-NZ" sz="4000" b="1" dirty="0">
                        <a:latin typeface="Calibri" pitchFamily="34" charset="0"/>
                        <a:cs typeface="Times New Roman"/>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0">
                <a:tc>
                  <a:txBody>
                    <a:bodyPr/>
                    <a:lstStyle/>
                    <a:p>
                      <a:pPr marL="228600">
                        <a:lnSpc>
                          <a:spcPct val="130000"/>
                        </a:lnSpc>
                        <a:spcBef>
                          <a:spcPts val="600"/>
                        </a:spcBef>
                        <a:spcAft>
                          <a:spcPts val="300"/>
                        </a:spcAft>
                      </a:pPr>
                      <a:r>
                        <a:rPr lang="en-US" sz="4000" b="0">
                          <a:latin typeface="Calibri" pitchFamily="34" charset="0"/>
                          <a:cs typeface="Times New Roman"/>
                        </a:rPr>
                        <a:t>Assignments</a:t>
                      </a:r>
                      <a:endParaRPr lang="en-NZ" sz="4000" b="1">
                        <a:latin typeface="Calibri" pitchFamily="34" charset="0"/>
                        <a:cs typeface="Times New Roman"/>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228600" algn="ctr">
                        <a:lnSpc>
                          <a:spcPct val="130000"/>
                        </a:lnSpc>
                        <a:spcBef>
                          <a:spcPts val="600"/>
                        </a:spcBef>
                        <a:spcAft>
                          <a:spcPts val="300"/>
                        </a:spcAft>
                      </a:pPr>
                      <a:r>
                        <a:rPr lang="en-US" sz="4000" b="0">
                          <a:latin typeface="Calibri" pitchFamily="34" charset="0"/>
                          <a:cs typeface="Times New Roman"/>
                        </a:rPr>
                        <a:t>60%</a:t>
                      </a:r>
                      <a:endParaRPr lang="en-NZ" sz="4000" b="1">
                        <a:latin typeface="Calibri" pitchFamily="34" charset="0"/>
                        <a:cs typeface="Times New Roman"/>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0">
                <a:tc>
                  <a:txBody>
                    <a:bodyPr/>
                    <a:lstStyle/>
                    <a:p>
                      <a:pPr marL="228600">
                        <a:lnSpc>
                          <a:spcPct val="130000"/>
                        </a:lnSpc>
                        <a:spcBef>
                          <a:spcPts val="600"/>
                        </a:spcBef>
                        <a:spcAft>
                          <a:spcPts val="300"/>
                        </a:spcAft>
                      </a:pPr>
                      <a:r>
                        <a:rPr lang="en-US" sz="4000" b="0">
                          <a:latin typeface="Calibri" pitchFamily="34" charset="0"/>
                          <a:cs typeface="Times New Roman"/>
                        </a:rPr>
                        <a:t>Exam</a:t>
                      </a:r>
                      <a:endParaRPr lang="en-NZ" sz="4000" b="1">
                        <a:latin typeface="Calibri" pitchFamily="34" charset="0"/>
                        <a:cs typeface="Times New Roman"/>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228600" algn="ctr">
                        <a:lnSpc>
                          <a:spcPct val="150000"/>
                        </a:lnSpc>
                        <a:spcBef>
                          <a:spcPts val="600"/>
                        </a:spcBef>
                        <a:spcAft>
                          <a:spcPts val="300"/>
                        </a:spcAft>
                      </a:pPr>
                      <a:r>
                        <a:rPr lang="en-US" sz="4000" b="0" dirty="0">
                          <a:latin typeface="Calibri" pitchFamily="34" charset="0"/>
                          <a:cs typeface="Times New Roman"/>
                        </a:rPr>
                        <a:t>15%</a:t>
                      </a:r>
                      <a:endParaRPr lang="en-NZ" sz="4000" b="1" dirty="0">
                        <a:latin typeface="Calibri" pitchFamily="34" charset="0"/>
                        <a:cs typeface="Times New Roman"/>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Introduction to C++/CLI</a:t>
            </a:r>
            <a:endParaRPr lang="en-NZ" dirty="0"/>
          </a:p>
        </p:txBody>
      </p:sp>
      <p:sp>
        <p:nvSpPr>
          <p:cNvPr id="3" name="Content Placeholder 2"/>
          <p:cNvSpPr>
            <a:spLocks noGrp="1"/>
          </p:cNvSpPr>
          <p:nvPr>
            <p:ph idx="1"/>
          </p:nvPr>
        </p:nvSpPr>
        <p:spPr/>
        <p:txBody>
          <a:bodyPr>
            <a:normAutofit/>
          </a:bodyPr>
          <a:lstStyle/>
          <a:p>
            <a:r>
              <a:rPr lang="en-AU" sz="2800" dirty="0" smtClean="0"/>
              <a:t>Difference between C++/CLI and native C++</a:t>
            </a:r>
          </a:p>
          <a:p>
            <a:pPr lvl="1"/>
            <a:r>
              <a:rPr lang="en-AU" sz="2400" dirty="0" smtClean="0"/>
              <a:t>C++/CLI is managed</a:t>
            </a:r>
          </a:p>
          <a:p>
            <a:pPr lvl="1"/>
            <a:r>
              <a:rPr lang="en-AU" sz="2400" dirty="0" smtClean="0"/>
              <a:t>C++/CLI therefore has automatic garbage collection.</a:t>
            </a:r>
          </a:p>
          <a:p>
            <a:pPr lvl="1"/>
            <a:r>
              <a:rPr lang="en-AU" sz="2400" dirty="0" smtClean="0"/>
              <a:t>C++/CLI has access to the .NET libraries.</a:t>
            </a:r>
            <a:endParaRPr lang="en-NZ" sz="2400" dirty="0"/>
          </a:p>
        </p:txBody>
      </p:sp>
    </p:spTree>
    <p:extLst>
      <p:ext uri="{BB962C8B-B14F-4D97-AF65-F5344CB8AC3E}">
        <p14:creationId xmlns:p14="http://schemas.microsoft.com/office/powerpoint/2010/main" xmlns="" val="283681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NZ" dirty="0" smtClean="0"/>
              <a:t>Major Difference from C# and Java</a:t>
            </a:r>
            <a:endParaRPr lang="en-NZ" dirty="0"/>
          </a:p>
        </p:txBody>
      </p:sp>
      <p:sp>
        <p:nvSpPr>
          <p:cNvPr id="13315" name="Rectangle 3"/>
          <p:cNvSpPr>
            <a:spLocks noGrp="1" noChangeArrowheads="1"/>
          </p:cNvSpPr>
          <p:nvPr>
            <p:ph idx="1"/>
          </p:nvPr>
        </p:nvSpPr>
        <p:spPr>
          <a:xfrm>
            <a:off x="457200" y="1888232"/>
            <a:ext cx="8229600" cy="4637112"/>
          </a:xfrm>
        </p:spPr>
        <p:txBody>
          <a:bodyPr>
            <a:normAutofit fontScale="85000" lnSpcReduction="20000"/>
          </a:bodyPr>
          <a:lstStyle/>
          <a:p>
            <a:pPr>
              <a:lnSpc>
                <a:spcPct val="124000"/>
              </a:lnSpc>
            </a:pPr>
            <a:r>
              <a:rPr lang="en-AU" sz="2800" dirty="0" smtClean="0"/>
              <a:t>All complex objects (e.g. buttons, graphics, user-defined class instances) are created dynamically and managed via pointers.</a:t>
            </a:r>
          </a:p>
          <a:p>
            <a:pPr>
              <a:lnSpc>
                <a:spcPct val="124000"/>
              </a:lnSpc>
            </a:pPr>
            <a:endParaRPr lang="en-NZ" sz="2800" dirty="0" smtClean="0"/>
          </a:p>
          <a:p>
            <a:pPr>
              <a:lnSpc>
                <a:spcPct val="124000"/>
              </a:lnSpc>
            </a:pPr>
            <a:r>
              <a:rPr lang="en-NZ" sz="2800" dirty="0" smtClean="0"/>
              <a:t>Syntactically, C++/CLI </a:t>
            </a:r>
            <a:r>
              <a:rPr lang="en-NZ" sz="2800" dirty="0"/>
              <a:t>uses -&gt; to access </a:t>
            </a:r>
            <a:r>
              <a:rPr lang="en-NZ" sz="2800" dirty="0" smtClean="0"/>
              <a:t>the properties </a:t>
            </a:r>
            <a:r>
              <a:rPr lang="en-NZ" sz="2800" dirty="0"/>
              <a:t>and </a:t>
            </a:r>
            <a:r>
              <a:rPr lang="en-NZ" sz="2800" dirty="0" smtClean="0"/>
              <a:t>methods</a:t>
            </a:r>
            <a:r>
              <a:rPr lang="en-NZ" sz="2800" dirty="0"/>
              <a:t> </a:t>
            </a:r>
            <a:r>
              <a:rPr lang="en-NZ" sz="2800" dirty="0" smtClean="0"/>
              <a:t>of dynamically created objects.</a:t>
            </a:r>
            <a:endParaRPr lang="en-NZ" sz="2800" dirty="0"/>
          </a:p>
          <a:p>
            <a:pPr>
              <a:lnSpc>
                <a:spcPct val="124000"/>
              </a:lnSpc>
              <a:buFont typeface="Wingdings" pitchFamily="2" charset="2"/>
              <a:buNone/>
            </a:pPr>
            <a:endParaRPr lang="en-NZ" sz="2800" dirty="0"/>
          </a:p>
          <a:p>
            <a:pPr marL="751967" indent="-587375">
              <a:lnSpc>
                <a:spcPct val="124000"/>
              </a:lnSpc>
              <a:buFontTx/>
              <a:buNone/>
            </a:pPr>
            <a:r>
              <a:rPr lang="en-NZ" sz="2800" dirty="0"/>
              <a:t>b</a:t>
            </a:r>
            <a:r>
              <a:rPr lang="en-NZ" sz="2800" dirty="0" smtClean="0"/>
              <a:t>utton1-</a:t>
            </a:r>
            <a:r>
              <a:rPr lang="en-NZ" sz="2800" dirty="0"/>
              <a:t>&gt;</a:t>
            </a:r>
            <a:r>
              <a:rPr lang="en-NZ" sz="2800" dirty="0" smtClean="0"/>
              <a:t>Width</a:t>
            </a:r>
          </a:p>
          <a:p>
            <a:pPr marL="751967" indent="-587375">
              <a:lnSpc>
                <a:spcPct val="124000"/>
              </a:lnSpc>
              <a:buFontTx/>
              <a:buNone/>
            </a:pPr>
            <a:r>
              <a:rPr lang="en-NZ" sz="2800" dirty="0" smtClean="0"/>
              <a:t>timer1-&gt;Enabled</a:t>
            </a:r>
          </a:p>
          <a:p>
            <a:pPr marL="751967" indent="-587375">
              <a:lnSpc>
                <a:spcPct val="124000"/>
              </a:lnSpc>
              <a:buFontTx/>
              <a:buNone/>
            </a:pPr>
            <a:r>
              <a:rPr lang="en-NZ" sz="2800" dirty="0" err="1" smtClean="0"/>
              <a:t>bobTheOrc</a:t>
            </a:r>
            <a:r>
              <a:rPr lang="en-NZ" sz="2800" dirty="0" smtClean="0"/>
              <a:t>-&gt;Move()</a:t>
            </a: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1227</TotalTime>
  <Words>5671</Words>
  <Application>Microsoft Office PowerPoint</Application>
  <PresentationFormat>On-screen Show (4:3)</PresentationFormat>
  <Paragraphs>472</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Clarity</vt:lpstr>
      <vt:lpstr>Introduction to C++</vt:lpstr>
      <vt:lpstr>Goals</vt:lpstr>
      <vt:lpstr>Administration</vt:lpstr>
      <vt:lpstr>Submitting your code</vt:lpstr>
      <vt:lpstr>Class Sessions</vt:lpstr>
      <vt:lpstr>Topics</vt:lpstr>
      <vt:lpstr>Assessments</vt:lpstr>
      <vt:lpstr>Introduction to C++/CLI</vt:lpstr>
      <vt:lpstr>Major Difference from C# and Java</vt:lpstr>
      <vt:lpstr>General Features of C-Family</vt:lpstr>
      <vt:lpstr>General Features of C-Family</vt:lpstr>
      <vt:lpstr>Data Types</vt:lpstr>
      <vt:lpstr>Functions and Procedures</vt:lpstr>
      <vt:lpstr>Relational Operators</vt:lpstr>
      <vt:lpstr>Conditional Operator</vt:lpstr>
      <vt:lpstr>Increment/Decrement Operators</vt:lpstr>
      <vt:lpstr>++ and --</vt:lpstr>
      <vt:lpstr>++ and --</vt:lpstr>
      <vt:lpstr>Arithmetic Operators</vt:lpstr>
      <vt:lpstr>Random Number Generation</vt:lpstr>
      <vt:lpstr>If Statements</vt:lpstr>
      <vt:lpstr>For Loops</vt:lpstr>
      <vt:lpstr>Casting in Visual C++</vt:lpstr>
      <vt:lpstr>Case Statement</vt:lpstr>
      <vt:lpstr>Complex Data Types - Arrays </vt:lpstr>
      <vt:lpstr>Complex Data Types - Arrays</vt:lpstr>
      <vt:lpstr>C++/CLI arrays</vt:lpstr>
      <vt:lpstr>Complex Data Types - Records</vt:lpstr>
      <vt:lpstr>Strings in C++</vt:lpstr>
      <vt:lpstr>Strings in C++</vt:lpstr>
      <vt:lpstr>Creating a C++ Windows Forms Application in Visual Studio 2013</vt:lpstr>
      <vt:lpstr>C++ Exercise 1</vt:lpstr>
      <vt:lpstr>C++ Class Exercise</vt:lpstr>
      <vt:lpstr>Solution – Exercise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516</cp:revision>
  <cp:lastPrinted>2013-07-19T01:06:40Z</cp:lastPrinted>
  <dcterms:created xsi:type="dcterms:W3CDTF">1601-01-01T00:00:00Z</dcterms:created>
  <dcterms:modified xsi:type="dcterms:W3CDTF">2016-07-18T01:17:39Z</dcterms:modified>
</cp:coreProperties>
</file>