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6"/>
  </p:notesMasterIdLst>
  <p:handoutMasterIdLst>
    <p:handoutMasterId r:id="rId27"/>
  </p:handoutMasterIdLst>
  <p:sldIdLst>
    <p:sldId id="256" r:id="rId2"/>
    <p:sldId id="304" r:id="rId3"/>
    <p:sldId id="305" r:id="rId4"/>
    <p:sldId id="306" r:id="rId5"/>
    <p:sldId id="307" r:id="rId6"/>
    <p:sldId id="308" r:id="rId7"/>
    <p:sldId id="309" r:id="rId8"/>
    <p:sldId id="310" r:id="rId9"/>
    <p:sldId id="317" r:id="rId10"/>
    <p:sldId id="311" r:id="rId11"/>
    <p:sldId id="312" r:id="rId12"/>
    <p:sldId id="313" r:id="rId13"/>
    <p:sldId id="314" r:id="rId14"/>
    <p:sldId id="315" r:id="rId15"/>
    <p:sldId id="274" r:id="rId16"/>
    <p:sldId id="316" r:id="rId17"/>
    <p:sldId id="275" r:id="rId18"/>
    <p:sldId id="297" r:id="rId19"/>
    <p:sldId id="302" r:id="rId20"/>
    <p:sldId id="296" r:id="rId21"/>
    <p:sldId id="298" r:id="rId22"/>
    <p:sldId id="299" r:id="rId23"/>
    <p:sldId id="300" r:id="rId24"/>
    <p:sldId id="301" r:id="rId25"/>
  </p:sldIdLst>
  <p:sldSz cx="9144000" cy="6858000" type="screen4x3"/>
  <p:notesSz cx="6797675" cy="9926638"/>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30920" autoAdjust="0"/>
  </p:normalViewPr>
  <p:slideViewPr>
    <p:cSldViewPr>
      <p:cViewPr varScale="1">
        <p:scale>
          <a:sx n="22" d="100"/>
          <a:sy n="22" d="100"/>
        </p:scale>
        <p:origin x="2558" y="24"/>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Times New Roman" charset="0"/>
              </a:defRPr>
            </a:lvl1pPr>
          </a:lstStyle>
          <a:p>
            <a:endParaRPr lang="en-NZ"/>
          </a:p>
        </p:txBody>
      </p:sp>
      <p:sp>
        <p:nvSpPr>
          <p:cNvPr id="38915" name="Rectangle 3"/>
          <p:cNvSpPr>
            <a:spLocks noGrp="1" noChangeArrowheads="1"/>
          </p:cNvSpPr>
          <p:nvPr>
            <p:ph type="dt" sz="quarter"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Times New Roman" charset="0"/>
              </a:defRPr>
            </a:lvl1pPr>
          </a:lstStyle>
          <a:p>
            <a:endParaRPr lang="en-NZ"/>
          </a:p>
        </p:txBody>
      </p:sp>
      <p:sp>
        <p:nvSpPr>
          <p:cNvPr id="38916" name="Rectangle 4"/>
          <p:cNvSpPr>
            <a:spLocks noGrp="1" noChangeArrowheads="1"/>
          </p:cNvSpPr>
          <p:nvPr>
            <p:ph type="ftr" sz="quarter" idx="2"/>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Times New Roman" charset="0"/>
              </a:defRPr>
            </a:lvl1pPr>
          </a:lstStyle>
          <a:p>
            <a:endParaRPr lang="en-NZ"/>
          </a:p>
        </p:txBody>
      </p:sp>
      <p:sp>
        <p:nvSpPr>
          <p:cNvPr id="38917" name="Rectangle 5"/>
          <p:cNvSpPr>
            <a:spLocks noGrp="1" noChangeArrowheads="1"/>
          </p:cNvSpPr>
          <p:nvPr>
            <p:ph type="sldNum" sz="quarter" idx="3"/>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Times New Roman" charset="0"/>
              </a:defRPr>
            </a:lvl1pPr>
          </a:lstStyle>
          <a:p>
            <a:fld id="{9DFB9961-B5DE-45BF-83AC-47510A09E9FB}" type="slidenum">
              <a:rPr lang="en-NZ"/>
              <a:pPr/>
              <a:t>‹#›</a:t>
            </a:fld>
            <a:endParaRPr lang="en-NZ"/>
          </a:p>
        </p:txBody>
      </p:sp>
    </p:spTree>
    <p:extLst>
      <p:ext uri="{BB962C8B-B14F-4D97-AF65-F5344CB8AC3E}">
        <p14:creationId xmlns:p14="http://schemas.microsoft.com/office/powerpoint/2010/main" val="1453092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Times New Roman" charset="0"/>
              </a:defRPr>
            </a:lvl1pPr>
          </a:lstStyle>
          <a:p>
            <a:endParaRPr lang="en-NZ"/>
          </a:p>
        </p:txBody>
      </p:sp>
      <p:sp>
        <p:nvSpPr>
          <p:cNvPr id="19459"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Times New Roman" charset="0"/>
              </a:defRPr>
            </a:lvl1pPr>
          </a:lstStyle>
          <a:p>
            <a:endParaRPr lang="en-NZ"/>
          </a:p>
        </p:txBody>
      </p:sp>
      <p:sp>
        <p:nvSpPr>
          <p:cNvPr id="19460" name="Rectangle 4"/>
          <p:cNvSpPr>
            <a:spLocks noGrp="1" noRot="1" noChangeAspect="1" noChangeArrowheads="1" noTextEdit="1"/>
          </p:cNvSpPr>
          <p:nvPr>
            <p:ph type="sldImg" idx="2"/>
          </p:nvPr>
        </p:nvSpPr>
        <p:spPr bwMode="auto">
          <a:xfrm>
            <a:off x="915988" y="744538"/>
            <a:ext cx="4965700" cy="3722687"/>
          </a:xfrm>
          <a:prstGeom prst="rect">
            <a:avLst/>
          </a:prstGeom>
          <a:noFill/>
          <a:ln w="9525">
            <a:solidFill>
              <a:srgbClr val="000000"/>
            </a:solidFill>
            <a:miter lim="800000"/>
            <a:headEnd/>
            <a:tailEnd/>
          </a:ln>
          <a:effectLst/>
        </p:spPr>
      </p:sp>
      <p:sp>
        <p:nvSpPr>
          <p:cNvPr id="19461" name="Rectangle 5"/>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NZ" smtClean="0"/>
              <a:t>Click to edit Master text styles</a:t>
            </a:r>
          </a:p>
          <a:p>
            <a:pPr lvl="1"/>
            <a:r>
              <a:rPr lang="en-NZ" smtClean="0"/>
              <a:t>Second level</a:t>
            </a:r>
          </a:p>
          <a:p>
            <a:pPr lvl="2"/>
            <a:r>
              <a:rPr lang="en-NZ" smtClean="0"/>
              <a:t>Third level</a:t>
            </a:r>
          </a:p>
          <a:p>
            <a:pPr lvl="3"/>
            <a:r>
              <a:rPr lang="en-NZ" smtClean="0"/>
              <a:t>Fourth level</a:t>
            </a:r>
          </a:p>
          <a:p>
            <a:pPr lvl="4"/>
            <a:r>
              <a:rPr lang="en-NZ" smtClean="0"/>
              <a:t>Fifth level</a:t>
            </a:r>
          </a:p>
        </p:txBody>
      </p:sp>
      <p:sp>
        <p:nvSpPr>
          <p:cNvPr id="19462" name="Rectangle 6"/>
          <p:cNvSpPr>
            <a:spLocks noGrp="1" noChangeArrowheads="1"/>
          </p:cNvSpPr>
          <p:nvPr>
            <p:ph type="ftr" sz="quarter" idx="4"/>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Times New Roman" charset="0"/>
              </a:defRPr>
            </a:lvl1pPr>
          </a:lstStyle>
          <a:p>
            <a:endParaRPr lang="en-NZ"/>
          </a:p>
        </p:txBody>
      </p:sp>
      <p:sp>
        <p:nvSpPr>
          <p:cNvPr id="19463" name="Rectangle 7"/>
          <p:cNvSpPr>
            <a:spLocks noGrp="1" noChangeArrowheads="1"/>
          </p:cNvSpPr>
          <p:nvPr>
            <p:ph type="sldNum" sz="quarter" idx="5"/>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Times New Roman" charset="0"/>
              </a:defRPr>
            </a:lvl1pPr>
          </a:lstStyle>
          <a:p>
            <a:fld id="{2884B67C-2C33-477C-9EDA-AF0575E2119C}" type="slidenum">
              <a:rPr lang="en-NZ"/>
              <a:pPr/>
              <a:t>‹#›</a:t>
            </a:fld>
            <a:endParaRPr lang="en-NZ"/>
          </a:p>
        </p:txBody>
      </p:sp>
    </p:spTree>
    <p:extLst>
      <p:ext uri="{BB962C8B-B14F-4D97-AF65-F5344CB8AC3E}">
        <p14:creationId xmlns:p14="http://schemas.microsoft.com/office/powerpoint/2010/main" val="147665591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charset="0"/>
        <a:ea typeface="+mn-ea"/>
        <a:cs typeface="Arial" charset="0"/>
      </a:defRPr>
    </a:lvl1pPr>
    <a:lvl2pPr marL="457200" algn="l" rtl="0" fontAlgn="base">
      <a:spcBef>
        <a:spcPct val="30000"/>
      </a:spcBef>
      <a:spcAft>
        <a:spcPct val="0"/>
      </a:spcAft>
      <a:defRPr sz="1200" kern="1200">
        <a:solidFill>
          <a:schemeClr val="tx1"/>
        </a:solidFill>
        <a:latin typeface="Times New Roman" charset="0"/>
        <a:ea typeface="+mn-ea"/>
        <a:cs typeface="Arial" charset="0"/>
      </a:defRPr>
    </a:lvl2pPr>
    <a:lvl3pPr marL="914400" algn="l" rtl="0" fontAlgn="base">
      <a:spcBef>
        <a:spcPct val="30000"/>
      </a:spcBef>
      <a:spcAft>
        <a:spcPct val="0"/>
      </a:spcAft>
      <a:defRPr sz="1200" kern="1200">
        <a:solidFill>
          <a:schemeClr val="tx1"/>
        </a:solidFill>
        <a:latin typeface="Times New Roman" charset="0"/>
        <a:ea typeface="+mn-ea"/>
        <a:cs typeface="Arial" charset="0"/>
      </a:defRPr>
    </a:lvl3pPr>
    <a:lvl4pPr marL="1371600" algn="l" rtl="0" fontAlgn="base">
      <a:spcBef>
        <a:spcPct val="30000"/>
      </a:spcBef>
      <a:spcAft>
        <a:spcPct val="0"/>
      </a:spcAft>
      <a:defRPr sz="1200" kern="1200">
        <a:solidFill>
          <a:schemeClr val="tx1"/>
        </a:solidFill>
        <a:latin typeface="Times New Roman" charset="0"/>
        <a:ea typeface="+mn-ea"/>
        <a:cs typeface="Arial" charset="0"/>
      </a:defRPr>
    </a:lvl4pPr>
    <a:lvl5pPr marL="1828800" algn="l" rtl="0" fontAlgn="base">
      <a:spcBef>
        <a:spcPct val="30000"/>
      </a:spcBef>
      <a:spcAft>
        <a:spcPct val="0"/>
      </a:spcAft>
      <a:defRPr sz="1200" kern="1200">
        <a:solidFill>
          <a:schemeClr val="tx1"/>
        </a:solidFill>
        <a:latin typeface="Times New Roman"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fld id="{2884B67C-2C33-477C-9EDA-AF0575E2119C}" type="slidenum">
              <a:rPr lang="en-NZ" smtClean="0"/>
              <a:pPr/>
              <a:t>1</a:t>
            </a:fld>
            <a:endParaRPr lang="en-NZ"/>
          </a:p>
        </p:txBody>
      </p:sp>
    </p:spTree>
    <p:extLst>
      <p:ext uri="{BB962C8B-B14F-4D97-AF65-F5344CB8AC3E}">
        <p14:creationId xmlns:p14="http://schemas.microsoft.com/office/powerpoint/2010/main" val="40735029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262EFE-357F-43F5-B445-9701A6076DC2}" type="slidenum">
              <a:rPr lang="en-NZ"/>
              <a:pPr/>
              <a:t>10</a:t>
            </a:fld>
            <a:endParaRPr lang="en-NZ"/>
          </a:p>
        </p:txBody>
      </p:sp>
      <p:sp>
        <p:nvSpPr>
          <p:cNvPr id="91138" name="Rectangle 2"/>
          <p:cNvSpPr>
            <a:spLocks noGrp="1" noRot="1" noChangeAspect="1" noChangeArrowheads="1" noTextEdit="1"/>
          </p:cNvSpPr>
          <p:nvPr>
            <p:ph type="sldImg"/>
          </p:nvPr>
        </p:nvSpPr>
        <p:spPr>
          <a:xfrm>
            <a:off x="917575" y="744538"/>
            <a:ext cx="4962525" cy="3722687"/>
          </a:xfrm>
          <a:ln/>
        </p:spPr>
      </p:sp>
      <p:sp>
        <p:nvSpPr>
          <p:cNvPr id="91139" name="Rectangle 3"/>
          <p:cNvSpPr>
            <a:spLocks noGrp="1" noChangeArrowheads="1"/>
          </p:cNvSpPr>
          <p:nvPr>
            <p:ph type="body" idx="1"/>
          </p:nvPr>
        </p:nvSpPr>
        <p:spPr/>
        <p:txBody>
          <a:bodyPr/>
          <a:lstStyle/>
          <a:p>
            <a:pPr marL="171450" indent="-171450">
              <a:buFont typeface="Arial" pitchFamily="34" charset="0"/>
              <a:buChar char="•"/>
            </a:pPr>
            <a:r>
              <a:rPr lang="en-NZ" sz="1600" dirty="0" smtClean="0"/>
              <a:t>“Dereferencing” = finding the value stored at the address the pointer points at (holds the value of)</a:t>
            </a:r>
          </a:p>
          <a:p>
            <a:pPr marL="171450" indent="-171450">
              <a:buFont typeface="Arial" pitchFamily="34" charset="0"/>
              <a:buChar char="•"/>
            </a:pPr>
            <a:r>
              <a:rPr lang="en-NZ" sz="1600" dirty="0" smtClean="0"/>
              <a:t>* again.  Confusing to people,</a:t>
            </a:r>
            <a:r>
              <a:rPr lang="en-NZ" sz="1600" baseline="0" dirty="0" smtClean="0"/>
              <a:t> but t</a:t>
            </a:r>
            <a:r>
              <a:rPr lang="en-NZ" sz="1600" dirty="0" smtClean="0"/>
              <a:t>he compiler doesn’t get confused, because the statements are syntactically unambiguous.</a:t>
            </a:r>
            <a:r>
              <a:rPr lang="en-NZ" sz="1600" baseline="0" dirty="0" smtClean="0"/>
              <a:t> </a:t>
            </a:r>
            <a:endParaRPr lang="en-NZ" sz="1600" dirty="0" smtClean="0"/>
          </a:p>
          <a:p>
            <a:pPr marL="171450" indent="-171450">
              <a:buFont typeface="Arial" pitchFamily="34" charset="0"/>
              <a:buChar char="•"/>
            </a:pPr>
            <a:r>
              <a:rPr lang="en-AU" sz="1600" dirty="0" smtClean="0"/>
              <a:t>We tend to anthropomorphise variables. Oh well.</a:t>
            </a:r>
            <a:endParaRPr lang="en-NZ" sz="1600" dirty="0" smtClean="0"/>
          </a:p>
          <a:p>
            <a:pPr marL="171450" indent="-171450">
              <a:buFont typeface="Arial" pitchFamily="34" charset="0"/>
              <a:buChar char="•"/>
            </a:pPr>
            <a:r>
              <a:rPr lang="en-NZ" sz="1600" dirty="0" smtClean="0"/>
              <a:t>Don’t </a:t>
            </a:r>
            <a:r>
              <a:rPr lang="en-NZ" sz="1600" dirty="0"/>
              <a:t>confuse the dereferencing operator with the multiplication operator….Same character, different function</a:t>
            </a:r>
            <a:r>
              <a:rPr lang="en-NZ" sz="1600" dirty="0" smtClean="0"/>
              <a:t>.</a:t>
            </a:r>
          </a:p>
          <a:p>
            <a:pPr marL="171450" indent="-171450">
              <a:buFont typeface="Arial" pitchFamily="34" charset="0"/>
              <a:buChar char="•"/>
            </a:pPr>
            <a:r>
              <a:rPr lang="en-NZ" sz="1600" dirty="0" smtClean="0"/>
              <a:t>Don’t confuse it with the * that</a:t>
            </a:r>
            <a:r>
              <a:rPr lang="en-NZ" sz="1600" baseline="0" dirty="0" smtClean="0"/>
              <a:t> we use when declaring a pointer. These constructs are syntactically unambiguous, so the compiler has no problem with them.</a:t>
            </a:r>
            <a:endParaRPr lang="en-NZ" sz="1600" dirty="0"/>
          </a:p>
        </p:txBody>
      </p:sp>
    </p:spTree>
    <p:extLst>
      <p:ext uri="{BB962C8B-B14F-4D97-AF65-F5344CB8AC3E}">
        <p14:creationId xmlns:p14="http://schemas.microsoft.com/office/powerpoint/2010/main" val="23954903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41A33E-A49C-43AB-A568-AF39B9870799}" type="slidenum">
              <a:rPr lang="en-NZ"/>
              <a:pPr/>
              <a:t>11</a:t>
            </a:fld>
            <a:endParaRPr lang="en-NZ"/>
          </a:p>
        </p:txBody>
      </p:sp>
      <p:sp>
        <p:nvSpPr>
          <p:cNvPr id="102402" name="Rectangle 2"/>
          <p:cNvSpPr>
            <a:spLocks noGrp="1" noRot="1" noChangeAspect="1" noChangeArrowheads="1" noTextEdit="1"/>
          </p:cNvSpPr>
          <p:nvPr>
            <p:ph type="sldImg"/>
          </p:nvPr>
        </p:nvSpPr>
        <p:spPr>
          <a:xfrm>
            <a:off x="917575" y="744538"/>
            <a:ext cx="4962525" cy="3722687"/>
          </a:xfrm>
          <a:ln/>
        </p:spPr>
      </p:sp>
      <p:sp>
        <p:nvSpPr>
          <p:cNvPr id="102403" name="Rectangle 3"/>
          <p:cNvSpPr>
            <a:spLocks noGrp="1" noChangeArrowheads="1"/>
          </p:cNvSpPr>
          <p:nvPr>
            <p:ph type="body" idx="1"/>
          </p:nvPr>
        </p:nvSpPr>
        <p:spPr/>
        <p:txBody>
          <a:bodyPr/>
          <a:lstStyle/>
          <a:p>
            <a:r>
              <a:rPr lang="en-NZ" dirty="0" err="1" smtClean="0"/>
              <a:t>myInPointer</a:t>
            </a:r>
            <a:r>
              <a:rPr lang="en-NZ" baseline="0" dirty="0" smtClean="0"/>
              <a:t> = &amp;j  =&gt; the address of j</a:t>
            </a:r>
            <a:endParaRPr lang="en-NZ" dirty="0"/>
          </a:p>
        </p:txBody>
      </p:sp>
    </p:spTree>
    <p:extLst>
      <p:ext uri="{BB962C8B-B14F-4D97-AF65-F5344CB8AC3E}">
        <p14:creationId xmlns:p14="http://schemas.microsoft.com/office/powerpoint/2010/main" val="4362816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743A0A-DAB1-4EFD-BC58-E9DC2F50AF9E}" type="slidenum">
              <a:rPr lang="en-NZ"/>
              <a:pPr/>
              <a:t>12</a:t>
            </a:fld>
            <a:endParaRPr lang="en-NZ"/>
          </a:p>
        </p:txBody>
      </p:sp>
      <p:sp>
        <p:nvSpPr>
          <p:cNvPr id="104450" name="Rectangle 2"/>
          <p:cNvSpPr>
            <a:spLocks noGrp="1" noRot="1" noChangeAspect="1" noChangeArrowheads="1" noTextEdit="1"/>
          </p:cNvSpPr>
          <p:nvPr>
            <p:ph type="sldImg"/>
          </p:nvPr>
        </p:nvSpPr>
        <p:spPr>
          <a:xfrm>
            <a:off x="917575" y="744538"/>
            <a:ext cx="4962525" cy="3722687"/>
          </a:xfrm>
          <a:ln/>
        </p:spPr>
      </p:sp>
      <p:sp>
        <p:nvSpPr>
          <p:cNvPr id="104451" name="Rectangle 3"/>
          <p:cNvSpPr>
            <a:spLocks noGrp="1" noChangeArrowheads="1"/>
          </p:cNvSpPr>
          <p:nvPr>
            <p:ph type="body" idx="1"/>
          </p:nvPr>
        </p:nvSpPr>
        <p:spPr/>
        <p:txBody>
          <a:bodyPr/>
          <a:lstStyle/>
          <a:p>
            <a:pPr marL="285750" indent="-285750">
              <a:buFont typeface="Arial" pitchFamily="34" charset="0"/>
              <a:buChar char="•"/>
            </a:pPr>
            <a:r>
              <a:rPr lang="en-AU" sz="1600" dirty="0" smtClean="0"/>
              <a:t>When assigning to *</a:t>
            </a:r>
            <a:r>
              <a:rPr lang="en-AU" sz="1600" dirty="0" err="1" smtClean="0"/>
              <a:t>myIntPointer</a:t>
            </a:r>
            <a:r>
              <a:rPr lang="en-AU" sz="1600" dirty="0" smtClean="0"/>
              <a:t>, we are assigning to “the guy </a:t>
            </a:r>
            <a:r>
              <a:rPr lang="en-AU" sz="1600" dirty="0" err="1" smtClean="0"/>
              <a:t>myIntPointer</a:t>
            </a:r>
            <a:r>
              <a:rPr lang="en-AU" sz="1600" dirty="0" smtClean="0"/>
              <a:t> is pointing to”</a:t>
            </a:r>
          </a:p>
          <a:p>
            <a:pPr marL="285750" indent="-285750">
              <a:buFont typeface="Arial" pitchFamily="34" charset="0"/>
              <a:buChar char="•"/>
            </a:pPr>
            <a:r>
              <a:rPr lang="en-AU" sz="1600" dirty="0" err="1" smtClean="0"/>
              <a:t>myIntPointer</a:t>
            </a:r>
            <a:r>
              <a:rPr lang="en-AU" sz="1600" baseline="0" dirty="0" smtClean="0"/>
              <a:t> is pointing to (i.e. is holding the address of) x. So x now holds 25.</a:t>
            </a:r>
            <a:endParaRPr lang="en-NZ" sz="1600" dirty="0"/>
          </a:p>
        </p:txBody>
      </p:sp>
    </p:spTree>
    <p:extLst>
      <p:ext uri="{BB962C8B-B14F-4D97-AF65-F5344CB8AC3E}">
        <p14:creationId xmlns:p14="http://schemas.microsoft.com/office/powerpoint/2010/main" val="23521227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9267E1-1929-4369-8F8D-A01FDA33E6D9}" type="slidenum">
              <a:rPr lang="en-NZ"/>
              <a:pPr/>
              <a:t>13</a:t>
            </a:fld>
            <a:endParaRPr lang="en-NZ"/>
          </a:p>
        </p:txBody>
      </p:sp>
      <p:sp>
        <p:nvSpPr>
          <p:cNvPr id="97282" name="Rectangle 2"/>
          <p:cNvSpPr>
            <a:spLocks noGrp="1" noRot="1" noChangeAspect="1" noChangeArrowheads="1" noTextEdit="1"/>
          </p:cNvSpPr>
          <p:nvPr>
            <p:ph type="sldImg"/>
          </p:nvPr>
        </p:nvSpPr>
        <p:spPr>
          <a:xfrm>
            <a:off x="917575" y="744538"/>
            <a:ext cx="4962525" cy="3722687"/>
          </a:xfrm>
          <a:ln/>
        </p:spPr>
      </p:sp>
      <p:sp>
        <p:nvSpPr>
          <p:cNvPr id="97283" name="Rectangle 3"/>
          <p:cNvSpPr>
            <a:spLocks noGrp="1" noChangeArrowheads="1"/>
          </p:cNvSpPr>
          <p:nvPr>
            <p:ph type="body" idx="1"/>
          </p:nvPr>
        </p:nvSpPr>
        <p:spPr/>
        <p:txBody>
          <a:bodyPr/>
          <a:lstStyle/>
          <a:p>
            <a:pPr>
              <a:buFontTx/>
              <a:buChar char="•"/>
            </a:pPr>
            <a:endParaRPr lang="en-NZ"/>
          </a:p>
        </p:txBody>
      </p:sp>
    </p:spTree>
    <p:extLst>
      <p:ext uri="{BB962C8B-B14F-4D97-AF65-F5344CB8AC3E}">
        <p14:creationId xmlns:p14="http://schemas.microsoft.com/office/powerpoint/2010/main" val="42770772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65B8BB-DE8B-4461-92A5-998DCFCCD19E}" type="slidenum">
              <a:rPr lang="en-NZ"/>
              <a:pPr/>
              <a:t>14</a:t>
            </a:fld>
            <a:endParaRPr lang="en-NZ"/>
          </a:p>
        </p:txBody>
      </p:sp>
      <p:sp>
        <p:nvSpPr>
          <p:cNvPr id="95234" name="Rectangle 2"/>
          <p:cNvSpPr>
            <a:spLocks noGrp="1" noRot="1" noChangeAspect="1" noChangeArrowheads="1" noTextEdit="1"/>
          </p:cNvSpPr>
          <p:nvPr>
            <p:ph type="sldImg"/>
          </p:nvPr>
        </p:nvSpPr>
        <p:spPr>
          <a:xfrm>
            <a:off x="917575" y="744538"/>
            <a:ext cx="4962525" cy="3722687"/>
          </a:xfrm>
          <a:ln/>
        </p:spPr>
      </p:sp>
      <p:sp>
        <p:nvSpPr>
          <p:cNvPr id="95235" name="Rectangle 3"/>
          <p:cNvSpPr>
            <a:spLocks noGrp="1" noChangeArrowheads="1"/>
          </p:cNvSpPr>
          <p:nvPr>
            <p:ph type="body" idx="1"/>
          </p:nvPr>
        </p:nvSpPr>
        <p:spPr/>
        <p:txBody>
          <a:bodyPr/>
          <a:lstStyle/>
          <a:p>
            <a:pPr>
              <a:buFontTx/>
              <a:buChar char="•"/>
            </a:pPr>
            <a:r>
              <a:rPr lang="en-NZ" sz="1600" dirty="0" smtClean="0"/>
              <a:t>Pointer</a:t>
            </a:r>
            <a:r>
              <a:rPr lang="en-NZ" sz="1600" baseline="0" dirty="0" smtClean="0"/>
              <a:t> problems can get quite complicated, but the logic is always the same, just work through it carefully.</a:t>
            </a:r>
            <a:endParaRPr lang="en-NZ" sz="1600" dirty="0" smtClean="0"/>
          </a:p>
          <a:p>
            <a:pPr marL="0" marR="0" indent="0" algn="l" defTabSz="914400" rtl="0" eaLnBrk="1" fontAlgn="base" latinLnBrk="0" hangingPunct="1">
              <a:lnSpc>
                <a:spcPct val="100000"/>
              </a:lnSpc>
              <a:spcBef>
                <a:spcPct val="30000"/>
              </a:spcBef>
              <a:spcAft>
                <a:spcPct val="0"/>
              </a:spcAft>
              <a:buClrTx/>
              <a:buSzTx/>
              <a:buFontTx/>
              <a:buChar char="•"/>
              <a:tabLst/>
              <a:defRPr/>
            </a:pPr>
            <a:r>
              <a:rPr lang="en-NZ" sz="1600" b="0" dirty="0" smtClean="0"/>
              <a:t>What are the values of </a:t>
            </a:r>
            <a:r>
              <a:rPr lang="en-NZ" sz="1600" b="0" dirty="0" err="1" smtClean="0"/>
              <a:t>aPtr</a:t>
            </a:r>
            <a:r>
              <a:rPr lang="en-NZ" sz="1600" b="0" dirty="0" smtClean="0"/>
              <a:t>, </a:t>
            </a:r>
            <a:r>
              <a:rPr lang="en-NZ" sz="1600" b="0" dirty="0" err="1" smtClean="0"/>
              <a:t>bPtr</a:t>
            </a:r>
            <a:r>
              <a:rPr lang="en-NZ" sz="1600" b="0" dirty="0" smtClean="0"/>
              <a:t> and </a:t>
            </a:r>
            <a:r>
              <a:rPr lang="en-NZ" sz="1600" b="0" dirty="0" err="1" smtClean="0"/>
              <a:t>cPtr</a:t>
            </a:r>
            <a:r>
              <a:rPr lang="en-NZ" sz="1600" b="0" dirty="0" smtClean="0"/>
              <a:t>?</a:t>
            </a:r>
            <a:r>
              <a:rPr lang="en-NZ" sz="1600" b="0" baseline="0" dirty="0" smtClean="0"/>
              <a:t> =&gt; </a:t>
            </a:r>
            <a:r>
              <a:rPr lang="en-NZ" sz="1600" dirty="0" smtClean="0"/>
              <a:t>Don’t </a:t>
            </a:r>
            <a:r>
              <a:rPr lang="en-NZ" sz="1600" dirty="0"/>
              <a:t>know, they’re memory </a:t>
            </a:r>
            <a:r>
              <a:rPr lang="en-NZ" sz="1600" dirty="0" smtClean="0"/>
              <a:t>addresses</a:t>
            </a:r>
          </a:p>
          <a:p>
            <a:pPr marL="0" marR="0" indent="0" algn="l" defTabSz="914400" rtl="0" eaLnBrk="1" fontAlgn="base" latinLnBrk="0" hangingPunct="1">
              <a:lnSpc>
                <a:spcPct val="100000"/>
              </a:lnSpc>
              <a:spcBef>
                <a:spcPct val="30000"/>
              </a:spcBef>
              <a:spcAft>
                <a:spcPct val="0"/>
              </a:spcAft>
              <a:buClrTx/>
              <a:buSzTx/>
              <a:buFontTx/>
              <a:buChar char="•"/>
              <a:tabLst/>
              <a:defRPr/>
            </a:pPr>
            <a:r>
              <a:rPr lang="en-NZ" sz="1600" dirty="0" smtClean="0"/>
              <a:t>(If you really boss</a:t>
            </a:r>
            <a:r>
              <a:rPr lang="en-NZ" sz="1600" baseline="0" dirty="0" smtClean="0"/>
              <a:t> VS around here, you can get it to convert </a:t>
            </a:r>
            <a:r>
              <a:rPr lang="en-NZ" sz="1600" baseline="0" dirty="0" err="1" smtClean="0"/>
              <a:t>aPtr</a:t>
            </a:r>
            <a:r>
              <a:rPr lang="en-NZ" sz="1600" baseline="0" dirty="0" smtClean="0"/>
              <a:t>, </a:t>
            </a:r>
            <a:r>
              <a:rPr lang="en-NZ" sz="1600" baseline="0" dirty="0" err="1" smtClean="0"/>
              <a:t>bPtr</a:t>
            </a:r>
            <a:r>
              <a:rPr lang="en-NZ" sz="1600" baseline="0" dirty="0" smtClean="0"/>
              <a:t> and </a:t>
            </a:r>
            <a:r>
              <a:rPr lang="en-NZ" sz="1600" baseline="0" dirty="0" err="1" smtClean="0"/>
              <a:t>cPtr</a:t>
            </a:r>
            <a:r>
              <a:rPr lang="en-NZ" sz="1600" baseline="0" dirty="0" smtClean="0"/>
              <a:t> to strings and print them. Rather despairingly, it prints “true”.)</a:t>
            </a:r>
          </a:p>
          <a:p>
            <a:pPr marL="0" marR="0" indent="0" algn="l" defTabSz="914400" rtl="0" eaLnBrk="1" fontAlgn="base" latinLnBrk="0" hangingPunct="1">
              <a:lnSpc>
                <a:spcPct val="100000"/>
              </a:lnSpc>
              <a:spcBef>
                <a:spcPct val="30000"/>
              </a:spcBef>
              <a:spcAft>
                <a:spcPct val="0"/>
              </a:spcAft>
              <a:buClrTx/>
              <a:buSzTx/>
              <a:buFontTx/>
              <a:buChar char="•"/>
              <a:tabLst/>
              <a:defRPr/>
            </a:pPr>
            <a:endParaRPr lang="en-NZ" sz="1600" dirty="0"/>
          </a:p>
          <a:p>
            <a:pPr marL="0" marR="0" indent="0" algn="l" defTabSz="914400" rtl="0" eaLnBrk="1" fontAlgn="base" latinLnBrk="0" hangingPunct="1">
              <a:lnSpc>
                <a:spcPct val="100000"/>
              </a:lnSpc>
              <a:spcBef>
                <a:spcPct val="30000"/>
              </a:spcBef>
              <a:spcAft>
                <a:spcPct val="0"/>
              </a:spcAft>
              <a:buClrTx/>
              <a:buSzTx/>
              <a:buFontTx/>
              <a:buChar char="•"/>
              <a:tabLst/>
              <a:defRPr/>
            </a:pPr>
            <a:r>
              <a:rPr lang="en-NZ" sz="1600" b="0" dirty="0" smtClean="0"/>
              <a:t>What are the values of *</a:t>
            </a:r>
            <a:r>
              <a:rPr lang="en-NZ" sz="1600" b="0" dirty="0" err="1" smtClean="0"/>
              <a:t>aPtr</a:t>
            </a:r>
            <a:r>
              <a:rPr lang="en-NZ" sz="1600" b="0" dirty="0" smtClean="0"/>
              <a:t>, *</a:t>
            </a:r>
            <a:r>
              <a:rPr lang="en-NZ" sz="1600" b="0" dirty="0" err="1" smtClean="0"/>
              <a:t>bPtr</a:t>
            </a:r>
            <a:r>
              <a:rPr lang="en-NZ" sz="1600" b="0" dirty="0" smtClean="0"/>
              <a:t> and *</a:t>
            </a:r>
            <a:r>
              <a:rPr lang="en-NZ" sz="1600" b="0" dirty="0" err="1" smtClean="0"/>
              <a:t>cPtr</a:t>
            </a:r>
            <a:r>
              <a:rPr lang="en-NZ" sz="1600" b="0" dirty="0" smtClean="0"/>
              <a:t>?</a:t>
            </a:r>
            <a:r>
              <a:rPr lang="en-NZ" sz="1600" b="0" baseline="0" dirty="0" smtClean="0"/>
              <a:t> =&gt; </a:t>
            </a:r>
            <a:r>
              <a:rPr lang="en-NZ" sz="1600" dirty="0" smtClean="0"/>
              <a:t>All 45</a:t>
            </a:r>
          </a:p>
          <a:p>
            <a:pPr marL="0" marR="0" indent="0" algn="l" defTabSz="914400" rtl="0" eaLnBrk="1" fontAlgn="base" latinLnBrk="0" hangingPunct="1">
              <a:lnSpc>
                <a:spcPct val="100000"/>
              </a:lnSpc>
              <a:spcBef>
                <a:spcPct val="30000"/>
              </a:spcBef>
              <a:spcAft>
                <a:spcPct val="0"/>
              </a:spcAft>
              <a:buClrTx/>
              <a:buSzTx/>
              <a:buFontTx/>
              <a:buChar char="•"/>
              <a:tabLst/>
              <a:defRPr/>
            </a:pPr>
            <a:endParaRPr lang="en-NZ" sz="1600" dirty="0"/>
          </a:p>
          <a:p>
            <a:pPr>
              <a:buFontTx/>
              <a:buChar char="•"/>
            </a:pPr>
            <a:r>
              <a:rPr lang="en-NZ" sz="1600" dirty="0"/>
              <a:t>We’ll see lots more about pointers as we go</a:t>
            </a:r>
            <a:r>
              <a:rPr lang="en-NZ" sz="1600" dirty="0" smtClean="0"/>
              <a:t>. Don’t fret about all the operators – in practice, we don’t use them all that much in Visual C++. </a:t>
            </a:r>
          </a:p>
          <a:p>
            <a:pPr>
              <a:buFontTx/>
              <a:buChar char="•"/>
            </a:pPr>
            <a:r>
              <a:rPr lang="en-NZ" sz="1600" dirty="0" smtClean="0"/>
              <a:t>What</a:t>
            </a:r>
            <a:r>
              <a:rPr lang="en-NZ" sz="1600" baseline="0" dirty="0" smtClean="0"/>
              <a:t> is critical is that you understand that pointers don’t hold the data themselves, they hold the address of the data. </a:t>
            </a:r>
          </a:p>
          <a:p>
            <a:pPr>
              <a:buFontTx/>
              <a:buChar char="•"/>
            </a:pPr>
            <a:r>
              <a:rPr lang="en-NZ" sz="1600" baseline="0" dirty="0" smtClean="0"/>
              <a:t>Keep clear the difference between the value of a pointer (the address it holds) and the value of the data it points to (what you get when you dereference).</a:t>
            </a:r>
          </a:p>
          <a:p>
            <a:pPr>
              <a:buFontTx/>
              <a:buChar char="•"/>
            </a:pPr>
            <a:endParaRPr lang="en-NZ" sz="1600" baseline="0" dirty="0" smtClean="0"/>
          </a:p>
          <a:p>
            <a:pPr>
              <a:buFontTx/>
              <a:buChar char="•"/>
            </a:pPr>
            <a:r>
              <a:rPr lang="en-NZ" sz="1600" baseline="0" dirty="0" smtClean="0"/>
              <a:t>If C# and Java, this difference is obscured. When you declare a class instance in these languages, the variable is actually a pointer to a class instance, not the class instance itself. But the languages allow us to talk to the pointer as though it was the instance. Frog Bob; </a:t>
            </a:r>
            <a:r>
              <a:rPr lang="en-NZ" sz="1600" baseline="0" dirty="0" err="1" smtClean="0"/>
              <a:t>Bob.Move</a:t>
            </a:r>
            <a:r>
              <a:rPr lang="en-NZ" sz="1600" baseline="0" dirty="0" smtClean="0"/>
              <a:t>(). We think that Bob </a:t>
            </a:r>
            <a:r>
              <a:rPr lang="en-NZ" sz="1600" b="1" baseline="0" dirty="0" smtClean="0"/>
              <a:t>is a Frog. </a:t>
            </a:r>
            <a:r>
              <a:rPr lang="en-NZ" sz="1600" b="0" baseline="0" dirty="0" smtClean="0"/>
              <a:t>And we are telling Bob to move. Actually, Bob is a pointer to a Frog-shaped chunk of memory. Bob just holds an address. Bob is not a Frog.</a:t>
            </a:r>
          </a:p>
          <a:p>
            <a:pPr>
              <a:buFontTx/>
              <a:buChar char="•"/>
            </a:pPr>
            <a:endParaRPr lang="en-NZ" sz="1600" b="0" baseline="0" dirty="0" smtClean="0"/>
          </a:p>
          <a:p>
            <a:pPr>
              <a:buFontTx/>
              <a:buChar char="•"/>
            </a:pPr>
            <a:r>
              <a:rPr lang="en-NZ" sz="1600" b="0" baseline="0" dirty="0" smtClean="0"/>
              <a:t>In C++ this difference is explicit. Much of the time we can ignore it, and just write our code as we always do. But when we get into complex dynamic data structures (next week) we need to keep clear what part of memory we are messing with.</a:t>
            </a:r>
          </a:p>
          <a:p>
            <a:pPr>
              <a:buFontTx/>
              <a:buChar char="•"/>
            </a:pPr>
            <a:endParaRPr lang="en-NZ" sz="1600" b="0" baseline="0" dirty="0" smtClean="0"/>
          </a:p>
          <a:p>
            <a:pPr>
              <a:buFontTx/>
              <a:buChar char="•"/>
            </a:pPr>
            <a:r>
              <a:rPr lang="en-NZ" sz="1600" b="0" baseline="0" dirty="0" smtClean="0"/>
              <a:t>For now though, we have one more syntactic issue to address...</a:t>
            </a:r>
            <a:endParaRPr lang="en-NZ" sz="1600" dirty="0"/>
          </a:p>
        </p:txBody>
      </p:sp>
    </p:spTree>
    <p:extLst>
      <p:ext uri="{BB962C8B-B14F-4D97-AF65-F5344CB8AC3E}">
        <p14:creationId xmlns:p14="http://schemas.microsoft.com/office/powerpoint/2010/main" val="37709650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 Just to make things a little more complex, C++ under VS has two kinds of pointers</a:t>
            </a:r>
          </a:p>
          <a:p>
            <a:pPr>
              <a:buFont typeface="Arial" pitchFamily="34" charset="0"/>
              <a:buChar char="•"/>
            </a:pPr>
            <a:r>
              <a:rPr lang="en-US" dirty="0" smtClean="0"/>
              <a:t>Unmanaged</a:t>
            </a:r>
            <a:r>
              <a:rPr lang="en-US" baseline="0" dirty="0" smtClean="0"/>
              <a:t> don’t move and aren’t collected. That’s the “management” part.</a:t>
            </a:r>
            <a:endParaRPr lang="en-US" dirty="0" smtClean="0"/>
          </a:p>
        </p:txBody>
      </p:sp>
      <p:sp>
        <p:nvSpPr>
          <p:cNvPr id="4" name="Slide Number Placeholder 3"/>
          <p:cNvSpPr>
            <a:spLocks noGrp="1"/>
          </p:cNvSpPr>
          <p:nvPr>
            <p:ph type="sldNum" sz="quarter" idx="10"/>
          </p:nvPr>
        </p:nvSpPr>
        <p:spPr/>
        <p:txBody>
          <a:bodyPr/>
          <a:lstStyle/>
          <a:p>
            <a:fld id="{2884B67C-2C33-477C-9EDA-AF0575E2119C}" type="slidenum">
              <a:rPr lang="en-NZ" smtClean="0"/>
              <a:pPr/>
              <a:t>15</a:t>
            </a:fld>
            <a:endParaRPr lang="en-NZ"/>
          </a:p>
        </p:txBody>
      </p:sp>
    </p:spTree>
    <p:extLst>
      <p:ext uri="{BB962C8B-B14F-4D97-AF65-F5344CB8AC3E}">
        <p14:creationId xmlns:p14="http://schemas.microsoft.com/office/powerpoint/2010/main" val="22247199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We’ll see examples of</a:t>
            </a:r>
            <a:r>
              <a:rPr lang="en-US" baseline="0" dirty="0" smtClean="0"/>
              <a:t> system objects in a minute</a:t>
            </a:r>
            <a:endParaRPr lang="en-US" dirty="0" smtClean="0"/>
          </a:p>
        </p:txBody>
      </p:sp>
      <p:sp>
        <p:nvSpPr>
          <p:cNvPr id="4" name="Slide Number Placeholder 3"/>
          <p:cNvSpPr>
            <a:spLocks noGrp="1"/>
          </p:cNvSpPr>
          <p:nvPr>
            <p:ph type="sldNum" sz="quarter" idx="10"/>
          </p:nvPr>
        </p:nvSpPr>
        <p:spPr/>
        <p:txBody>
          <a:bodyPr/>
          <a:lstStyle/>
          <a:p>
            <a:fld id="{2884B67C-2C33-477C-9EDA-AF0575E2119C}" type="slidenum">
              <a:rPr lang="en-NZ" smtClean="0"/>
              <a:pPr/>
              <a:t>16</a:t>
            </a:fld>
            <a:endParaRPr lang="en-NZ"/>
          </a:p>
        </p:txBody>
      </p:sp>
    </p:spTree>
    <p:extLst>
      <p:ext uri="{BB962C8B-B14F-4D97-AF65-F5344CB8AC3E}">
        <p14:creationId xmlns:p14="http://schemas.microsoft.com/office/powerpoint/2010/main" val="11615729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sz="1600" dirty="0" smtClean="0"/>
              <a:t>That is all</a:t>
            </a:r>
          </a:p>
          <a:p>
            <a:pPr>
              <a:buFont typeface="Arial" pitchFamily="34" charset="0"/>
              <a:buChar char="•"/>
            </a:pPr>
            <a:r>
              <a:rPr lang="en-NZ" sz="1600" dirty="0" smtClean="0"/>
              <a:t>Handles</a:t>
            </a:r>
            <a:r>
              <a:rPr lang="en-NZ" sz="1600" baseline="0" dirty="0" smtClean="0"/>
              <a:t> (technically ‘tracking handles’) can have their values changed by the system at runtime as things are shuffled in memory</a:t>
            </a:r>
          </a:p>
          <a:p>
            <a:pPr>
              <a:buFont typeface="Arial" pitchFamily="34" charset="0"/>
              <a:buChar char="•"/>
            </a:pPr>
            <a:r>
              <a:rPr lang="en-NZ" sz="1600" baseline="0" dirty="0" smtClean="0"/>
              <a:t>Pointers never change</a:t>
            </a:r>
          </a:p>
          <a:p>
            <a:pPr>
              <a:buFont typeface="Arial" pitchFamily="34" charset="0"/>
              <a:buChar char="•"/>
            </a:pPr>
            <a:r>
              <a:rPr lang="en-NZ" sz="1600" baseline="0" dirty="0" smtClean="0"/>
              <a:t>‘</a:t>
            </a:r>
            <a:r>
              <a:rPr lang="en-NZ" sz="1600" baseline="0" dirty="0" err="1" smtClean="0"/>
              <a:t>gcnew</a:t>
            </a:r>
            <a:r>
              <a:rPr lang="en-NZ" sz="1600" baseline="0" dirty="0" smtClean="0"/>
              <a:t>’ means ‘</a:t>
            </a:r>
            <a:r>
              <a:rPr lang="en-NZ" sz="1600" baseline="0" dirty="0" err="1" smtClean="0"/>
              <a:t>garbageCollectionNew</a:t>
            </a:r>
            <a:r>
              <a:rPr lang="en-NZ" sz="1600" baseline="0" dirty="0" smtClean="0"/>
              <a:t>’</a:t>
            </a:r>
          </a:p>
          <a:p>
            <a:pPr>
              <a:buFont typeface="Arial" pitchFamily="34" charset="0"/>
              <a:buChar char="•"/>
            </a:pPr>
            <a:r>
              <a:rPr lang="en-NZ" sz="1600" baseline="0" dirty="0" smtClean="0"/>
              <a:t>After that, using managed and unmanaged pointers in the code is exactly the same</a:t>
            </a:r>
          </a:p>
          <a:p>
            <a:pPr>
              <a:buFont typeface="Arial" pitchFamily="34" charset="0"/>
              <a:buChar char="•"/>
            </a:pPr>
            <a:r>
              <a:rPr lang="en-NZ" sz="1600" baseline="0" dirty="0" smtClean="0"/>
              <a:t>In fact, even though we will technically be working with handles, we will still probably call them pointers most of the time…..</a:t>
            </a:r>
            <a:endParaRPr lang="en-NZ" sz="1600" dirty="0"/>
          </a:p>
        </p:txBody>
      </p:sp>
      <p:sp>
        <p:nvSpPr>
          <p:cNvPr id="4" name="Slide Number Placeholder 3"/>
          <p:cNvSpPr>
            <a:spLocks noGrp="1"/>
          </p:cNvSpPr>
          <p:nvPr>
            <p:ph type="sldNum" sz="quarter" idx="10"/>
          </p:nvPr>
        </p:nvSpPr>
        <p:spPr/>
        <p:txBody>
          <a:bodyPr/>
          <a:lstStyle/>
          <a:p>
            <a:fld id="{2884B67C-2C33-477C-9EDA-AF0575E2119C}" type="slidenum">
              <a:rPr lang="en-NZ" smtClean="0"/>
              <a:pPr/>
              <a:t>17</a:t>
            </a:fld>
            <a:endParaRPr lang="en-NZ"/>
          </a:p>
        </p:txBody>
      </p:sp>
    </p:spTree>
    <p:extLst>
      <p:ext uri="{BB962C8B-B14F-4D97-AF65-F5344CB8AC3E}">
        <p14:creationId xmlns:p14="http://schemas.microsoft.com/office/powerpoint/2010/main" val="31838409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lnSpcReduction="10000"/>
          </a:bodyPr>
          <a:lstStyle/>
          <a:p>
            <a:pPr>
              <a:buFont typeface="Arial" pitchFamily="34" charset="0"/>
              <a:buChar char="•"/>
            </a:pPr>
            <a:r>
              <a:rPr lang="en-US" sz="1400" dirty="0" err="1" smtClean="0">
                <a:latin typeface="+mn-lt"/>
              </a:rPr>
              <a:t>unmanagedPtr</a:t>
            </a:r>
            <a:r>
              <a:rPr lang="en-US" sz="1400" dirty="0" smtClean="0">
                <a:latin typeface="+mn-lt"/>
              </a:rPr>
              <a:t> is a pointer to an instance of </a:t>
            </a:r>
            <a:r>
              <a:rPr lang="en-US" sz="1400" dirty="0" err="1" smtClean="0">
                <a:latin typeface="+mn-lt"/>
              </a:rPr>
              <a:t>myClass</a:t>
            </a:r>
            <a:r>
              <a:rPr lang="en-US" sz="1400" dirty="0" smtClean="0">
                <a:latin typeface="+mn-lt"/>
              </a:rPr>
              <a:t>. The value </a:t>
            </a:r>
            <a:r>
              <a:rPr lang="en-US" sz="1400" dirty="0" err="1" smtClean="0">
                <a:latin typeface="+mn-lt"/>
              </a:rPr>
              <a:t>unManagedPtr</a:t>
            </a:r>
            <a:r>
              <a:rPr lang="en-US" sz="1400" baseline="0" dirty="0" smtClean="0">
                <a:latin typeface="+mn-lt"/>
              </a:rPr>
              <a:t> points to will not move, and we must free its memory ourselves</a:t>
            </a:r>
            <a:endParaRPr lang="en-US" sz="1400" dirty="0" smtClean="0">
              <a:latin typeface="+mn-lt"/>
            </a:endParaRPr>
          </a:p>
          <a:p>
            <a:pPr>
              <a:buFont typeface="Arial" pitchFamily="34" charset="0"/>
              <a:buChar char="•"/>
            </a:pPr>
            <a:r>
              <a:rPr lang="en-US" sz="1400" dirty="0" err="1" smtClean="0">
                <a:latin typeface="+mn-lt"/>
              </a:rPr>
              <a:t>managedPtr</a:t>
            </a:r>
            <a:r>
              <a:rPr lang="en-US" sz="1400" baseline="0" dirty="0" smtClean="0">
                <a:latin typeface="+mn-lt"/>
              </a:rPr>
              <a:t> is a handle to an instance of </a:t>
            </a:r>
            <a:r>
              <a:rPr lang="en-US" sz="1400" baseline="0" dirty="0" err="1" smtClean="0">
                <a:latin typeface="+mn-lt"/>
              </a:rPr>
              <a:t>myClass</a:t>
            </a:r>
            <a:r>
              <a:rPr lang="en-US" sz="1400" baseline="0" dirty="0" smtClean="0">
                <a:latin typeface="+mn-lt"/>
              </a:rPr>
              <a:t>. The object </a:t>
            </a:r>
            <a:r>
              <a:rPr lang="en-US" sz="1400" baseline="0" dirty="0" err="1" smtClean="0">
                <a:latin typeface="+mn-lt"/>
              </a:rPr>
              <a:t>managedPtr</a:t>
            </a:r>
            <a:r>
              <a:rPr lang="en-US" sz="1400" baseline="0" dirty="0" smtClean="0">
                <a:latin typeface="+mn-lt"/>
              </a:rPr>
              <a:t> points to may move, and the system will free its memory when nobody is pointing to it.</a:t>
            </a:r>
            <a:endParaRPr lang="en-US" sz="1400" dirty="0" smtClean="0">
              <a:latin typeface="+mn-lt"/>
            </a:endParaRPr>
          </a:p>
          <a:p>
            <a:pPr>
              <a:buFont typeface="Arial" pitchFamily="34" charset="0"/>
              <a:buChar char="•"/>
            </a:pPr>
            <a:r>
              <a:rPr lang="en-US" sz="1400" dirty="0" smtClean="0">
                <a:latin typeface="+mn-lt"/>
              </a:rPr>
              <a:t>After declaration, working with them is the same.</a:t>
            </a:r>
          </a:p>
          <a:p>
            <a:pPr>
              <a:buFont typeface="Arial" pitchFamily="34" charset="0"/>
              <a:buChar char="•"/>
            </a:pPr>
            <a:r>
              <a:rPr lang="en-US" sz="1400" dirty="0" smtClean="0">
                <a:latin typeface="+mn-lt"/>
              </a:rPr>
              <a:t>So, no big deal.</a:t>
            </a:r>
          </a:p>
          <a:p>
            <a:pPr>
              <a:buFont typeface="Arial" pitchFamily="34" charset="0"/>
              <a:buChar char="•"/>
            </a:pPr>
            <a:r>
              <a:rPr lang="en-US" sz="1400" dirty="0" smtClean="0">
                <a:latin typeface="+mn-lt"/>
              </a:rPr>
              <a:t>We will pretty much use managed pointers all the time, but you will see lots and lots</a:t>
            </a:r>
            <a:r>
              <a:rPr lang="en-US" sz="1400" baseline="0" dirty="0" smtClean="0">
                <a:latin typeface="+mn-lt"/>
              </a:rPr>
              <a:t> of unmanaged pointers out there</a:t>
            </a:r>
          </a:p>
          <a:p>
            <a:pPr>
              <a:buFont typeface="Arial" pitchFamily="34" charset="0"/>
              <a:buChar char="•"/>
            </a:pPr>
            <a:r>
              <a:rPr lang="en-US" sz="1400" baseline="0" dirty="0" smtClean="0">
                <a:latin typeface="+mn-lt"/>
              </a:rPr>
              <a:t>anything not VS2008 or later will use *</a:t>
            </a:r>
          </a:p>
          <a:p>
            <a:pPr>
              <a:buFont typeface="Arial" pitchFamily="34" charset="0"/>
              <a:buChar char="•"/>
            </a:pPr>
            <a:endParaRPr lang="en-US" sz="1400" baseline="0" dirty="0" smtClean="0">
              <a:latin typeface="+mn-lt"/>
            </a:endParaRPr>
          </a:p>
          <a:p>
            <a:pPr>
              <a:buFont typeface="Arial" pitchFamily="34" charset="0"/>
              <a:buChar char="•"/>
            </a:pPr>
            <a:r>
              <a:rPr lang="en-US" sz="1400" baseline="0" dirty="0" smtClean="0">
                <a:latin typeface="+mn-lt"/>
              </a:rPr>
              <a:t>The logic is the same, except for manual freeing of memory</a:t>
            </a:r>
          </a:p>
          <a:p>
            <a:pPr>
              <a:buFont typeface="Arial" pitchFamily="34" charset="0"/>
              <a:buChar char="•"/>
            </a:pPr>
            <a:r>
              <a:rPr lang="en-US" sz="1400" baseline="0" dirty="0" smtClean="0">
                <a:latin typeface="+mn-lt"/>
              </a:rPr>
              <a:t>When looking at unmanaged code samples, you will see a lot of “disposing” and “delete” and “free” and ~</a:t>
            </a:r>
            <a:r>
              <a:rPr lang="en-US" sz="1400" baseline="0" dirty="0" err="1" smtClean="0">
                <a:latin typeface="+mn-lt"/>
              </a:rPr>
              <a:t>className</a:t>
            </a:r>
            <a:r>
              <a:rPr lang="en-US" sz="1400" baseline="0" dirty="0" smtClean="0">
                <a:latin typeface="+mn-lt"/>
              </a:rPr>
              <a:t>. Those are all about freeing up memory when you are finished using it.</a:t>
            </a:r>
          </a:p>
          <a:p>
            <a:pPr>
              <a:buFont typeface="Arial" pitchFamily="34" charset="0"/>
              <a:buChar char="•"/>
            </a:pPr>
            <a:r>
              <a:rPr lang="en-US" sz="1400" baseline="0" dirty="0" smtClean="0">
                <a:latin typeface="+mn-lt"/>
              </a:rPr>
              <a:t>We will see that some more later in the paper when we have to do a little management that’s too delicate for the auto collection to take care of.</a:t>
            </a:r>
            <a:endParaRPr lang="en-NZ" sz="1400" dirty="0">
              <a:latin typeface="+mn-lt"/>
            </a:endParaRPr>
          </a:p>
        </p:txBody>
      </p:sp>
      <p:sp>
        <p:nvSpPr>
          <p:cNvPr id="4" name="Slide Number Placeholder 3"/>
          <p:cNvSpPr>
            <a:spLocks noGrp="1"/>
          </p:cNvSpPr>
          <p:nvPr>
            <p:ph type="sldNum" sz="quarter" idx="10"/>
          </p:nvPr>
        </p:nvSpPr>
        <p:spPr/>
        <p:txBody>
          <a:bodyPr/>
          <a:lstStyle/>
          <a:p>
            <a:fld id="{2884B67C-2C33-477C-9EDA-AF0575E2119C}" type="slidenum">
              <a:rPr lang="en-NZ" smtClean="0"/>
              <a:pPr/>
              <a:t>18</a:t>
            </a:fld>
            <a:endParaRPr lang="en-NZ"/>
          </a:p>
        </p:txBody>
      </p:sp>
    </p:spTree>
    <p:extLst>
      <p:ext uri="{BB962C8B-B14F-4D97-AF65-F5344CB8AC3E}">
        <p14:creationId xmlns:p14="http://schemas.microsoft.com/office/powerpoint/2010/main" val="6220445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You’ll get lots of practice with pointers</a:t>
            </a:r>
            <a:r>
              <a:rPr lang="en-US" baseline="0" dirty="0" smtClean="0"/>
              <a:t> once we start declaring our own classes. But first, a little more </a:t>
            </a:r>
            <a:r>
              <a:rPr lang="en-US" baseline="0" dirty="0" err="1" smtClean="0"/>
              <a:t>warmup</a:t>
            </a:r>
            <a:r>
              <a:rPr lang="en-US" baseline="0" dirty="0" smtClean="0"/>
              <a:t>.</a:t>
            </a:r>
            <a:endParaRPr lang="en-US" dirty="0" smtClean="0"/>
          </a:p>
          <a:p>
            <a:pPr>
              <a:buFont typeface="Arial" pitchFamily="34" charset="0"/>
              <a:buChar char="•"/>
            </a:pPr>
            <a:r>
              <a:rPr lang="en-US" dirty="0" smtClean="0"/>
              <a:t>Today, we’ll have a</a:t>
            </a:r>
            <a:r>
              <a:rPr lang="en-US" baseline="0" dirty="0" smtClean="0"/>
              <a:t> play with GUI components, since you may not have done this in VS since Programming 2</a:t>
            </a:r>
          </a:p>
          <a:p>
            <a:pPr>
              <a:buFont typeface="Arial" pitchFamily="34" charset="0"/>
              <a:buChar char="•"/>
            </a:pPr>
            <a:r>
              <a:rPr lang="en-US" baseline="0" dirty="0" smtClean="0"/>
              <a:t>We will be using some powerful static classes today like Image and Thread. For now, just follow the patterns given in the practical handout. We will discuss these classes in more depth as we get further into the paper.</a:t>
            </a:r>
          </a:p>
          <a:p>
            <a:pPr>
              <a:buFont typeface="Arial" pitchFamily="34" charset="0"/>
              <a:buChar char="•"/>
            </a:pPr>
            <a:r>
              <a:rPr lang="en-US" baseline="0" dirty="0" smtClean="0"/>
              <a:t>We’ll give you the handout in a minute, but first here are some things you need to know</a:t>
            </a:r>
            <a:endParaRPr lang="en-NZ" dirty="0"/>
          </a:p>
        </p:txBody>
      </p:sp>
      <p:sp>
        <p:nvSpPr>
          <p:cNvPr id="4" name="Slide Number Placeholder 3"/>
          <p:cNvSpPr>
            <a:spLocks noGrp="1"/>
          </p:cNvSpPr>
          <p:nvPr>
            <p:ph type="sldNum" sz="quarter" idx="10"/>
          </p:nvPr>
        </p:nvSpPr>
        <p:spPr/>
        <p:txBody>
          <a:bodyPr/>
          <a:lstStyle/>
          <a:p>
            <a:fld id="{2884B67C-2C33-477C-9EDA-AF0575E2119C}" type="slidenum">
              <a:rPr lang="en-NZ" smtClean="0"/>
              <a:pPr/>
              <a:t>19</a:t>
            </a:fld>
            <a:endParaRPr lang="en-NZ"/>
          </a:p>
        </p:txBody>
      </p:sp>
    </p:spTree>
    <p:extLst>
      <p:ext uri="{BB962C8B-B14F-4D97-AF65-F5344CB8AC3E}">
        <p14:creationId xmlns:p14="http://schemas.microsoft.com/office/powerpoint/2010/main" val="1876379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ECCB29-2EB1-4705-BA6B-7618F591EB8B}" type="slidenum">
              <a:rPr lang="en-NZ"/>
              <a:pPr/>
              <a:t>2</a:t>
            </a:fld>
            <a:endParaRPr lang="en-NZ"/>
          </a:p>
        </p:txBody>
      </p:sp>
      <p:sp>
        <p:nvSpPr>
          <p:cNvPr id="79874" name="Rectangle 2"/>
          <p:cNvSpPr>
            <a:spLocks noGrp="1" noRot="1" noChangeAspect="1" noChangeArrowheads="1" noTextEdit="1"/>
          </p:cNvSpPr>
          <p:nvPr>
            <p:ph type="sldImg"/>
          </p:nvPr>
        </p:nvSpPr>
        <p:spPr>
          <a:xfrm>
            <a:off x="917575" y="744538"/>
            <a:ext cx="4962525" cy="3722687"/>
          </a:xfrm>
          <a:ln/>
        </p:spPr>
      </p:sp>
      <p:sp>
        <p:nvSpPr>
          <p:cNvPr id="79875" name="Rectangle 3"/>
          <p:cNvSpPr>
            <a:spLocks noGrp="1" noChangeArrowheads="1"/>
          </p:cNvSpPr>
          <p:nvPr>
            <p:ph type="body" idx="1"/>
          </p:nvPr>
        </p:nvSpPr>
        <p:spPr/>
        <p:txBody>
          <a:bodyPr/>
          <a:lstStyle/>
          <a:p>
            <a:pPr>
              <a:buFont typeface="Arial" pitchFamily="34" charset="0"/>
              <a:buChar char="•"/>
            </a:pPr>
            <a:r>
              <a:rPr lang="en-NZ" sz="1600" dirty="0">
                <a:latin typeface="+mn-lt"/>
              </a:rPr>
              <a:t>So you have to learn </a:t>
            </a:r>
            <a:r>
              <a:rPr lang="en-NZ" sz="1600" dirty="0" smtClean="0">
                <a:latin typeface="+mn-lt"/>
              </a:rPr>
              <a:t>them</a:t>
            </a:r>
          </a:p>
          <a:p>
            <a:pPr>
              <a:buFont typeface="Arial" pitchFamily="34" charset="0"/>
              <a:buChar char="•"/>
            </a:pPr>
            <a:r>
              <a:rPr lang="en-NZ" sz="1600" dirty="0" smtClean="0">
                <a:latin typeface="+mn-lt"/>
              </a:rPr>
              <a:t>And you need to understand them</a:t>
            </a:r>
          </a:p>
          <a:p>
            <a:pPr>
              <a:buFont typeface="Arial" pitchFamily="34" charset="0"/>
              <a:buChar char="•"/>
            </a:pPr>
            <a:r>
              <a:rPr lang="en-NZ" sz="1600" dirty="0" smtClean="0">
                <a:latin typeface="+mn-lt"/>
              </a:rPr>
              <a:t>To do that, we need to think about what’s really inside the computer...</a:t>
            </a:r>
            <a:endParaRPr lang="en-NZ" sz="1600" dirty="0">
              <a:latin typeface="+mn-lt"/>
            </a:endParaRPr>
          </a:p>
        </p:txBody>
      </p:sp>
    </p:spTree>
    <p:extLst>
      <p:ext uri="{BB962C8B-B14F-4D97-AF65-F5344CB8AC3E}">
        <p14:creationId xmlns:p14="http://schemas.microsoft.com/office/powerpoint/2010/main" val="37231137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You will recognise this approach from C#.</a:t>
            </a:r>
          </a:p>
          <a:p>
            <a:pPr marL="171450" indent="-171450">
              <a:buFont typeface="Arial" pitchFamily="34" charset="0"/>
              <a:buChar char="•"/>
            </a:pPr>
            <a:r>
              <a:rPr lang="en-NZ" dirty="0" smtClean="0"/>
              <a:t>The</a:t>
            </a:r>
            <a:r>
              <a:rPr lang="en-NZ" baseline="0" dirty="0" smtClean="0"/>
              <a:t> only real difference is that in C++ we must use a pointer to get to an instance of the Random class.</a:t>
            </a:r>
            <a:endParaRPr lang="en-NZ" dirty="0"/>
          </a:p>
        </p:txBody>
      </p:sp>
      <p:sp>
        <p:nvSpPr>
          <p:cNvPr id="4" name="Slide Number Placeholder 3"/>
          <p:cNvSpPr>
            <a:spLocks noGrp="1"/>
          </p:cNvSpPr>
          <p:nvPr>
            <p:ph type="sldNum" sz="quarter" idx="10"/>
          </p:nvPr>
        </p:nvSpPr>
        <p:spPr/>
        <p:txBody>
          <a:bodyPr/>
          <a:lstStyle/>
          <a:p>
            <a:fld id="{2884B67C-2C33-477C-9EDA-AF0575E2119C}" type="slidenum">
              <a:rPr lang="en-NZ" smtClean="0"/>
              <a:pPr/>
              <a:t>20</a:t>
            </a:fld>
            <a:endParaRPr lang="en-NZ"/>
          </a:p>
        </p:txBody>
      </p:sp>
    </p:spTree>
    <p:extLst>
      <p:ext uri="{BB962C8B-B14F-4D97-AF65-F5344CB8AC3E}">
        <p14:creationId xmlns:p14="http://schemas.microsoft.com/office/powerpoint/2010/main" val="33859113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US" sz="1600" dirty="0" smtClean="0"/>
              <a:t>You should also remember this from C#</a:t>
            </a:r>
          </a:p>
          <a:p>
            <a:pPr>
              <a:buFont typeface="Arial" pitchFamily="34" charset="0"/>
              <a:buChar char="•"/>
            </a:pPr>
            <a:r>
              <a:rPr lang="en-US" sz="1600" dirty="0" smtClean="0"/>
              <a:t>This is also discussed in today</a:t>
            </a:r>
            <a:r>
              <a:rPr lang="en-NZ" sz="1600" dirty="0" smtClean="0"/>
              <a:t>’s handout</a:t>
            </a:r>
          </a:p>
          <a:p>
            <a:pPr>
              <a:buFont typeface="Arial" pitchFamily="34" charset="0"/>
              <a:buChar char="•"/>
            </a:pPr>
            <a:r>
              <a:rPr lang="en-NZ" sz="1600" dirty="0" smtClean="0"/>
              <a:t>Every language and</a:t>
            </a:r>
            <a:r>
              <a:rPr lang="en-NZ" sz="1600" baseline="0" dirty="0" smtClean="0"/>
              <a:t> IDE has some anomalies. Don’t worry about it, just learn them.</a:t>
            </a:r>
            <a:endParaRPr lang="en-NZ" sz="1600" dirty="0" smtClean="0"/>
          </a:p>
          <a:p>
            <a:pPr>
              <a:buFont typeface="Arial" pitchFamily="34" charset="0"/>
              <a:buChar char="•"/>
            </a:pPr>
            <a:r>
              <a:rPr lang="en-US" sz="1600" dirty="0" smtClean="0"/>
              <a:t>Note that not</a:t>
            </a:r>
            <a:r>
              <a:rPr lang="en-US" sz="1600" baseline="0" dirty="0" smtClean="0"/>
              <a:t> every object exposes the </a:t>
            </a:r>
            <a:r>
              <a:rPr lang="en-US" sz="1600" baseline="0" dirty="0" err="1" smtClean="0"/>
              <a:t>CreateGraphics</a:t>
            </a:r>
            <a:r>
              <a:rPr lang="en-US" sz="1600" baseline="0" dirty="0" smtClean="0"/>
              <a:t>() method. But the form does. We usually get the form to create our canvas and then pass it around to any other objects who need it either in their constructor, or as a method parameter.</a:t>
            </a:r>
          </a:p>
          <a:p>
            <a:pPr>
              <a:buFont typeface="Arial" pitchFamily="34" charset="0"/>
              <a:buChar char="•"/>
            </a:pPr>
            <a:r>
              <a:rPr lang="en-US" sz="1600" baseline="0" dirty="0" smtClean="0"/>
              <a:t>After you create the Graphics it has many lovely drawing methods that we will get to know during the term.</a:t>
            </a:r>
          </a:p>
          <a:p>
            <a:pPr>
              <a:buFont typeface="Arial" pitchFamily="34" charset="0"/>
              <a:buChar char="•"/>
            </a:pPr>
            <a:r>
              <a:rPr lang="en-US" sz="1600" baseline="0" dirty="0" smtClean="0"/>
              <a:t>See today’s </a:t>
            </a:r>
            <a:r>
              <a:rPr lang="en-US" sz="1600" baseline="0" dirty="0" err="1" smtClean="0"/>
              <a:t>prac</a:t>
            </a:r>
            <a:r>
              <a:rPr lang="en-US" sz="1600" baseline="0" dirty="0" smtClean="0"/>
              <a:t> for some examples.</a:t>
            </a:r>
            <a:endParaRPr lang="en-US" sz="1600" dirty="0" smtClean="0"/>
          </a:p>
        </p:txBody>
      </p:sp>
      <p:sp>
        <p:nvSpPr>
          <p:cNvPr id="4" name="Slide Number Placeholder 3"/>
          <p:cNvSpPr>
            <a:spLocks noGrp="1"/>
          </p:cNvSpPr>
          <p:nvPr>
            <p:ph type="sldNum" sz="quarter" idx="10"/>
          </p:nvPr>
        </p:nvSpPr>
        <p:spPr/>
        <p:txBody>
          <a:bodyPr/>
          <a:lstStyle/>
          <a:p>
            <a:fld id="{2884B67C-2C33-477C-9EDA-AF0575E2119C}" type="slidenum">
              <a:rPr lang="en-NZ" smtClean="0"/>
              <a:pPr/>
              <a:t>21</a:t>
            </a:fld>
            <a:endParaRPr lang="en-NZ"/>
          </a:p>
        </p:txBody>
      </p:sp>
    </p:spTree>
    <p:extLst>
      <p:ext uri="{BB962C8B-B14F-4D97-AF65-F5344CB8AC3E}">
        <p14:creationId xmlns:p14="http://schemas.microsoft.com/office/powerpoint/2010/main" val="7686790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marL="171450" indent="-171450">
              <a:buFont typeface="Arial" pitchFamily="34" charset="0"/>
              <a:buChar char="•"/>
            </a:pPr>
            <a:r>
              <a:rPr lang="en-US" dirty="0" smtClean="0"/>
              <a:t>Find that line in your Form1.h. We will discuss the whole</a:t>
            </a:r>
            <a:r>
              <a:rPr lang="en-US" baseline="0" dirty="0" smtClean="0"/>
              <a:t> “.h” thing next time.</a:t>
            </a:r>
            <a:endParaRPr lang="en-US" dirty="0" smtClean="0"/>
          </a:p>
          <a:p>
            <a:pPr marL="171450" indent="-171450">
              <a:buFont typeface="Arial" pitchFamily="34" charset="0"/>
              <a:buChar char="•"/>
            </a:pPr>
            <a:r>
              <a:rPr lang="en-US" b="1" dirty="0" smtClean="0"/>
              <a:t>Put your form data properties</a:t>
            </a:r>
            <a:r>
              <a:rPr lang="en-US" b="1" baseline="0" dirty="0" smtClean="0"/>
              <a:t> above that line</a:t>
            </a:r>
          </a:p>
          <a:p>
            <a:pPr marL="171450" indent="-171450">
              <a:buFont typeface="Arial" pitchFamily="34" charset="0"/>
              <a:buChar char="•"/>
            </a:pPr>
            <a:r>
              <a:rPr lang="en-US" baseline="0" dirty="0" smtClean="0"/>
              <a:t>So, for example, in my solution to today’s practical, you will see this….</a:t>
            </a:r>
            <a:endParaRPr lang="en-NZ" dirty="0"/>
          </a:p>
        </p:txBody>
      </p:sp>
      <p:sp>
        <p:nvSpPr>
          <p:cNvPr id="4" name="Slide Number Placeholder 3"/>
          <p:cNvSpPr>
            <a:spLocks noGrp="1"/>
          </p:cNvSpPr>
          <p:nvPr>
            <p:ph type="sldNum" sz="quarter" idx="10"/>
          </p:nvPr>
        </p:nvSpPr>
        <p:spPr/>
        <p:txBody>
          <a:bodyPr/>
          <a:lstStyle/>
          <a:p>
            <a:fld id="{2884B67C-2C33-477C-9EDA-AF0575E2119C}" type="slidenum">
              <a:rPr lang="en-NZ" smtClean="0"/>
              <a:pPr/>
              <a:t>22</a:t>
            </a:fld>
            <a:endParaRPr lang="en-NZ"/>
          </a:p>
        </p:txBody>
      </p:sp>
    </p:spTree>
    <p:extLst>
      <p:ext uri="{BB962C8B-B14F-4D97-AF65-F5344CB8AC3E}">
        <p14:creationId xmlns:p14="http://schemas.microsoft.com/office/powerpoint/2010/main" val="32919234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You’ll see that you need thes</a:t>
            </a:r>
            <a:r>
              <a:rPr lang="en-US" baseline="0" dirty="0" smtClean="0"/>
              <a:t>e as you work through the </a:t>
            </a:r>
            <a:r>
              <a:rPr lang="en-US" baseline="0" dirty="0" err="1" smtClean="0"/>
              <a:t>prac</a:t>
            </a:r>
            <a:endParaRPr lang="en-US" baseline="0" dirty="0" smtClean="0"/>
          </a:p>
          <a:p>
            <a:pPr>
              <a:buFont typeface="Arial" pitchFamily="34" charset="0"/>
              <a:buChar char="•"/>
            </a:pPr>
            <a:r>
              <a:rPr lang="en-US" b="1" baseline="0" dirty="0" smtClean="0"/>
              <a:t>Remember also that declaring a pointer doesn’t create the thing, it only creates the pointer</a:t>
            </a:r>
          </a:p>
          <a:p>
            <a:pPr>
              <a:buFont typeface="Arial" pitchFamily="34" charset="0"/>
              <a:buChar char="•"/>
            </a:pPr>
            <a:r>
              <a:rPr lang="en-US" baseline="0" dirty="0" smtClean="0"/>
              <a:t>So you need to create your objects</a:t>
            </a:r>
          </a:p>
          <a:p>
            <a:pPr>
              <a:buFont typeface="Arial" pitchFamily="34" charset="0"/>
              <a:buChar char="•"/>
            </a:pPr>
            <a:r>
              <a:rPr lang="en-US" baseline="0" dirty="0" smtClean="0"/>
              <a:t>The best place is in the </a:t>
            </a:r>
            <a:r>
              <a:rPr lang="en-US" baseline="0" dirty="0" err="1" smtClean="0"/>
              <a:t>Form_Load</a:t>
            </a:r>
            <a:r>
              <a:rPr lang="en-US" baseline="0" dirty="0" smtClean="0"/>
              <a:t> event.</a:t>
            </a:r>
          </a:p>
          <a:p>
            <a:pPr>
              <a:buFont typeface="Arial" pitchFamily="34" charset="0"/>
              <a:buChar char="•"/>
            </a:pPr>
            <a:r>
              <a:rPr lang="en-US" baseline="0" dirty="0" smtClean="0"/>
              <a:t>Again, in my solution you’ll see this code:</a:t>
            </a:r>
            <a:endParaRPr lang="en-NZ" dirty="0"/>
          </a:p>
        </p:txBody>
      </p:sp>
      <p:sp>
        <p:nvSpPr>
          <p:cNvPr id="4" name="Slide Number Placeholder 3"/>
          <p:cNvSpPr>
            <a:spLocks noGrp="1"/>
          </p:cNvSpPr>
          <p:nvPr>
            <p:ph type="sldNum" sz="quarter" idx="10"/>
          </p:nvPr>
        </p:nvSpPr>
        <p:spPr/>
        <p:txBody>
          <a:bodyPr/>
          <a:lstStyle/>
          <a:p>
            <a:fld id="{2884B67C-2C33-477C-9EDA-AF0575E2119C}" type="slidenum">
              <a:rPr lang="en-NZ" smtClean="0"/>
              <a:pPr/>
              <a:t>23</a:t>
            </a:fld>
            <a:endParaRPr lang="en-NZ"/>
          </a:p>
        </p:txBody>
      </p:sp>
    </p:spTree>
    <p:extLst>
      <p:ext uri="{BB962C8B-B14F-4D97-AF65-F5344CB8AC3E}">
        <p14:creationId xmlns:p14="http://schemas.microsoft.com/office/powerpoint/2010/main" val="15419446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marL="171450" indent="-171450">
              <a:buFont typeface="Arial" pitchFamily="34" charset="0"/>
              <a:buChar char="•"/>
            </a:pPr>
            <a:r>
              <a:rPr lang="en-US" dirty="0" err="1" smtClean="0"/>
              <a:t>Form_Load</a:t>
            </a:r>
            <a:r>
              <a:rPr lang="en-US" dirty="0" smtClean="0"/>
              <a:t> is the default property of the form. Get</a:t>
            </a:r>
            <a:r>
              <a:rPr lang="en-US" baseline="0" dirty="0" smtClean="0"/>
              <a:t> its skeleton by double-clicking anywhere on the body of the form.</a:t>
            </a:r>
          </a:p>
          <a:p>
            <a:pPr marL="171450" indent="-171450">
              <a:buFont typeface="Arial" pitchFamily="34" charset="0"/>
              <a:buChar char="•"/>
            </a:pPr>
            <a:r>
              <a:rPr lang="en-US" baseline="0" dirty="0" smtClean="0"/>
              <a:t>Do not modify the Form constructor (complex reasons we will discuss later…maybe in 3</a:t>
            </a:r>
            <a:r>
              <a:rPr lang="en-US" baseline="30000" dirty="0" smtClean="0"/>
              <a:t>rd</a:t>
            </a:r>
            <a:r>
              <a:rPr lang="en-US" baseline="0" dirty="0" smtClean="0"/>
              <a:t> year)</a:t>
            </a:r>
            <a:endParaRPr lang="en-US" dirty="0" smtClean="0"/>
          </a:p>
          <a:p>
            <a:pPr marL="171450" indent="-171450">
              <a:buFont typeface="Arial" pitchFamily="34" charset="0"/>
              <a:buChar char="•"/>
            </a:pPr>
            <a:r>
              <a:rPr lang="en-US" dirty="0" smtClean="0"/>
              <a:t>You can now</a:t>
            </a:r>
            <a:r>
              <a:rPr lang="en-US" baseline="0" dirty="0" smtClean="0"/>
              <a:t> use these in any form method – button click handler, timer, etc.</a:t>
            </a:r>
            <a:endParaRPr lang="en-NZ" dirty="0"/>
          </a:p>
        </p:txBody>
      </p:sp>
      <p:sp>
        <p:nvSpPr>
          <p:cNvPr id="4" name="Slide Number Placeholder 3"/>
          <p:cNvSpPr>
            <a:spLocks noGrp="1"/>
          </p:cNvSpPr>
          <p:nvPr>
            <p:ph type="sldNum" sz="quarter" idx="10"/>
          </p:nvPr>
        </p:nvSpPr>
        <p:spPr/>
        <p:txBody>
          <a:bodyPr/>
          <a:lstStyle/>
          <a:p>
            <a:fld id="{2884B67C-2C33-477C-9EDA-AF0575E2119C}" type="slidenum">
              <a:rPr lang="en-NZ" smtClean="0"/>
              <a:pPr/>
              <a:t>24</a:t>
            </a:fld>
            <a:endParaRPr lang="en-NZ"/>
          </a:p>
        </p:txBody>
      </p:sp>
    </p:spTree>
    <p:extLst>
      <p:ext uri="{BB962C8B-B14F-4D97-AF65-F5344CB8AC3E}">
        <p14:creationId xmlns:p14="http://schemas.microsoft.com/office/powerpoint/2010/main" val="758683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AA3323-D256-428F-B2B3-CEE869C9B3BA}" type="slidenum">
              <a:rPr lang="en-NZ"/>
              <a:pPr/>
              <a:t>3</a:t>
            </a:fld>
            <a:endParaRPr lang="en-NZ"/>
          </a:p>
        </p:txBody>
      </p:sp>
      <p:sp>
        <p:nvSpPr>
          <p:cNvPr id="81922" name="Rectangle 2"/>
          <p:cNvSpPr>
            <a:spLocks noGrp="1" noRot="1" noChangeAspect="1" noChangeArrowheads="1" noTextEdit="1"/>
          </p:cNvSpPr>
          <p:nvPr>
            <p:ph type="sldImg"/>
          </p:nvPr>
        </p:nvSpPr>
        <p:spPr>
          <a:xfrm>
            <a:off x="917575" y="744538"/>
            <a:ext cx="4962525" cy="3722687"/>
          </a:xfrm>
          <a:ln/>
        </p:spPr>
      </p:sp>
      <p:sp>
        <p:nvSpPr>
          <p:cNvPr id="81923" name="Rectangle 3"/>
          <p:cNvSpPr>
            <a:spLocks noGrp="1" noChangeArrowheads="1"/>
          </p:cNvSpPr>
          <p:nvPr>
            <p:ph type="body" idx="1"/>
          </p:nvPr>
        </p:nvSpPr>
        <p:spPr/>
        <p:txBody>
          <a:bodyPr/>
          <a:lstStyle/>
          <a:p>
            <a:pPr>
              <a:buFont typeface="Arial" pitchFamily="34" charset="0"/>
              <a:buChar char="•"/>
            </a:pPr>
            <a:r>
              <a:rPr lang="en-NZ" sz="1600" dirty="0" smtClean="0"/>
              <a:t>Note that addresses aren’t really small numbers like 117, they are big </a:t>
            </a:r>
            <a:r>
              <a:rPr lang="en-NZ" sz="1600" dirty="0" err="1" smtClean="0"/>
              <a:t>gigabytelike</a:t>
            </a:r>
            <a:r>
              <a:rPr lang="en-NZ" sz="1600" dirty="0" smtClean="0"/>
              <a:t> numbers</a:t>
            </a:r>
          </a:p>
          <a:p>
            <a:pPr>
              <a:buFont typeface="Arial" pitchFamily="34" charset="0"/>
              <a:buChar char="•"/>
            </a:pPr>
            <a:r>
              <a:rPr lang="en-NZ" sz="1600" dirty="0" smtClean="0"/>
              <a:t>But the logic is the same, and it’s easier to talk</a:t>
            </a:r>
            <a:r>
              <a:rPr lang="en-NZ" sz="1600" baseline="0" dirty="0" smtClean="0"/>
              <a:t> about 117</a:t>
            </a:r>
            <a:endParaRPr lang="en-NZ" sz="1600" dirty="0"/>
          </a:p>
        </p:txBody>
      </p:sp>
    </p:spTree>
    <p:extLst>
      <p:ext uri="{BB962C8B-B14F-4D97-AF65-F5344CB8AC3E}">
        <p14:creationId xmlns:p14="http://schemas.microsoft.com/office/powerpoint/2010/main" val="1753349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Pointer variables</a:t>
            </a:r>
            <a:r>
              <a:rPr lang="en-NZ" baseline="0" dirty="0" smtClean="0"/>
              <a:t> can only ever hold (i.e. Have as its value) a memory address. The same way </a:t>
            </a:r>
            <a:r>
              <a:rPr lang="en-NZ" baseline="0" dirty="0" err="1" smtClean="0"/>
              <a:t>ints</a:t>
            </a:r>
            <a:r>
              <a:rPr lang="en-NZ" baseline="0" dirty="0" smtClean="0"/>
              <a:t> can only hold whole numbers, or a </a:t>
            </a:r>
            <a:r>
              <a:rPr lang="en-NZ" baseline="0" dirty="0" err="1" smtClean="0"/>
              <a:t>bool</a:t>
            </a:r>
            <a:r>
              <a:rPr lang="en-NZ" baseline="0" dirty="0" smtClean="0"/>
              <a:t> can only hold true or false.</a:t>
            </a:r>
          </a:p>
          <a:p>
            <a:pPr>
              <a:buFont typeface="Arial" pitchFamily="34" charset="0"/>
              <a:buChar char="•"/>
            </a:pPr>
            <a:endParaRPr lang="en-NZ" baseline="0" dirty="0" smtClean="0"/>
          </a:p>
          <a:p>
            <a:pPr>
              <a:buFont typeface="Arial" pitchFamily="34" charset="0"/>
              <a:buChar char="•"/>
            </a:pPr>
            <a:r>
              <a:rPr lang="en-NZ" baseline="0" dirty="0" smtClean="0"/>
              <a:t>When a pointer holds the address of a variable, you can manipulate that variable via the pointer (you can still manipulate it via its variable name in the normal way, of course).</a:t>
            </a:r>
          </a:p>
          <a:p>
            <a:pPr>
              <a:buFont typeface="Arial" pitchFamily="34" charset="0"/>
              <a:buChar char="•"/>
            </a:pPr>
            <a:endParaRPr lang="en-NZ" baseline="0" dirty="0" smtClean="0"/>
          </a:p>
          <a:p>
            <a:pPr>
              <a:buFont typeface="Arial" pitchFamily="34" charset="0"/>
              <a:buChar char="•"/>
            </a:pPr>
            <a:r>
              <a:rPr lang="en-NZ" baseline="0" dirty="0" smtClean="0"/>
              <a:t>So with a simple variable, you can have two ways to get to it. The new issue with C++ is that some kinds of data can be dealt with </a:t>
            </a:r>
            <a:r>
              <a:rPr lang="en-NZ" b="1" baseline="0" dirty="0" smtClean="0"/>
              <a:t>only</a:t>
            </a:r>
            <a:r>
              <a:rPr lang="en-NZ" b="0" baseline="0" dirty="0" smtClean="0"/>
              <a:t> via pointers. There is no “simple variable” option. We will see this as we proceed.</a:t>
            </a:r>
          </a:p>
          <a:p>
            <a:pPr>
              <a:buFont typeface="Arial" pitchFamily="34" charset="0"/>
              <a:buChar char="•"/>
            </a:pPr>
            <a:endParaRPr lang="en-NZ" b="0" baseline="0" dirty="0" smtClean="0"/>
          </a:p>
          <a:p>
            <a:pPr>
              <a:buFont typeface="Arial" pitchFamily="34" charset="0"/>
              <a:buChar char="•"/>
            </a:pPr>
            <a:r>
              <a:rPr lang="en-NZ" b="0" baseline="0" dirty="0" smtClean="0"/>
              <a:t>For now, we continue with our primitive </a:t>
            </a:r>
            <a:r>
              <a:rPr lang="en-NZ" b="0" baseline="0" dirty="0" err="1" smtClean="0"/>
              <a:t>int</a:t>
            </a:r>
            <a:r>
              <a:rPr lang="en-NZ" b="0" baseline="0" dirty="0" smtClean="0"/>
              <a:t> variable and pointers that hold its address...</a:t>
            </a:r>
            <a:endParaRPr lang="en-NZ" dirty="0"/>
          </a:p>
        </p:txBody>
      </p:sp>
      <p:sp>
        <p:nvSpPr>
          <p:cNvPr id="4" name="Slide Number Placeholder 3"/>
          <p:cNvSpPr>
            <a:spLocks noGrp="1"/>
          </p:cNvSpPr>
          <p:nvPr>
            <p:ph type="sldNum" sz="quarter" idx="10"/>
          </p:nvPr>
        </p:nvSpPr>
        <p:spPr/>
        <p:txBody>
          <a:bodyPr/>
          <a:lstStyle/>
          <a:p>
            <a:fld id="{2884B67C-2C33-477C-9EDA-AF0575E2119C}" type="slidenum">
              <a:rPr lang="en-NZ" smtClean="0"/>
              <a:pPr/>
              <a:t>4</a:t>
            </a:fld>
            <a:endParaRPr lang="en-NZ"/>
          </a:p>
        </p:txBody>
      </p:sp>
    </p:spTree>
    <p:extLst>
      <p:ext uri="{BB962C8B-B14F-4D97-AF65-F5344CB8AC3E}">
        <p14:creationId xmlns:p14="http://schemas.microsoft.com/office/powerpoint/2010/main" val="127102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sz="1600" dirty="0" smtClean="0"/>
              <a:t>Also ok to say </a:t>
            </a:r>
            <a:r>
              <a:rPr lang="en-NZ" sz="1600" dirty="0" err="1" smtClean="0"/>
              <a:t>int</a:t>
            </a:r>
            <a:r>
              <a:rPr lang="en-NZ" sz="1600" dirty="0" smtClean="0"/>
              <a:t>* </a:t>
            </a:r>
            <a:r>
              <a:rPr lang="en-NZ" sz="1600" dirty="0" err="1" smtClean="0"/>
              <a:t>myPointer</a:t>
            </a:r>
            <a:r>
              <a:rPr lang="en-NZ" sz="1600" dirty="0" smtClean="0"/>
              <a:t> </a:t>
            </a:r>
          </a:p>
          <a:p>
            <a:pPr>
              <a:buFont typeface="Arial" pitchFamily="34" charset="0"/>
              <a:buChar char="•"/>
            </a:pPr>
            <a:r>
              <a:rPr lang="en-NZ" sz="1600" dirty="0" smtClean="0"/>
              <a:t>The compiler doesn’t get confused</a:t>
            </a:r>
            <a:r>
              <a:rPr lang="en-NZ" sz="1600" baseline="0" dirty="0" smtClean="0"/>
              <a:t> between * as “this is a pointer” and * as “multiply”</a:t>
            </a:r>
            <a:endParaRPr lang="en-NZ" sz="1600" dirty="0"/>
          </a:p>
        </p:txBody>
      </p:sp>
      <p:sp>
        <p:nvSpPr>
          <p:cNvPr id="4" name="Slide Number Placeholder 3"/>
          <p:cNvSpPr>
            <a:spLocks noGrp="1"/>
          </p:cNvSpPr>
          <p:nvPr>
            <p:ph type="sldNum" sz="quarter" idx="10"/>
          </p:nvPr>
        </p:nvSpPr>
        <p:spPr/>
        <p:txBody>
          <a:bodyPr/>
          <a:lstStyle/>
          <a:p>
            <a:fld id="{2884B67C-2C33-477C-9EDA-AF0575E2119C}" type="slidenum">
              <a:rPr lang="en-NZ" smtClean="0"/>
              <a:pPr/>
              <a:t>5</a:t>
            </a:fld>
            <a:endParaRPr lang="en-NZ"/>
          </a:p>
        </p:txBody>
      </p:sp>
    </p:spTree>
    <p:extLst>
      <p:ext uri="{BB962C8B-B14F-4D97-AF65-F5344CB8AC3E}">
        <p14:creationId xmlns:p14="http://schemas.microsoft.com/office/powerpoint/2010/main" val="4032513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sz="1600" dirty="0" smtClean="0"/>
              <a:t>You can’t say “</a:t>
            </a:r>
            <a:r>
              <a:rPr lang="en-NZ" sz="1600" dirty="0" err="1" smtClean="0"/>
              <a:t>myIntPointer</a:t>
            </a:r>
            <a:r>
              <a:rPr lang="en-NZ" sz="1600" baseline="0" dirty="0" smtClean="0"/>
              <a:t> = 117” and have it point to </a:t>
            </a:r>
            <a:r>
              <a:rPr lang="en-NZ" sz="1600" baseline="0" dirty="0" err="1" smtClean="0"/>
              <a:t>myNum</a:t>
            </a:r>
            <a:r>
              <a:rPr lang="en-NZ" sz="1600" baseline="0" dirty="0" smtClean="0"/>
              <a:t>.</a:t>
            </a:r>
          </a:p>
          <a:p>
            <a:pPr>
              <a:buFont typeface="Arial" pitchFamily="34" charset="0"/>
              <a:buChar char="•"/>
            </a:pPr>
            <a:r>
              <a:rPr lang="en-NZ" sz="1600" baseline="0" dirty="0" smtClean="0"/>
              <a:t>You wouldn’t want to anyway, because you never know the address of </a:t>
            </a:r>
            <a:r>
              <a:rPr lang="en-NZ" sz="1600" baseline="0" dirty="0" err="1" smtClean="0"/>
              <a:t>myNum</a:t>
            </a:r>
            <a:endParaRPr lang="en-NZ" sz="1600" baseline="0" dirty="0" smtClean="0"/>
          </a:p>
          <a:p>
            <a:pPr>
              <a:buFont typeface="Arial" pitchFamily="34" charset="0"/>
              <a:buChar char="•"/>
            </a:pPr>
            <a:r>
              <a:rPr lang="en-NZ" sz="1600" baseline="0" dirty="0" smtClean="0"/>
              <a:t>(Also, in managed C++, the system can move </a:t>
            </a:r>
            <a:r>
              <a:rPr lang="en-NZ" sz="1600" baseline="0" dirty="0" err="1" smtClean="0"/>
              <a:t>myNum</a:t>
            </a:r>
            <a:r>
              <a:rPr lang="en-NZ" sz="1600" baseline="0" dirty="0" smtClean="0"/>
              <a:t> around while the program is running)</a:t>
            </a:r>
          </a:p>
          <a:p>
            <a:pPr>
              <a:buFont typeface="Arial" pitchFamily="34" charset="0"/>
              <a:buChar char="•"/>
            </a:pPr>
            <a:endParaRPr lang="en-NZ" sz="1600" baseline="0" dirty="0" smtClean="0"/>
          </a:p>
          <a:p>
            <a:pPr>
              <a:buFont typeface="Arial" pitchFamily="34" charset="0"/>
              <a:buNone/>
            </a:pPr>
            <a:endParaRPr lang="en-NZ" sz="1600" baseline="0" dirty="0" smtClean="0"/>
          </a:p>
          <a:p>
            <a:pPr>
              <a:buFont typeface="Arial" pitchFamily="34" charset="0"/>
              <a:buChar char="•"/>
            </a:pPr>
            <a:endParaRPr lang="en-NZ" sz="1600" dirty="0"/>
          </a:p>
        </p:txBody>
      </p:sp>
      <p:sp>
        <p:nvSpPr>
          <p:cNvPr id="4" name="Slide Number Placeholder 3"/>
          <p:cNvSpPr>
            <a:spLocks noGrp="1"/>
          </p:cNvSpPr>
          <p:nvPr>
            <p:ph type="sldNum" sz="quarter" idx="10"/>
          </p:nvPr>
        </p:nvSpPr>
        <p:spPr/>
        <p:txBody>
          <a:bodyPr/>
          <a:lstStyle/>
          <a:p>
            <a:fld id="{2884B67C-2C33-477C-9EDA-AF0575E2119C}" type="slidenum">
              <a:rPr lang="en-NZ" smtClean="0"/>
              <a:pPr/>
              <a:t>6</a:t>
            </a:fld>
            <a:endParaRPr lang="en-NZ"/>
          </a:p>
        </p:txBody>
      </p:sp>
    </p:spTree>
    <p:extLst>
      <p:ext uri="{BB962C8B-B14F-4D97-AF65-F5344CB8AC3E}">
        <p14:creationId xmlns:p14="http://schemas.microsoft.com/office/powerpoint/2010/main" val="11791959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fld id="{2884B67C-2C33-477C-9EDA-AF0575E2119C}" type="slidenum">
              <a:rPr lang="en-NZ" smtClean="0"/>
              <a:pPr/>
              <a:t>7</a:t>
            </a:fld>
            <a:endParaRPr lang="en-NZ"/>
          </a:p>
        </p:txBody>
      </p:sp>
    </p:spTree>
    <p:extLst>
      <p:ext uri="{BB962C8B-B14F-4D97-AF65-F5344CB8AC3E}">
        <p14:creationId xmlns:p14="http://schemas.microsoft.com/office/powerpoint/2010/main" val="21256022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sz="1400" dirty="0" smtClean="0">
                <a:latin typeface="+mn-lt"/>
              </a:rPr>
              <a:t>We will see that we can “new” anything, integers,</a:t>
            </a:r>
            <a:r>
              <a:rPr lang="en-NZ" sz="1400" baseline="0" dirty="0" smtClean="0">
                <a:latin typeface="+mn-lt"/>
              </a:rPr>
              <a:t> buttons, complex class objects that we have defined ourselves, whatever.</a:t>
            </a:r>
          </a:p>
          <a:p>
            <a:pPr>
              <a:buFont typeface="Arial" pitchFamily="34" charset="0"/>
              <a:buChar char="•"/>
            </a:pPr>
            <a:r>
              <a:rPr lang="en-NZ" sz="1400" baseline="0" dirty="0" smtClean="0">
                <a:latin typeface="+mn-lt"/>
              </a:rPr>
              <a:t>If you’re comfortable with OO, you can realise the new is calling the constructor.</a:t>
            </a:r>
          </a:p>
          <a:p>
            <a:pPr>
              <a:buFont typeface="Arial" pitchFamily="34" charset="0"/>
              <a:buChar char="•"/>
            </a:pPr>
            <a:r>
              <a:rPr lang="en-NZ" sz="1400" baseline="0" dirty="0" err="1" smtClean="0">
                <a:latin typeface="+mn-lt"/>
              </a:rPr>
              <a:t>myIntPointer</a:t>
            </a:r>
            <a:r>
              <a:rPr lang="en-NZ" sz="1400" baseline="0" dirty="0" smtClean="0">
                <a:latin typeface="+mn-lt"/>
              </a:rPr>
              <a:t> is assigned the address returned by the new, so it “points to” that address.</a:t>
            </a:r>
          </a:p>
          <a:p>
            <a:pPr>
              <a:buFont typeface="Arial" pitchFamily="34" charset="0"/>
              <a:buChar char="•"/>
            </a:pPr>
            <a:r>
              <a:rPr lang="en-NZ" sz="1400" baseline="0" dirty="0" smtClean="0">
                <a:latin typeface="+mn-lt"/>
              </a:rPr>
              <a:t>We can subsequently work with </a:t>
            </a:r>
            <a:r>
              <a:rPr lang="en-NZ" sz="1400" baseline="0" dirty="0" err="1" smtClean="0">
                <a:latin typeface="+mn-lt"/>
              </a:rPr>
              <a:t>myIntPointer</a:t>
            </a:r>
            <a:r>
              <a:rPr lang="en-NZ" sz="1400" baseline="0" dirty="0" smtClean="0">
                <a:latin typeface="+mn-lt"/>
              </a:rPr>
              <a:t> much as we would work with an </a:t>
            </a:r>
            <a:r>
              <a:rPr lang="en-NZ" sz="1400" baseline="0" dirty="0" err="1" smtClean="0">
                <a:latin typeface="+mn-lt"/>
              </a:rPr>
              <a:t>int</a:t>
            </a:r>
            <a:r>
              <a:rPr lang="en-NZ" sz="1400" baseline="0" dirty="0" smtClean="0">
                <a:latin typeface="+mn-lt"/>
              </a:rPr>
              <a:t> variable.</a:t>
            </a:r>
          </a:p>
          <a:p>
            <a:pPr>
              <a:buFont typeface="Arial" pitchFamily="34" charset="0"/>
              <a:buChar char="•"/>
            </a:pPr>
            <a:r>
              <a:rPr lang="en-NZ" sz="1400" baseline="0" dirty="0" smtClean="0">
                <a:latin typeface="+mn-lt"/>
              </a:rPr>
              <a:t>It may seem silly to go through all this trouble when we could just create an int. And in fact, when working with simple primitive types like </a:t>
            </a:r>
            <a:r>
              <a:rPr lang="en-NZ" sz="1400" baseline="0" dirty="0" err="1" smtClean="0">
                <a:latin typeface="+mn-lt"/>
              </a:rPr>
              <a:t>int</a:t>
            </a:r>
            <a:r>
              <a:rPr lang="en-NZ" sz="1400" baseline="0" dirty="0" smtClean="0">
                <a:latin typeface="+mn-lt"/>
              </a:rPr>
              <a:t>, we don’t usually bother with pointers. </a:t>
            </a:r>
          </a:p>
          <a:p>
            <a:pPr>
              <a:buFont typeface="Arial" pitchFamily="34" charset="0"/>
              <a:buChar char="•"/>
            </a:pPr>
            <a:r>
              <a:rPr lang="en-NZ" sz="1400" baseline="0" dirty="0" smtClean="0">
                <a:latin typeface="+mn-lt"/>
              </a:rPr>
              <a:t>But we must remember that user-defined classes and complex system classes like buttons *must* be managed via pointers –C++ requires this.</a:t>
            </a:r>
          </a:p>
          <a:p>
            <a:pPr>
              <a:buFont typeface="Arial" pitchFamily="34" charset="0"/>
              <a:buChar char="•"/>
            </a:pPr>
            <a:r>
              <a:rPr lang="en-NZ" sz="1400" baseline="0" dirty="0" smtClean="0">
                <a:latin typeface="+mn-lt"/>
              </a:rPr>
              <a:t>We will also see that when we build dynamic data structures (think like an array that can grow and shrink as required) pointers, and their close connection to memory, will be essential.</a:t>
            </a:r>
          </a:p>
          <a:p>
            <a:pPr>
              <a:buFont typeface="Arial" pitchFamily="34" charset="0"/>
              <a:buChar char="•"/>
            </a:pPr>
            <a:r>
              <a:rPr lang="en-NZ" sz="1400" baseline="0" dirty="0" smtClean="0">
                <a:latin typeface="+mn-lt"/>
              </a:rPr>
              <a:t>When we first meet pointers, it is easier to understand them when using something simple like an </a:t>
            </a:r>
            <a:r>
              <a:rPr lang="en-NZ" sz="1400" baseline="0" dirty="0" err="1" smtClean="0">
                <a:latin typeface="+mn-lt"/>
              </a:rPr>
              <a:t>int</a:t>
            </a:r>
            <a:r>
              <a:rPr lang="en-NZ" sz="1400" baseline="0" dirty="0" smtClean="0">
                <a:latin typeface="+mn-lt"/>
              </a:rPr>
              <a:t>, so we do that in the examples.</a:t>
            </a:r>
            <a:endParaRPr lang="en-NZ" sz="1400" dirty="0">
              <a:latin typeface="+mn-lt"/>
            </a:endParaRPr>
          </a:p>
        </p:txBody>
      </p:sp>
      <p:sp>
        <p:nvSpPr>
          <p:cNvPr id="4" name="Slide Number Placeholder 3"/>
          <p:cNvSpPr>
            <a:spLocks noGrp="1"/>
          </p:cNvSpPr>
          <p:nvPr>
            <p:ph type="sldNum" sz="quarter" idx="10"/>
          </p:nvPr>
        </p:nvSpPr>
        <p:spPr/>
        <p:txBody>
          <a:bodyPr/>
          <a:lstStyle/>
          <a:p>
            <a:fld id="{2884B67C-2C33-477C-9EDA-AF0575E2119C}" type="slidenum">
              <a:rPr lang="en-NZ" smtClean="0"/>
              <a:pPr/>
              <a:t>8</a:t>
            </a:fld>
            <a:endParaRPr lang="en-NZ"/>
          </a:p>
        </p:txBody>
      </p:sp>
    </p:spTree>
    <p:extLst>
      <p:ext uri="{BB962C8B-B14F-4D97-AF65-F5344CB8AC3E}">
        <p14:creationId xmlns:p14="http://schemas.microsoft.com/office/powerpoint/2010/main" val="8391327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As is normal with assignment, </a:t>
            </a:r>
            <a:r>
              <a:rPr lang="en-NZ" dirty="0" err="1" smtClean="0"/>
              <a:t>secondIntPointer</a:t>
            </a:r>
            <a:r>
              <a:rPr lang="en-NZ" dirty="0" smtClean="0"/>
              <a:t> </a:t>
            </a:r>
            <a:r>
              <a:rPr lang="en-NZ" b="1" dirty="0" smtClean="0"/>
              <a:t>takes</a:t>
            </a:r>
            <a:r>
              <a:rPr lang="en-NZ" b="1" baseline="0" dirty="0" smtClean="0"/>
              <a:t> the value of</a:t>
            </a:r>
            <a:r>
              <a:rPr lang="en-NZ" b="0" baseline="0" dirty="0" smtClean="0"/>
              <a:t> </a:t>
            </a:r>
            <a:r>
              <a:rPr lang="en-NZ" b="0" baseline="0" dirty="0" err="1" smtClean="0"/>
              <a:t>firstIntPointer</a:t>
            </a:r>
            <a:r>
              <a:rPr lang="en-NZ" b="0" baseline="0" dirty="0" smtClean="0"/>
              <a:t>.</a:t>
            </a:r>
          </a:p>
          <a:p>
            <a:pPr>
              <a:buFont typeface="Arial" pitchFamily="34" charset="0"/>
              <a:buChar char="•"/>
            </a:pPr>
            <a:r>
              <a:rPr lang="en-NZ" b="0" baseline="0" dirty="0" smtClean="0"/>
              <a:t>We know that </a:t>
            </a:r>
            <a:r>
              <a:rPr lang="en-NZ" b="0" baseline="0" dirty="0" err="1" smtClean="0"/>
              <a:t>firstIntPointer</a:t>
            </a:r>
            <a:r>
              <a:rPr lang="en-NZ" b="0" baseline="0" dirty="0" smtClean="0"/>
              <a:t> holds the address of the integer variable x. That value is assigned to </a:t>
            </a:r>
            <a:r>
              <a:rPr lang="en-NZ" b="0" baseline="0" dirty="0" err="1" smtClean="0"/>
              <a:t>secondIntPointer</a:t>
            </a:r>
            <a:r>
              <a:rPr lang="en-NZ" b="0" baseline="0" dirty="0" smtClean="0"/>
              <a:t>.</a:t>
            </a:r>
            <a:endParaRPr lang="en-NZ" dirty="0" smtClean="0"/>
          </a:p>
          <a:p>
            <a:pPr>
              <a:buFont typeface="Arial" pitchFamily="34" charset="0"/>
              <a:buChar char="•"/>
            </a:pPr>
            <a:r>
              <a:rPr lang="en-NZ" baseline="0" dirty="0" smtClean="0"/>
              <a:t>So now both </a:t>
            </a:r>
            <a:r>
              <a:rPr lang="en-NZ" baseline="0" dirty="0" err="1" smtClean="0"/>
              <a:t>firstIntPointer</a:t>
            </a:r>
            <a:r>
              <a:rPr lang="en-NZ" baseline="0" dirty="0" smtClean="0"/>
              <a:t> and </a:t>
            </a:r>
            <a:r>
              <a:rPr lang="en-NZ" baseline="0" dirty="0" err="1" smtClean="0"/>
              <a:t>secondIntPointer</a:t>
            </a:r>
            <a:r>
              <a:rPr lang="en-NZ" baseline="0" dirty="0" smtClean="0"/>
              <a:t> hold the address of the integer variable x.</a:t>
            </a:r>
          </a:p>
          <a:p>
            <a:pPr>
              <a:buFont typeface="Arial" pitchFamily="34" charset="0"/>
              <a:buChar char="•"/>
            </a:pPr>
            <a:r>
              <a:rPr lang="en-NZ" baseline="0" dirty="0" smtClean="0"/>
              <a:t>We can use either pointer to access x</a:t>
            </a:r>
            <a:endParaRPr lang="en-NZ" dirty="0"/>
          </a:p>
        </p:txBody>
      </p:sp>
      <p:sp>
        <p:nvSpPr>
          <p:cNvPr id="4" name="Slide Number Placeholder 3"/>
          <p:cNvSpPr>
            <a:spLocks noGrp="1"/>
          </p:cNvSpPr>
          <p:nvPr>
            <p:ph type="sldNum" sz="quarter" idx="10"/>
          </p:nvPr>
        </p:nvSpPr>
        <p:spPr/>
        <p:txBody>
          <a:bodyPr/>
          <a:lstStyle/>
          <a:p>
            <a:fld id="{2884B67C-2C33-477C-9EDA-AF0575E2119C}" type="slidenum">
              <a:rPr lang="en-NZ" smtClean="0"/>
              <a:pPr/>
              <a:t>9</a:t>
            </a:fld>
            <a:endParaRPr lang="en-NZ"/>
          </a:p>
        </p:txBody>
      </p:sp>
    </p:spTree>
    <p:extLst>
      <p:ext uri="{BB962C8B-B14F-4D97-AF65-F5344CB8AC3E}">
        <p14:creationId xmlns:p14="http://schemas.microsoft.com/office/powerpoint/2010/main" val="1512442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E8EAD81F-8EF1-4A0C-BCD6-7B43E69D513F}" type="slidenum">
              <a:rPr lang="en-NZ" smtClean="0"/>
              <a:pPr/>
              <a:t>‹#›</a:t>
            </a:fld>
            <a:endParaRPr lang="en-NZ"/>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7EF886BA-480E-46E6-A2A1-54FF22D06E0F}" type="slidenum">
              <a:rPr lang="en-NZ" smtClean="0"/>
              <a:pPr/>
              <a:t>‹#›</a:t>
            </a:fld>
            <a:endParaRPr lang="en-NZ"/>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5058E8EF-2233-4214-A94E-32127AACFD49}" type="slidenum">
              <a:rPr lang="en-NZ" smtClean="0"/>
              <a:pPr/>
              <a:t>‹#›</a:t>
            </a:fld>
            <a:endParaRPr lang="en-NZ"/>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10000"/>
              </a:lnSpc>
              <a:spcBef>
                <a:spcPts val="600"/>
              </a:spcBef>
              <a:spcAft>
                <a:spcPts val="600"/>
              </a:spcAft>
              <a:defRPr sz="2800"/>
            </a:lvl1pPr>
            <a:lvl2pPr>
              <a:lnSpc>
                <a:spcPct val="110000"/>
              </a:lnSpc>
              <a:spcBef>
                <a:spcPts val="600"/>
              </a:spcBef>
              <a:spcAft>
                <a:spcPts val="600"/>
              </a:spcAft>
              <a:defRPr sz="2400"/>
            </a:lvl2pPr>
            <a:lvl3pPr>
              <a:lnSpc>
                <a:spcPct val="110000"/>
              </a:lnSpc>
              <a:spcBef>
                <a:spcPts val="600"/>
              </a:spcBef>
              <a:spcAft>
                <a:spcPts val="600"/>
              </a:spcAft>
              <a:defRPr/>
            </a:lvl3pPr>
            <a:lvl4pPr>
              <a:lnSpc>
                <a:spcPct val="110000"/>
              </a:lnSpc>
              <a:spcBef>
                <a:spcPts val="600"/>
              </a:spcBef>
              <a:spcAft>
                <a:spcPts val="600"/>
              </a:spcAft>
              <a:defRPr/>
            </a:lvl4pPr>
            <a:lvl5pPr>
              <a:lnSpc>
                <a:spcPct val="110000"/>
              </a:lnSpc>
              <a:spcBef>
                <a:spcPts val="600"/>
              </a:spcBef>
              <a:spcAft>
                <a:spcPts val="600"/>
              </a:spcAf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162F9DB5-723B-49F2-911C-4CE6D433F16A}" type="slidenum">
              <a:rPr lang="en-NZ" smtClean="0"/>
              <a:pPr/>
              <a:t>‹#›</a:t>
            </a:fld>
            <a:endParaRPr lang="en-NZ"/>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CBDEA620-DA94-4E61-8F99-B7336D7E1A5C}" type="slidenum">
              <a:rPr lang="en-NZ" smtClean="0"/>
              <a:pPr/>
              <a:t>‹#›</a:t>
            </a:fld>
            <a:endParaRPr lang="en-NZ"/>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B1825FFC-746B-4F00-B78C-024013E44B8F}" type="slidenum">
              <a:rPr lang="en-NZ" smtClean="0"/>
              <a:pPr/>
              <a:t>‹#›</a:t>
            </a:fld>
            <a:endParaRPr lang="en-NZ"/>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ADED869A-9CC2-4A97-92E5-3EFFB3116D24}" type="slidenum">
              <a:rPr lang="en-NZ" smtClean="0"/>
              <a:pPr/>
              <a:t>‹#›</a:t>
            </a:fld>
            <a:endParaRPr lang="en-NZ"/>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2F9518E9-79AE-4CBD-B43C-F498C352DFBB}" type="slidenum">
              <a:rPr lang="en-NZ" smtClean="0"/>
              <a:pPr/>
              <a:t>‹#›</a:t>
            </a:fld>
            <a:endParaRPr lang="en-NZ"/>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D54D0695-6E98-4AFA-909F-5D780E2E1665}" type="slidenum">
              <a:rPr lang="en-NZ" smtClean="0"/>
              <a:pPr/>
              <a:t>‹#›</a:t>
            </a:fld>
            <a:endParaRPr lang="en-NZ"/>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DA810F7D-7F0F-4F65-9C39-C33D215D1CF4}" type="slidenum">
              <a:rPr lang="en-NZ" smtClean="0"/>
              <a:pPr/>
              <a:t>‹#›</a:t>
            </a:fld>
            <a:endParaRPr lang="en-NZ"/>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E5773D62-B4F2-4B04-8BA3-16EB0E08BA72}" type="slidenum">
              <a:rPr lang="en-NZ" smtClean="0"/>
              <a:pPr/>
              <a:t>‹#›</a:t>
            </a:fld>
            <a:endParaRPr lang="en-NZ"/>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endParaRPr lang="en-NZ"/>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NZ"/>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A78A177E-BC12-4866-8AD8-C505A2EBF69C}" type="slidenum">
              <a:rPr lang="en-NZ" smtClean="0"/>
              <a:pPr/>
              <a:t>‹#›</a:t>
            </a:fld>
            <a:endParaRPr lang="en-NZ"/>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r>
              <a:rPr lang="en-NZ" dirty="0" smtClean="0"/>
              <a:t>Pointers</a:t>
            </a:r>
            <a:endParaRPr lang="en-NZ" dirty="0"/>
          </a:p>
        </p:txBody>
      </p:sp>
      <p:sp>
        <p:nvSpPr>
          <p:cNvPr id="5123" name="Rectangle 3"/>
          <p:cNvSpPr>
            <a:spLocks noGrp="1" noChangeArrowheads="1"/>
          </p:cNvSpPr>
          <p:nvPr>
            <p:ph type="subTitle" idx="1"/>
          </p:nvPr>
        </p:nvSpPr>
        <p:spPr>
          <a:xfrm>
            <a:off x="685800" y="3505200"/>
            <a:ext cx="6982544" cy="1752600"/>
          </a:xfrm>
        </p:spPr>
        <p:txBody>
          <a:bodyPr>
            <a:normAutofit/>
          </a:bodyPr>
          <a:lstStyle/>
          <a:p>
            <a:r>
              <a:rPr lang="en-NZ" dirty="0" smtClean="0"/>
              <a:t>IN628 Intermediate Algorithms and Architectures</a:t>
            </a:r>
          </a:p>
          <a:p>
            <a:r>
              <a:rPr lang="en-NZ" dirty="0" smtClean="0"/>
              <a:t>Session 1.2</a:t>
            </a:r>
          </a:p>
          <a:p>
            <a:r>
              <a:rPr lang="en-NZ" dirty="0" smtClean="0"/>
              <a:t>Semester 2, 2016</a:t>
            </a:r>
            <a:endParaRPr lang="en-NZ"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NZ"/>
              <a:t>Dereferencing a Pointer</a:t>
            </a:r>
          </a:p>
        </p:txBody>
      </p:sp>
      <p:sp>
        <p:nvSpPr>
          <p:cNvPr id="90115" name="Rectangle 3"/>
          <p:cNvSpPr>
            <a:spLocks noGrp="1" noChangeArrowheads="1"/>
          </p:cNvSpPr>
          <p:nvPr>
            <p:ph idx="1"/>
          </p:nvPr>
        </p:nvSpPr>
        <p:spPr>
          <a:xfrm>
            <a:off x="0" y="1600200"/>
            <a:ext cx="8686800" cy="4530725"/>
          </a:xfrm>
        </p:spPr>
        <p:txBody>
          <a:bodyPr>
            <a:noAutofit/>
          </a:bodyPr>
          <a:lstStyle/>
          <a:p>
            <a:pPr marL="704850" indent="-704850">
              <a:lnSpc>
                <a:spcPct val="114000"/>
              </a:lnSpc>
              <a:spcAft>
                <a:spcPts val="0"/>
              </a:spcAft>
            </a:pPr>
            <a:r>
              <a:rPr lang="en-NZ" sz="2400" dirty="0" smtClean="0"/>
              <a:t>“Dereferencing” = finding the value stored at the address a pointer is pointing to (i.e. holds the value of).</a:t>
            </a:r>
          </a:p>
          <a:p>
            <a:pPr marL="704850" indent="-704850">
              <a:lnSpc>
                <a:spcPct val="114000"/>
              </a:lnSpc>
              <a:spcAft>
                <a:spcPts val="0"/>
              </a:spcAft>
            </a:pPr>
            <a:r>
              <a:rPr lang="en-NZ" sz="2400" dirty="0" smtClean="0"/>
              <a:t>The dereferencing operator is also *</a:t>
            </a:r>
          </a:p>
          <a:p>
            <a:pPr marL="704850" indent="-704850">
              <a:lnSpc>
                <a:spcPct val="114000"/>
              </a:lnSpc>
              <a:spcAft>
                <a:spcPts val="0"/>
              </a:spcAft>
            </a:pPr>
            <a:r>
              <a:rPr lang="en-NZ" sz="2400" dirty="0" smtClean="0"/>
              <a:t>* </a:t>
            </a:r>
            <a:r>
              <a:rPr lang="en-NZ" sz="2400" dirty="0"/>
              <a:t>means “the value stored at</a:t>
            </a:r>
            <a:r>
              <a:rPr lang="en-NZ" sz="2400" dirty="0" smtClean="0"/>
              <a:t>” </a:t>
            </a:r>
          </a:p>
          <a:p>
            <a:pPr marL="704850" indent="-704850">
              <a:lnSpc>
                <a:spcPct val="114000"/>
              </a:lnSpc>
              <a:spcAft>
                <a:spcPts val="0"/>
              </a:spcAft>
            </a:pPr>
            <a:r>
              <a:rPr lang="en-NZ" sz="2400" dirty="0" smtClean="0"/>
              <a:t>Or colloquially “the value of the guy the pointer is pointing to”</a:t>
            </a:r>
            <a:endParaRPr lang="en-NZ" sz="2400" dirty="0"/>
          </a:p>
          <a:p>
            <a:pPr marL="704850" indent="-704850">
              <a:lnSpc>
                <a:spcPct val="114000"/>
              </a:lnSpc>
              <a:spcAft>
                <a:spcPts val="0"/>
              </a:spcAft>
            </a:pPr>
            <a:r>
              <a:rPr lang="en-NZ" sz="2400" dirty="0"/>
              <a:t>*</a:t>
            </a:r>
            <a:r>
              <a:rPr lang="en-NZ" sz="2400" dirty="0" err="1"/>
              <a:t>myIntPointer</a:t>
            </a:r>
            <a:r>
              <a:rPr lang="en-NZ" sz="2400" dirty="0"/>
              <a:t> </a:t>
            </a:r>
            <a:r>
              <a:rPr lang="en-NZ" sz="2400" dirty="0" smtClean="0"/>
              <a:t>means </a:t>
            </a:r>
            <a:r>
              <a:rPr lang="en-NZ" sz="2400" dirty="0"/>
              <a:t>“the value stored at the address held by </a:t>
            </a:r>
            <a:r>
              <a:rPr lang="en-NZ" sz="2400" dirty="0" err="1"/>
              <a:t>myIntPointer</a:t>
            </a:r>
            <a:r>
              <a:rPr lang="en-NZ" sz="2400" dirty="0" smtClean="0"/>
              <a:t>”</a:t>
            </a:r>
          </a:p>
          <a:p>
            <a:pPr marL="704850" indent="-704850">
              <a:lnSpc>
                <a:spcPct val="114000"/>
              </a:lnSpc>
              <a:spcAft>
                <a:spcPts val="0"/>
              </a:spcAft>
            </a:pPr>
            <a:r>
              <a:rPr lang="en-AU" sz="2400" dirty="0" smtClean="0"/>
              <a:t>Or “the value of the variable </a:t>
            </a:r>
            <a:r>
              <a:rPr lang="en-AU" sz="2400" dirty="0" err="1" smtClean="0"/>
              <a:t>myIntPointer</a:t>
            </a:r>
            <a:r>
              <a:rPr lang="en-AU" sz="2400" dirty="0" smtClean="0"/>
              <a:t> is pointing to”</a:t>
            </a:r>
            <a:endParaRPr lang="en-NZ"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1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01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01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01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011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01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NZ" dirty="0" smtClean="0"/>
              <a:t>Example</a:t>
            </a:r>
            <a:endParaRPr lang="en-NZ" dirty="0"/>
          </a:p>
        </p:txBody>
      </p:sp>
      <p:sp>
        <p:nvSpPr>
          <p:cNvPr id="101379" name="Rectangle 3"/>
          <p:cNvSpPr>
            <a:spLocks noGrp="1" noChangeArrowheads="1"/>
          </p:cNvSpPr>
          <p:nvPr>
            <p:ph idx="1"/>
          </p:nvPr>
        </p:nvSpPr>
        <p:spPr>
          <a:xfrm>
            <a:off x="250825" y="6056263"/>
            <a:ext cx="8686800" cy="973137"/>
          </a:xfrm>
        </p:spPr>
        <p:txBody>
          <a:bodyPr>
            <a:normAutofit/>
          </a:bodyPr>
          <a:lstStyle/>
          <a:p>
            <a:pPr marL="704850" indent="-704850"/>
            <a:r>
              <a:rPr lang="en-NZ" sz="3200" b="1" dirty="0" err="1">
                <a:latin typeface="Verdana" pitchFamily="34" charset="0"/>
                <a:ea typeface="Verdana" pitchFamily="34" charset="0"/>
                <a:cs typeface="Verdana" pitchFamily="34" charset="0"/>
              </a:rPr>
              <a:t>i</a:t>
            </a:r>
            <a:r>
              <a:rPr lang="en-NZ" sz="3200" b="1" dirty="0">
                <a:latin typeface="Verdana" pitchFamily="34" charset="0"/>
                <a:ea typeface="Verdana" pitchFamily="34" charset="0"/>
                <a:cs typeface="Verdana" pitchFamily="34" charset="0"/>
              </a:rPr>
              <a:t> now </a:t>
            </a:r>
            <a:r>
              <a:rPr lang="en-NZ" sz="3200" b="1" dirty="0" smtClean="0">
                <a:latin typeface="Verdana" pitchFamily="34" charset="0"/>
                <a:ea typeface="Verdana" pitchFamily="34" charset="0"/>
                <a:cs typeface="Verdana" pitchFamily="34" charset="0"/>
              </a:rPr>
              <a:t>is </a:t>
            </a:r>
            <a:r>
              <a:rPr lang="en-NZ" sz="3200" b="1" dirty="0">
                <a:latin typeface="Verdana" pitchFamily="34" charset="0"/>
                <a:ea typeface="Verdana" pitchFamily="34" charset="0"/>
                <a:cs typeface="Verdana" pitchFamily="34" charset="0"/>
              </a:rPr>
              <a:t>15</a:t>
            </a:r>
          </a:p>
        </p:txBody>
      </p:sp>
      <p:pic>
        <p:nvPicPr>
          <p:cNvPr id="1026" name="Picture 2"/>
          <p:cNvPicPr>
            <a:picLocks noChangeAspect="1" noChangeArrowheads="1"/>
          </p:cNvPicPr>
          <p:nvPr/>
        </p:nvPicPr>
        <p:blipFill>
          <a:blip r:embed="rId3" cstate="print"/>
          <a:srcRect/>
          <a:stretch>
            <a:fillRect/>
          </a:stretch>
        </p:blipFill>
        <p:spPr bwMode="auto">
          <a:xfrm>
            <a:off x="107504" y="1700808"/>
            <a:ext cx="8903036" cy="352839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137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NZ" dirty="0"/>
              <a:t>Example</a:t>
            </a:r>
          </a:p>
        </p:txBody>
      </p:sp>
      <p:sp>
        <p:nvSpPr>
          <p:cNvPr id="103428" name="Rectangle 4"/>
          <p:cNvSpPr>
            <a:spLocks noChangeArrowheads="1"/>
          </p:cNvSpPr>
          <p:nvPr/>
        </p:nvSpPr>
        <p:spPr bwMode="auto">
          <a:xfrm>
            <a:off x="457200" y="5516563"/>
            <a:ext cx="8686800" cy="930275"/>
          </a:xfrm>
          <a:prstGeom prst="rect">
            <a:avLst/>
          </a:prstGeom>
          <a:noFill/>
          <a:ln w="9525">
            <a:noFill/>
            <a:miter lim="800000"/>
            <a:headEnd/>
            <a:tailEnd/>
          </a:ln>
          <a:effectLst/>
        </p:spPr>
        <p:txBody>
          <a:bodyPr/>
          <a:lstStyle/>
          <a:p>
            <a:pPr marL="704850" indent="-704850">
              <a:lnSpc>
                <a:spcPct val="80000"/>
              </a:lnSpc>
              <a:spcBef>
                <a:spcPct val="20000"/>
              </a:spcBef>
              <a:buClr>
                <a:schemeClr val="hlink"/>
              </a:buClr>
              <a:buSzPct val="70000"/>
              <a:buFont typeface="Wingdings" pitchFamily="2" charset="2"/>
              <a:buNone/>
            </a:pPr>
            <a:endParaRPr lang="en-NZ" sz="2000" dirty="0"/>
          </a:p>
          <a:p>
            <a:pPr marL="704850" indent="-704850">
              <a:lnSpc>
                <a:spcPct val="80000"/>
              </a:lnSpc>
              <a:spcBef>
                <a:spcPct val="20000"/>
              </a:spcBef>
              <a:buClr>
                <a:schemeClr val="hlink"/>
              </a:buClr>
              <a:buSzPct val="70000"/>
              <a:buFont typeface="Wingdings" pitchFamily="2" charset="2"/>
              <a:buChar char="u"/>
            </a:pPr>
            <a:r>
              <a:rPr lang="en-NZ" sz="3200" dirty="0"/>
              <a:t>x</a:t>
            </a:r>
            <a:r>
              <a:rPr lang="en-NZ" sz="3200" dirty="0" smtClean="0"/>
              <a:t> </a:t>
            </a:r>
            <a:r>
              <a:rPr lang="en-NZ" sz="3200" dirty="0"/>
              <a:t>now </a:t>
            </a:r>
            <a:r>
              <a:rPr lang="en-NZ" sz="3200" dirty="0" smtClean="0"/>
              <a:t>is 25</a:t>
            </a:r>
            <a:endParaRPr lang="en-NZ" sz="3200" dirty="0"/>
          </a:p>
        </p:txBody>
      </p:sp>
      <p:sp>
        <p:nvSpPr>
          <p:cNvPr id="5" name="Content Placeholder 4"/>
          <p:cNvSpPr>
            <a:spLocks noGrp="1"/>
          </p:cNvSpPr>
          <p:nvPr>
            <p:ph idx="1"/>
          </p:nvPr>
        </p:nvSpPr>
        <p:spPr/>
        <p:txBody>
          <a:bodyPr/>
          <a:lstStyle/>
          <a:p>
            <a:endParaRPr lang="en-NZ"/>
          </a:p>
        </p:txBody>
      </p:sp>
      <p:pic>
        <p:nvPicPr>
          <p:cNvPr id="2050" name="Picture 2"/>
          <p:cNvPicPr>
            <a:picLocks noChangeAspect="1" noChangeArrowheads="1"/>
          </p:cNvPicPr>
          <p:nvPr/>
        </p:nvPicPr>
        <p:blipFill>
          <a:blip r:embed="rId3" cstate="print"/>
          <a:srcRect/>
          <a:stretch>
            <a:fillRect/>
          </a:stretch>
        </p:blipFill>
        <p:spPr bwMode="auto">
          <a:xfrm>
            <a:off x="467544" y="1657349"/>
            <a:ext cx="5760640" cy="4169179"/>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34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NZ" dirty="0"/>
              <a:t>Example</a:t>
            </a:r>
          </a:p>
        </p:txBody>
      </p:sp>
      <p:sp>
        <p:nvSpPr>
          <p:cNvPr id="96259" name="Rectangle 3"/>
          <p:cNvSpPr>
            <a:spLocks noGrp="1" noChangeArrowheads="1"/>
          </p:cNvSpPr>
          <p:nvPr>
            <p:ph idx="1"/>
          </p:nvPr>
        </p:nvSpPr>
        <p:spPr>
          <a:xfrm>
            <a:off x="457200" y="1600200"/>
            <a:ext cx="8229600" cy="3773488"/>
          </a:xfrm>
        </p:spPr>
        <p:txBody>
          <a:bodyPr>
            <a:normAutofit/>
          </a:bodyPr>
          <a:lstStyle/>
          <a:p>
            <a:pPr marL="704850" indent="-704850"/>
            <a:endParaRPr lang="en-NZ" dirty="0"/>
          </a:p>
        </p:txBody>
      </p:sp>
      <p:sp>
        <p:nvSpPr>
          <p:cNvPr id="96261" name="Rectangle 5"/>
          <p:cNvSpPr>
            <a:spLocks noChangeArrowheads="1"/>
          </p:cNvSpPr>
          <p:nvPr/>
        </p:nvSpPr>
        <p:spPr bwMode="auto">
          <a:xfrm>
            <a:off x="673100" y="5661025"/>
            <a:ext cx="8229600" cy="685800"/>
          </a:xfrm>
          <a:prstGeom prst="rect">
            <a:avLst/>
          </a:prstGeom>
          <a:noFill/>
          <a:ln w="9525">
            <a:noFill/>
            <a:miter lim="800000"/>
            <a:headEnd/>
            <a:tailEnd/>
          </a:ln>
          <a:effectLst/>
        </p:spPr>
        <p:txBody>
          <a:bodyPr/>
          <a:lstStyle/>
          <a:p>
            <a:pPr marL="704850" indent="-704850">
              <a:lnSpc>
                <a:spcPct val="90000"/>
              </a:lnSpc>
              <a:spcBef>
                <a:spcPct val="20000"/>
              </a:spcBef>
              <a:buClr>
                <a:schemeClr val="hlink"/>
              </a:buClr>
              <a:buSzPct val="70000"/>
              <a:buFont typeface="Wingdings" pitchFamily="2" charset="2"/>
              <a:buChar char="u"/>
            </a:pPr>
            <a:r>
              <a:rPr lang="en-NZ" sz="3200" dirty="0" err="1" smtClean="0"/>
              <a:t>i</a:t>
            </a:r>
            <a:r>
              <a:rPr lang="en-NZ" sz="3200" dirty="0" smtClean="0"/>
              <a:t> </a:t>
            </a:r>
            <a:r>
              <a:rPr lang="en-NZ" sz="3200" dirty="0"/>
              <a:t>now </a:t>
            </a:r>
            <a:r>
              <a:rPr lang="en-NZ" sz="3200" dirty="0" smtClean="0"/>
              <a:t>is 25</a:t>
            </a:r>
            <a:r>
              <a:rPr lang="en-NZ" sz="3200" dirty="0"/>
              <a:t>.</a:t>
            </a:r>
          </a:p>
          <a:p>
            <a:pPr marL="704850" indent="-704850">
              <a:lnSpc>
                <a:spcPct val="90000"/>
              </a:lnSpc>
              <a:spcBef>
                <a:spcPct val="20000"/>
              </a:spcBef>
              <a:buClr>
                <a:schemeClr val="hlink"/>
              </a:buClr>
              <a:buSzPct val="70000"/>
              <a:buFont typeface="Wingdings" pitchFamily="2" charset="2"/>
              <a:buChar char="u"/>
            </a:pPr>
            <a:endParaRPr lang="en-NZ" sz="3200" dirty="0"/>
          </a:p>
        </p:txBody>
      </p:sp>
      <p:pic>
        <p:nvPicPr>
          <p:cNvPr id="3074" name="Picture 2"/>
          <p:cNvPicPr>
            <a:picLocks noChangeAspect="1" noChangeArrowheads="1"/>
          </p:cNvPicPr>
          <p:nvPr/>
        </p:nvPicPr>
        <p:blipFill>
          <a:blip r:embed="rId3" cstate="print"/>
          <a:srcRect/>
          <a:stretch>
            <a:fillRect/>
          </a:stretch>
        </p:blipFill>
        <p:spPr bwMode="auto">
          <a:xfrm>
            <a:off x="492274" y="1608584"/>
            <a:ext cx="5604168" cy="376463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62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1" grpId="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NZ" dirty="0"/>
              <a:t>Example</a:t>
            </a:r>
          </a:p>
        </p:txBody>
      </p:sp>
      <p:sp>
        <p:nvSpPr>
          <p:cNvPr id="94211" name="Rectangle 3"/>
          <p:cNvSpPr>
            <a:spLocks noGrp="1" noChangeArrowheads="1"/>
          </p:cNvSpPr>
          <p:nvPr>
            <p:ph idx="1"/>
          </p:nvPr>
        </p:nvSpPr>
        <p:spPr/>
        <p:txBody>
          <a:bodyPr/>
          <a:lstStyle/>
          <a:p>
            <a:pPr marL="704850" indent="-704850"/>
            <a:endParaRPr lang="en-NZ" dirty="0"/>
          </a:p>
          <a:p>
            <a:pPr marL="704850" indent="-704850"/>
            <a:endParaRPr lang="en-NZ" dirty="0"/>
          </a:p>
        </p:txBody>
      </p:sp>
      <p:sp>
        <p:nvSpPr>
          <p:cNvPr id="94212" name="Text Box 4"/>
          <p:cNvSpPr txBox="1">
            <a:spLocks noChangeArrowheads="1"/>
          </p:cNvSpPr>
          <p:nvPr/>
        </p:nvSpPr>
        <p:spPr bwMode="auto">
          <a:xfrm>
            <a:off x="827088" y="1700213"/>
            <a:ext cx="7489825" cy="579437"/>
          </a:xfrm>
          <a:prstGeom prst="rect">
            <a:avLst/>
          </a:prstGeom>
          <a:noFill/>
          <a:ln w="9525">
            <a:noFill/>
            <a:miter lim="800000"/>
            <a:headEnd/>
            <a:tailEnd/>
          </a:ln>
          <a:effectLst/>
        </p:spPr>
        <p:txBody>
          <a:bodyPr>
            <a:spAutoFit/>
          </a:bodyPr>
          <a:lstStyle/>
          <a:p>
            <a:pPr>
              <a:spcBef>
                <a:spcPct val="50000"/>
              </a:spcBef>
            </a:pPr>
            <a:endParaRPr lang="en-NZ" sz="3200"/>
          </a:p>
        </p:txBody>
      </p:sp>
      <p:sp>
        <p:nvSpPr>
          <p:cNvPr id="94214" name="Text Box 6"/>
          <p:cNvSpPr txBox="1">
            <a:spLocks noChangeArrowheads="1"/>
          </p:cNvSpPr>
          <p:nvPr/>
        </p:nvSpPr>
        <p:spPr bwMode="auto">
          <a:xfrm>
            <a:off x="519113" y="4668838"/>
            <a:ext cx="184150" cy="366712"/>
          </a:xfrm>
          <a:prstGeom prst="rect">
            <a:avLst/>
          </a:prstGeom>
          <a:noFill/>
          <a:ln w="9525">
            <a:noFill/>
            <a:miter lim="800000"/>
            <a:headEnd/>
            <a:tailEnd/>
          </a:ln>
          <a:effectLst/>
        </p:spPr>
        <p:txBody>
          <a:bodyPr wrap="none">
            <a:spAutoFit/>
          </a:bodyPr>
          <a:lstStyle/>
          <a:p>
            <a:endParaRPr lang="en-NZ"/>
          </a:p>
        </p:txBody>
      </p:sp>
      <p:sp>
        <p:nvSpPr>
          <p:cNvPr id="94215" name="Rectangle 7"/>
          <p:cNvSpPr>
            <a:spLocks noChangeArrowheads="1"/>
          </p:cNvSpPr>
          <p:nvPr/>
        </p:nvSpPr>
        <p:spPr bwMode="auto">
          <a:xfrm>
            <a:off x="0" y="5055989"/>
            <a:ext cx="9144000" cy="1469355"/>
          </a:xfrm>
          <a:prstGeom prst="rect">
            <a:avLst/>
          </a:prstGeom>
          <a:noFill/>
          <a:ln w="9525">
            <a:noFill/>
            <a:miter lim="800000"/>
            <a:headEnd/>
            <a:tailEnd/>
          </a:ln>
          <a:effectLst/>
        </p:spPr>
        <p:txBody>
          <a:bodyPr/>
          <a:lstStyle/>
          <a:p>
            <a:pPr marL="704850" indent="-704850">
              <a:lnSpc>
                <a:spcPct val="90000"/>
              </a:lnSpc>
              <a:spcBef>
                <a:spcPct val="20000"/>
              </a:spcBef>
              <a:buClr>
                <a:schemeClr val="hlink"/>
              </a:buClr>
              <a:buSzPct val="70000"/>
              <a:buFont typeface="Wingdings" pitchFamily="2" charset="2"/>
              <a:buChar char="u"/>
            </a:pPr>
            <a:r>
              <a:rPr lang="en-NZ" sz="2800" b="0" dirty="0"/>
              <a:t>What are the values of </a:t>
            </a:r>
            <a:r>
              <a:rPr lang="en-NZ" sz="2800" b="0" dirty="0" err="1"/>
              <a:t>aPtr</a:t>
            </a:r>
            <a:r>
              <a:rPr lang="en-NZ" sz="2800" b="0" dirty="0"/>
              <a:t>, </a:t>
            </a:r>
            <a:r>
              <a:rPr lang="en-NZ" sz="2800" b="0" dirty="0" err="1"/>
              <a:t>bPtr</a:t>
            </a:r>
            <a:r>
              <a:rPr lang="en-NZ" sz="2800" b="0" dirty="0"/>
              <a:t> and </a:t>
            </a:r>
            <a:r>
              <a:rPr lang="en-NZ" sz="2800" b="0" dirty="0" err="1"/>
              <a:t>cPtr</a:t>
            </a:r>
            <a:r>
              <a:rPr lang="en-NZ" sz="2800" b="0" dirty="0"/>
              <a:t>?</a:t>
            </a:r>
          </a:p>
          <a:p>
            <a:pPr marL="704850" indent="-704850">
              <a:lnSpc>
                <a:spcPct val="90000"/>
              </a:lnSpc>
              <a:spcBef>
                <a:spcPct val="20000"/>
              </a:spcBef>
              <a:buClr>
                <a:schemeClr val="hlink"/>
              </a:buClr>
              <a:buSzPct val="70000"/>
              <a:buFont typeface="Wingdings" pitchFamily="2" charset="2"/>
              <a:buChar char="u"/>
            </a:pPr>
            <a:r>
              <a:rPr lang="en-NZ" sz="2800" b="0" dirty="0"/>
              <a:t>What are the values of *</a:t>
            </a:r>
            <a:r>
              <a:rPr lang="en-NZ" sz="2800" b="0" dirty="0" err="1"/>
              <a:t>aPtr</a:t>
            </a:r>
            <a:r>
              <a:rPr lang="en-NZ" sz="2800" b="0" dirty="0"/>
              <a:t>, *</a:t>
            </a:r>
            <a:r>
              <a:rPr lang="en-NZ" sz="2800" b="0" dirty="0" err="1"/>
              <a:t>bPtr</a:t>
            </a:r>
            <a:r>
              <a:rPr lang="en-NZ" sz="2800" b="0" dirty="0"/>
              <a:t> and *</a:t>
            </a:r>
            <a:r>
              <a:rPr lang="en-NZ" sz="2800" b="0" dirty="0" err="1"/>
              <a:t>cPtr</a:t>
            </a:r>
            <a:r>
              <a:rPr lang="en-NZ" sz="2800" b="0" dirty="0"/>
              <a:t>?</a:t>
            </a:r>
          </a:p>
          <a:p>
            <a:pPr marL="704850" indent="-704850">
              <a:lnSpc>
                <a:spcPct val="90000"/>
              </a:lnSpc>
              <a:spcBef>
                <a:spcPct val="20000"/>
              </a:spcBef>
              <a:buClr>
                <a:schemeClr val="hlink"/>
              </a:buClr>
              <a:buSzPct val="70000"/>
              <a:buFont typeface="Wingdings" pitchFamily="2" charset="2"/>
              <a:buChar char="u"/>
            </a:pPr>
            <a:endParaRPr lang="en-NZ" sz="2800" b="0" dirty="0"/>
          </a:p>
        </p:txBody>
      </p:sp>
      <p:pic>
        <p:nvPicPr>
          <p:cNvPr id="4098" name="Picture 2"/>
          <p:cNvPicPr>
            <a:picLocks noChangeAspect="1" noChangeArrowheads="1"/>
          </p:cNvPicPr>
          <p:nvPr/>
        </p:nvPicPr>
        <p:blipFill>
          <a:blip r:embed="rId3" cstate="print"/>
          <a:srcRect/>
          <a:stretch>
            <a:fillRect/>
          </a:stretch>
        </p:blipFill>
        <p:spPr bwMode="auto">
          <a:xfrm>
            <a:off x="611560" y="1628800"/>
            <a:ext cx="6408712" cy="333880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21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2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Managed </a:t>
            </a:r>
            <a:r>
              <a:rPr lang="en-NZ" dirty="0" err="1" smtClean="0"/>
              <a:t>vs</a:t>
            </a:r>
            <a:r>
              <a:rPr lang="en-NZ" dirty="0" smtClean="0"/>
              <a:t> Unmanaged</a:t>
            </a:r>
            <a:endParaRPr lang="en-NZ" dirty="0"/>
          </a:p>
        </p:txBody>
      </p:sp>
      <p:sp>
        <p:nvSpPr>
          <p:cNvPr id="3" name="Content Placeholder 2"/>
          <p:cNvSpPr>
            <a:spLocks noGrp="1"/>
          </p:cNvSpPr>
          <p:nvPr>
            <p:ph idx="1"/>
          </p:nvPr>
        </p:nvSpPr>
        <p:spPr>
          <a:xfrm>
            <a:off x="251520" y="1600200"/>
            <a:ext cx="8686800" cy="4876800"/>
          </a:xfrm>
        </p:spPr>
        <p:txBody>
          <a:bodyPr>
            <a:noAutofit/>
          </a:bodyPr>
          <a:lstStyle/>
          <a:p>
            <a:r>
              <a:rPr lang="en-NZ" sz="2400" dirty="0" smtClean="0"/>
              <a:t>.NET supports two different kinds of pointer-based data:</a:t>
            </a:r>
          </a:p>
          <a:p>
            <a:pPr lvl="1"/>
            <a:r>
              <a:rPr lang="en-NZ" dirty="0" smtClean="0"/>
              <a:t>unmanaged (native C++)</a:t>
            </a:r>
          </a:p>
          <a:p>
            <a:pPr lvl="1"/>
            <a:r>
              <a:rPr lang="en-NZ" dirty="0" smtClean="0"/>
              <a:t>managed (C++/CLI)</a:t>
            </a:r>
          </a:p>
          <a:p>
            <a:pPr lvl="1"/>
            <a:endParaRPr lang="en-NZ" dirty="0" smtClean="0"/>
          </a:p>
          <a:p>
            <a:r>
              <a:rPr lang="en-NZ" sz="2400" dirty="0" smtClean="0"/>
              <a:t>Managed objects can be moved in memory by the system while the program is running (for efficiency).</a:t>
            </a:r>
          </a:p>
          <a:p>
            <a:r>
              <a:rPr lang="en-NZ" sz="2400" dirty="0" smtClean="0"/>
              <a:t>Unmanaged objects do not move.</a:t>
            </a:r>
          </a:p>
          <a:p>
            <a:r>
              <a:rPr lang="en-NZ" sz="2400" dirty="0" smtClean="0"/>
              <a:t>If you create managed objects, you get automatic garbage collection.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Managed </a:t>
            </a:r>
            <a:r>
              <a:rPr lang="en-NZ" dirty="0" err="1" smtClean="0"/>
              <a:t>vs</a:t>
            </a:r>
            <a:r>
              <a:rPr lang="en-NZ" dirty="0" smtClean="0"/>
              <a:t> Unmanaged</a:t>
            </a:r>
            <a:endParaRPr lang="en-NZ" dirty="0"/>
          </a:p>
        </p:txBody>
      </p:sp>
      <p:sp>
        <p:nvSpPr>
          <p:cNvPr id="3" name="Content Placeholder 2"/>
          <p:cNvSpPr>
            <a:spLocks noGrp="1"/>
          </p:cNvSpPr>
          <p:nvPr>
            <p:ph idx="1"/>
          </p:nvPr>
        </p:nvSpPr>
        <p:spPr/>
        <p:txBody>
          <a:bodyPr>
            <a:noAutofit/>
          </a:bodyPr>
          <a:lstStyle/>
          <a:p>
            <a:pPr>
              <a:spcBef>
                <a:spcPts val="600"/>
              </a:spcBef>
              <a:spcAft>
                <a:spcPts val="600"/>
              </a:spcAft>
            </a:pPr>
            <a:r>
              <a:rPr lang="en-US" sz="2800" dirty="0" smtClean="0"/>
              <a:t>All components (e.g. buttons, timers, </a:t>
            </a:r>
            <a:r>
              <a:rPr lang="en-US" sz="2800" dirty="0" err="1" smtClean="0"/>
              <a:t>listBoxes</a:t>
            </a:r>
            <a:r>
              <a:rPr lang="en-US" sz="2800" dirty="0" smtClean="0"/>
              <a:t>), system objects (e.g. Random) and user-defined class instances (e.g. Frog)</a:t>
            </a:r>
          </a:p>
          <a:p>
            <a:pPr lvl="1">
              <a:spcBef>
                <a:spcPts val="600"/>
              </a:spcBef>
              <a:spcAft>
                <a:spcPts val="600"/>
              </a:spcAft>
            </a:pPr>
            <a:r>
              <a:rPr lang="en-US" sz="2800" dirty="0" smtClean="0"/>
              <a:t>Must be accessed via pointers</a:t>
            </a:r>
          </a:p>
          <a:p>
            <a:pPr lvl="1">
              <a:spcBef>
                <a:spcPts val="600"/>
              </a:spcBef>
              <a:spcAft>
                <a:spcPts val="600"/>
              </a:spcAft>
            </a:pPr>
            <a:r>
              <a:rPr lang="en-US" sz="2800" dirty="0" smtClean="0"/>
              <a:t>Must be declared as managed.</a:t>
            </a:r>
            <a:endParaRPr lang="en-NZ"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Declaring Managed Objects</a:t>
            </a:r>
            <a:endParaRPr lang="en-NZ" dirty="0"/>
          </a:p>
        </p:txBody>
      </p:sp>
      <p:sp>
        <p:nvSpPr>
          <p:cNvPr id="3" name="Content Placeholder 2"/>
          <p:cNvSpPr>
            <a:spLocks noGrp="1"/>
          </p:cNvSpPr>
          <p:nvPr>
            <p:ph idx="1"/>
          </p:nvPr>
        </p:nvSpPr>
        <p:spPr/>
        <p:txBody>
          <a:bodyPr/>
          <a:lstStyle/>
          <a:p>
            <a:r>
              <a:rPr lang="en-NZ" dirty="0" smtClean="0"/>
              <a:t>Use </a:t>
            </a:r>
            <a:r>
              <a:rPr lang="en-NZ" b="1" i="1" dirty="0" smtClean="0"/>
              <a:t>handles</a:t>
            </a:r>
            <a:r>
              <a:rPr lang="en-NZ" dirty="0" smtClean="0"/>
              <a:t> (^) instead of pointers (*)</a:t>
            </a:r>
          </a:p>
          <a:p>
            <a:r>
              <a:rPr lang="en-NZ" dirty="0" smtClean="0"/>
              <a:t>Use </a:t>
            </a:r>
            <a:r>
              <a:rPr lang="en-NZ" dirty="0" err="1" smtClean="0"/>
              <a:t>gcnew</a:t>
            </a:r>
            <a:r>
              <a:rPr lang="en-NZ" dirty="0" smtClean="0"/>
              <a:t> instead of new</a:t>
            </a:r>
          </a:p>
          <a:p>
            <a:endParaRPr lang="en-NZ" dirty="0" smtClean="0"/>
          </a:p>
          <a:p>
            <a:endParaRPr lang="en-NZ" dirty="0" smtClean="0"/>
          </a:p>
          <a:p>
            <a:endParaRPr lang="en-NZ"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Managed </a:t>
            </a:r>
            <a:r>
              <a:rPr lang="en-NZ" dirty="0" err="1" smtClean="0"/>
              <a:t>vs</a:t>
            </a:r>
            <a:r>
              <a:rPr lang="en-NZ" dirty="0" smtClean="0"/>
              <a:t> Unmanaged</a:t>
            </a:r>
            <a:endParaRPr lang="en-NZ" dirty="0"/>
          </a:p>
        </p:txBody>
      </p:sp>
      <p:sp>
        <p:nvSpPr>
          <p:cNvPr id="3" name="Content Placeholder 2"/>
          <p:cNvSpPr>
            <a:spLocks noGrp="1"/>
          </p:cNvSpPr>
          <p:nvPr>
            <p:ph idx="1"/>
          </p:nvPr>
        </p:nvSpPr>
        <p:spPr/>
        <p:txBody>
          <a:bodyPr>
            <a:normAutofit fontScale="92500" lnSpcReduction="20000"/>
          </a:bodyPr>
          <a:lstStyle/>
          <a:p>
            <a:pPr>
              <a:spcBef>
                <a:spcPts val="1200"/>
              </a:spcBef>
            </a:pPr>
            <a:r>
              <a:rPr lang="en-US" dirty="0" smtClean="0"/>
              <a:t>Unmanaged</a:t>
            </a:r>
          </a:p>
          <a:p>
            <a:pPr lvl="1">
              <a:spcBef>
                <a:spcPts val="1200"/>
              </a:spcBef>
            </a:pPr>
            <a:r>
              <a:rPr lang="en-US" dirty="0" err="1" smtClean="0"/>
              <a:t>myClass</a:t>
            </a:r>
            <a:r>
              <a:rPr lang="en-US" dirty="0" smtClean="0"/>
              <a:t>* </a:t>
            </a:r>
            <a:r>
              <a:rPr lang="en-US" dirty="0" err="1" smtClean="0"/>
              <a:t>unmanagedPtr</a:t>
            </a:r>
            <a:r>
              <a:rPr lang="en-US" dirty="0" smtClean="0"/>
              <a:t>;</a:t>
            </a:r>
          </a:p>
          <a:p>
            <a:pPr lvl="1">
              <a:spcBef>
                <a:spcPts val="1200"/>
              </a:spcBef>
            </a:pPr>
            <a:r>
              <a:rPr lang="en-US" dirty="0" err="1"/>
              <a:t>unmanagedPtr</a:t>
            </a:r>
            <a:r>
              <a:rPr lang="en-US" dirty="0"/>
              <a:t> = </a:t>
            </a:r>
            <a:r>
              <a:rPr lang="en-US" dirty="0" smtClean="0"/>
              <a:t>new </a:t>
            </a:r>
            <a:r>
              <a:rPr lang="en-US" dirty="0" err="1" smtClean="0"/>
              <a:t>myClass</a:t>
            </a:r>
            <a:r>
              <a:rPr lang="en-US" dirty="0" smtClean="0"/>
              <a:t>(….);</a:t>
            </a:r>
          </a:p>
          <a:p>
            <a:pPr>
              <a:spcBef>
                <a:spcPts val="1200"/>
              </a:spcBef>
            </a:pPr>
            <a:r>
              <a:rPr lang="en-US" dirty="0" smtClean="0"/>
              <a:t>Managed</a:t>
            </a:r>
          </a:p>
          <a:p>
            <a:pPr lvl="1">
              <a:spcBef>
                <a:spcPts val="1200"/>
              </a:spcBef>
            </a:pPr>
            <a:r>
              <a:rPr lang="en-US" dirty="0" err="1" smtClean="0"/>
              <a:t>myClass</a:t>
            </a:r>
            <a:r>
              <a:rPr lang="en-US" dirty="0" smtClean="0"/>
              <a:t>^ </a:t>
            </a:r>
            <a:r>
              <a:rPr lang="en-US" dirty="0" err="1" smtClean="0"/>
              <a:t>managedPtr</a:t>
            </a:r>
            <a:r>
              <a:rPr lang="en-US" dirty="0" smtClean="0"/>
              <a:t>;</a:t>
            </a:r>
          </a:p>
          <a:p>
            <a:pPr lvl="1">
              <a:spcBef>
                <a:spcPts val="1200"/>
              </a:spcBef>
            </a:pPr>
            <a:r>
              <a:rPr lang="en-US" dirty="0" err="1" smtClean="0"/>
              <a:t>managedPtr</a:t>
            </a:r>
            <a:r>
              <a:rPr lang="en-US" dirty="0" smtClean="0"/>
              <a:t> = </a:t>
            </a:r>
            <a:r>
              <a:rPr lang="en-US" dirty="0" err="1" smtClean="0"/>
              <a:t>gcnew</a:t>
            </a:r>
            <a:r>
              <a:rPr lang="en-US" dirty="0" smtClean="0"/>
              <a:t> </a:t>
            </a:r>
            <a:r>
              <a:rPr lang="en-US" dirty="0" err="1" smtClean="0"/>
              <a:t>myClass</a:t>
            </a:r>
            <a:r>
              <a:rPr lang="en-US" dirty="0" smtClean="0"/>
              <a:t>(….)</a:t>
            </a:r>
          </a:p>
          <a:p>
            <a:pPr>
              <a:spcBef>
                <a:spcPts val="1200"/>
              </a:spcBef>
            </a:pPr>
            <a:r>
              <a:rPr lang="en-US" dirty="0" smtClean="0"/>
              <a:t>Either way</a:t>
            </a:r>
          </a:p>
          <a:p>
            <a:pPr lvl="1">
              <a:spcBef>
                <a:spcPts val="1200"/>
              </a:spcBef>
            </a:pPr>
            <a:r>
              <a:rPr lang="en-US" dirty="0" err="1" smtClean="0"/>
              <a:t>unmanagedPtr</a:t>
            </a:r>
            <a:r>
              <a:rPr lang="en-US" dirty="0" smtClean="0"/>
              <a:t>-&gt;</a:t>
            </a:r>
            <a:r>
              <a:rPr lang="en-US" dirty="0" err="1" smtClean="0"/>
              <a:t>classMethod</a:t>
            </a:r>
            <a:r>
              <a:rPr lang="en-US" dirty="0" smtClean="0"/>
              <a:t>(…)</a:t>
            </a:r>
          </a:p>
          <a:p>
            <a:pPr lvl="1">
              <a:spcBef>
                <a:spcPts val="1200"/>
              </a:spcBef>
            </a:pPr>
            <a:r>
              <a:rPr lang="en-NZ" dirty="0" err="1" smtClean="0"/>
              <a:t>managedPtr</a:t>
            </a:r>
            <a:r>
              <a:rPr lang="en-NZ" dirty="0" smtClean="0"/>
              <a:t>-&gt;</a:t>
            </a:r>
            <a:r>
              <a:rPr lang="en-NZ" dirty="0" err="1" smtClean="0"/>
              <a:t>classMethod</a:t>
            </a:r>
            <a:r>
              <a:rPr lang="en-NZ" dirty="0" smtClean="0"/>
              <a:t>(…..)</a:t>
            </a:r>
            <a:endParaRPr lang="en-US" dirty="0" smtClean="0"/>
          </a:p>
          <a:p>
            <a:pPr lvl="1"/>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Today’s Practical</a:t>
            </a:r>
            <a:endParaRPr lang="en-NZ" dirty="0"/>
          </a:p>
        </p:txBody>
      </p:sp>
      <p:sp>
        <p:nvSpPr>
          <p:cNvPr id="4" name="Content Placeholder 3"/>
          <p:cNvSpPr>
            <a:spLocks noGrp="1"/>
          </p:cNvSpPr>
          <p:nvPr>
            <p:ph idx="1"/>
          </p:nvPr>
        </p:nvSpPr>
        <p:spPr/>
        <p:txBody>
          <a:bodyPr/>
          <a:lstStyle/>
          <a:p>
            <a:r>
              <a:rPr lang="en-NZ" dirty="0" smtClean="0"/>
              <a:t>Component Review</a:t>
            </a:r>
            <a:endParaRPr lang="en-NZ"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NZ"/>
              <a:t>Pointers</a:t>
            </a:r>
          </a:p>
        </p:txBody>
      </p:sp>
      <p:sp>
        <p:nvSpPr>
          <p:cNvPr id="78851" name="Rectangle 3"/>
          <p:cNvSpPr>
            <a:spLocks noGrp="1" noChangeArrowheads="1"/>
          </p:cNvSpPr>
          <p:nvPr>
            <p:ph idx="1"/>
          </p:nvPr>
        </p:nvSpPr>
        <p:spPr/>
        <p:txBody>
          <a:bodyPr>
            <a:normAutofit/>
          </a:bodyPr>
          <a:lstStyle/>
          <a:p>
            <a:pPr marL="704850" indent="-704850"/>
            <a:r>
              <a:rPr lang="en-NZ" sz="2800" dirty="0" smtClean="0"/>
              <a:t>Pointers are used rarely in C# and not at all in Java.</a:t>
            </a:r>
          </a:p>
          <a:p>
            <a:pPr marL="704850" indent="-704850"/>
            <a:r>
              <a:rPr lang="en-NZ" sz="2800" dirty="0" smtClean="0"/>
              <a:t>Pointers </a:t>
            </a:r>
            <a:r>
              <a:rPr lang="en-NZ" sz="2800" dirty="0"/>
              <a:t>are used </a:t>
            </a:r>
            <a:r>
              <a:rPr lang="en-NZ" sz="2800" dirty="0" smtClean="0"/>
              <a:t>a lot in C++.</a:t>
            </a:r>
            <a:endParaRPr lang="en-NZ" sz="2800" dirty="0"/>
          </a:p>
          <a:p>
            <a:pPr marL="704850" indent="-704850"/>
            <a:r>
              <a:rPr lang="en-NZ" sz="2800" b="1" dirty="0" smtClean="0"/>
              <a:t>All</a:t>
            </a:r>
            <a:r>
              <a:rPr lang="en-NZ" sz="2800" dirty="0" smtClean="0"/>
              <a:t> user-defined and system objects </a:t>
            </a:r>
            <a:r>
              <a:rPr lang="en-NZ" sz="2800" dirty="0"/>
              <a:t>are handled via </a:t>
            </a:r>
            <a:r>
              <a:rPr lang="en-NZ" sz="2800" dirty="0" smtClean="0"/>
              <a:t>pointers.</a:t>
            </a:r>
          </a:p>
          <a:p>
            <a:pPr marL="704850" indent="-704850"/>
            <a:r>
              <a:rPr lang="en-NZ" sz="2800" dirty="0" smtClean="0"/>
              <a:t>Complex data structures (e.g. linked lists) rely heavily on pointers.</a:t>
            </a:r>
            <a:endParaRPr lang="en-NZ"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8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8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8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88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Number Generation</a:t>
            </a:r>
            <a:endParaRPr lang="en-NZ" dirty="0"/>
          </a:p>
        </p:txBody>
      </p:sp>
      <p:sp>
        <p:nvSpPr>
          <p:cNvPr id="3" name="Content Placeholder 2"/>
          <p:cNvSpPr>
            <a:spLocks noGrp="1"/>
          </p:cNvSpPr>
          <p:nvPr>
            <p:ph idx="1"/>
          </p:nvPr>
        </p:nvSpPr>
        <p:spPr/>
        <p:txBody>
          <a:bodyPr/>
          <a:lstStyle/>
          <a:p>
            <a:r>
              <a:rPr lang="en-US" dirty="0" smtClean="0"/>
              <a:t>Random number generator</a:t>
            </a:r>
          </a:p>
          <a:p>
            <a:r>
              <a:rPr lang="en-US" dirty="0" smtClean="0"/>
              <a:t>An instance of class Random</a:t>
            </a:r>
          </a:p>
          <a:p>
            <a:endParaRPr lang="en-US" dirty="0" smtClean="0"/>
          </a:p>
          <a:p>
            <a:r>
              <a:rPr lang="en-US" dirty="0" smtClean="0"/>
              <a:t>Random^ </a:t>
            </a:r>
            <a:r>
              <a:rPr lang="en-US" dirty="0" err="1" smtClean="0"/>
              <a:t>rGen</a:t>
            </a:r>
            <a:r>
              <a:rPr lang="en-US" dirty="0" smtClean="0"/>
              <a:t> </a:t>
            </a:r>
          </a:p>
          <a:p>
            <a:r>
              <a:rPr lang="en-US" dirty="0" err="1" smtClean="0"/>
              <a:t>rGen</a:t>
            </a:r>
            <a:r>
              <a:rPr lang="en-US" dirty="0" smtClean="0"/>
              <a:t> = </a:t>
            </a:r>
            <a:r>
              <a:rPr lang="en-US" dirty="0" err="1" smtClean="0"/>
              <a:t>gcnew</a:t>
            </a:r>
            <a:r>
              <a:rPr lang="en-US" dirty="0" smtClean="0"/>
              <a:t> Random();</a:t>
            </a:r>
          </a:p>
          <a:p>
            <a:endParaRPr lang="en-US" dirty="0" smtClean="0"/>
          </a:p>
          <a:p>
            <a:r>
              <a:rPr lang="en-US" dirty="0" err="1" smtClean="0"/>
              <a:t>rGen</a:t>
            </a:r>
            <a:r>
              <a:rPr lang="en-US" dirty="0" smtClean="0"/>
              <a:t>-&gt;Next(100);</a:t>
            </a:r>
          </a:p>
          <a:p>
            <a:pPr lvl="1"/>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Canvas</a:t>
            </a:r>
            <a:endParaRPr lang="en-NZ" dirty="0"/>
          </a:p>
        </p:txBody>
      </p:sp>
      <p:sp>
        <p:nvSpPr>
          <p:cNvPr id="3" name="Content Placeholder 2"/>
          <p:cNvSpPr>
            <a:spLocks noGrp="1"/>
          </p:cNvSpPr>
          <p:nvPr>
            <p:ph idx="1"/>
          </p:nvPr>
        </p:nvSpPr>
        <p:spPr/>
        <p:txBody>
          <a:bodyPr>
            <a:normAutofit fontScale="92500" lnSpcReduction="10000"/>
          </a:bodyPr>
          <a:lstStyle/>
          <a:p>
            <a:r>
              <a:rPr lang="en-US" dirty="0" smtClean="0"/>
              <a:t>In .NET, forms don’t automatically come with a drawing surface (canvas)</a:t>
            </a:r>
            <a:r>
              <a:rPr lang="en-NZ" dirty="0" smtClean="0"/>
              <a:t>.</a:t>
            </a:r>
          </a:p>
          <a:p>
            <a:r>
              <a:rPr lang="en-US" dirty="0" smtClean="0"/>
              <a:t>You must create one.</a:t>
            </a:r>
          </a:p>
          <a:p>
            <a:r>
              <a:rPr lang="en-US" dirty="0" smtClean="0"/>
              <a:t>Create an instance of the class Graphics</a:t>
            </a:r>
          </a:p>
          <a:p>
            <a:r>
              <a:rPr lang="en-US" dirty="0" smtClean="0"/>
              <a:t>using namespace System::Drawing  </a:t>
            </a:r>
            <a:r>
              <a:rPr lang="en-US" dirty="0" smtClean="0">
                <a:solidFill>
                  <a:srgbClr val="00B050"/>
                </a:solidFill>
              </a:rPr>
              <a:t>// </a:t>
            </a:r>
            <a:r>
              <a:rPr lang="en-US" i="1" dirty="0" smtClean="0">
                <a:solidFill>
                  <a:srgbClr val="00B050"/>
                </a:solidFill>
              </a:rPr>
              <a:t>note the ::</a:t>
            </a:r>
          </a:p>
          <a:p>
            <a:endParaRPr lang="en-US" dirty="0" smtClean="0"/>
          </a:p>
          <a:p>
            <a:r>
              <a:rPr lang="en-US" dirty="0" smtClean="0"/>
              <a:t>Graphics^ </a:t>
            </a:r>
            <a:r>
              <a:rPr lang="en-US" dirty="0" err="1" smtClean="0"/>
              <a:t>mainCanvas</a:t>
            </a:r>
            <a:endParaRPr lang="en-US" dirty="0" smtClean="0"/>
          </a:p>
          <a:p>
            <a:r>
              <a:rPr lang="en-US" dirty="0" smtClean="0">
                <a:solidFill>
                  <a:srgbClr val="FF0000"/>
                </a:solidFill>
              </a:rPr>
              <a:t>NOT: </a:t>
            </a:r>
            <a:r>
              <a:rPr lang="en-US" dirty="0" err="1" smtClean="0">
                <a:solidFill>
                  <a:srgbClr val="FF0000"/>
                </a:solidFill>
              </a:rPr>
              <a:t>mainCanvas</a:t>
            </a:r>
            <a:r>
              <a:rPr lang="en-US" dirty="0" smtClean="0">
                <a:solidFill>
                  <a:srgbClr val="FF0000"/>
                </a:solidFill>
              </a:rPr>
              <a:t> = </a:t>
            </a:r>
            <a:r>
              <a:rPr lang="en-US" dirty="0" err="1" smtClean="0">
                <a:solidFill>
                  <a:srgbClr val="FF0000"/>
                </a:solidFill>
              </a:rPr>
              <a:t>gcnew</a:t>
            </a:r>
            <a:r>
              <a:rPr lang="en-US" dirty="0" smtClean="0">
                <a:solidFill>
                  <a:srgbClr val="FF0000"/>
                </a:solidFill>
              </a:rPr>
              <a:t> Graphics();</a:t>
            </a:r>
            <a:endParaRPr lang="en-US" dirty="0" smtClean="0">
              <a:solidFill>
                <a:schemeClr val="bg1"/>
              </a:solidFill>
            </a:endParaRPr>
          </a:p>
          <a:p>
            <a:r>
              <a:rPr lang="en-US" dirty="0" err="1" smtClean="0"/>
              <a:t>mainCanvas</a:t>
            </a:r>
            <a:r>
              <a:rPr lang="en-US" dirty="0" smtClean="0"/>
              <a:t> = </a:t>
            </a:r>
            <a:r>
              <a:rPr lang="en-US" dirty="0" err="1" smtClean="0"/>
              <a:t>CreateGraphics</a:t>
            </a:r>
            <a:r>
              <a:rPr lang="en-US"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Variables</a:t>
            </a:r>
            <a:endParaRPr lang="en-NZ" dirty="0"/>
          </a:p>
        </p:txBody>
      </p:sp>
      <p:sp>
        <p:nvSpPr>
          <p:cNvPr id="3" name="Content Placeholder 2"/>
          <p:cNvSpPr>
            <a:spLocks noGrp="1"/>
          </p:cNvSpPr>
          <p:nvPr>
            <p:ph idx="1"/>
          </p:nvPr>
        </p:nvSpPr>
        <p:spPr/>
        <p:txBody>
          <a:bodyPr/>
          <a:lstStyle/>
          <a:p>
            <a:r>
              <a:rPr lang="en-US" dirty="0" smtClean="0"/>
              <a:t>There are technically no global variables.</a:t>
            </a:r>
          </a:p>
          <a:p>
            <a:r>
              <a:rPr lang="en-US" dirty="0" smtClean="0"/>
              <a:t>We add data properties to the Form class.</a:t>
            </a:r>
            <a:endParaRPr lang="en-NZ" dirty="0"/>
          </a:p>
        </p:txBody>
      </p:sp>
      <p:pic>
        <p:nvPicPr>
          <p:cNvPr id="1026" name="Picture 2"/>
          <p:cNvPicPr>
            <a:picLocks noChangeAspect="1" noChangeArrowheads="1"/>
          </p:cNvPicPr>
          <p:nvPr/>
        </p:nvPicPr>
        <p:blipFill>
          <a:blip r:embed="rId3" cstate="print"/>
          <a:srcRect/>
          <a:stretch>
            <a:fillRect/>
          </a:stretch>
        </p:blipFill>
        <p:spPr bwMode="auto">
          <a:xfrm>
            <a:off x="196236" y="3605226"/>
            <a:ext cx="8751529" cy="2609856"/>
          </a:xfrm>
          <a:prstGeom prst="rect">
            <a:avLst/>
          </a:prstGeom>
          <a:noFill/>
          <a:ln w="9525">
            <a:noFill/>
            <a:miter lim="800000"/>
            <a:headEnd/>
            <a:tailEnd/>
          </a:ln>
        </p:spPr>
      </p:pic>
      <p:cxnSp>
        <p:nvCxnSpPr>
          <p:cNvPr id="6" name="Straight Arrow Connector 5"/>
          <p:cNvCxnSpPr/>
          <p:nvPr/>
        </p:nvCxnSpPr>
        <p:spPr>
          <a:xfrm rot="10800000" flipV="1">
            <a:off x="6357950" y="2857496"/>
            <a:ext cx="2214578" cy="114300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512064"/>
            <a:ext cx="8401080" cy="914400"/>
          </a:xfrm>
        </p:spPr>
        <p:txBody>
          <a:bodyPr/>
          <a:lstStyle/>
          <a:p>
            <a:r>
              <a:rPr lang="en-US" dirty="0" smtClean="0"/>
              <a:t>Declaring Form Data Properties</a:t>
            </a:r>
            <a:endParaRPr lang="en-NZ" dirty="0"/>
          </a:p>
        </p:txBody>
      </p:sp>
      <p:sp>
        <p:nvSpPr>
          <p:cNvPr id="3" name="Content Placeholder 2"/>
          <p:cNvSpPr>
            <a:spLocks noGrp="1"/>
          </p:cNvSpPr>
          <p:nvPr>
            <p:ph idx="1"/>
          </p:nvPr>
        </p:nvSpPr>
        <p:spPr/>
        <p:txBody>
          <a:bodyPr/>
          <a:lstStyle/>
          <a:p>
            <a:endParaRPr lang="en-NZ"/>
          </a:p>
        </p:txBody>
      </p:sp>
      <p:pic>
        <p:nvPicPr>
          <p:cNvPr id="2050" name="Picture 2"/>
          <p:cNvPicPr>
            <a:picLocks noChangeAspect="1" noChangeArrowheads="1"/>
          </p:cNvPicPr>
          <p:nvPr/>
        </p:nvPicPr>
        <p:blipFill>
          <a:blip r:embed="rId3" cstate="print"/>
          <a:srcRect/>
          <a:stretch>
            <a:fillRect/>
          </a:stretch>
        </p:blipFill>
        <p:spPr bwMode="auto">
          <a:xfrm>
            <a:off x="507360" y="2314574"/>
            <a:ext cx="8350919" cy="3082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512064"/>
            <a:ext cx="8043890" cy="914400"/>
          </a:xfrm>
        </p:spPr>
        <p:txBody>
          <a:bodyPr/>
          <a:lstStyle/>
          <a:p>
            <a:r>
              <a:rPr lang="en-US" dirty="0" smtClean="0"/>
              <a:t>Instantiating Form Properties</a:t>
            </a:r>
            <a:endParaRPr lang="en-NZ" dirty="0"/>
          </a:p>
        </p:txBody>
      </p:sp>
      <p:sp>
        <p:nvSpPr>
          <p:cNvPr id="3" name="Content Placeholder 2"/>
          <p:cNvSpPr>
            <a:spLocks noGrp="1"/>
          </p:cNvSpPr>
          <p:nvPr>
            <p:ph idx="1"/>
          </p:nvPr>
        </p:nvSpPr>
        <p:spPr/>
        <p:txBody>
          <a:bodyPr/>
          <a:lstStyle/>
          <a:p>
            <a:endParaRPr lang="en-NZ"/>
          </a:p>
        </p:txBody>
      </p:sp>
      <p:pic>
        <p:nvPicPr>
          <p:cNvPr id="3074" name="Picture 2"/>
          <p:cNvPicPr>
            <a:picLocks noChangeAspect="1" noChangeArrowheads="1"/>
          </p:cNvPicPr>
          <p:nvPr/>
        </p:nvPicPr>
        <p:blipFill>
          <a:blip r:embed="rId3" cstate="print"/>
          <a:srcRect/>
          <a:stretch>
            <a:fillRect/>
          </a:stretch>
        </p:blipFill>
        <p:spPr bwMode="auto">
          <a:xfrm>
            <a:off x="126318" y="2790824"/>
            <a:ext cx="8874838" cy="171605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NZ"/>
              <a:t>Pointers</a:t>
            </a:r>
          </a:p>
        </p:txBody>
      </p:sp>
      <p:sp>
        <p:nvSpPr>
          <p:cNvPr id="80899" name="Rectangle 3"/>
          <p:cNvSpPr>
            <a:spLocks noGrp="1" noChangeArrowheads="1"/>
          </p:cNvSpPr>
          <p:nvPr>
            <p:ph idx="1"/>
          </p:nvPr>
        </p:nvSpPr>
        <p:spPr>
          <a:xfrm>
            <a:off x="107503" y="1484784"/>
            <a:ext cx="8641209" cy="2087562"/>
          </a:xfrm>
        </p:spPr>
        <p:txBody>
          <a:bodyPr/>
          <a:lstStyle/>
          <a:p>
            <a:pPr marL="704850" indent="-704850"/>
            <a:r>
              <a:rPr lang="en-NZ" dirty="0"/>
              <a:t>When you declare a </a:t>
            </a:r>
            <a:r>
              <a:rPr lang="en-NZ" dirty="0" smtClean="0"/>
              <a:t>simple variable </a:t>
            </a:r>
            <a:r>
              <a:rPr lang="en-NZ" dirty="0"/>
              <a:t>(e.g. </a:t>
            </a:r>
            <a:r>
              <a:rPr lang="en-NZ" dirty="0" err="1"/>
              <a:t>int</a:t>
            </a:r>
            <a:r>
              <a:rPr lang="en-NZ" dirty="0"/>
              <a:t> </a:t>
            </a:r>
            <a:r>
              <a:rPr lang="en-NZ" dirty="0" err="1"/>
              <a:t>myNum</a:t>
            </a:r>
            <a:r>
              <a:rPr lang="en-NZ" dirty="0"/>
              <a:t>), it is assigned a memory location where its value will be stored</a:t>
            </a:r>
          </a:p>
        </p:txBody>
      </p:sp>
      <p:sp>
        <p:nvSpPr>
          <p:cNvPr id="80900" name="Rectangle 4"/>
          <p:cNvSpPr>
            <a:spLocks noChangeArrowheads="1"/>
          </p:cNvSpPr>
          <p:nvPr/>
        </p:nvSpPr>
        <p:spPr bwMode="auto">
          <a:xfrm>
            <a:off x="6013450" y="3644900"/>
            <a:ext cx="2735263" cy="576263"/>
          </a:xfrm>
          <a:prstGeom prst="rect">
            <a:avLst/>
          </a:prstGeom>
          <a:solidFill>
            <a:schemeClr val="accent1"/>
          </a:solidFill>
          <a:ln w="9525">
            <a:solidFill>
              <a:schemeClr val="tx1"/>
            </a:solidFill>
            <a:miter lim="800000"/>
            <a:headEnd/>
            <a:tailEnd/>
          </a:ln>
          <a:effectLst/>
        </p:spPr>
        <p:txBody>
          <a:bodyPr wrap="none" anchor="ctr"/>
          <a:lstStyle/>
          <a:p>
            <a:endParaRPr lang="en-NZ"/>
          </a:p>
        </p:txBody>
      </p:sp>
      <p:sp>
        <p:nvSpPr>
          <p:cNvPr id="80901" name="Rectangle 5"/>
          <p:cNvSpPr>
            <a:spLocks noChangeArrowheads="1"/>
          </p:cNvSpPr>
          <p:nvPr/>
        </p:nvSpPr>
        <p:spPr bwMode="auto">
          <a:xfrm>
            <a:off x="6013450" y="4221163"/>
            <a:ext cx="2735263" cy="576262"/>
          </a:xfrm>
          <a:prstGeom prst="rect">
            <a:avLst/>
          </a:prstGeom>
          <a:solidFill>
            <a:schemeClr val="accent1"/>
          </a:solidFill>
          <a:ln w="9525">
            <a:solidFill>
              <a:schemeClr val="tx1"/>
            </a:solidFill>
            <a:miter lim="800000"/>
            <a:headEnd/>
            <a:tailEnd/>
          </a:ln>
          <a:effectLst/>
        </p:spPr>
        <p:txBody>
          <a:bodyPr wrap="none" anchor="ctr"/>
          <a:lstStyle/>
          <a:p>
            <a:endParaRPr lang="en-NZ"/>
          </a:p>
        </p:txBody>
      </p:sp>
      <p:sp>
        <p:nvSpPr>
          <p:cNvPr id="80902" name="Rectangle 6"/>
          <p:cNvSpPr>
            <a:spLocks noChangeArrowheads="1"/>
          </p:cNvSpPr>
          <p:nvPr/>
        </p:nvSpPr>
        <p:spPr bwMode="auto">
          <a:xfrm>
            <a:off x="6013450" y="4797425"/>
            <a:ext cx="2735263" cy="576263"/>
          </a:xfrm>
          <a:prstGeom prst="rect">
            <a:avLst/>
          </a:prstGeom>
          <a:solidFill>
            <a:schemeClr val="accent1"/>
          </a:solidFill>
          <a:ln w="9525">
            <a:solidFill>
              <a:schemeClr val="tx1"/>
            </a:solidFill>
            <a:miter lim="800000"/>
            <a:headEnd/>
            <a:tailEnd/>
          </a:ln>
          <a:effectLst/>
        </p:spPr>
        <p:txBody>
          <a:bodyPr wrap="none" anchor="ctr"/>
          <a:lstStyle/>
          <a:p>
            <a:endParaRPr lang="en-NZ"/>
          </a:p>
        </p:txBody>
      </p:sp>
      <p:sp>
        <p:nvSpPr>
          <p:cNvPr id="80903" name="Rectangle 7"/>
          <p:cNvSpPr>
            <a:spLocks noChangeArrowheads="1"/>
          </p:cNvSpPr>
          <p:nvPr/>
        </p:nvSpPr>
        <p:spPr bwMode="auto">
          <a:xfrm>
            <a:off x="6013450" y="5373688"/>
            <a:ext cx="2735263" cy="576262"/>
          </a:xfrm>
          <a:prstGeom prst="rect">
            <a:avLst/>
          </a:prstGeom>
          <a:solidFill>
            <a:schemeClr val="accent1"/>
          </a:solidFill>
          <a:ln w="9525">
            <a:solidFill>
              <a:schemeClr val="tx1"/>
            </a:solidFill>
            <a:miter lim="800000"/>
            <a:headEnd/>
            <a:tailEnd/>
          </a:ln>
          <a:effectLst/>
        </p:spPr>
        <p:txBody>
          <a:bodyPr wrap="none" anchor="ctr"/>
          <a:lstStyle/>
          <a:p>
            <a:endParaRPr lang="en-NZ"/>
          </a:p>
        </p:txBody>
      </p:sp>
      <p:sp>
        <p:nvSpPr>
          <p:cNvPr id="80904" name="Rectangle 8"/>
          <p:cNvSpPr>
            <a:spLocks noChangeArrowheads="1"/>
          </p:cNvSpPr>
          <p:nvPr/>
        </p:nvSpPr>
        <p:spPr bwMode="auto">
          <a:xfrm>
            <a:off x="6013450" y="5948363"/>
            <a:ext cx="2735263" cy="576262"/>
          </a:xfrm>
          <a:prstGeom prst="rect">
            <a:avLst/>
          </a:prstGeom>
          <a:solidFill>
            <a:schemeClr val="accent1"/>
          </a:solidFill>
          <a:ln w="9525">
            <a:solidFill>
              <a:schemeClr val="tx1"/>
            </a:solidFill>
            <a:miter lim="800000"/>
            <a:headEnd/>
            <a:tailEnd/>
          </a:ln>
          <a:effectLst/>
        </p:spPr>
        <p:txBody>
          <a:bodyPr wrap="none" anchor="ctr"/>
          <a:lstStyle/>
          <a:p>
            <a:endParaRPr lang="en-NZ"/>
          </a:p>
        </p:txBody>
      </p:sp>
      <p:sp>
        <p:nvSpPr>
          <p:cNvPr id="80905" name="Text Box 9"/>
          <p:cNvSpPr txBox="1">
            <a:spLocks noChangeArrowheads="1"/>
          </p:cNvSpPr>
          <p:nvPr/>
        </p:nvSpPr>
        <p:spPr bwMode="auto">
          <a:xfrm>
            <a:off x="4643438" y="3068638"/>
            <a:ext cx="1657350" cy="641350"/>
          </a:xfrm>
          <a:prstGeom prst="rect">
            <a:avLst/>
          </a:prstGeom>
          <a:noFill/>
          <a:ln w="9525">
            <a:noFill/>
            <a:miter lim="800000"/>
            <a:headEnd/>
            <a:tailEnd/>
          </a:ln>
          <a:effectLst/>
        </p:spPr>
        <p:txBody>
          <a:bodyPr>
            <a:spAutoFit/>
          </a:bodyPr>
          <a:lstStyle/>
          <a:p>
            <a:pPr algn="ctr">
              <a:spcBef>
                <a:spcPct val="50000"/>
              </a:spcBef>
            </a:pPr>
            <a:r>
              <a:rPr lang="en-NZ"/>
              <a:t>Memory Addresses</a:t>
            </a:r>
          </a:p>
        </p:txBody>
      </p:sp>
      <p:sp>
        <p:nvSpPr>
          <p:cNvPr id="80906" name="Text Box 10"/>
          <p:cNvSpPr txBox="1">
            <a:spLocks noChangeArrowheads="1"/>
          </p:cNvSpPr>
          <p:nvPr/>
        </p:nvSpPr>
        <p:spPr bwMode="auto">
          <a:xfrm>
            <a:off x="5076825" y="3713546"/>
            <a:ext cx="719138" cy="2667782"/>
          </a:xfrm>
          <a:prstGeom prst="rect">
            <a:avLst/>
          </a:prstGeom>
          <a:noFill/>
          <a:ln w="9525">
            <a:noFill/>
            <a:miter lim="800000"/>
            <a:headEnd/>
            <a:tailEnd/>
          </a:ln>
          <a:effectLst/>
        </p:spPr>
        <p:txBody>
          <a:bodyPr>
            <a:spAutoFit/>
          </a:bodyPr>
          <a:lstStyle/>
          <a:p>
            <a:pPr>
              <a:lnSpc>
                <a:spcPct val="150000"/>
              </a:lnSpc>
            </a:pPr>
            <a:r>
              <a:rPr lang="en-NZ" dirty="0"/>
              <a:t>115</a:t>
            </a:r>
          </a:p>
          <a:p>
            <a:pPr>
              <a:lnSpc>
                <a:spcPct val="150000"/>
              </a:lnSpc>
              <a:spcBef>
                <a:spcPct val="50000"/>
              </a:spcBef>
            </a:pPr>
            <a:r>
              <a:rPr lang="en-NZ" dirty="0"/>
              <a:t>116</a:t>
            </a:r>
          </a:p>
          <a:p>
            <a:pPr>
              <a:lnSpc>
                <a:spcPct val="150000"/>
              </a:lnSpc>
              <a:spcBef>
                <a:spcPct val="50000"/>
              </a:spcBef>
            </a:pPr>
            <a:r>
              <a:rPr lang="en-NZ" dirty="0"/>
              <a:t>117</a:t>
            </a:r>
          </a:p>
          <a:p>
            <a:pPr>
              <a:lnSpc>
                <a:spcPct val="150000"/>
              </a:lnSpc>
              <a:spcBef>
                <a:spcPct val="50000"/>
              </a:spcBef>
            </a:pPr>
            <a:r>
              <a:rPr lang="en-NZ" dirty="0"/>
              <a:t>118</a:t>
            </a:r>
          </a:p>
          <a:p>
            <a:pPr>
              <a:lnSpc>
                <a:spcPct val="150000"/>
              </a:lnSpc>
              <a:spcBef>
                <a:spcPct val="50000"/>
              </a:spcBef>
            </a:pPr>
            <a:r>
              <a:rPr lang="en-NZ" dirty="0"/>
              <a:t>119</a:t>
            </a:r>
          </a:p>
        </p:txBody>
      </p:sp>
      <p:sp>
        <p:nvSpPr>
          <p:cNvPr id="80907" name="Text Box 11"/>
          <p:cNvSpPr txBox="1">
            <a:spLocks noChangeArrowheads="1"/>
          </p:cNvSpPr>
          <p:nvPr/>
        </p:nvSpPr>
        <p:spPr bwMode="auto">
          <a:xfrm>
            <a:off x="468313" y="4868863"/>
            <a:ext cx="3744912" cy="366712"/>
          </a:xfrm>
          <a:prstGeom prst="rect">
            <a:avLst/>
          </a:prstGeom>
          <a:noFill/>
          <a:ln w="9525">
            <a:noFill/>
            <a:miter lim="800000"/>
            <a:headEnd/>
            <a:tailEnd/>
          </a:ln>
          <a:effectLst/>
        </p:spPr>
        <p:txBody>
          <a:bodyPr>
            <a:spAutoFit/>
          </a:bodyPr>
          <a:lstStyle/>
          <a:p>
            <a:pPr>
              <a:spcBef>
                <a:spcPct val="50000"/>
              </a:spcBef>
            </a:pPr>
            <a:r>
              <a:rPr lang="en-NZ"/>
              <a:t>myNum will be stored here</a:t>
            </a:r>
          </a:p>
        </p:txBody>
      </p:sp>
      <p:sp>
        <p:nvSpPr>
          <p:cNvPr id="80908" name="AutoShape 12"/>
          <p:cNvSpPr>
            <a:spLocks noChangeArrowheads="1"/>
          </p:cNvSpPr>
          <p:nvPr/>
        </p:nvSpPr>
        <p:spPr bwMode="auto">
          <a:xfrm>
            <a:off x="4140200" y="4868863"/>
            <a:ext cx="936625" cy="431800"/>
          </a:xfrm>
          <a:prstGeom prst="rightArrow">
            <a:avLst>
              <a:gd name="adj1" fmla="val 50000"/>
              <a:gd name="adj2" fmla="val 54228"/>
            </a:avLst>
          </a:prstGeom>
          <a:solidFill>
            <a:schemeClr val="accent1"/>
          </a:solidFill>
          <a:ln w="9525">
            <a:solidFill>
              <a:schemeClr val="tx1"/>
            </a:solidFill>
            <a:miter lim="800000"/>
            <a:headEnd/>
            <a:tailEnd/>
          </a:ln>
          <a:effectLst/>
        </p:spPr>
        <p:txBody>
          <a:bodyPr wrap="none" anchor="ctr"/>
          <a:lstStyle/>
          <a:p>
            <a:endParaRPr lang="en-NZ"/>
          </a:p>
        </p:txBody>
      </p:sp>
      <p:sp>
        <p:nvSpPr>
          <p:cNvPr id="80909" name="Text Box 13"/>
          <p:cNvSpPr txBox="1">
            <a:spLocks noChangeArrowheads="1"/>
          </p:cNvSpPr>
          <p:nvPr/>
        </p:nvSpPr>
        <p:spPr bwMode="auto">
          <a:xfrm>
            <a:off x="6802438" y="3206750"/>
            <a:ext cx="1657350" cy="366713"/>
          </a:xfrm>
          <a:prstGeom prst="rect">
            <a:avLst/>
          </a:prstGeom>
          <a:noFill/>
          <a:ln w="9525">
            <a:noFill/>
            <a:miter lim="800000"/>
            <a:headEnd/>
            <a:tailEnd/>
          </a:ln>
          <a:effectLst/>
        </p:spPr>
        <p:txBody>
          <a:bodyPr>
            <a:spAutoFit/>
          </a:bodyPr>
          <a:lstStyle/>
          <a:p>
            <a:pPr>
              <a:spcBef>
                <a:spcPct val="50000"/>
              </a:spcBef>
            </a:pPr>
            <a:r>
              <a:rPr lang="en-NZ"/>
              <a:t>Memory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90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090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090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090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090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090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090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090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090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09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0" grpId="0" animBg="1"/>
      <p:bldP spid="80901" grpId="0" animBg="1"/>
      <p:bldP spid="80902" grpId="0" animBg="1"/>
      <p:bldP spid="80903" grpId="0" animBg="1"/>
      <p:bldP spid="80904" grpId="0" animBg="1"/>
      <p:bldP spid="80905" grpId="0"/>
      <p:bldP spid="80906" grpId="0"/>
      <p:bldP spid="80907" grpId="0"/>
      <p:bldP spid="80908" grpId="0" animBg="1"/>
      <p:bldP spid="8090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NZ"/>
              <a:t>Pointers</a:t>
            </a:r>
          </a:p>
        </p:txBody>
      </p:sp>
      <p:sp>
        <p:nvSpPr>
          <p:cNvPr id="82947" name="Rectangle 3"/>
          <p:cNvSpPr>
            <a:spLocks noGrp="1" noChangeArrowheads="1"/>
          </p:cNvSpPr>
          <p:nvPr>
            <p:ph idx="1"/>
          </p:nvPr>
        </p:nvSpPr>
        <p:spPr>
          <a:xfrm>
            <a:off x="612648" y="1600200"/>
            <a:ext cx="8153400" cy="4925144"/>
          </a:xfrm>
        </p:spPr>
        <p:txBody>
          <a:bodyPr>
            <a:normAutofit/>
          </a:bodyPr>
          <a:lstStyle/>
          <a:p>
            <a:pPr marL="704850" indent="-704850">
              <a:spcAft>
                <a:spcPts val="600"/>
              </a:spcAft>
            </a:pPr>
            <a:r>
              <a:rPr lang="en-NZ" sz="2800" dirty="0"/>
              <a:t>You can think of </a:t>
            </a:r>
            <a:r>
              <a:rPr lang="en-NZ" sz="2800" dirty="0" err="1"/>
              <a:t>myNum</a:t>
            </a:r>
            <a:r>
              <a:rPr lang="en-NZ" sz="2800" dirty="0"/>
              <a:t> as </a:t>
            </a:r>
            <a:r>
              <a:rPr lang="en-NZ" sz="2800" dirty="0" smtClean="0"/>
              <a:t>“the </a:t>
            </a:r>
            <a:r>
              <a:rPr lang="en-NZ" sz="2800" dirty="0"/>
              <a:t>variable whose value is stored at address </a:t>
            </a:r>
            <a:r>
              <a:rPr lang="en-NZ" sz="2800" dirty="0" smtClean="0"/>
              <a:t>117”.</a:t>
            </a:r>
            <a:endParaRPr lang="en-NZ" sz="2800" dirty="0"/>
          </a:p>
          <a:p>
            <a:pPr marL="704850" indent="-704850">
              <a:spcAft>
                <a:spcPts val="600"/>
              </a:spcAft>
            </a:pPr>
            <a:r>
              <a:rPr lang="en-NZ" sz="2800" dirty="0"/>
              <a:t>Pointers are special </a:t>
            </a:r>
            <a:r>
              <a:rPr lang="en-NZ" sz="2800" dirty="0" smtClean="0"/>
              <a:t>variables that hold </a:t>
            </a:r>
            <a:r>
              <a:rPr lang="en-NZ" sz="2800" b="1" dirty="0" smtClean="0"/>
              <a:t>memory </a:t>
            </a:r>
            <a:r>
              <a:rPr lang="en-NZ" sz="2800" b="1" dirty="0"/>
              <a:t>addresses.</a:t>
            </a:r>
          </a:p>
          <a:p>
            <a:pPr marL="704850" indent="-704850">
              <a:spcAft>
                <a:spcPts val="600"/>
              </a:spcAft>
            </a:pPr>
            <a:r>
              <a:rPr lang="en-NZ" sz="2800" dirty="0"/>
              <a:t>If you declare a pointer and set its value to 117, it is “pointing at” </a:t>
            </a:r>
            <a:r>
              <a:rPr lang="en-NZ" sz="2800" dirty="0" smtClean="0"/>
              <a:t>the variable </a:t>
            </a:r>
            <a:r>
              <a:rPr lang="en-NZ" sz="2800" dirty="0" err="1" smtClean="0"/>
              <a:t>myNum</a:t>
            </a:r>
            <a:r>
              <a:rPr lang="en-NZ" sz="2800" dirty="0"/>
              <a:t>.</a:t>
            </a:r>
          </a:p>
          <a:p>
            <a:pPr marL="704850" indent="-704850">
              <a:spcAft>
                <a:spcPts val="600"/>
              </a:spcAft>
            </a:pPr>
            <a:r>
              <a:rPr lang="en-NZ" sz="2800" dirty="0"/>
              <a:t>You can use the pointer to observe </a:t>
            </a:r>
            <a:r>
              <a:rPr lang="en-NZ" sz="2800" dirty="0" smtClean="0"/>
              <a:t>and change the </a:t>
            </a:r>
            <a:r>
              <a:rPr lang="en-NZ" sz="2800" dirty="0"/>
              <a:t>value of </a:t>
            </a:r>
            <a:r>
              <a:rPr lang="en-NZ" sz="2800" dirty="0" err="1"/>
              <a:t>myNum</a:t>
            </a:r>
            <a:r>
              <a:rPr lang="en-NZ" sz="2800" dirty="0"/>
              <a:t> (i.e. the value stored at memory location 117</a:t>
            </a:r>
            <a:r>
              <a:rPr lang="en-NZ" sz="2800" dirty="0" smtClean="0"/>
              <a:t>).</a:t>
            </a:r>
            <a:endParaRPr lang="en-NZ" sz="2800" dirty="0"/>
          </a:p>
          <a:p>
            <a:pPr marL="704850" indent="-704850">
              <a:spcAft>
                <a:spcPts val="600"/>
              </a:spcAft>
            </a:pPr>
            <a:endParaRPr lang="en-NZ"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9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29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29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29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NZ"/>
              <a:t>Pointers</a:t>
            </a:r>
          </a:p>
        </p:txBody>
      </p:sp>
      <p:sp>
        <p:nvSpPr>
          <p:cNvPr id="83971" name="Rectangle 3"/>
          <p:cNvSpPr>
            <a:spLocks noGrp="1" noChangeArrowheads="1"/>
          </p:cNvSpPr>
          <p:nvPr>
            <p:ph idx="1"/>
          </p:nvPr>
        </p:nvSpPr>
        <p:spPr>
          <a:xfrm>
            <a:off x="179512" y="1600200"/>
            <a:ext cx="8784976" cy="4876800"/>
          </a:xfrm>
        </p:spPr>
        <p:txBody>
          <a:bodyPr>
            <a:normAutofit/>
          </a:bodyPr>
          <a:lstStyle/>
          <a:p>
            <a:pPr marL="704850" indent="-704850">
              <a:lnSpc>
                <a:spcPct val="90000"/>
              </a:lnSpc>
              <a:spcBef>
                <a:spcPts val="1200"/>
              </a:spcBef>
              <a:spcAft>
                <a:spcPts val="1200"/>
              </a:spcAft>
            </a:pPr>
            <a:r>
              <a:rPr lang="en-NZ" sz="2800" dirty="0"/>
              <a:t>To declare a </a:t>
            </a:r>
            <a:r>
              <a:rPr lang="en-NZ" sz="2800" dirty="0" smtClean="0"/>
              <a:t>pointer in C++, </a:t>
            </a:r>
            <a:r>
              <a:rPr lang="en-NZ" sz="2800" dirty="0"/>
              <a:t>use the * operator.</a:t>
            </a:r>
          </a:p>
          <a:p>
            <a:pPr marL="704850" indent="-704850">
              <a:lnSpc>
                <a:spcPct val="90000"/>
              </a:lnSpc>
              <a:spcBef>
                <a:spcPts val="1200"/>
              </a:spcBef>
              <a:spcAft>
                <a:spcPts val="1200"/>
              </a:spcAft>
            </a:pPr>
            <a:r>
              <a:rPr lang="en-NZ" sz="2800" dirty="0" err="1"/>
              <a:t>int</a:t>
            </a:r>
            <a:r>
              <a:rPr lang="en-NZ" sz="2800" dirty="0"/>
              <a:t> *</a:t>
            </a:r>
            <a:r>
              <a:rPr lang="en-NZ" sz="2800" dirty="0" err="1"/>
              <a:t>myIntPointer</a:t>
            </a:r>
            <a:r>
              <a:rPr lang="en-NZ" sz="2800" dirty="0"/>
              <a:t>;</a:t>
            </a:r>
          </a:p>
          <a:p>
            <a:pPr marL="704850" indent="-704850">
              <a:lnSpc>
                <a:spcPct val="90000"/>
              </a:lnSpc>
              <a:spcBef>
                <a:spcPts val="1200"/>
              </a:spcBef>
              <a:spcAft>
                <a:spcPts val="1200"/>
              </a:spcAft>
            </a:pPr>
            <a:r>
              <a:rPr lang="en-NZ" sz="2800" dirty="0" err="1"/>
              <a:t>myIntPointer</a:t>
            </a:r>
            <a:r>
              <a:rPr lang="en-NZ" sz="2800" dirty="0"/>
              <a:t> is a pointer to an integer.</a:t>
            </a:r>
          </a:p>
          <a:p>
            <a:pPr marL="704850" indent="-704850">
              <a:lnSpc>
                <a:spcPct val="90000"/>
              </a:lnSpc>
              <a:spcBef>
                <a:spcPts val="1200"/>
              </a:spcBef>
              <a:spcAft>
                <a:spcPts val="1200"/>
              </a:spcAft>
            </a:pPr>
            <a:r>
              <a:rPr lang="en-NZ" sz="2800" dirty="0" err="1"/>
              <a:t>myIntPointer’s</a:t>
            </a:r>
            <a:r>
              <a:rPr lang="en-NZ" sz="2800" dirty="0"/>
              <a:t> value will be a memory address.</a:t>
            </a:r>
          </a:p>
          <a:p>
            <a:pPr marL="704850" indent="-704850">
              <a:lnSpc>
                <a:spcPct val="90000"/>
              </a:lnSpc>
              <a:spcBef>
                <a:spcPts val="1200"/>
              </a:spcBef>
              <a:spcAft>
                <a:spcPts val="1200"/>
              </a:spcAft>
            </a:pPr>
            <a:r>
              <a:rPr lang="en-NZ" sz="2800" dirty="0"/>
              <a:t>That memory location must contain an integer.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39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39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39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39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NZ"/>
              <a:t>Initialising Pointers</a:t>
            </a:r>
          </a:p>
        </p:txBody>
      </p:sp>
      <p:sp>
        <p:nvSpPr>
          <p:cNvPr id="98307" name="Rectangle 3"/>
          <p:cNvSpPr>
            <a:spLocks noGrp="1" noChangeArrowheads="1"/>
          </p:cNvSpPr>
          <p:nvPr>
            <p:ph idx="1"/>
          </p:nvPr>
        </p:nvSpPr>
        <p:spPr/>
        <p:txBody>
          <a:bodyPr/>
          <a:lstStyle/>
          <a:p>
            <a:r>
              <a:rPr lang="en-NZ" dirty="0"/>
              <a:t>You can’t assign a memory address directly to a pointer</a:t>
            </a:r>
            <a:r>
              <a:rPr lang="en-NZ" dirty="0" smtClean="0"/>
              <a:t>.</a:t>
            </a:r>
          </a:p>
          <a:p>
            <a:r>
              <a:rPr lang="en-NZ" dirty="0" smtClean="0"/>
              <a:t>You can’t say </a:t>
            </a:r>
            <a:r>
              <a:rPr lang="en-NZ" dirty="0" err="1" smtClean="0">
                <a:solidFill>
                  <a:srgbClr val="FF0000"/>
                </a:solidFill>
              </a:rPr>
              <a:t>myIntPointer</a:t>
            </a:r>
            <a:r>
              <a:rPr lang="en-NZ" dirty="0" smtClean="0">
                <a:solidFill>
                  <a:srgbClr val="FF0000"/>
                </a:solidFill>
              </a:rPr>
              <a:t> </a:t>
            </a:r>
            <a:r>
              <a:rPr lang="en-NZ" dirty="0" smtClean="0">
                <a:solidFill>
                  <a:srgbClr val="FF0000"/>
                </a:solidFill>
              </a:rPr>
              <a:t>= 117 </a:t>
            </a:r>
            <a:endParaRPr lang="en-NZ" dirty="0">
              <a:solidFill>
                <a:srgbClr val="FF0000"/>
              </a:solidFill>
            </a:endParaRPr>
          </a:p>
          <a:p>
            <a:r>
              <a:rPr lang="en-NZ" dirty="0"/>
              <a:t>You initialise a pointer </a:t>
            </a:r>
            <a:r>
              <a:rPr lang="en-NZ" dirty="0" smtClean="0"/>
              <a:t>by:</a:t>
            </a:r>
            <a:endParaRPr lang="en-NZ" dirty="0"/>
          </a:p>
          <a:p>
            <a:pPr lvl="1"/>
            <a:r>
              <a:rPr lang="en-NZ" dirty="0"/>
              <a:t>Setting it to point to an existing </a:t>
            </a:r>
            <a:r>
              <a:rPr lang="en-NZ" dirty="0" smtClean="0"/>
              <a:t>variable</a:t>
            </a:r>
            <a:endParaRPr lang="en-NZ" dirty="0"/>
          </a:p>
          <a:p>
            <a:pPr lvl="1"/>
            <a:r>
              <a:rPr lang="en-NZ" dirty="0"/>
              <a:t>Creating a new variable for it to point </a:t>
            </a:r>
            <a:r>
              <a:rPr lang="en-NZ" dirty="0" smtClean="0"/>
              <a:t>to</a:t>
            </a:r>
          </a:p>
          <a:p>
            <a:pPr lvl="1"/>
            <a:r>
              <a:rPr lang="en-NZ" dirty="0" smtClean="0"/>
              <a:t>Setting it equal to an already initialised pointer</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3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83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83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83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830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83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build="p" bldLvl="2"/>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NZ" dirty="0"/>
              <a:t>Initialising </a:t>
            </a:r>
            <a:r>
              <a:rPr lang="en-NZ" dirty="0" smtClean="0"/>
              <a:t>Pointers – Method 1</a:t>
            </a:r>
            <a:endParaRPr lang="en-NZ" dirty="0"/>
          </a:p>
        </p:txBody>
      </p:sp>
      <p:sp>
        <p:nvSpPr>
          <p:cNvPr id="99331" name="Rectangle 3"/>
          <p:cNvSpPr>
            <a:spLocks noGrp="1" noChangeArrowheads="1"/>
          </p:cNvSpPr>
          <p:nvPr>
            <p:ph idx="1"/>
          </p:nvPr>
        </p:nvSpPr>
        <p:spPr/>
        <p:txBody>
          <a:bodyPr>
            <a:normAutofit fontScale="40000" lnSpcReduction="20000"/>
          </a:bodyPr>
          <a:lstStyle/>
          <a:p>
            <a:pPr>
              <a:lnSpc>
                <a:spcPct val="120000"/>
              </a:lnSpc>
              <a:spcBef>
                <a:spcPts val="600"/>
              </a:spcBef>
              <a:spcAft>
                <a:spcPts val="600"/>
              </a:spcAft>
            </a:pPr>
            <a:r>
              <a:rPr lang="en-NZ" sz="6000" dirty="0"/>
              <a:t>Setting a pointer to the address of an existing </a:t>
            </a:r>
            <a:r>
              <a:rPr lang="en-NZ" sz="6000" dirty="0" smtClean="0"/>
              <a:t>variable:</a:t>
            </a:r>
          </a:p>
          <a:p>
            <a:pPr marL="0" indent="0">
              <a:lnSpc>
                <a:spcPct val="120000"/>
              </a:lnSpc>
              <a:spcBef>
                <a:spcPts val="600"/>
              </a:spcBef>
              <a:spcAft>
                <a:spcPts val="600"/>
              </a:spcAft>
              <a:buNone/>
            </a:pPr>
            <a:endParaRPr lang="en-NZ" sz="6000" dirty="0"/>
          </a:p>
          <a:p>
            <a:pPr lvl="2">
              <a:lnSpc>
                <a:spcPct val="120000"/>
              </a:lnSpc>
              <a:buFontTx/>
              <a:buNone/>
            </a:pPr>
            <a:r>
              <a:rPr lang="en-NZ" sz="5400" dirty="0" err="1"/>
              <a:t>int</a:t>
            </a:r>
            <a:r>
              <a:rPr lang="en-NZ" sz="5400" dirty="0"/>
              <a:t> </a:t>
            </a:r>
            <a:r>
              <a:rPr lang="en-NZ" sz="5400" dirty="0" smtClean="0"/>
              <a:t> *</a:t>
            </a:r>
            <a:r>
              <a:rPr lang="en-NZ" sz="5400" dirty="0" err="1"/>
              <a:t>myIntPointer</a:t>
            </a:r>
            <a:r>
              <a:rPr lang="en-NZ" sz="5400" dirty="0"/>
              <a:t>;</a:t>
            </a:r>
          </a:p>
          <a:p>
            <a:pPr lvl="2">
              <a:lnSpc>
                <a:spcPct val="120000"/>
              </a:lnSpc>
              <a:buFontTx/>
              <a:buNone/>
            </a:pPr>
            <a:r>
              <a:rPr lang="en-NZ" sz="5400" dirty="0" err="1"/>
              <a:t>int</a:t>
            </a:r>
            <a:r>
              <a:rPr lang="en-NZ" sz="5400" dirty="0"/>
              <a:t> </a:t>
            </a:r>
            <a:r>
              <a:rPr lang="en-NZ" sz="5400" dirty="0" smtClean="0"/>
              <a:t> x;</a:t>
            </a:r>
            <a:endParaRPr lang="en-NZ" sz="5400" dirty="0"/>
          </a:p>
          <a:p>
            <a:pPr lvl="2">
              <a:lnSpc>
                <a:spcPct val="120000"/>
              </a:lnSpc>
              <a:buFontTx/>
              <a:buNone/>
            </a:pPr>
            <a:r>
              <a:rPr lang="en-NZ" sz="5400" dirty="0" err="1"/>
              <a:t>myIntPointer</a:t>
            </a:r>
            <a:r>
              <a:rPr lang="en-NZ" sz="5400" dirty="0"/>
              <a:t> = &amp;x;  </a:t>
            </a:r>
          </a:p>
          <a:p>
            <a:pPr lvl="1">
              <a:lnSpc>
                <a:spcPct val="120000"/>
              </a:lnSpc>
              <a:spcBef>
                <a:spcPts val="600"/>
              </a:spcBef>
              <a:spcAft>
                <a:spcPts val="600"/>
              </a:spcAft>
              <a:buFontTx/>
              <a:buNone/>
            </a:pPr>
            <a:endParaRPr lang="en-NZ" sz="6000" dirty="0"/>
          </a:p>
          <a:p>
            <a:pPr>
              <a:lnSpc>
                <a:spcPct val="120000"/>
              </a:lnSpc>
              <a:spcBef>
                <a:spcPts val="600"/>
              </a:spcBef>
              <a:spcAft>
                <a:spcPts val="600"/>
              </a:spcAft>
            </a:pPr>
            <a:r>
              <a:rPr lang="en-NZ" sz="6000" dirty="0"/>
              <a:t>&amp; is “the address of”</a:t>
            </a:r>
          </a:p>
          <a:p>
            <a:pPr>
              <a:lnSpc>
                <a:spcPct val="120000"/>
              </a:lnSpc>
              <a:spcBef>
                <a:spcPts val="600"/>
              </a:spcBef>
              <a:spcAft>
                <a:spcPts val="600"/>
              </a:spcAft>
            </a:pPr>
            <a:r>
              <a:rPr lang="en-NZ" sz="6000" dirty="0" err="1"/>
              <a:t>myIntPointer</a:t>
            </a:r>
            <a:r>
              <a:rPr lang="en-NZ" sz="6000" dirty="0"/>
              <a:t> contains the address of x.</a:t>
            </a:r>
          </a:p>
          <a:p>
            <a:pPr>
              <a:lnSpc>
                <a:spcPct val="120000"/>
              </a:lnSpc>
              <a:spcBef>
                <a:spcPts val="600"/>
              </a:spcBef>
              <a:spcAft>
                <a:spcPts val="600"/>
              </a:spcAft>
            </a:pPr>
            <a:r>
              <a:rPr lang="en-NZ" sz="6000" dirty="0" err="1"/>
              <a:t>myIntPointer</a:t>
            </a:r>
            <a:r>
              <a:rPr lang="en-NZ" sz="6000" dirty="0"/>
              <a:t> “points to” x.</a:t>
            </a:r>
          </a:p>
          <a:p>
            <a:pPr>
              <a:lnSpc>
                <a:spcPct val="120000"/>
              </a:lnSpc>
              <a:spcBef>
                <a:spcPts val="600"/>
              </a:spcBef>
              <a:spcAft>
                <a:spcPts val="600"/>
              </a:spcAft>
            </a:pPr>
            <a:endParaRPr lang="en-NZ"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3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93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933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933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933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9331">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933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build="p" bldLvl="4"/>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NZ" dirty="0"/>
              <a:t>Initialising </a:t>
            </a:r>
            <a:r>
              <a:rPr lang="en-NZ" dirty="0" smtClean="0"/>
              <a:t>Pointers – Method 2</a:t>
            </a:r>
            <a:endParaRPr lang="en-NZ" dirty="0"/>
          </a:p>
        </p:txBody>
      </p:sp>
      <p:sp>
        <p:nvSpPr>
          <p:cNvPr id="100355" name="Rectangle 3"/>
          <p:cNvSpPr>
            <a:spLocks noGrp="1" noChangeArrowheads="1"/>
          </p:cNvSpPr>
          <p:nvPr>
            <p:ph idx="1"/>
          </p:nvPr>
        </p:nvSpPr>
        <p:spPr>
          <a:xfrm>
            <a:off x="395536" y="1783560"/>
            <a:ext cx="8496944" cy="4572000"/>
          </a:xfrm>
        </p:spPr>
        <p:txBody>
          <a:bodyPr>
            <a:noAutofit/>
          </a:bodyPr>
          <a:lstStyle/>
          <a:p>
            <a:pPr>
              <a:lnSpc>
                <a:spcPct val="100000"/>
              </a:lnSpc>
              <a:spcAft>
                <a:spcPts val="1200"/>
              </a:spcAft>
            </a:pPr>
            <a:r>
              <a:rPr lang="en-NZ" sz="3200" dirty="0"/>
              <a:t>Creating a variable with the </a:t>
            </a:r>
            <a:r>
              <a:rPr lang="en-NZ" sz="3200" b="1" dirty="0"/>
              <a:t>new</a:t>
            </a:r>
            <a:r>
              <a:rPr lang="en-NZ" sz="3200" dirty="0"/>
              <a:t> </a:t>
            </a:r>
            <a:r>
              <a:rPr lang="en-NZ" sz="3200" dirty="0" smtClean="0"/>
              <a:t>command:</a:t>
            </a:r>
            <a:endParaRPr lang="en-NZ" sz="3200" dirty="0"/>
          </a:p>
          <a:p>
            <a:pPr lvl="2">
              <a:lnSpc>
                <a:spcPct val="90000"/>
              </a:lnSpc>
              <a:buFontTx/>
              <a:buNone/>
            </a:pPr>
            <a:r>
              <a:rPr lang="en-NZ" sz="2800" dirty="0" err="1"/>
              <a:t>int</a:t>
            </a:r>
            <a:r>
              <a:rPr lang="en-NZ" sz="2800" dirty="0"/>
              <a:t> *</a:t>
            </a:r>
            <a:r>
              <a:rPr lang="en-NZ" sz="2800" dirty="0" err="1"/>
              <a:t>myIntPointer</a:t>
            </a:r>
            <a:r>
              <a:rPr lang="en-NZ" sz="2800" dirty="0"/>
              <a:t>;</a:t>
            </a:r>
          </a:p>
          <a:p>
            <a:pPr lvl="2">
              <a:lnSpc>
                <a:spcPct val="90000"/>
              </a:lnSpc>
              <a:buFontTx/>
              <a:buNone/>
            </a:pPr>
            <a:r>
              <a:rPr lang="en-NZ" sz="2800" dirty="0" err="1"/>
              <a:t>myIntPointer</a:t>
            </a:r>
            <a:r>
              <a:rPr lang="en-NZ" sz="2800" dirty="0"/>
              <a:t> = new </a:t>
            </a:r>
            <a:r>
              <a:rPr lang="en-NZ" sz="2800" dirty="0" err="1"/>
              <a:t>int</a:t>
            </a:r>
            <a:r>
              <a:rPr lang="en-NZ" sz="2800" dirty="0"/>
              <a:t>;  </a:t>
            </a:r>
          </a:p>
          <a:p>
            <a:pPr lvl="1">
              <a:lnSpc>
                <a:spcPct val="90000"/>
              </a:lnSpc>
              <a:buFontTx/>
              <a:buNone/>
            </a:pPr>
            <a:endParaRPr lang="en-NZ" sz="2800" dirty="0"/>
          </a:p>
          <a:p>
            <a:pPr>
              <a:lnSpc>
                <a:spcPct val="100000"/>
              </a:lnSpc>
              <a:spcAft>
                <a:spcPts val="600"/>
              </a:spcAft>
            </a:pPr>
            <a:r>
              <a:rPr lang="en-NZ" sz="3200" dirty="0"/>
              <a:t>The statement “new </a:t>
            </a:r>
            <a:r>
              <a:rPr lang="en-NZ" sz="3200" dirty="0" err="1"/>
              <a:t>int</a:t>
            </a:r>
            <a:r>
              <a:rPr lang="en-NZ" sz="3200" dirty="0"/>
              <a:t>” allocates sufficient memory to hold an </a:t>
            </a:r>
            <a:r>
              <a:rPr lang="en-NZ" sz="3200" dirty="0" err="1"/>
              <a:t>int</a:t>
            </a:r>
            <a:r>
              <a:rPr lang="en-NZ" sz="3200" dirty="0"/>
              <a:t> and returns the address of the allocated space.</a:t>
            </a:r>
          </a:p>
          <a:p>
            <a:pPr>
              <a:lnSpc>
                <a:spcPct val="90000"/>
              </a:lnSpc>
            </a:pPr>
            <a:r>
              <a:rPr lang="en-NZ" sz="3200" dirty="0" err="1"/>
              <a:t>myIntPointer</a:t>
            </a:r>
            <a:r>
              <a:rPr lang="en-NZ" sz="3200" dirty="0"/>
              <a:t> points to that address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035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035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035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03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Initialising Pointers – Method 3</a:t>
            </a:r>
            <a:endParaRPr lang="en-NZ" dirty="0"/>
          </a:p>
        </p:txBody>
      </p:sp>
      <p:sp>
        <p:nvSpPr>
          <p:cNvPr id="3" name="Content Placeholder 2"/>
          <p:cNvSpPr>
            <a:spLocks noGrp="1"/>
          </p:cNvSpPr>
          <p:nvPr>
            <p:ph idx="1"/>
          </p:nvPr>
        </p:nvSpPr>
        <p:spPr/>
        <p:txBody>
          <a:bodyPr/>
          <a:lstStyle/>
          <a:p>
            <a:r>
              <a:rPr lang="en-NZ" dirty="0" smtClean="0"/>
              <a:t>Set one pointer equal to another</a:t>
            </a:r>
          </a:p>
          <a:p>
            <a:endParaRPr lang="en-NZ" dirty="0" smtClean="0"/>
          </a:p>
          <a:p>
            <a:pPr lvl="1">
              <a:buNone/>
            </a:pPr>
            <a:r>
              <a:rPr lang="en-NZ" sz="2800" dirty="0" err="1" smtClean="0"/>
              <a:t>int</a:t>
            </a:r>
            <a:r>
              <a:rPr lang="en-NZ" sz="2800" dirty="0" smtClean="0"/>
              <a:t>  *</a:t>
            </a:r>
            <a:r>
              <a:rPr lang="en-NZ" sz="2800" dirty="0" err="1" smtClean="0"/>
              <a:t>firstIntPointer</a:t>
            </a:r>
            <a:r>
              <a:rPr lang="en-NZ" sz="2800" dirty="0" smtClean="0"/>
              <a:t>;</a:t>
            </a:r>
          </a:p>
          <a:p>
            <a:pPr lvl="1">
              <a:buNone/>
            </a:pPr>
            <a:r>
              <a:rPr lang="en-NZ" sz="2800" dirty="0" err="1" smtClean="0"/>
              <a:t>int</a:t>
            </a:r>
            <a:r>
              <a:rPr lang="en-NZ" sz="2800" dirty="0" smtClean="0"/>
              <a:t> *</a:t>
            </a:r>
            <a:r>
              <a:rPr lang="en-NZ" sz="2800" dirty="0" err="1" smtClean="0"/>
              <a:t>secondIntPointer</a:t>
            </a:r>
            <a:endParaRPr lang="en-NZ" sz="2800" dirty="0" smtClean="0"/>
          </a:p>
          <a:p>
            <a:pPr lvl="1">
              <a:buNone/>
            </a:pPr>
            <a:r>
              <a:rPr lang="en-NZ" sz="2800" dirty="0" err="1" smtClean="0"/>
              <a:t>int</a:t>
            </a:r>
            <a:r>
              <a:rPr lang="en-NZ" sz="2800" dirty="0" smtClean="0"/>
              <a:t>  x;</a:t>
            </a:r>
          </a:p>
          <a:p>
            <a:pPr lvl="1">
              <a:buNone/>
            </a:pPr>
            <a:r>
              <a:rPr lang="en-NZ" sz="2800" dirty="0" err="1" smtClean="0"/>
              <a:t>firstIntPointer</a:t>
            </a:r>
            <a:r>
              <a:rPr lang="en-NZ" sz="2800" dirty="0" smtClean="0"/>
              <a:t> = &amp;x;  </a:t>
            </a:r>
          </a:p>
          <a:p>
            <a:pPr lvl="1">
              <a:buNone/>
            </a:pPr>
            <a:r>
              <a:rPr lang="en-NZ" sz="2800" dirty="0" err="1" smtClean="0"/>
              <a:t>secondIntPointer</a:t>
            </a:r>
            <a:r>
              <a:rPr lang="en-NZ" sz="2800" dirty="0" smtClean="0"/>
              <a:t> = </a:t>
            </a:r>
            <a:r>
              <a:rPr lang="en-NZ" sz="2800" dirty="0" err="1" smtClean="0"/>
              <a:t>firstIntPointer</a:t>
            </a:r>
            <a:r>
              <a:rPr lang="en-NZ" sz="2800" dirty="0" smtClean="0"/>
              <a:t>;</a:t>
            </a:r>
          </a:p>
          <a:p>
            <a:endParaRPr lang="en-NZ" dirty="0" smtClean="0"/>
          </a:p>
          <a:p>
            <a:endParaRPr lang="en-NZ" dirty="0" smtClean="0"/>
          </a:p>
          <a:p>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593</TotalTime>
  <Words>2528</Words>
  <Application>Microsoft Office PowerPoint</Application>
  <PresentationFormat>On-screen Show (4:3)</PresentationFormat>
  <Paragraphs>249</Paragraphs>
  <Slides>24</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Times New Roman</vt:lpstr>
      <vt:lpstr>Verdana</vt:lpstr>
      <vt:lpstr>Wingdings</vt:lpstr>
      <vt:lpstr>Clarity</vt:lpstr>
      <vt:lpstr>Pointers</vt:lpstr>
      <vt:lpstr>Pointers</vt:lpstr>
      <vt:lpstr>Pointers</vt:lpstr>
      <vt:lpstr>Pointers</vt:lpstr>
      <vt:lpstr>Pointers</vt:lpstr>
      <vt:lpstr>Initialising Pointers</vt:lpstr>
      <vt:lpstr>Initialising Pointers – Method 1</vt:lpstr>
      <vt:lpstr>Initialising Pointers – Method 2</vt:lpstr>
      <vt:lpstr>Initialising Pointers – Method 3</vt:lpstr>
      <vt:lpstr>Dereferencing a Pointer</vt:lpstr>
      <vt:lpstr>Example</vt:lpstr>
      <vt:lpstr>Example</vt:lpstr>
      <vt:lpstr>Example</vt:lpstr>
      <vt:lpstr>Example</vt:lpstr>
      <vt:lpstr>Managed vs Unmanaged</vt:lpstr>
      <vt:lpstr>Managed vs Unmanaged</vt:lpstr>
      <vt:lpstr>Declaring Managed Objects</vt:lpstr>
      <vt:lpstr>Managed vs Unmanaged</vt:lpstr>
      <vt:lpstr>Today’s Practical</vt:lpstr>
      <vt:lpstr>Random Number Generation</vt:lpstr>
      <vt:lpstr>Creating a Canvas</vt:lpstr>
      <vt:lpstr>Global Variables</vt:lpstr>
      <vt:lpstr>Declaring Form Data Properties</vt:lpstr>
      <vt:lpstr>Instantiating Form Properties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Patricia</dc:creator>
  <cp:lastModifiedBy>Default-User</cp:lastModifiedBy>
  <cp:revision>436</cp:revision>
  <dcterms:created xsi:type="dcterms:W3CDTF">1601-01-01T00:00:00Z</dcterms:created>
  <dcterms:modified xsi:type="dcterms:W3CDTF">2016-07-20T21:53:37Z</dcterms:modified>
</cp:coreProperties>
</file>