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6"/>
  </p:notesMasterIdLst>
  <p:handoutMasterIdLst>
    <p:handoutMasterId r:id="rId27"/>
  </p:handoutMasterIdLst>
  <p:sldIdLst>
    <p:sldId id="294" r:id="rId2"/>
    <p:sldId id="289" r:id="rId3"/>
    <p:sldId id="257" r:id="rId4"/>
    <p:sldId id="298" r:id="rId5"/>
    <p:sldId id="295" r:id="rId6"/>
    <p:sldId id="296" r:id="rId7"/>
    <p:sldId id="297" r:id="rId8"/>
    <p:sldId id="299" r:id="rId9"/>
    <p:sldId id="300" r:id="rId10"/>
    <p:sldId id="301" r:id="rId11"/>
    <p:sldId id="302" r:id="rId12"/>
    <p:sldId id="304" r:id="rId13"/>
    <p:sldId id="303" r:id="rId14"/>
    <p:sldId id="305" r:id="rId15"/>
    <p:sldId id="306" r:id="rId16"/>
    <p:sldId id="307" r:id="rId17"/>
    <p:sldId id="309" r:id="rId18"/>
    <p:sldId id="310" r:id="rId19"/>
    <p:sldId id="311" r:id="rId20"/>
    <p:sldId id="279" r:id="rId21"/>
    <p:sldId id="280" r:id="rId22"/>
    <p:sldId id="281" r:id="rId23"/>
    <p:sldId id="282" r:id="rId24"/>
    <p:sldId id="278" r:id="rId25"/>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97" autoAdjust="0"/>
  </p:normalViewPr>
  <p:slideViewPr>
    <p:cSldViewPr>
      <p:cViewPr varScale="1">
        <p:scale>
          <a:sx n="48" d="100"/>
          <a:sy n="48" d="100"/>
        </p:scale>
        <p:origin x="1248" y="53"/>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endParaRPr lang="en-NZ"/>
          </a:p>
        </p:txBody>
      </p:sp>
      <p:sp>
        <p:nvSpPr>
          <p:cNvPr id="604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endParaRPr lang="en-NZ"/>
          </a:p>
        </p:txBody>
      </p:sp>
      <p:sp>
        <p:nvSpPr>
          <p:cNvPr id="604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endParaRPr lang="en-NZ"/>
          </a:p>
        </p:txBody>
      </p:sp>
      <p:sp>
        <p:nvSpPr>
          <p:cNvPr id="604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5B0113C3-010D-424C-A8E6-61A645DA6B2E}" type="slidenum">
              <a:rPr lang="en-NZ"/>
              <a:pPr/>
              <a:t>‹#›</a:t>
            </a:fld>
            <a:endParaRPr lang="en-NZ"/>
          </a:p>
        </p:txBody>
      </p:sp>
    </p:spTree>
    <p:extLst>
      <p:ext uri="{BB962C8B-B14F-4D97-AF65-F5344CB8AC3E}">
        <p14:creationId xmlns:p14="http://schemas.microsoft.com/office/powerpoint/2010/main" val="696936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endParaRPr lang="en-NZ"/>
          </a:p>
        </p:txBody>
      </p:sp>
      <p:sp>
        <p:nvSpPr>
          <p:cNvPr id="1126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endParaRPr lang="en-NZ"/>
          </a:p>
        </p:txBody>
      </p:sp>
      <p:sp>
        <p:nvSpPr>
          <p:cNvPr id="112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1127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endParaRPr lang="en-NZ"/>
          </a:p>
        </p:txBody>
      </p:sp>
      <p:sp>
        <p:nvSpPr>
          <p:cNvPr id="1127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DD19F55E-4520-4D43-B047-0696D387CEE0}" type="slidenum">
              <a:rPr lang="en-NZ"/>
              <a:pPr/>
              <a:t>‹#›</a:t>
            </a:fld>
            <a:endParaRPr lang="en-NZ"/>
          </a:p>
        </p:txBody>
      </p:sp>
    </p:spTree>
    <p:extLst>
      <p:ext uri="{BB962C8B-B14F-4D97-AF65-F5344CB8AC3E}">
        <p14:creationId xmlns:p14="http://schemas.microsoft.com/office/powerpoint/2010/main" val="13636765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8E083-2483-4B06-959C-FFE7B8116964}" type="slidenum">
              <a:rPr lang="en-NZ"/>
              <a:pPr/>
              <a:t>1</a:t>
            </a:fld>
            <a:endParaRPr lang="en-NZ"/>
          </a:p>
        </p:txBody>
      </p:sp>
      <p:sp>
        <p:nvSpPr>
          <p:cNvPr id="12290" name="Rectangle 2"/>
          <p:cNvSpPr>
            <a:spLocks noGrp="1" noRot="1" noChangeAspect="1" noChangeArrowheads="1" noTextEdit="1"/>
          </p:cNvSpPr>
          <p:nvPr>
            <p:ph type="sldImg"/>
          </p:nvPr>
        </p:nvSpPr>
        <p:spPr>
          <a:xfrm>
            <a:off x="917575" y="744538"/>
            <a:ext cx="4962525" cy="3722687"/>
          </a:xfrm>
          <a:ln/>
        </p:spPr>
      </p:sp>
      <p:sp>
        <p:nvSpPr>
          <p:cNvPr id="12291" name="Rectangle 3"/>
          <p:cNvSpPr>
            <a:spLocks noGrp="1" noChangeArrowheads="1"/>
          </p:cNvSpPr>
          <p:nvPr>
            <p:ph type="body" idx="1"/>
          </p:nvPr>
        </p:nvSpPr>
        <p:spPr/>
        <p:txBody>
          <a:bodyPr/>
          <a:lstStyle/>
          <a:p>
            <a:pPr marL="171450" indent="-171450">
              <a:buFont typeface="Arial" pitchFamily="34" charset="0"/>
              <a:buChar char="•"/>
            </a:pPr>
            <a:r>
              <a:rPr lang="en-NZ" dirty="0" smtClean="0"/>
              <a:t>In this practical, we introduce the</a:t>
            </a:r>
            <a:r>
              <a:rPr lang="en-NZ" baseline="0" dirty="0" smtClean="0"/>
              <a:t> .h and .cpp file structure distinction. </a:t>
            </a:r>
          </a:p>
          <a:p>
            <a:pPr marL="171450" indent="-171450">
              <a:buFont typeface="Arial" pitchFamily="34" charset="0"/>
              <a:buChar char="•"/>
            </a:pPr>
            <a:r>
              <a:rPr lang="en-NZ" baseline="0" dirty="0" smtClean="0"/>
              <a:t>You will not have seen this in Java or C#</a:t>
            </a:r>
            <a:endParaRPr lang="en-NZ" dirty="0" smtClean="0"/>
          </a:p>
          <a:p>
            <a:endParaRPr lang="en-NZ" dirty="0" smtClean="0"/>
          </a:p>
          <a:p>
            <a:pPr marL="171450" indent="-171450">
              <a:buFont typeface="Arial" pitchFamily="34" charset="0"/>
              <a:buChar char="•"/>
            </a:pPr>
            <a:r>
              <a:rPr lang="en-NZ" baseline="0" dirty="0" smtClean="0"/>
              <a:t>We will use camel notation.</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Students should pick some naming convention they like and stick to it, but it needn’t be this one. In .NET one often sees leading caps, even in C++. The convention is that private entities start with lower case and public with upper.</a:t>
            </a:r>
            <a:endParaRPr lang="en-NZ" dirty="0"/>
          </a:p>
        </p:txBody>
      </p:sp>
    </p:spTree>
    <p:extLst>
      <p:ext uri="{BB962C8B-B14F-4D97-AF65-F5344CB8AC3E}">
        <p14:creationId xmlns:p14="http://schemas.microsoft.com/office/powerpoint/2010/main" val="314130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Arrow: Note the #include. These statements are inserted by the system when it creates your empty .h and .</a:t>
            </a:r>
            <a:r>
              <a:rPr lang="en-NZ" dirty="0" err="1" smtClean="0"/>
              <a:t>cpp</a:t>
            </a:r>
            <a:r>
              <a:rPr lang="en-NZ" baseline="0" dirty="0" smtClean="0"/>
              <a:t> files.</a:t>
            </a:r>
          </a:p>
          <a:p>
            <a:pPr>
              <a:buFont typeface="Arial" pitchFamily="34" charset="0"/>
              <a:buChar char="•"/>
            </a:pPr>
            <a:r>
              <a:rPr lang="en-NZ" baseline="0" dirty="0" smtClean="0"/>
              <a:t>These, and all the # statements are “compiler directives” (The #</a:t>
            </a:r>
            <a:r>
              <a:rPr lang="en-NZ" baseline="0" dirty="0" err="1" smtClean="0"/>
              <a:t>pragma</a:t>
            </a:r>
            <a:r>
              <a:rPr lang="en-NZ" baseline="0" dirty="0" smtClean="0"/>
              <a:t> once is another.) </a:t>
            </a:r>
          </a:p>
          <a:p>
            <a:pPr>
              <a:buFont typeface="Arial" pitchFamily="34" charset="0"/>
              <a:buChar char="•"/>
            </a:pPr>
            <a:r>
              <a:rPr lang="en-NZ" baseline="0" dirty="0" smtClean="0"/>
              <a:t>The #include says “Go get this file and copy and paste it in here before you try to compile me.”</a:t>
            </a:r>
          </a:p>
          <a:p>
            <a:pPr>
              <a:buFont typeface="Arial" pitchFamily="34" charset="0"/>
              <a:buChar char="•"/>
            </a:pPr>
            <a:r>
              <a:rPr lang="en-NZ" baseline="0" dirty="0" smtClean="0"/>
              <a:t>If you forget this line in a .</a:t>
            </a:r>
            <a:r>
              <a:rPr lang="en-NZ" baseline="0" dirty="0" err="1" smtClean="0"/>
              <a:t>cpp</a:t>
            </a:r>
            <a:r>
              <a:rPr lang="en-NZ" baseline="0" dirty="0" smtClean="0"/>
              <a:t>, the compiler can’t match up the .h and the .</a:t>
            </a:r>
            <a:r>
              <a:rPr lang="en-NZ" baseline="0" dirty="0" err="1" smtClean="0"/>
              <a:t>cpp</a:t>
            </a:r>
            <a:r>
              <a:rPr lang="en-NZ" baseline="0" dirty="0" smtClean="0"/>
              <a:t> files.</a:t>
            </a:r>
          </a:p>
          <a:p>
            <a:pPr>
              <a:buFont typeface="Arial" pitchFamily="34" charset="0"/>
              <a:buChar char="•"/>
            </a:pPr>
            <a:r>
              <a:rPr lang="en-NZ" baseline="0" dirty="0" smtClean="0"/>
              <a:t>Also, if you want one class to be able to create instances of another class, you must include the consumed .h in the consumer’s .h. Otherwise it will go “that’s not a type!”</a:t>
            </a:r>
          </a:p>
          <a:p>
            <a:pPr>
              <a:buFont typeface="Arial" pitchFamily="34" charset="0"/>
              <a:buChar char="•"/>
            </a:pPr>
            <a:endParaRPr lang="en-NZ" baseline="0" dirty="0" smtClean="0"/>
          </a:p>
          <a:p>
            <a:pPr>
              <a:buFont typeface="Arial" pitchFamily="34" charset="0"/>
              <a:buChar char="•"/>
            </a:pPr>
            <a:r>
              <a:rPr lang="en-NZ" baseline="0" dirty="0" smtClean="0"/>
              <a:t>Note that you only ever include .h files, never .</a:t>
            </a:r>
            <a:r>
              <a:rPr lang="en-NZ" baseline="0" dirty="0" err="1" smtClean="0"/>
              <a:t>cpp</a:t>
            </a:r>
            <a:r>
              <a:rPr lang="en-NZ" baseline="0" dirty="0" smtClean="0"/>
              <a:t>. Why do you think that is?  =&gt; Because the .h contains all the information the compiler needs. It contains the </a:t>
            </a:r>
            <a:r>
              <a:rPr lang="en-NZ" b="1" i="1" baseline="0" dirty="0" smtClean="0"/>
              <a:t>definition</a:t>
            </a:r>
            <a:r>
              <a:rPr lang="en-NZ" b="0" i="0" baseline="0" dirty="0" smtClean="0"/>
              <a:t> of the class. The class’s </a:t>
            </a:r>
            <a:r>
              <a:rPr lang="en-NZ" b="1" i="1" baseline="0" dirty="0" smtClean="0"/>
              <a:t>interface.</a:t>
            </a:r>
            <a:r>
              <a:rPr lang="en-NZ" b="0" i="0" baseline="0" dirty="0" smtClean="0"/>
              <a:t> </a:t>
            </a:r>
          </a:p>
          <a:p>
            <a:pPr>
              <a:buFont typeface="Arial" pitchFamily="34" charset="0"/>
              <a:buChar char="•"/>
            </a:pPr>
            <a:r>
              <a:rPr lang="en-NZ" b="0" i="0" baseline="0" dirty="0" smtClean="0"/>
              <a:t>This is a very OO thing. The “.h and .</a:t>
            </a:r>
            <a:r>
              <a:rPr lang="en-NZ" b="0" i="0" baseline="0" dirty="0" err="1" smtClean="0"/>
              <a:t>cpp</a:t>
            </a:r>
            <a:r>
              <a:rPr lang="en-NZ" b="0" i="0" baseline="0" dirty="0" smtClean="0"/>
              <a:t>” structure is a direct map to the OO distinction between interface and implementation. You may have heard this called “information hiding”. The .h tells you everything you need to know to use the class; implementation details are hidden in the .</a:t>
            </a:r>
            <a:r>
              <a:rPr lang="en-NZ" b="0" i="0" baseline="0" dirty="0" err="1" smtClean="0"/>
              <a:t>cpp</a:t>
            </a:r>
            <a:r>
              <a:rPr lang="en-NZ" b="0" i="0" baseline="0" dirty="0" smtClean="0"/>
              <a:t>.</a:t>
            </a:r>
          </a:p>
          <a:p>
            <a:pPr>
              <a:buFont typeface="Arial" pitchFamily="34" charset="0"/>
              <a:buChar char="•"/>
            </a:pPr>
            <a:r>
              <a:rPr lang="en-NZ" b="0" i="0" baseline="0" dirty="0" smtClean="0"/>
              <a:t>This is one of the reasons C++ is a more </a:t>
            </a:r>
            <a:r>
              <a:rPr lang="en-NZ" b="1" i="1" baseline="0" dirty="0" smtClean="0"/>
              <a:t>pure</a:t>
            </a:r>
            <a:r>
              <a:rPr lang="en-NZ" b="0" i="0" baseline="0" dirty="0" smtClean="0"/>
              <a:t> OO language than C#.</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10</a:t>
            </a:fld>
            <a:endParaRPr lang="en-NZ"/>
          </a:p>
        </p:txBody>
      </p:sp>
    </p:spTree>
    <p:extLst>
      <p:ext uri="{BB962C8B-B14F-4D97-AF65-F5344CB8AC3E}">
        <p14:creationId xmlns:p14="http://schemas.microsoft.com/office/powerpoint/2010/main" val="292646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We’ve been putting</a:t>
            </a:r>
            <a:r>
              <a:rPr lang="en-NZ" baseline="0" dirty="0" smtClean="0"/>
              <a:t> off the sets and gets. </a:t>
            </a:r>
          </a:p>
          <a:p>
            <a:pPr>
              <a:buFont typeface="Arial" pitchFamily="34" charset="0"/>
              <a:buChar char="•"/>
            </a:pPr>
            <a:r>
              <a:rPr lang="en-NZ" baseline="0" dirty="0" smtClean="0"/>
              <a:t>The reason is that they are handled a little differently in colloquial C++</a:t>
            </a:r>
          </a:p>
          <a:p>
            <a:pPr>
              <a:buFont typeface="Arial" pitchFamily="34" charset="0"/>
              <a:buChar char="•"/>
            </a:pPr>
            <a:r>
              <a:rPr lang="en-NZ" baseline="0" dirty="0" smtClean="0"/>
              <a:t>Not because they are sets and gets, but because they are </a:t>
            </a:r>
            <a:r>
              <a:rPr lang="en-NZ" b="1" i="1" baseline="0" dirty="0" smtClean="0"/>
              <a:t>one line methods</a:t>
            </a:r>
            <a:endParaRPr lang="en-NZ" b="0" i="0" baseline="0" dirty="0" smtClean="0"/>
          </a:p>
          <a:p>
            <a:pPr>
              <a:buFont typeface="Arial" pitchFamily="34" charset="0"/>
              <a:buChar char="•"/>
            </a:pPr>
            <a:r>
              <a:rPr lang="en-NZ" b="0" i="0" baseline="0" dirty="0" smtClean="0"/>
              <a:t>An exception to the “no code” rule is made when the method contains exactly one line of code.</a:t>
            </a:r>
          </a:p>
          <a:p>
            <a:pPr>
              <a:buFont typeface="Arial" pitchFamily="34" charset="0"/>
              <a:buChar char="•"/>
            </a:pPr>
            <a:r>
              <a:rPr lang="en-NZ" b="0" i="0" baseline="0" dirty="0" smtClean="0"/>
              <a:t>When that happens, you can write the code directly in the .h, following a special format that we will see in a minute.</a:t>
            </a:r>
          </a:p>
          <a:p>
            <a:pPr>
              <a:buFont typeface="Arial" pitchFamily="34" charset="0"/>
              <a:buChar char="•"/>
            </a:pPr>
            <a:r>
              <a:rPr lang="en-NZ" b="0" i="0" baseline="0" dirty="0" smtClean="0"/>
              <a:t>This is called </a:t>
            </a:r>
            <a:r>
              <a:rPr lang="en-NZ" b="1" i="1" baseline="0" dirty="0" smtClean="0"/>
              <a:t>in-line expansion</a:t>
            </a:r>
            <a:endParaRPr lang="en-NZ" b="0" i="0" baseline="0" dirty="0" smtClean="0"/>
          </a:p>
          <a:p>
            <a:pPr>
              <a:buFont typeface="Arial" pitchFamily="34" charset="0"/>
              <a:buChar char="•"/>
            </a:pPr>
            <a:r>
              <a:rPr lang="en-NZ" b="0" i="0" baseline="0" dirty="0" smtClean="0"/>
              <a:t>It looks like this....</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11</a:t>
            </a:fld>
            <a:endParaRPr lang="en-NZ"/>
          </a:p>
        </p:txBody>
      </p:sp>
    </p:spTree>
    <p:extLst>
      <p:ext uri="{BB962C8B-B14F-4D97-AF65-F5344CB8AC3E}">
        <p14:creationId xmlns:p14="http://schemas.microsoft.com/office/powerpoint/2010/main" val="205851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that if you have more complex set/get, if, for example</a:t>
            </a:r>
            <a:r>
              <a:rPr lang="en-NZ" baseline="0" dirty="0" smtClean="0"/>
              <a:t> you do error checking before setting, the method will be more than one line long, and </a:t>
            </a:r>
            <a:r>
              <a:rPr lang="en-NZ" b="1" i="1" baseline="0" dirty="0" smtClean="0"/>
              <a:t>you must define it in the .</a:t>
            </a:r>
            <a:r>
              <a:rPr lang="en-NZ" b="1" i="1" baseline="0" dirty="0" err="1" smtClean="0"/>
              <a:t>cpp</a:t>
            </a:r>
            <a:r>
              <a:rPr lang="en-NZ" b="0" i="0" baseline="0" dirty="0" smtClean="0"/>
              <a:t>. </a:t>
            </a:r>
          </a:p>
          <a:p>
            <a:pPr>
              <a:buFont typeface="Arial" pitchFamily="34" charset="0"/>
              <a:buChar char="•"/>
            </a:pPr>
            <a:r>
              <a:rPr lang="en-NZ" b="0" i="0" baseline="0" dirty="0" smtClean="0"/>
              <a:t>Note also, that you are not required to do one line methods this way. For example, Speak() was one line, but we did it the separate way. Traditionally, inline expansion will be reserved for </a:t>
            </a:r>
            <a:r>
              <a:rPr lang="en-NZ" b="0" i="0" baseline="0" dirty="0" err="1" smtClean="0"/>
              <a:t>accessors</a:t>
            </a:r>
            <a:r>
              <a:rPr lang="en-NZ" b="0" i="0" baseline="0" dirty="0" smtClean="0"/>
              <a:t> and modifiers</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12</a:t>
            </a:fld>
            <a:endParaRPr lang="en-NZ"/>
          </a:p>
        </p:txBody>
      </p:sp>
    </p:spTree>
    <p:extLst>
      <p:ext uri="{BB962C8B-B14F-4D97-AF65-F5344CB8AC3E}">
        <p14:creationId xmlns:p14="http://schemas.microsoft.com/office/powerpoint/2010/main" val="300918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now you have a class (</a:t>
            </a:r>
            <a:r>
              <a:rPr lang="en-NZ" dirty="0" err="1" smtClean="0"/>
              <a:t>yay</a:t>
            </a:r>
            <a:r>
              <a:rPr lang="en-NZ" dirty="0" smtClean="0"/>
              <a:t>!).</a:t>
            </a:r>
          </a:p>
          <a:p>
            <a:pPr>
              <a:buFont typeface="Arial" pitchFamily="34" charset="0"/>
              <a:buChar char="•"/>
            </a:pPr>
            <a:r>
              <a:rPr lang="en-NZ" dirty="0" smtClean="0"/>
              <a:t>How do you get an instance of the class?</a:t>
            </a:r>
          </a:p>
          <a:p>
            <a:pPr>
              <a:buFont typeface="Arial" pitchFamily="34" charset="0"/>
              <a:buChar char="•"/>
            </a:pPr>
            <a:r>
              <a:rPr lang="en-NZ" dirty="0" smtClean="0"/>
              <a:t>In some method that can see </a:t>
            </a:r>
            <a:r>
              <a:rPr lang="en-NZ" dirty="0" err="1" smtClean="0"/>
              <a:t>Animal.h</a:t>
            </a:r>
            <a:r>
              <a:rPr lang="en-NZ" dirty="0" smtClean="0"/>
              <a:t> (because you’ve got</a:t>
            </a:r>
            <a:r>
              <a:rPr lang="en-NZ" baseline="0" dirty="0" smtClean="0"/>
              <a:t> a #include for it), you do this...</a:t>
            </a:r>
          </a:p>
          <a:p>
            <a:pPr>
              <a:buFont typeface="Arial" pitchFamily="34" charset="0"/>
              <a:buNone/>
            </a:pPr>
            <a:endParaRPr lang="en-NZ" baseline="0" dirty="0" smtClean="0"/>
          </a:p>
          <a:p>
            <a:pPr>
              <a:buFont typeface="Arial" pitchFamily="34" charset="0"/>
              <a:buChar char="•"/>
            </a:pPr>
            <a:r>
              <a:rPr lang="en-NZ" baseline="0" dirty="0" smtClean="0"/>
              <a:t>This code is in the click handler for a button on my form.</a:t>
            </a:r>
          </a:p>
          <a:p>
            <a:pPr>
              <a:buFont typeface="Arial" pitchFamily="34" charset="0"/>
              <a:buChar char="•"/>
            </a:pPr>
            <a:r>
              <a:rPr lang="en-NZ" baseline="0" dirty="0" smtClean="0"/>
              <a:t>What is Bob’s age? And his weight?  (1 and 10.0; as specified in the code for the default </a:t>
            </a:r>
            <a:r>
              <a:rPr lang="en-NZ" baseline="0" dirty="0" err="1" smtClean="0"/>
              <a:t>ctor</a:t>
            </a:r>
            <a:r>
              <a:rPr lang="en-NZ" baseline="0" dirty="0" smtClean="0"/>
              <a:t>).</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13</a:t>
            </a:fld>
            <a:endParaRPr lang="en-NZ"/>
          </a:p>
        </p:txBody>
      </p:sp>
    </p:spTree>
    <p:extLst>
      <p:ext uri="{BB962C8B-B14F-4D97-AF65-F5344CB8AC3E}">
        <p14:creationId xmlns:p14="http://schemas.microsoft.com/office/powerpoint/2010/main" val="1964165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to use them....</a:t>
            </a:r>
          </a:p>
          <a:p>
            <a:pPr>
              <a:buFont typeface="Arial" pitchFamily="34" charset="0"/>
              <a:buChar char="•"/>
            </a:pPr>
            <a:r>
              <a:rPr lang="en-NZ" dirty="0" smtClean="0"/>
              <a:t>What is the output?</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14</a:t>
            </a:fld>
            <a:endParaRPr lang="en-NZ"/>
          </a:p>
        </p:txBody>
      </p:sp>
    </p:spTree>
    <p:extLst>
      <p:ext uri="{BB962C8B-B14F-4D97-AF65-F5344CB8AC3E}">
        <p14:creationId xmlns:p14="http://schemas.microsoft.com/office/powerpoint/2010/main" val="3474758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the top of Form1.h. I added the #include so that I</a:t>
            </a:r>
            <a:r>
              <a:rPr lang="en-NZ" baseline="0" dirty="0" smtClean="0"/>
              <a:t> could declare an Animal^. </a:t>
            </a:r>
          </a:p>
          <a:p>
            <a:pPr>
              <a:buFont typeface="Arial" pitchFamily="34" charset="0"/>
              <a:buChar char="•"/>
            </a:pPr>
            <a:r>
              <a:rPr lang="en-NZ" baseline="0" dirty="0" smtClean="0"/>
              <a:t>That is, so that the Form could see data type (class type) Animal.</a:t>
            </a:r>
          </a:p>
          <a:p>
            <a:pPr>
              <a:buFont typeface="Arial" pitchFamily="34" charset="0"/>
              <a:buChar char="•"/>
            </a:pPr>
            <a:r>
              <a:rPr lang="en-NZ" baseline="0" dirty="0" smtClean="0"/>
              <a:t>Note the quotes. This is a filename (so a string) not an object.</a:t>
            </a:r>
          </a:p>
          <a:p>
            <a:pPr>
              <a:buFont typeface="Arial" pitchFamily="34" charset="0"/>
              <a:buChar char="•"/>
            </a:pPr>
            <a:r>
              <a:rPr lang="en-NZ" baseline="0" dirty="0" smtClean="0"/>
              <a:t>(Those, by the way, are the namespace statements I copy and paste into every .h file....)</a:t>
            </a:r>
          </a:p>
          <a:p>
            <a:pPr>
              <a:buFont typeface="Arial" pitchFamily="34" charset="0"/>
              <a:buChar char="•"/>
            </a:pPr>
            <a:endParaRPr lang="en-NZ" baseline="0" dirty="0" smtClean="0"/>
          </a:p>
          <a:p>
            <a:pPr>
              <a:buFont typeface="Arial" pitchFamily="34" charset="0"/>
              <a:buChar char="•"/>
            </a:pPr>
            <a:r>
              <a:rPr lang="en-NZ" baseline="0" dirty="0" smtClean="0"/>
              <a:t>What would happen if I had forgotten that include?</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15</a:t>
            </a:fld>
            <a:endParaRPr lang="en-NZ"/>
          </a:p>
        </p:txBody>
      </p:sp>
    </p:spTree>
    <p:extLst>
      <p:ext uri="{BB962C8B-B14F-4D97-AF65-F5344CB8AC3E}">
        <p14:creationId xmlns:p14="http://schemas.microsoft.com/office/powerpoint/2010/main" val="1567438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happens.</a:t>
            </a:r>
          </a:p>
          <a:p>
            <a:pPr>
              <a:buFont typeface="Arial" pitchFamily="34" charset="0"/>
              <a:buChar char="•"/>
            </a:pPr>
            <a:r>
              <a:rPr lang="en-NZ" dirty="0" smtClean="0"/>
              <a:t>The trouble all starts with “Animal : undeclared identifier”</a:t>
            </a:r>
          </a:p>
          <a:p>
            <a:pPr>
              <a:buFont typeface="Arial" pitchFamily="34" charset="0"/>
              <a:buChar char="•"/>
            </a:pPr>
            <a:r>
              <a:rPr lang="en-NZ" dirty="0" smtClean="0"/>
              <a:t>The compiler doesn’t recognise Animal as a class, so it can’t be a</a:t>
            </a:r>
            <a:r>
              <a:rPr lang="en-NZ" baseline="0" dirty="0" smtClean="0"/>
              <a:t> data type, so you can’t declare pointers to instances of it, so everything breaks.</a:t>
            </a:r>
          </a:p>
          <a:p>
            <a:pPr>
              <a:buFont typeface="Arial" pitchFamily="34" charset="0"/>
              <a:buChar char="•"/>
            </a:pPr>
            <a:r>
              <a:rPr lang="en-NZ" baseline="0" dirty="0" smtClean="0"/>
              <a:t>When you know you have built a perfectly good class, but the compiler doesn’t recognise it, you are almost certainly missing an include.</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16</a:t>
            </a:fld>
            <a:endParaRPr lang="en-NZ"/>
          </a:p>
        </p:txBody>
      </p:sp>
    </p:spTree>
    <p:extLst>
      <p:ext uri="{BB962C8B-B14F-4D97-AF65-F5344CB8AC3E}">
        <p14:creationId xmlns:p14="http://schemas.microsoft.com/office/powerpoint/2010/main" val="323502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NB:</a:t>
            </a:r>
            <a:r>
              <a:rPr lang="en-NZ" baseline="0" dirty="0" smtClean="0"/>
              <a:t> The following is only for C++/CLI, not native C++</a:t>
            </a:r>
            <a:endParaRPr lang="en-NZ" dirty="0" smtClean="0"/>
          </a:p>
          <a:p>
            <a:pPr>
              <a:buFont typeface="Arial" pitchFamily="34" charset="0"/>
              <a:buChar char="•"/>
            </a:pPr>
            <a:endParaRPr lang="en-NZ" dirty="0" smtClean="0"/>
          </a:p>
          <a:p>
            <a:pPr>
              <a:buFont typeface="Arial" pitchFamily="34" charset="0"/>
              <a:buChar char="•"/>
            </a:pPr>
            <a:r>
              <a:rPr lang="en-NZ" dirty="0" smtClean="0"/>
              <a:t>Access and modify like this.</a:t>
            </a:r>
          </a:p>
          <a:p>
            <a:pPr>
              <a:buFont typeface="Arial" pitchFamily="34" charset="0"/>
              <a:buChar char="•"/>
            </a:pPr>
            <a:r>
              <a:rPr lang="en-NZ" dirty="0" smtClean="0"/>
              <a:t>But this isn’t very .NET-</a:t>
            </a:r>
            <a:r>
              <a:rPr lang="en-NZ" dirty="0" err="1" smtClean="0"/>
              <a:t>ish</a:t>
            </a:r>
            <a:r>
              <a:rPr lang="en-NZ" dirty="0" smtClean="0"/>
              <a:t>.</a:t>
            </a:r>
          </a:p>
          <a:p>
            <a:pPr>
              <a:buFont typeface="Arial" pitchFamily="34" charset="0"/>
              <a:buChar char="•"/>
            </a:pPr>
            <a:r>
              <a:rPr lang="en-NZ" dirty="0" smtClean="0"/>
              <a:t>Think</a:t>
            </a:r>
            <a:r>
              <a:rPr lang="en-NZ" baseline="0" dirty="0" smtClean="0"/>
              <a:t> about how we modify buttons...</a:t>
            </a:r>
          </a:p>
          <a:p>
            <a:pPr>
              <a:buFont typeface="Arial" pitchFamily="34" charset="0"/>
              <a:buChar char="•"/>
            </a:pPr>
            <a:r>
              <a:rPr lang="en-NZ" baseline="0" dirty="0" smtClean="0"/>
              <a:t>This is cleaner (think about how you’d increment Left with sets and gets) so we like it.</a:t>
            </a:r>
          </a:p>
          <a:p>
            <a:pPr>
              <a:buFont typeface="Arial" pitchFamily="34" charset="0"/>
              <a:buChar char="•"/>
            </a:pPr>
            <a:r>
              <a:rPr lang="en-NZ" baseline="0" dirty="0" smtClean="0"/>
              <a:t>Why no sets and gets?</a:t>
            </a:r>
          </a:p>
          <a:p>
            <a:pPr>
              <a:buFont typeface="Arial" pitchFamily="34" charset="0"/>
              <a:buChar char="•"/>
            </a:pPr>
            <a:r>
              <a:rPr lang="en-NZ" baseline="0" dirty="0" smtClean="0"/>
              <a:t>Because in the button class, the value left has been declared as a .NET </a:t>
            </a:r>
            <a:r>
              <a:rPr lang="en-NZ" b="1" baseline="0" dirty="0" smtClean="0"/>
              <a:t>property.</a:t>
            </a:r>
          </a:p>
          <a:p>
            <a:pPr>
              <a:buFont typeface="Arial" pitchFamily="34" charset="0"/>
              <a:buChar char="•"/>
            </a:pPr>
            <a:r>
              <a:rPr lang="en-NZ" b="0" baseline="0" dirty="0" smtClean="0"/>
              <a:t>When working in .NET, the word “property” has a special meaning.</a:t>
            </a:r>
            <a:endParaRPr lang="en-NZ" b="0"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17</a:t>
            </a:fld>
            <a:endParaRPr lang="en-NZ"/>
          </a:p>
        </p:txBody>
      </p:sp>
    </p:spTree>
    <p:extLst>
      <p:ext uri="{BB962C8B-B14F-4D97-AF65-F5344CB8AC3E}">
        <p14:creationId xmlns:p14="http://schemas.microsoft.com/office/powerpoint/2010/main" val="3530213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Many</a:t>
            </a:r>
            <a:r>
              <a:rPr lang="en-NZ" baseline="0" dirty="0" smtClean="0"/>
              <a:t> system object data members are done this way, and you can use this approach in your own classes as well.</a:t>
            </a:r>
          </a:p>
          <a:p>
            <a:pPr>
              <a:buFont typeface="Arial" pitchFamily="34" charset="0"/>
              <a:buChar char="•"/>
            </a:pPr>
            <a:r>
              <a:rPr lang="en-NZ" baseline="0" dirty="0" smtClean="0"/>
              <a:t>Here is the syntax...</a:t>
            </a:r>
          </a:p>
          <a:p>
            <a:pPr>
              <a:buFont typeface="Arial" pitchFamily="34" charset="0"/>
              <a:buChar char="•"/>
            </a:pPr>
            <a:r>
              <a:rPr lang="en-NZ" baseline="0" dirty="0" smtClean="0"/>
              <a:t>First the private member, with lower case first letter.</a:t>
            </a:r>
          </a:p>
          <a:p>
            <a:pPr>
              <a:buFont typeface="Arial" pitchFamily="34" charset="0"/>
              <a:buChar char="•"/>
            </a:pPr>
            <a:r>
              <a:rPr lang="en-NZ" baseline="0" dirty="0" smtClean="0"/>
              <a:t>Then the public member with upper case, marked as property</a:t>
            </a:r>
          </a:p>
          <a:p>
            <a:pPr>
              <a:buFont typeface="Arial" pitchFamily="34" charset="0"/>
              <a:buChar char="•"/>
            </a:pPr>
            <a:r>
              <a:rPr lang="en-NZ" baseline="0" dirty="0" smtClean="0"/>
              <a:t>Then a code block {} containing a method get() and a method set(), containing whatever code you need.</a:t>
            </a:r>
          </a:p>
          <a:p>
            <a:pPr>
              <a:buFont typeface="Arial" pitchFamily="34" charset="0"/>
              <a:buChar char="•"/>
            </a:pPr>
            <a:r>
              <a:rPr lang="en-NZ" baseline="0" dirty="0" smtClean="0"/>
              <a:t>Note that this is all in the .h file.</a:t>
            </a:r>
          </a:p>
          <a:p>
            <a:pPr>
              <a:buFont typeface="Arial" pitchFamily="34" charset="0"/>
              <a:buChar char="•"/>
            </a:pPr>
            <a:r>
              <a:rPr lang="en-NZ" baseline="0" dirty="0" smtClean="0"/>
              <a:t>Now, a programmer working with an instance of Animal, can just say...</a:t>
            </a:r>
          </a:p>
          <a:p>
            <a:pPr>
              <a:buFont typeface="Arial" pitchFamily="34" charset="0"/>
              <a:buChar char="•"/>
            </a:pPr>
            <a:r>
              <a:rPr lang="en-NZ" baseline="0" dirty="0" smtClean="0"/>
              <a:t>Much easier.</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18</a:t>
            </a:fld>
            <a:endParaRPr lang="en-NZ"/>
          </a:p>
        </p:txBody>
      </p:sp>
    </p:spTree>
    <p:extLst>
      <p:ext uri="{BB962C8B-B14F-4D97-AF65-F5344CB8AC3E}">
        <p14:creationId xmlns:p14="http://schemas.microsoft.com/office/powerpoint/2010/main" val="150639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you don’t want</a:t>
            </a:r>
            <a:r>
              <a:rPr lang="en-NZ" baseline="0" dirty="0" smtClean="0"/>
              <a:t> to put any code into the set and get methods, it’s even shorter.</a:t>
            </a:r>
          </a:p>
          <a:p>
            <a:pPr>
              <a:buFont typeface="Arial" pitchFamily="34" charset="0"/>
              <a:buChar char="•"/>
            </a:pPr>
            <a:r>
              <a:rPr lang="en-NZ" baseline="0" dirty="0" smtClean="0"/>
              <a:t>You don’t even have to declare the private version at all.</a:t>
            </a:r>
          </a:p>
          <a:p>
            <a:pPr>
              <a:buFont typeface="Arial" pitchFamily="34" charset="0"/>
              <a:buChar char="•"/>
            </a:pPr>
            <a:r>
              <a:rPr lang="en-NZ" baseline="0" dirty="0" smtClean="0"/>
              <a:t>Just do this...</a:t>
            </a:r>
          </a:p>
          <a:p>
            <a:pPr>
              <a:buFont typeface="Arial" pitchFamily="34" charset="0"/>
              <a:buChar char="•"/>
            </a:pPr>
            <a:r>
              <a:rPr lang="en-NZ" baseline="0" dirty="0" smtClean="0"/>
              <a:t>The compiler will automatically make the private version (age) for you, and you can, with some complexity, access it if you need it (this is relevant when dealing with compiled modules, and is out of scope for this paper).</a:t>
            </a:r>
          </a:p>
          <a:p>
            <a:pPr>
              <a:buFont typeface="Arial" pitchFamily="34" charset="0"/>
              <a:buChar char="•"/>
            </a:pPr>
            <a:r>
              <a:rPr lang="en-NZ" baseline="0" dirty="0" smtClean="0"/>
              <a:t>If you later want to go back and add more complexity (like checking that age &gt;= 0) you can add that code using the previous pattern, and nothing will break.</a:t>
            </a:r>
          </a:p>
          <a:p>
            <a:pPr>
              <a:buFont typeface="Arial" pitchFamily="34" charset="0"/>
              <a:buChar char="•"/>
            </a:pPr>
            <a:endParaRPr lang="en-NZ" baseline="0" dirty="0" smtClean="0"/>
          </a:p>
          <a:p>
            <a:pPr>
              <a:buFont typeface="Arial" pitchFamily="34" charset="0"/>
              <a:buChar char="•"/>
            </a:pPr>
            <a:r>
              <a:rPr lang="en-NZ" baseline="0" dirty="0" smtClean="0"/>
              <a:t>The user says bob-&gt;Age.</a:t>
            </a:r>
          </a:p>
        </p:txBody>
      </p:sp>
      <p:sp>
        <p:nvSpPr>
          <p:cNvPr id="4" name="Slide Number Placeholder 3"/>
          <p:cNvSpPr>
            <a:spLocks noGrp="1"/>
          </p:cNvSpPr>
          <p:nvPr>
            <p:ph type="sldNum" sz="quarter" idx="10"/>
          </p:nvPr>
        </p:nvSpPr>
        <p:spPr/>
        <p:txBody>
          <a:bodyPr/>
          <a:lstStyle/>
          <a:p>
            <a:fld id="{DD19F55E-4520-4D43-B047-0696D387CEE0}" type="slidenum">
              <a:rPr lang="en-NZ" smtClean="0"/>
              <a:pPr/>
              <a:t>19</a:t>
            </a:fld>
            <a:endParaRPr lang="en-NZ"/>
          </a:p>
        </p:txBody>
      </p:sp>
    </p:spTree>
    <p:extLst>
      <p:ext uri="{BB962C8B-B14F-4D97-AF65-F5344CB8AC3E}">
        <p14:creationId xmlns:p14="http://schemas.microsoft.com/office/powerpoint/2010/main" val="281643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We will see that VS helps us make the correc</a:t>
            </a:r>
            <a:r>
              <a:rPr lang="en-NZ" baseline="0" dirty="0" smtClean="0"/>
              <a:t>t files</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2</a:t>
            </a:fld>
            <a:endParaRPr lang="en-NZ"/>
          </a:p>
        </p:txBody>
      </p:sp>
    </p:spTree>
    <p:extLst>
      <p:ext uri="{BB962C8B-B14F-4D97-AF65-F5344CB8AC3E}">
        <p14:creationId xmlns:p14="http://schemas.microsoft.com/office/powerpoint/2010/main" val="164288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Always add your new classes this way.</a:t>
            </a:r>
          </a:p>
          <a:p>
            <a:pPr>
              <a:buFont typeface="Arial" pitchFamily="34" charset="0"/>
              <a:buChar char="•"/>
            </a:pPr>
            <a:r>
              <a:rPr lang="en-NZ" dirty="0" smtClean="0"/>
              <a:t>It allows VS to keep track of what is in your project, so that you don’t have to worry about synchronising and building.</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20</a:t>
            </a:fld>
            <a:endParaRPr lang="en-NZ"/>
          </a:p>
        </p:txBody>
      </p:sp>
    </p:spTree>
    <p:extLst>
      <p:ext uri="{BB962C8B-B14F-4D97-AF65-F5344CB8AC3E}">
        <p14:creationId xmlns:p14="http://schemas.microsoft.com/office/powerpoint/2010/main" val="114903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enter the class name (sorry about the cursor</a:t>
            </a:r>
            <a:r>
              <a:rPr lang="en-NZ" baseline="0" dirty="0" smtClean="0"/>
              <a:t> line there)</a:t>
            </a:r>
            <a:r>
              <a:rPr lang="en-NZ" dirty="0" smtClean="0"/>
              <a:t>, VS fills</a:t>
            </a:r>
            <a:r>
              <a:rPr lang="en-NZ" baseline="0" dirty="0" smtClean="0"/>
              <a:t> in the other fields automatically</a:t>
            </a:r>
          </a:p>
          <a:p>
            <a:pPr>
              <a:buFont typeface="Arial" pitchFamily="34" charset="0"/>
              <a:buChar char="•"/>
            </a:pPr>
            <a:r>
              <a:rPr lang="en-NZ" baseline="0" dirty="0" smtClean="0"/>
              <a:t>We will make managed classes</a:t>
            </a:r>
          </a:p>
          <a:p>
            <a:pPr>
              <a:buFont typeface="Arial" pitchFamily="34" charset="0"/>
              <a:buChar char="•"/>
            </a:pPr>
            <a:r>
              <a:rPr lang="en-NZ" baseline="0" dirty="0" smtClean="0"/>
              <a:t>Remember, all this means is ^ and </a:t>
            </a:r>
            <a:r>
              <a:rPr lang="en-NZ" baseline="0" dirty="0" err="1" smtClean="0"/>
              <a:t>gcnew</a:t>
            </a:r>
            <a:endParaRPr lang="en-NZ" baseline="0" dirty="0" smtClean="0"/>
          </a:p>
          <a:p>
            <a:pPr>
              <a:buFont typeface="Arial" pitchFamily="34" charset="0"/>
              <a:buChar char="•"/>
            </a:pPr>
            <a:r>
              <a:rPr lang="en-NZ" baseline="0" dirty="0" smtClean="0"/>
              <a:t>Later, when we start inheriting, you can specify the base class here...</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22</a:t>
            </a:fld>
            <a:endParaRPr lang="en-NZ"/>
          </a:p>
        </p:txBody>
      </p:sp>
    </p:spTree>
    <p:extLst>
      <p:ext uri="{BB962C8B-B14F-4D97-AF65-F5344CB8AC3E}">
        <p14:creationId xmlns:p14="http://schemas.microsoft.com/office/powerpoint/2010/main" val="416849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Notice that your project now contains two new files – </a:t>
            </a:r>
            <a:r>
              <a:rPr lang="en-NZ" dirty="0" err="1" smtClean="0"/>
              <a:t>Animal.h</a:t>
            </a:r>
            <a:r>
              <a:rPr lang="en-NZ" dirty="0" smtClean="0"/>
              <a:t> and Animal.cpp</a:t>
            </a:r>
          </a:p>
          <a:p>
            <a:pPr lvl="0">
              <a:buFont typeface="Arial" pitchFamily="34" charset="0"/>
              <a:buChar char="•"/>
            </a:pPr>
            <a:r>
              <a:rPr lang="en-NZ" dirty="0" smtClean="0"/>
              <a:t>Double</a:t>
            </a:r>
            <a:r>
              <a:rPr lang="en-NZ" baseline="0" dirty="0" smtClean="0"/>
              <a:t> click on them to open them in the code editor and start adding what goes where, as we’ve discussed.</a:t>
            </a:r>
          </a:p>
          <a:p>
            <a:pPr lvl="0">
              <a:buFont typeface="Arial" pitchFamily="34" charset="0"/>
              <a:buChar char="•"/>
            </a:pPr>
            <a:r>
              <a:rPr lang="en-NZ" dirty="0" smtClean="0"/>
              <a:t>VS keeps</a:t>
            </a:r>
            <a:r>
              <a:rPr lang="en-NZ" baseline="0" dirty="0" smtClean="0"/>
              <a:t> track of all these different files when it builds and compiles. You just put everything where it goes.</a:t>
            </a:r>
          </a:p>
          <a:p>
            <a:pPr lvl="0">
              <a:buFont typeface="Arial" pitchFamily="34" charset="0"/>
              <a:buChar char="•"/>
            </a:pPr>
            <a:r>
              <a:rPr lang="en-NZ" baseline="0" dirty="0" smtClean="0"/>
              <a:t>So...</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23</a:t>
            </a:fld>
            <a:endParaRPr lang="en-NZ"/>
          </a:p>
        </p:txBody>
      </p:sp>
    </p:spTree>
    <p:extLst>
      <p:ext uri="{BB962C8B-B14F-4D97-AF65-F5344CB8AC3E}">
        <p14:creationId xmlns:p14="http://schemas.microsoft.com/office/powerpoint/2010/main" val="45052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1D2EA-3B45-43D7-978F-FEC7BC95C5DF}" type="slidenum">
              <a:rPr lang="en-NZ"/>
              <a:pPr/>
              <a:t>24</a:t>
            </a:fld>
            <a:endParaRPr lang="en-NZ"/>
          </a:p>
        </p:txBody>
      </p:sp>
      <p:sp>
        <p:nvSpPr>
          <p:cNvPr id="152578" name="Rectangle 2"/>
          <p:cNvSpPr>
            <a:spLocks noGrp="1" noRot="1" noChangeAspect="1" noChangeArrowheads="1" noTextEdit="1"/>
          </p:cNvSpPr>
          <p:nvPr>
            <p:ph type="sldImg"/>
          </p:nvPr>
        </p:nvSpPr>
        <p:spPr>
          <a:xfrm>
            <a:off x="917575" y="744538"/>
            <a:ext cx="4962525" cy="3722687"/>
          </a:xfrm>
          <a:ln/>
        </p:spPr>
      </p:sp>
      <p:sp>
        <p:nvSpPr>
          <p:cNvPr id="152579" name="Rectangle 3"/>
          <p:cNvSpPr>
            <a:spLocks noGrp="1" noChangeArrowheads="1"/>
          </p:cNvSpPr>
          <p:nvPr>
            <p:ph type="body" idx="1"/>
          </p:nvPr>
        </p:nvSpPr>
        <p:spPr/>
        <p:txBody>
          <a:bodyPr/>
          <a:lstStyle/>
          <a:p>
            <a:pPr>
              <a:buFontTx/>
              <a:buChar char="•"/>
            </a:pPr>
            <a:r>
              <a:rPr lang="en-NZ" dirty="0" smtClean="0"/>
              <a:t>Classes Monster</a:t>
            </a:r>
            <a:r>
              <a:rPr lang="en-NZ" baseline="0" dirty="0" smtClean="0"/>
              <a:t> and Witch</a:t>
            </a:r>
            <a:endParaRPr lang="en-NZ" dirty="0"/>
          </a:p>
          <a:p>
            <a:pPr>
              <a:buFontTx/>
              <a:buChar char="•"/>
            </a:pPr>
            <a:r>
              <a:rPr lang="en-NZ" dirty="0"/>
              <a:t>See handout</a:t>
            </a:r>
          </a:p>
        </p:txBody>
      </p:sp>
    </p:spTree>
    <p:extLst>
      <p:ext uri="{BB962C8B-B14F-4D97-AF65-F5344CB8AC3E}">
        <p14:creationId xmlns:p14="http://schemas.microsoft.com/office/powerpoint/2010/main" val="117824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28F3B-5506-40F8-BAA9-A41362340E06}" type="slidenum">
              <a:rPr lang="en-NZ"/>
              <a:pPr/>
              <a:t>3</a:t>
            </a:fld>
            <a:endParaRPr lang="en-NZ"/>
          </a:p>
        </p:txBody>
      </p:sp>
      <p:sp>
        <p:nvSpPr>
          <p:cNvPr id="109570" name="Rectangle 2"/>
          <p:cNvSpPr>
            <a:spLocks noGrp="1" noRot="1" noChangeAspect="1" noChangeArrowheads="1" noTextEdit="1"/>
          </p:cNvSpPr>
          <p:nvPr>
            <p:ph type="sldImg"/>
          </p:nvPr>
        </p:nvSpPr>
        <p:spPr>
          <a:xfrm>
            <a:off x="917575" y="744538"/>
            <a:ext cx="4962525" cy="3722687"/>
          </a:xfrm>
          <a:ln/>
        </p:spPr>
      </p:sp>
      <p:sp>
        <p:nvSpPr>
          <p:cNvPr id="109571" name="Rectangle 3"/>
          <p:cNvSpPr>
            <a:spLocks noGrp="1" noChangeArrowheads="1"/>
          </p:cNvSpPr>
          <p:nvPr>
            <p:ph type="body" idx="1"/>
          </p:nvPr>
        </p:nvSpPr>
        <p:spPr/>
        <p:txBody>
          <a:bodyPr/>
          <a:lstStyle/>
          <a:p>
            <a:pPr>
              <a:buFont typeface="Arial" pitchFamily="34" charset="0"/>
              <a:buChar char="•"/>
            </a:pPr>
            <a:r>
              <a:rPr lang="en-NZ" baseline="0" dirty="0" smtClean="0"/>
              <a:t>In the .h we declare, but do not initialise, data fields.</a:t>
            </a:r>
          </a:p>
          <a:p>
            <a:pPr>
              <a:buFont typeface="Arial" pitchFamily="34" charset="0"/>
              <a:buChar char="•"/>
            </a:pPr>
            <a:r>
              <a:rPr lang="en-NZ" baseline="0" dirty="0" smtClean="0"/>
              <a:t>In the .h we give function prototypes (return type, name and arguments lists), but no code.</a:t>
            </a:r>
          </a:p>
          <a:p>
            <a:pPr>
              <a:buFont typeface="Arial" pitchFamily="34" charset="0"/>
              <a:buChar char="•"/>
            </a:pPr>
            <a:endParaRPr lang="en-NZ" baseline="0" dirty="0" smtClean="0"/>
          </a:p>
          <a:p>
            <a:pPr>
              <a:buFont typeface="Arial" pitchFamily="34" charset="0"/>
              <a:buChar char="•"/>
            </a:pPr>
            <a:r>
              <a:rPr lang="en-NZ" baseline="0" dirty="0" smtClean="0"/>
              <a:t>Schematically, the .h looks like this:</a:t>
            </a:r>
          </a:p>
          <a:p>
            <a:pPr>
              <a:buFont typeface="Arial" pitchFamily="34" charset="0"/>
              <a:buChar char="•"/>
            </a:pPr>
            <a:endParaRPr lang="en-NZ" baseline="0" dirty="0" smtClean="0"/>
          </a:p>
          <a:p>
            <a:pPr>
              <a:buFont typeface="Arial" pitchFamily="34" charset="0"/>
              <a:buChar char="•"/>
            </a:pPr>
            <a:r>
              <a:rPr lang="en-NZ" dirty="0" smtClean="0"/>
              <a:t>This goes in the .h</a:t>
            </a:r>
          </a:p>
          <a:p>
            <a:pPr>
              <a:buFont typeface="Arial" pitchFamily="34" charset="0"/>
              <a:buChar char="•"/>
            </a:pPr>
            <a:r>
              <a:rPr lang="en-NZ" dirty="0" smtClean="0"/>
              <a:t>This is a non-descending class</a:t>
            </a:r>
          </a:p>
          <a:p>
            <a:pPr>
              <a:buFont typeface="Arial" pitchFamily="34" charset="0"/>
              <a:buChar char="•"/>
            </a:pPr>
            <a:r>
              <a:rPr lang="en-NZ" dirty="0" smtClean="0"/>
              <a:t>Classes</a:t>
            </a:r>
            <a:r>
              <a:rPr lang="en-NZ" baseline="0" dirty="0" smtClean="0"/>
              <a:t> in Visual C++ are either ref or value. The default is ref.</a:t>
            </a:r>
          </a:p>
          <a:p>
            <a:pPr>
              <a:buFont typeface="Arial" pitchFamily="34" charset="0"/>
              <a:buChar char="•"/>
            </a:pPr>
            <a:r>
              <a:rPr lang="en-NZ" baseline="0" dirty="0" smtClean="0"/>
              <a:t>A value class is one with no methods (i.e. a record)</a:t>
            </a:r>
            <a:endParaRPr lang="en-NZ" dirty="0" smtClean="0"/>
          </a:p>
          <a:p>
            <a:pPr>
              <a:buFont typeface="Arial" pitchFamily="34" charset="0"/>
              <a:buChar char="•"/>
            </a:pPr>
            <a:r>
              <a:rPr lang="en-NZ" dirty="0" smtClean="0"/>
              <a:t>Slightly more efficient</a:t>
            </a:r>
            <a:r>
              <a:rPr lang="en-NZ" baseline="0" dirty="0" smtClean="0"/>
              <a:t> implementation, can only be declared statically.</a:t>
            </a:r>
          </a:p>
          <a:p>
            <a:pPr>
              <a:buFont typeface="Arial" pitchFamily="34" charset="0"/>
              <a:buChar char="•"/>
            </a:pPr>
            <a:r>
              <a:rPr lang="en-NZ" baseline="0" dirty="0" smtClean="0"/>
              <a:t>Mostly we ignore this and just make ref classes (the default)</a:t>
            </a:r>
          </a:p>
          <a:p>
            <a:pPr>
              <a:buFont typeface="Arial" pitchFamily="34" charset="0"/>
              <a:buChar char="•"/>
            </a:pPr>
            <a:endParaRPr lang="en-NZ" baseline="0" dirty="0" smtClean="0"/>
          </a:p>
          <a:p>
            <a:pPr>
              <a:buFont typeface="Arial" pitchFamily="34" charset="0"/>
              <a:buChar char="•"/>
            </a:pPr>
            <a:r>
              <a:rPr lang="en-NZ" dirty="0" smtClean="0"/>
              <a:t>There are three</a:t>
            </a:r>
            <a:r>
              <a:rPr lang="en-NZ" baseline="0" dirty="0" smtClean="0"/>
              <a:t> scoping options:</a:t>
            </a:r>
            <a:endParaRPr lang="en-NZ" dirty="0"/>
          </a:p>
          <a:p>
            <a:pPr lvl="1">
              <a:buFontTx/>
              <a:buChar char="•"/>
            </a:pPr>
            <a:r>
              <a:rPr lang="en-NZ" dirty="0"/>
              <a:t>Private: </a:t>
            </a:r>
            <a:r>
              <a:rPr lang="en-NZ" dirty="0" smtClean="0"/>
              <a:t>Accessible </a:t>
            </a:r>
            <a:r>
              <a:rPr lang="en-NZ" dirty="0"/>
              <a:t>only by class members</a:t>
            </a:r>
          </a:p>
          <a:p>
            <a:pPr lvl="1">
              <a:buFontTx/>
              <a:buChar char="•"/>
            </a:pPr>
            <a:r>
              <a:rPr lang="en-NZ" dirty="0"/>
              <a:t>Protected: </a:t>
            </a:r>
            <a:r>
              <a:rPr lang="en-NZ" dirty="0" smtClean="0"/>
              <a:t>Accessible </a:t>
            </a:r>
            <a:r>
              <a:rPr lang="en-NZ" dirty="0"/>
              <a:t>by class members and descendants of class</a:t>
            </a:r>
          </a:p>
          <a:p>
            <a:pPr lvl="1">
              <a:buFontTx/>
              <a:buChar char="•"/>
            </a:pPr>
            <a:r>
              <a:rPr lang="en-NZ" dirty="0"/>
              <a:t>Public: Accessible by </a:t>
            </a:r>
            <a:r>
              <a:rPr lang="en-NZ" dirty="0" smtClean="0"/>
              <a:t>everyone</a:t>
            </a:r>
          </a:p>
          <a:p>
            <a:pPr>
              <a:buFontTx/>
              <a:buChar char="•"/>
            </a:pPr>
            <a:endParaRPr lang="en-AU" dirty="0" smtClean="0"/>
          </a:p>
          <a:p>
            <a:pPr>
              <a:buFontTx/>
              <a:buChar char="•"/>
            </a:pPr>
            <a:r>
              <a:rPr lang="en-AU" dirty="0" smtClean="0"/>
              <a:t>Note that all we have in the .h are </a:t>
            </a:r>
            <a:r>
              <a:rPr lang="en-AU" b="1" u="sng" dirty="0" smtClean="0"/>
              <a:t>declarations</a:t>
            </a:r>
            <a:r>
              <a:rPr lang="en-AU" b="0" i="1" u="sng" dirty="0" smtClean="0"/>
              <a:t>.</a:t>
            </a:r>
            <a:r>
              <a:rPr lang="en-AU" b="0" i="1" u="none" baseline="0" dirty="0" smtClean="0"/>
              <a:t> </a:t>
            </a:r>
            <a:r>
              <a:rPr lang="en-AU" b="0" i="0" u="none" baseline="0" dirty="0" smtClean="0"/>
              <a:t>The .h file (usually) contains no code (almost). All the code lives in the .</a:t>
            </a:r>
            <a:r>
              <a:rPr lang="en-AU" b="0" i="0" u="none" baseline="0" dirty="0" err="1" smtClean="0"/>
              <a:t>cpp</a:t>
            </a:r>
            <a:r>
              <a:rPr lang="en-AU" b="0" i="0" u="none" baseline="0" dirty="0" smtClean="0"/>
              <a:t>.</a:t>
            </a:r>
            <a:endParaRPr lang="en-NZ" dirty="0"/>
          </a:p>
        </p:txBody>
      </p:sp>
    </p:spTree>
    <p:extLst>
      <p:ext uri="{BB962C8B-B14F-4D97-AF65-F5344CB8AC3E}">
        <p14:creationId xmlns:p14="http://schemas.microsoft.com/office/powerpoint/2010/main" val="399769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NB: When you add a new class to a project via the appropriate</a:t>
            </a:r>
            <a:r>
              <a:rPr lang="en-NZ" baseline="0" dirty="0" smtClean="0"/>
              <a:t> VS Wizard, it automatically generates the .h and .</a:t>
            </a:r>
            <a:r>
              <a:rPr lang="en-NZ" baseline="0" dirty="0" err="1" smtClean="0"/>
              <a:t>cpp</a:t>
            </a:r>
            <a:r>
              <a:rPr lang="en-NZ" baseline="0" dirty="0" smtClean="0"/>
              <a:t> files for you, puts them into the correct folders and adds them to the build. </a:t>
            </a:r>
          </a:p>
          <a:p>
            <a:pPr>
              <a:buFont typeface="Arial" pitchFamily="34" charset="0"/>
              <a:buChar char="•"/>
            </a:pPr>
            <a:r>
              <a:rPr lang="en-NZ" baseline="0" dirty="0" smtClean="0"/>
              <a:t>This is why you should try to always create new classes this way.</a:t>
            </a:r>
          </a:p>
          <a:p>
            <a:pPr>
              <a:buFont typeface="Arial" pitchFamily="34" charset="0"/>
              <a:buChar char="•"/>
            </a:pPr>
            <a:r>
              <a:rPr lang="en-NZ" baseline="0" dirty="0" smtClean="0"/>
              <a:t>It is also possible to add existing classes to a project (this is code reuse, which is good), but you have to be careful to make sure that you get everything wired up correctly. We will look at this later.</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4</a:t>
            </a:fld>
            <a:endParaRPr lang="en-NZ"/>
          </a:p>
        </p:txBody>
      </p:sp>
    </p:spTree>
    <p:extLst>
      <p:ext uri="{BB962C8B-B14F-4D97-AF65-F5344CB8AC3E}">
        <p14:creationId xmlns:p14="http://schemas.microsoft.com/office/powerpoint/2010/main" val="277807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NZ" dirty="0" smtClean="0"/>
              <a:t>Notice:</a:t>
            </a:r>
          </a:p>
          <a:p>
            <a:pPr lvl="1">
              <a:buFont typeface="Arial" pitchFamily="34" charset="0"/>
              <a:buChar char="•"/>
            </a:pPr>
            <a:r>
              <a:rPr lang="en-NZ" dirty="0" smtClean="0"/>
              <a:t>Variables</a:t>
            </a:r>
            <a:r>
              <a:rPr lang="en-NZ" baseline="0" dirty="0" smtClean="0"/>
              <a:t> are not initialised at declaration.</a:t>
            </a:r>
          </a:p>
          <a:p>
            <a:pPr lvl="1">
              <a:buFont typeface="Arial" pitchFamily="34" charset="0"/>
              <a:buChar char="•"/>
            </a:pPr>
            <a:endParaRPr lang="en-NZ" baseline="0" dirty="0" smtClean="0"/>
          </a:p>
          <a:p>
            <a:pPr lvl="1">
              <a:buFont typeface="Arial" pitchFamily="34" charset="0"/>
              <a:buChar char="•"/>
            </a:pPr>
            <a:r>
              <a:rPr lang="en-NZ" baseline="0" dirty="0" smtClean="0"/>
              <a:t>There is no code. Only the prototypes.</a:t>
            </a:r>
          </a:p>
          <a:p>
            <a:pPr lvl="1">
              <a:buFont typeface="Arial" pitchFamily="34" charset="0"/>
              <a:buChar char="•"/>
            </a:pPr>
            <a:r>
              <a:rPr lang="en-NZ" baseline="0" dirty="0" smtClean="0"/>
              <a:t>The ; following the ) is how the compiler knows there is no code coming. It will look elsewhere for it. (We see where in a moment).</a:t>
            </a:r>
          </a:p>
          <a:p>
            <a:pPr lvl="1">
              <a:buFont typeface="Arial" pitchFamily="34" charset="0"/>
              <a:buChar char="•"/>
            </a:pPr>
            <a:r>
              <a:rPr lang="en-NZ" baseline="0" dirty="0" smtClean="0"/>
              <a:t>There are a couple of exceptions to the “no code in the .h” rule. </a:t>
            </a:r>
          </a:p>
          <a:p>
            <a:pPr lvl="2">
              <a:buFont typeface="Arial" pitchFamily="34" charset="0"/>
              <a:buChar char="•"/>
            </a:pPr>
            <a:r>
              <a:rPr lang="en-NZ" baseline="0" dirty="0" smtClean="0"/>
              <a:t>One of them is </a:t>
            </a:r>
            <a:r>
              <a:rPr lang="en-NZ" baseline="0" dirty="0" err="1" smtClean="0"/>
              <a:t>Form.h</a:t>
            </a:r>
            <a:r>
              <a:rPr lang="en-NZ" baseline="0" dirty="0" smtClean="0"/>
              <a:t>. That’s just weird. </a:t>
            </a:r>
          </a:p>
          <a:p>
            <a:pPr lvl="2">
              <a:buFont typeface="Arial" pitchFamily="34" charset="0"/>
              <a:buChar char="•"/>
            </a:pPr>
            <a:r>
              <a:rPr lang="en-NZ" baseline="0" dirty="0" smtClean="0"/>
              <a:t>Another is in the declaration of special classes called “templates”, which some of you may decide to use later in the semester, but this is optional</a:t>
            </a:r>
          </a:p>
          <a:p>
            <a:pPr lvl="2">
              <a:buFont typeface="Arial" pitchFamily="34" charset="0"/>
              <a:buChar char="•"/>
            </a:pPr>
            <a:r>
              <a:rPr lang="en-NZ" baseline="0" dirty="0" smtClean="0"/>
              <a:t>The third (online expansion) we will see in a bit</a:t>
            </a:r>
          </a:p>
          <a:p>
            <a:pPr lvl="1">
              <a:buFont typeface="Arial" pitchFamily="34" charset="0"/>
              <a:buChar char="•"/>
            </a:pPr>
            <a:endParaRPr lang="en-NZ" baseline="0" dirty="0" smtClean="0"/>
          </a:p>
          <a:p>
            <a:pPr lvl="1">
              <a:buFont typeface="Arial" pitchFamily="34" charset="0"/>
              <a:buChar char="•"/>
            </a:pPr>
            <a:r>
              <a:rPr lang="en-NZ" baseline="0" dirty="0" smtClean="0"/>
              <a:t>Constructors: No return type and the same name as the class.</a:t>
            </a:r>
          </a:p>
          <a:p>
            <a:pPr lvl="1">
              <a:buFont typeface="Arial" pitchFamily="34" charset="0"/>
              <a:buChar char="•"/>
            </a:pPr>
            <a:r>
              <a:rPr lang="en-NZ" baseline="0" dirty="0" smtClean="0"/>
              <a:t>We have two overloaded constructors here. You can have as many instances of the same function name as you want, as long as the argument lists are different.</a:t>
            </a:r>
          </a:p>
          <a:p>
            <a:pPr lvl="1">
              <a:buFont typeface="Arial" pitchFamily="34" charset="0"/>
              <a:buChar char="•"/>
            </a:pPr>
            <a:r>
              <a:rPr lang="en-NZ" baseline="0" dirty="0" smtClean="0"/>
              <a:t>Note that in C++ it is conventional to name input arguments something different from the variable to which they will be assigned. (This is a change from Java where you give them the same names and use “this” to differentiate in the code.)</a:t>
            </a:r>
          </a:p>
          <a:p>
            <a:pPr lvl="1">
              <a:buFont typeface="Arial" pitchFamily="34" charset="0"/>
              <a:buChar char="•"/>
            </a:pPr>
            <a:endParaRPr lang="en-NZ" baseline="0" dirty="0" smtClean="0"/>
          </a:p>
          <a:p>
            <a:pPr lvl="1">
              <a:buFont typeface="Arial" pitchFamily="34" charset="0"/>
              <a:buChar char="•"/>
            </a:pPr>
            <a:r>
              <a:rPr lang="en-NZ" baseline="0" dirty="0" smtClean="0"/>
              <a:t>Normal class method prototypes. No code here.</a:t>
            </a:r>
          </a:p>
          <a:p>
            <a:pPr lvl="1">
              <a:buFont typeface="Arial" pitchFamily="34" charset="0"/>
              <a:buChar char="•"/>
            </a:pPr>
            <a:endParaRPr lang="en-NZ" baseline="0" dirty="0" smtClean="0"/>
          </a:p>
          <a:p>
            <a:pPr lvl="1">
              <a:buFont typeface="Arial" pitchFamily="34" charset="0"/>
              <a:buChar char="•"/>
            </a:pPr>
            <a:r>
              <a:rPr lang="en-NZ" baseline="0" dirty="0" smtClean="0"/>
              <a:t>To begin, we will write regular sets and gets for our classes. Visual C++ (not native C++) provides a short-hand alternative we will introduce later.</a:t>
            </a:r>
          </a:p>
          <a:p>
            <a:pPr lvl="1">
              <a:buFont typeface="Arial" pitchFamily="34" charset="0"/>
              <a:buChar char="•"/>
            </a:pPr>
            <a:endParaRPr lang="en-NZ" baseline="0" dirty="0" smtClean="0"/>
          </a:p>
          <a:p>
            <a:pPr lvl="1">
              <a:buFont typeface="Arial" pitchFamily="34" charset="0"/>
              <a:buChar char="•"/>
            </a:pPr>
            <a:r>
              <a:rPr lang="en-NZ" baseline="0" dirty="0" smtClean="0"/>
              <a:t>Destructors are methods that are executed when the memory for an object instance is released. In managed languages with automatic garbage collection, we generally don’t have to write destructors. There are some advanced situations where you do – where you want to perform particular clean-up tasks when a object is deleted from memory. This can be closing files or database connections, or manually deleting dynamically generated properties of the class. If you want to do stuff like that, write a destructor.</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5</a:t>
            </a:fld>
            <a:endParaRPr lang="en-NZ"/>
          </a:p>
        </p:txBody>
      </p:sp>
    </p:spTree>
    <p:extLst>
      <p:ext uri="{BB962C8B-B14F-4D97-AF65-F5344CB8AC3E}">
        <p14:creationId xmlns:p14="http://schemas.microsoft.com/office/powerpoint/2010/main" val="326470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85000" lnSpcReduction="10000"/>
          </a:bodyPr>
          <a:lstStyle/>
          <a:p>
            <a:pPr>
              <a:buFont typeface="Arial" pitchFamily="34" charset="0"/>
              <a:buChar char="•"/>
            </a:pPr>
            <a:r>
              <a:rPr lang="en-NZ" dirty="0" smtClean="0"/>
              <a:t>In the .</a:t>
            </a:r>
            <a:r>
              <a:rPr lang="en-NZ" dirty="0" err="1" smtClean="0"/>
              <a:t>cpp</a:t>
            </a:r>
            <a:r>
              <a:rPr lang="en-NZ" dirty="0" smtClean="0"/>
              <a:t> you provide code for every method declared in the .h</a:t>
            </a:r>
          </a:p>
          <a:p>
            <a:pPr>
              <a:buFont typeface="Arial" pitchFamily="34" charset="0"/>
              <a:buChar char="•"/>
            </a:pPr>
            <a:r>
              <a:rPr lang="en-NZ" dirty="0" smtClean="0"/>
              <a:t>Recall that we have two constructors and the class method Speak. (We won’t make a destructor.)</a:t>
            </a:r>
          </a:p>
          <a:p>
            <a:pPr>
              <a:buFont typeface="Arial" pitchFamily="34" charset="0"/>
              <a:buChar char="•"/>
            </a:pPr>
            <a:r>
              <a:rPr lang="en-NZ" dirty="0" smtClean="0"/>
              <a:t>So</a:t>
            </a:r>
            <a:r>
              <a:rPr lang="en-NZ" baseline="0" dirty="0" smtClean="0"/>
              <a:t> in the .</a:t>
            </a:r>
            <a:r>
              <a:rPr lang="en-NZ" baseline="0" dirty="0" err="1" smtClean="0"/>
              <a:t>cpp</a:t>
            </a:r>
            <a:r>
              <a:rPr lang="en-NZ" baseline="0" dirty="0" smtClean="0"/>
              <a:t>, we will write code for those three methods.</a:t>
            </a:r>
          </a:p>
          <a:p>
            <a:pPr>
              <a:buFont typeface="Arial" pitchFamily="34" charset="0"/>
              <a:buChar char="•"/>
            </a:pPr>
            <a:r>
              <a:rPr lang="en-NZ" baseline="0" dirty="0" smtClean="0"/>
              <a:t>First, let’s write the constructor that has arguments....</a:t>
            </a:r>
          </a:p>
          <a:p>
            <a:pPr>
              <a:buFont typeface="Arial" pitchFamily="34" charset="0"/>
              <a:buChar char="•"/>
            </a:pPr>
            <a:endParaRPr lang="en-NZ" baseline="0" dirty="0" smtClean="0"/>
          </a:p>
          <a:p>
            <a:pPr>
              <a:buFont typeface="Arial" pitchFamily="34" charset="0"/>
              <a:buChar char="•"/>
            </a:pPr>
            <a:r>
              <a:rPr lang="en-NZ" baseline="0" dirty="0" smtClean="0"/>
              <a:t>Note:</a:t>
            </a:r>
          </a:p>
          <a:p>
            <a:pPr lvl="1">
              <a:buFont typeface="Arial" pitchFamily="34" charset="0"/>
              <a:buChar char="•"/>
            </a:pPr>
            <a:r>
              <a:rPr lang="en-NZ" baseline="0" dirty="0" smtClean="0"/>
              <a:t>The function header in the .</a:t>
            </a:r>
            <a:r>
              <a:rPr lang="en-NZ" baseline="0" dirty="0" err="1" smtClean="0"/>
              <a:t>cpp</a:t>
            </a:r>
            <a:r>
              <a:rPr lang="en-NZ" baseline="0" dirty="0" smtClean="0"/>
              <a:t> must be exactly the same as the one in the .h </a:t>
            </a:r>
            <a:r>
              <a:rPr lang="en-NZ" b="1" i="1" baseline="0" dirty="0" smtClean="0"/>
              <a:t>except</a:t>
            </a:r>
          </a:p>
          <a:p>
            <a:pPr lvl="1">
              <a:buFont typeface="Arial" pitchFamily="34" charset="0"/>
              <a:buChar char="•"/>
            </a:pPr>
            <a:r>
              <a:rPr lang="en-NZ" b="0" i="0" baseline="0" dirty="0" smtClean="0"/>
              <a:t>You prefix the function with the class name and scoping operator ::</a:t>
            </a:r>
          </a:p>
          <a:p>
            <a:pPr lvl="1">
              <a:buFont typeface="Arial" pitchFamily="34" charset="0"/>
              <a:buChar char="•"/>
            </a:pPr>
            <a:r>
              <a:rPr lang="en-NZ" b="0" i="0" baseline="0" dirty="0" smtClean="0"/>
              <a:t>This is how the compiler matches up the code in .</a:t>
            </a:r>
            <a:r>
              <a:rPr lang="en-NZ" b="0" i="0" baseline="0" dirty="0" err="1" smtClean="0"/>
              <a:t>cpp</a:t>
            </a:r>
            <a:r>
              <a:rPr lang="en-NZ" b="0" i="0" baseline="0" dirty="0" smtClean="0"/>
              <a:t> files with the declarations in .h files. This is how it knows “when class X calls its method, which code should be executed”.</a:t>
            </a:r>
          </a:p>
          <a:p>
            <a:pPr lvl="1">
              <a:buFont typeface="Arial" pitchFamily="34" charset="0"/>
              <a:buChar char="•"/>
            </a:pPr>
            <a:r>
              <a:rPr lang="en-NZ" b="0" i="0" baseline="0" dirty="0" smtClean="0"/>
              <a:t>If you omit the class identifier, the code will not compile because it won’t be able to match up the .h and .</a:t>
            </a:r>
            <a:r>
              <a:rPr lang="en-NZ" b="0" i="0" baseline="0" dirty="0" err="1" smtClean="0"/>
              <a:t>cpp</a:t>
            </a:r>
            <a:r>
              <a:rPr lang="en-NZ" b="0" i="0" baseline="0" dirty="0" smtClean="0"/>
              <a:t> methods.</a:t>
            </a:r>
          </a:p>
          <a:p>
            <a:pPr lvl="1">
              <a:buFont typeface="Arial" pitchFamily="34" charset="0"/>
              <a:buChar char="•"/>
            </a:pPr>
            <a:endParaRPr lang="en-NZ" b="0" i="0" baseline="0" dirty="0" smtClean="0"/>
          </a:p>
          <a:p>
            <a:pPr lvl="0">
              <a:buFont typeface="Arial" pitchFamily="34" charset="0"/>
              <a:buChar char="•"/>
            </a:pPr>
            <a:r>
              <a:rPr lang="en-NZ" b="0" i="1" baseline="0" dirty="0" err="1" smtClean="0"/>
              <a:t>startAge</a:t>
            </a:r>
            <a:r>
              <a:rPr lang="en-NZ" b="0" i="0" baseline="0" dirty="0" smtClean="0"/>
              <a:t> and </a:t>
            </a:r>
            <a:r>
              <a:rPr lang="en-NZ" b="0" i="1" baseline="0" dirty="0" err="1" smtClean="0"/>
              <a:t>startWeight</a:t>
            </a:r>
            <a:r>
              <a:rPr lang="en-NZ" b="0" i="0" baseline="0" dirty="0" smtClean="0"/>
              <a:t> are, we can see, the function arguments. What are </a:t>
            </a:r>
            <a:r>
              <a:rPr lang="en-NZ" b="0" i="1" baseline="0" dirty="0" smtClean="0"/>
              <a:t>age</a:t>
            </a:r>
            <a:r>
              <a:rPr lang="en-NZ" b="0" i="0" baseline="0" dirty="0" smtClean="0"/>
              <a:t> and </a:t>
            </a:r>
            <a:r>
              <a:rPr lang="en-NZ" b="0" i="1" baseline="0" dirty="0" smtClean="0"/>
              <a:t>weight?  </a:t>
            </a:r>
            <a:r>
              <a:rPr lang="en-NZ" b="0" i="0" baseline="0" dirty="0" smtClean="0"/>
              <a:t>=&gt; Class fields (or members, or data properties, whatever you like to call them).</a:t>
            </a:r>
          </a:p>
          <a:p>
            <a:pPr lvl="0">
              <a:buFont typeface="Arial" pitchFamily="34" charset="0"/>
              <a:buChar char="•"/>
            </a:pPr>
            <a:r>
              <a:rPr lang="en-NZ" b="0" i="0" baseline="0" dirty="0" smtClean="0"/>
              <a:t>Why don’t we have to declare them in this method?  =&gt; They are declared in the .h file, where the class is defined. Class data members are in scope for all class methods. Any Animal:: method that refers to </a:t>
            </a:r>
            <a:r>
              <a:rPr lang="en-NZ" b="0" i="1" baseline="0" dirty="0" smtClean="0"/>
              <a:t>age</a:t>
            </a:r>
            <a:r>
              <a:rPr lang="en-NZ" b="0" i="0" baseline="0" dirty="0" smtClean="0"/>
              <a:t> is referring to the same variable =&gt; that class instance’s version of </a:t>
            </a:r>
            <a:r>
              <a:rPr lang="en-NZ" b="0" i="0" baseline="0" dirty="0" err="1" smtClean="0"/>
              <a:t>int</a:t>
            </a:r>
            <a:r>
              <a:rPr lang="en-NZ" b="0" i="0" baseline="0" dirty="0" smtClean="0"/>
              <a:t> age.</a:t>
            </a:r>
          </a:p>
          <a:p>
            <a:pPr lvl="0">
              <a:buFont typeface="Arial" pitchFamily="34" charset="0"/>
              <a:buChar char="•"/>
            </a:pPr>
            <a:endParaRPr lang="en-NZ" b="0" i="0" baseline="0" dirty="0" smtClean="0"/>
          </a:p>
          <a:p>
            <a:pPr lvl="0">
              <a:buFont typeface="Arial" pitchFamily="34" charset="0"/>
              <a:buChar char="•"/>
            </a:pPr>
            <a:r>
              <a:rPr lang="en-NZ" b="0" i="0" baseline="0" dirty="0" smtClean="0"/>
              <a:t>Note that in the constructor, all class data members are initialised. This is what constructors are for. When a constructor is called (via </a:t>
            </a:r>
            <a:r>
              <a:rPr lang="en-NZ" b="0" i="0" baseline="0" dirty="0" err="1" smtClean="0"/>
              <a:t>gcnew</a:t>
            </a:r>
            <a:r>
              <a:rPr lang="en-NZ" b="0" i="0" baseline="0" dirty="0" smtClean="0"/>
              <a:t>), the system allocated memory for the instance and then runs its constructor code. When that’s done, </a:t>
            </a:r>
            <a:r>
              <a:rPr lang="en-NZ" b="1" i="1" baseline="0" dirty="0" smtClean="0"/>
              <a:t>all data members </a:t>
            </a:r>
            <a:r>
              <a:rPr lang="en-NZ" b="0" i="0" baseline="0" dirty="0" smtClean="0"/>
              <a:t>must contain sensible values. Without exception. Sometimes the “sensible value” is null or empty or 0 or some other default, but you must put something in every variable. Leave no rogues around.</a:t>
            </a:r>
          </a:p>
          <a:p>
            <a:pPr lvl="0">
              <a:buFont typeface="Arial" pitchFamily="34" charset="0"/>
              <a:buChar char="•"/>
            </a:pPr>
            <a:endParaRPr lang="en-NZ" b="0" i="0" baseline="0" dirty="0" smtClean="0"/>
          </a:p>
          <a:p>
            <a:pPr lvl="0">
              <a:buFont typeface="Arial" pitchFamily="34" charset="0"/>
              <a:buChar char="•"/>
            </a:pPr>
            <a:r>
              <a:rPr lang="en-NZ" b="0" i="0" baseline="0" dirty="0" smtClean="0"/>
              <a:t>So what code do we put in the other constructor? The one with no arguments passed in?....</a:t>
            </a:r>
          </a:p>
        </p:txBody>
      </p:sp>
      <p:sp>
        <p:nvSpPr>
          <p:cNvPr id="4" name="Slide Number Placeholder 3"/>
          <p:cNvSpPr>
            <a:spLocks noGrp="1"/>
          </p:cNvSpPr>
          <p:nvPr>
            <p:ph type="sldNum" sz="quarter" idx="10"/>
          </p:nvPr>
        </p:nvSpPr>
        <p:spPr/>
        <p:txBody>
          <a:bodyPr/>
          <a:lstStyle/>
          <a:p>
            <a:fld id="{DD19F55E-4520-4D43-B047-0696D387CEE0}" type="slidenum">
              <a:rPr lang="en-NZ" smtClean="0"/>
              <a:pPr/>
              <a:t>6</a:t>
            </a:fld>
            <a:endParaRPr lang="en-NZ"/>
          </a:p>
        </p:txBody>
      </p:sp>
    </p:spTree>
    <p:extLst>
      <p:ext uri="{BB962C8B-B14F-4D97-AF65-F5344CB8AC3E}">
        <p14:creationId xmlns:p14="http://schemas.microsoft.com/office/powerpoint/2010/main" val="161247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no</a:t>
            </a:r>
            <a:r>
              <a:rPr lang="en-NZ" baseline="0" dirty="0" smtClean="0"/>
              <a:t> data values are passed in, we have to come up with sensible defaults on our own.</a:t>
            </a:r>
          </a:p>
          <a:p>
            <a:pPr>
              <a:buFont typeface="Arial" pitchFamily="34" charset="0"/>
              <a:buChar char="•"/>
            </a:pPr>
            <a:r>
              <a:rPr lang="en-NZ" baseline="0" dirty="0" smtClean="0"/>
              <a:t>Often, these are logical defined by the application. For example, you might create game characters who start with 100% health. So that’s the default you would use.</a:t>
            </a:r>
          </a:p>
          <a:p>
            <a:pPr>
              <a:buFont typeface="Arial" pitchFamily="34" charset="0"/>
              <a:buChar char="•"/>
            </a:pPr>
            <a:r>
              <a:rPr lang="en-NZ" baseline="0" dirty="0" smtClean="0"/>
              <a:t>Sometimes the default is empty. For example, you might start your game character’s experience points at 0.</a:t>
            </a:r>
          </a:p>
          <a:p>
            <a:pPr>
              <a:buFont typeface="Arial" pitchFamily="34" charset="0"/>
              <a:buChar char="•"/>
            </a:pPr>
            <a:r>
              <a:rPr lang="en-NZ" baseline="0" dirty="0" smtClean="0"/>
              <a:t>In this example (class Animal, remember?) we’re not really building an application, so we’ll just choose some values for the sake of demonstration.</a:t>
            </a:r>
          </a:p>
          <a:p>
            <a:pPr>
              <a:buFont typeface="Arial" pitchFamily="34" charset="0"/>
              <a:buChar char="•"/>
            </a:pPr>
            <a:endParaRPr lang="en-NZ" baseline="0" dirty="0" smtClean="0"/>
          </a:p>
          <a:p>
            <a:pPr>
              <a:buFont typeface="Arial" pitchFamily="34" charset="0"/>
              <a:buChar char="•"/>
            </a:pPr>
            <a:r>
              <a:rPr lang="en-NZ" baseline="0" dirty="0" smtClean="0"/>
              <a:t>Here it is. </a:t>
            </a:r>
          </a:p>
          <a:p>
            <a:pPr>
              <a:buFont typeface="Arial" pitchFamily="34" charset="0"/>
              <a:buChar char="•"/>
            </a:pPr>
            <a:r>
              <a:rPr lang="en-NZ" baseline="0" dirty="0" smtClean="0"/>
              <a:t>Note the class identifier Animal::</a:t>
            </a:r>
          </a:p>
          <a:p>
            <a:pPr>
              <a:buFont typeface="Arial" pitchFamily="34" charset="0"/>
              <a:buChar char="•"/>
            </a:pPr>
            <a:r>
              <a:rPr lang="en-NZ" baseline="0" dirty="0" smtClean="0"/>
              <a:t>With this code, when you </a:t>
            </a:r>
            <a:r>
              <a:rPr lang="en-NZ" baseline="0" dirty="0" err="1" smtClean="0"/>
              <a:t>gcnew</a:t>
            </a:r>
            <a:r>
              <a:rPr lang="en-NZ" baseline="0" dirty="0" smtClean="0"/>
              <a:t> Animal() you get an instance with 1 and 10.0 in its instance data.</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7</a:t>
            </a:fld>
            <a:endParaRPr lang="en-NZ"/>
          </a:p>
        </p:txBody>
      </p:sp>
    </p:spTree>
    <p:extLst>
      <p:ext uri="{BB962C8B-B14F-4D97-AF65-F5344CB8AC3E}">
        <p14:creationId xmlns:p14="http://schemas.microsoft.com/office/powerpoint/2010/main" val="376584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The procedure for regular</a:t>
            </a:r>
            <a:r>
              <a:rPr lang="en-NZ" baseline="0" dirty="0" smtClean="0"/>
              <a:t> (non-constructor) class methods is the same. Header in the .h and code in the .</a:t>
            </a:r>
            <a:r>
              <a:rPr lang="en-NZ" baseline="0" dirty="0" err="1" smtClean="0"/>
              <a:t>cpp</a:t>
            </a:r>
            <a:endParaRPr lang="en-NZ" baseline="0" dirty="0" smtClean="0"/>
          </a:p>
          <a:p>
            <a:pPr>
              <a:buFont typeface="Arial" pitchFamily="34" charset="0"/>
              <a:buChar char="•"/>
            </a:pPr>
            <a:r>
              <a:rPr lang="en-NZ" baseline="0" dirty="0" smtClean="0"/>
              <a:t>As always, you must mark the method in the .</a:t>
            </a:r>
            <a:r>
              <a:rPr lang="en-NZ" baseline="0" dirty="0" err="1" smtClean="0"/>
              <a:t>cpp</a:t>
            </a:r>
            <a:r>
              <a:rPr lang="en-NZ" baseline="0" dirty="0" smtClean="0"/>
              <a:t> with the class name and scoping operator ::</a:t>
            </a:r>
          </a:p>
          <a:p>
            <a:pPr>
              <a:buFont typeface="Arial" pitchFamily="34" charset="0"/>
              <a:buChar char="•"/>
            </a:pPr>
            <a:r>
              <a:rPr lang="en-NZ" baseline="0" dirty="0" smtClean="0"/>
              <a:t>Be careful, though, about where you put it. The identifier </a:t>
            </a:r>
            <a:r>
              <a:rPr lang="en-NZ" b="1" i="1" baseline="0" dirty="0" smtClean="0"/>
              <a:t>touches the method name</a:t>
            </a:r>
            <a:r>
              <a:rPr lang="en-NZ" b="0" i="0" baseline="0" dirty="0" smtClean="0"/>
              <a:t>.</a:t>
            </a:r>
          </a:p>
          <a:p>
            <a:pPr>
              <a:buFont typeface="Arial" pitchFamily="34" charset="0"/>
              <a:buChar char="•"/>
            </a:pPr>
            <a:r>
              <a:rPr lang="en-NZ" b="0" i="0" baseline="0" dirty="0" smtClean="0"/>
              <a:t>For methods with a return type (i.e. all except </a:t>
            </a:r>
            <a:r>
              <a:rPr lang="en-NZ" b="0" i="0" baseline="0" dirty="0" err="1" smtClean="0"/>
              <a:t>ctor</a:t>
            </a:r>
            <a:r>
              <a:rPr lang="en-NZ" b="0" i="0" baseline="0" dirty="0" smtClean="0"/>
              <a:t> and </a:t>
            </a:r>
            <a:r>
              <a:rPr lang="en-NZ" b="0" i="0" baseline="0" dirty="0" err="1" smtClean="0"/>
              <a:t>dtor</a:t>
            </a:r>
            <a:r>
              <a:rPr lang="en-NZ" b="0" i="0" baseline="0" dirty="0" smtClean="0"/>
              <a:t>) that means the identifier goes in between the return type and the method name.</a:t>
            </a:r>
          </a:p>
          <a:p>
            <a:pPr>
              <a:buFont typeface="Arial" pitchFamily="34" charset="0"/>
              <a:buChar char="•"/>
            </a:pPr>
            <a:r>
              <a:rPr lang="en-NZ" b="0" i="0" baseline="0" dirty="0" smtClean="0"/>
              <a:t>Like this...</a:t>
            </a:r>
          </a:p>
          <a:p>
            <a:pPr>
              <a:buFont typeface="Arial" pitchFamily="34" charset="0"/>
              <a:buChar char="•"/>
            </a:pPr>
            <a:r>
              <a:rPr lang="en-NZ" b="0" i="0" baseline="0" dirty="0" smtClean="0"/>
              <a:t>Be aware that as your return types become more complex (e.g. When you return a pointer to an array of pointers) this starts to look pretty weird. Just attached the :: directly to the method name and you’ll be right.</a:t>
            </a:r>
          </a:p>
          <a:p>
            <a:pPr>
              <a:buFont typeface="Arial" pitchFamily="34" charset="0"/>
              <a:buChar char="•"/>
            </a:pPr>
            <a:endParaRPr lang="en-NZ" b="0" i="0" baseline="0" dirty="0" smtClean="0"/>
          </a:p>
          <a:p>
            <a:pPr>
              <a:buFont typeface="Arial" pitchFamily="34" charset="0"/>
              <a:buChar char="•"/>
            </a:pPr>
            <a:r>
              <a:rPr lang="en-NZ" b="0" i="0" baseline="0" dirty="0" smtClean="0"/>
              <a:t>One comment about this code: If you type this and try to run it, it will fail. The error will say it doesn’t recognise </a:t>
            </a:r>
            <a:r>
              <a:rPr lang="en-NZ" b="0" i="0" baseline="0" dirty="0" err="1" smtClean="0"/>
              <a:t>MessageBox</a:t>
            </a:r>
            <a:r>
              <a:rPr lang="en-NZ" b="0" i="0" baseline="0" dirty="0" smtClean="0"/>
              <a:t>. </a:t>
            </a:r>
          </a:p>
          <a:p>
            <a:pPr>
              <a:buFont typeface="Arial" pitchFamily="34" charset="0"/>
              <a:buChar char="•"/>
            </a:pPr>
            <a:r>
              <a:rPr lang="en-NZ" b="0" i="0" baseline="0" dirty="0" err="1" smtClean="0"/>
              <a:t>MessageBox</a:t>
            </a:r>
            <a:r>
              <a:rPr lang="en-NZ" b="0" i="0" baseline="0" dirty="0" smtClean="0"/>
              <a:t> (and Button, and Math and String and lots of other stuff) are in their own system “namespace” (basically a group of classes and methods).</a:t>
            </a:r>
          </a:p>
          <a:p>
            <a:pPr>
              <a:buFont typeface="Arial" pitchFamily="34" charset="0"/>
              <a:buChar char="•"/>
            </a:pPr>
            <a:r>
              <a:rPr lang="en-NZ" b="0" i="0" baseline="0" dirty="0" smtClean="0"/>
              <a:t>In C#, everyone can see all the system namespaces automatically. In C++, you have to explicitly list any namespaces you want to use.</a:t>
            </a:r>
          </a:p>
          <a:p>
            <a:pPr>
              <a:buFont typeface="Arial" pitchFamily="34" charset="0"/>
              <a:buChar char="•"/>
            </a:pPr>
            <a:r>
              <a:rPr lang="en-NZ" b="0" i="0" baseline="0" dirty="0" smtClean="0"/>
              <a:t>You put these </a:t>
            </a:r>
            <a:r>
              <a:rPr lang="en-NZ" b="1" i="1" baseline="0" dirty="0" smtClean="0"/>
              <a:t>in the .h</a:t>
            </a:r>
          </a:p>
          <a:p>
            <a:pPr>
              <a:buFont typeface="Arial" pitchFamily="34" charset="0"/>
              <a:buChar char="•"/>
            </a:pPr>
            <a:r>
              <a:rPr lang="en-NZ" b="0" i="0" baseline="0" dirty="0" smtClean="0"/>
              <a:t>Which namespaces it needs are part of a class’s definition.</a:t>
            </a:r>
          </a:p>
          <a:p>
            <a:pPr>
              <a:buFont typeface="Arial" pitchFamily="34" charset="0"/>
              <a:buChar char="•"/>
            </a:pPr>
            <a:r>
              <a:rPr lang="en-NZ" b="0" i="0" baseline="0" dirty="0" smtClean="0"/>
              <a:t>So our complete .h looks like this...</a:t>
            </a:r>
            <a:endParaRPr lang="en-NZ" b="0" i="0"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8</a:t>
            </a:fld>
            <a:endParaRPr lang="en-NZ"/>
          </a:p>
        </p:txBody>
      </p:sp>
    </p:spTree>
    <p:extLst>
      <p:ext uri="{BB962C8B-B14F-4D97-AF65-F5344CB8AC3E}">
        <p14:creationId xmlns:p14="http://schemas.microsoft.com/office/powerpoint/2010/main" val="120418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complete .h</a:t>
            </a:r>
          </a:p>
          <a:p>
            <a:r>
              <a:rPr lang="en-NZ" dirty="0" smtClean="0"/>
              <a:t>Arrows:</a:t>
            </a:r>
          </a:p>
          <a:p>
            <a:endParaRPr lang="en-NZ" dirty="0" smtClean="0"/>
          </a:p>
          <a:p>
            <a:pPr marL="228600" indent="-228600">
              <a:buFont typeface="+mj-lt"/>
              <a:buAutoNum type="arabicPeriod"/>
            </a:pPr>
            <a:r>
              <a:rPr lang="en-NZ" dirty="0" smtClean="0"/>
              <a:t>#</a:t>
            </a:r>
            <a:r>
              <a:rPr lang="en-NZ" dirty="0" err="1" smtClean="0"/>
              <a:t>pragma</a:t>
            </a:r>
            <a:r>
              <a:rPr lang="en-NZ" dirty="0" smtClean="0"/>
              <a:t> once is automatically supplied by the system. That’s the first line of every .h file you get. It tells the compiler to only</a:t>
            </a:r>
            <a:r>
              <a:rPr lang="en-NZ" baseline="0" dirty="0" smtClean="0"/>
              <a:t> add this class once to the build. In native C++, this is #</a:t>
            </a:r>
            <a:r>
              <a:rPr lang="en-NZ" baseline="0" dirty="0" err="1" smtClean="0"/>
              <a:t>ifndef</a:t>
            </a:r>
            <a:r>
              <a:rPr lang="en-NZ" baseline="0" dirty="0" smtClean="0"/>
              <a:t> and a couple of other lines. That’s what you’ll see in the wild. They do the same job.</a:t>
            </a:r>
          </a:p>
          <a:p>
            <a:pPr marL="228600" indent="-228600">
              <a:buFont typeface="+mj-lt"/>
              <a:buAutoNum type="arabicPeriod"/>
            </a:pPr>
            <a:r>
              <a:rPr lang="en-NZ" baseline="0" dirty="0" smtClean="0"/>
              <a:t>We put this in ourselves. Add a using statement for any namespace you need. One easy way is to just copy the ones from </a:t>
            </a:r>
            <a:r>
              <a:rPr lang="en-NZ" baseline="0" dirty="0" err="1" smtClean="0"/>
              <a:t>Form.h</a:t>
            </a:r>
            <a:r>
              <a:rPr lang="en-NZ" baseline="0" dirty="0" smtClean="0"/>
              <a:t> and paste them in. It doesn’t hurt to have extras, but it’s a pain when you miss one out. Most commonly forgotten are System (where String is) and Drawing (where the Graphics class is).</a:t>
            </a:r>
          </a:p>
          <a:p>
            <a:pPr marL="228600" indent="-228600">
              <a:buFont typeface="+mj-lt"/>
              <a:buAutoNum type="arabicPeriod"/>
            </a:pPr>
            <a:r>
              <a:rPr lang="en-NZ" baseline="0" dirty="0" smtClean="0"/>
              <a:t>This semi-colon is part of the code supplied by the system when you create a class. It follows the closing curly bracket of the class definition code block, which starts with ref class Animal. </a:t>
            </a:r>
            <a:r>
              <a:rPr lang="en-NZ" b="1" baseline="0" dirty="0" smtClean="0"/>
              <a:t>BE CAREFUL WITH IT. NEVER DELETE IT.</a:t>
            </a:r>
            <a:r>
              <a:rPr lang="en-NZ" b="0" baseline="0" dirty="0" smtClean="0"/>
              <a:t> If you inadvertently delete the closing semi-colon from a class you will get the weirdest compile errors ever, as the compiler will just keep adding random code to this class until things explode. If you ever get a really absurd compile error somewhere in the main method or other code that you have never touched, check all your class declarations for missing closing semi-colons.</a:t>
            </a:r>
            <a:endParaRPr lang="en-NZ" baseline="0" dirty="0" smtClean="0"/>
          </a:p>
          <a:p>
            <a:pPr marL="228600" indent="-228600">
              <a:buFont typeface="+mj-lt"/>
              <a:buAutoNum type="arabicPeriod"/>
            </a:pPr>
            <a:endParaRPr lang="en-NZ" baseline="0" dirty="0" smtClean="0"/>
          </a:p>
          <a:p>
            <a:pPr marL="228600" indent="-228600">
              <a:buFont typeface="+mj-lt"/>
              <a:buNone/>
            </a:pPr>
            <a:r>
              <a:rPr lang="en-NZ" baseline="0" dirty="0" smtClean="0"/>
              <a:t>And our complete .</a:t>
            </a:r>
            <a:r>
              <a:rPr lang="en-NZ" baseline="0" dirty="0" err="1" smtClean="0"/>
              <a:t>cpp</a:t>
            </a:r>
            <a:r>
              <a:rPr lang="en-NZ" baseline="0" dirty="0" smtClean="0"/>
              <a:t> file is:</a:t>
            </a:r>
            <a:endParaRPr lang="en-NZ" dirty="0"/>
          </a:p>
        </p:txBody>
      </p:sp>
      <p:sp>
        <p:nvSpPr>
          <p:cNvPr id="4" name="Slide Number Placeholder 3"/>
          <p:cNvSpPr>
            <a:spLocks noGrp="1"/>
          </p:cNvSpPr>
          <p:nvPr>
            <p:ph type="sldNum" sz="quarter" idx="10"/>
          </p:nvPr>
        </p:nvSpPr>
        <p:spPr/>
        <p:txBody>
          <a:bodyPr/>
          <a:lstStyle/>
          <a:p>
            <a:fld id="{DD19F55E-4520-4D43-B047-0696D387CEE0}" type="slidenum">
              <a:rPr lang="en-NZ" smtClean="0"/>
              <a:pPr/>
              <a:t>9</a:t>
            </a:fld>
            <a:endParaRPr lang="en-NZ"/>
          </a:p>
        </p:txBody>
      </p:sp>
    </p:spTree>
    <p:extLst>
      <p:ext uri="{BB962C8B-B14F-4D97-AF65-F5344CB8AC3E}">
        <p14:creationId xmlns:p14="http://schemas.microsoft.com/office/powerpoint/2010/main" val="105137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1C47AB8-A685-46F7-AC41-384DF1668D55}"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28D3746-BF41-4A13-8F88-5D6C4D0EC126}"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67013C4-A6B5-4F38-8A08-1C1472F55AC5}" type="slidenum">
              <a:rPr lang="en-NZ" smtClean="0"/>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600200"/>
            <a:ext cx="8229600" cy="4530725"/>
          </a:xfrm>
        </p:spPr>
        <p:txBody>
          <a:bodyPr/>
          <a:lstStyle/>
          <a:p>
            <a:endParaRPr lang="en-NZ"/>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NZ"/>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NZ"/>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DEB209BD-88BC-471C-910B-DDB3A7BF2B93}" type="slidenum">
              <a:rPr lang="en-NZ"/>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spcBef>
                <a:spcPts val="600"/>
              </a:spcBef>
              <a:spcAft>
                <a:spcPts val="600"/>
              </a:spcAft>
              <a:buClrTx/>
              <a:buSzPct val="115000"/>
              <a:defRPr sz="2800"/>
            </a:lvl1pPr>
            <a:lvl2pPr>
              <a:spcBef>
                <a:spcPts val="600"/>
              </a:spcBef>
              <a:spcAft>
                <a:spcPts val="600"/>
              </a:spcAft>
              <a:buClrTx/>
              <a:buSzPct val="115000"/>
              <a:defRPr sz="2400"/>
            </a:lvl2pPr>
            <a:lvl3pPr>
              <a:spcBef>
                <a:spcPts val="600"/>
              </a:spcBef>
              <a:spcAft>
                <a:spcPts val="600"/>
              </a:spcAft>
              <a:buClrTx/>
              <a:buSzPct val="115000"/>
              <a:defRPr sz="2000"/>
            </a:lvl3pPr>
            <a:lvl4pPr>
              <a:spcBef>
                <a:spcPts val="600"/>
              </a:spcBef>
              <a:spcAft>
                <a:spcPts val="600"/>
              </a:spcAft>
              <a:buClrTx/>
              <a:buSzPct val="115000"/>
              <a:defRPr sz="1800"/>
            </a:lvl4pPr>
            <a:lvl5pPr>
              <a:spcBef>
                <a:spcPts val="600"/>
              </a:spcBef>
              <a:spcAft>
                <a:spcPts val="600"/>
              </a:spcAft>
              <a:buClrTx/>
              <a:buSzPct val="115000"/>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87729D-E1C5-4AE5-9D6F-A483A65DD30F}"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2BA97DB-C819-48A4-AFD1-A596838B0C01}"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2C95C2-24BE-4246-BC83-3091B6AF678D}"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3EEA93B-B701-4DB3-B753-FF7BF66674AC}"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C48D346-DBFC-4C0D-8347-E9CC1115C9F6}"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50603C1-FBE7-400D-ADEE-A32B1E510797}"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61A7CDC-076F-4792-BDC0-F9459F06AA56}"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1E795C0-06A2-42D3-BB13-CE208FFB66F1}"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2CE9836-3A71-4833-8470-23E5A1E0ABBB}"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NZ" dirty="0" smtClean="0"/>
              <a:t>C++ Classes and File Structure</a:t>
            </a:r>
            <a:endParaRPr lang="en-NZ" dirty="0"/>
          </a:p>
        </p:txBody>
      </p:sp>
      <p:sp>
        <p:nvSpPr>
          <p:cNvPr id="4099" name="Rectangle 3"/>
          <p:cNvSpPr>
            <a:spLocks noGrp="1" noChangeArrowheads="1"/>
          </p:cNvSpPr>
          <p:nvPr>
            <p:ph type="subTitle" idx="1"/>
          </p:nvPr>
        </p:nvSpPr>
        <p:spPr>
          <a:xfrm>
            <a:off x="685800" y="3505200"/>
            <a:ext cx="7270576" cy="1752600"/>
          </a:xfrm>
        </p:spPr>
        <p:txBody>
          <a:bodyPr/>
          <a:lstStyle/>
          <a:p>
            <a:r>
              <a:rPr lang="en-NZ" dirty="0" smtClean="0"/>
              <a:t>IN628 Intermediate Algorithms and Architectures</a:t>
            </a:r>
          </a:p>
          <a:p>
            <a:r>
              <a:rPr lang="en-NZ" dirty="0" smtClean="0"/>
              <a:t>Session 2.1</a:t>
            </a:r>
          </a:p>
          <a:p>
            <a:r>
              <a:rPr lang="en-NZ" dirty="0" smtClean="0"/>
              <a:t>Semester 2, 2016</a:t>
            </a:r>
            <a:endParaRPr lang="en-NZ" dirty="0"/>
          </a:p>
        </p:txBody>
      </p:sp>
    </p:spTree>
    <p:extLst>
      <p:ext uri="{BB962C8B-B14F-4D97-AF65-F5344CB8AC3E}">
        <p14:creationId xmlns:p14="http://schemas.microsoft.com/office/powerpoint/2010/main" val="3548528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Animal.cpp</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1862138" y="1619969"/>
            <a:ext cx="5419725" cy="4905375"/>
          </a:xfrm>
          <a:prstGeom prst="rect">
            <a:avLst/>
          </a:prstGeom>
          <a:noFill/>
          <a:ln w="9525">
            <a:noFill/>
            <a:miter lim="800000"/>
            <a:headEnd/>
            <a:tailEnd/>
          </a:ln>
        </p:spPr>
      </p:pic>
      <p:cxnSp>
        <p:nvCxnSpPr>
          <p:cNvPr id="5" name="Straight Arrow Connector 4"/>
          <p:cNvCxnSpPr/>
          <p:nvPr/>
        </p:nvCxnSpPr>
        <p:spPr>
          <a:xfrm flipH="1">
            <a:off x="4067944" y="1268760"/>
            <a:ext cx="1152128" cy="792088"/>
          </a:xfrm>
          <a:prstGeom prst="straightConnector1">
            <a:avLst/>
          </a:prstGeom>
          <a:ln>
            <a:solidFill>
              <a:srgbClr val="FF0000"/>
            </a:solidFill>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Sets and Gets</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783359" y="1700808"/>
            <a:ext cx="7821089" cy="4660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Implementing One Line Methods</a:t>
            </a:r>
            <a:endParaRPr lang="en-NZ" dirty="0"/>
          </a:p>
        </p:txBody>
      </p:sp>
      <p:sp>
        <p:nvSpPr>
          <p:cNvPr id="3" name="Content Placeholder 2"/>
          <p:cNvSpPr>
            <a:spLocks noGrp="1"/>
          </p:cNvSpPr>
          <p:nvPr>
            <p:ph idx="1"/>
          </p:nvPr>
        </p:nvSpPr>
        <p:spPr/>
        <p:txBody>
          <a:bodyPr/>
          <a:lstStyle/>
          <a:p>
            <a:r>
              <a:rPr lang="en-NZ" dirty="0" smtClean="0"/>
              <a:t>In </a:t>
            </a:r>
            <a:r>
              <a:rPr lang="en-NZ" dirty="0" err="1" smtClean="0"/>
              <a:t>Animal.h</a:t>
            </a:r>
            <a:endParaRPr lang="en-NZ" dirty="0"/>
          </a:p>
        </p:txBody>
      </p:sp>
      <p:pic>
        <p:nvPicPr>
          <p:cNvPr id="8194" name="Picture 2"/>
          <p:cNvPicPr>
            <a:picLocks noChangeAspect="1" noChangeArrowheads="1"/>
          </p:cNvPicPr>
          <p:nvPr/>
        </p:nvPicPr>
        <p:blipFill>
          <a:blip r:embed="rId3" cstate="print"/>
          <a:srcRect/>
          <a:stretch>
            <a:fillRect/>
          </a:stretch>
        </p:blipFill>
        <p:spPr bwMode="auto">
          <a:xfrm>
            <a:off x="467544" y="2282900"/>
            <a:ext cx="5976664" cy="43864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Class Instances</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srcRect/>
          <a:stretch>
            <a:fillRect/>
          </a:stretch>
        </p:blipFill>
        <p:spPr bwMode="auto">
          <a:xfrm>
            <a:off x="107504" y="2348880"/>
            <a:ext cx="8928651" cy="194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Class Instances</a:t>
            </a:r>
            <a:endParaRPr lang="en-NZ" dirty="0"/>
          </a:p>
        </p:txBody>
      </p:sp>
      <p:pic>
        <p:nvPicPr>
          <p:cNvPr id="10242" name="Picture 2"/>
          <p:cNvPicPr>
            <a:picLocks noChangeAspect="1" noChangeArrowheads="1"/>
          </p:cNvPicPr>
          <p:nvPr/>
        </p:nvPicPr>
        <p:blipFill>
          <a:blip r:embed="rId3" cstate="print"/>
          <a:srcRect/>
          <a:stretch>
            <a:fillRect/>
          </a:stretch>
        </p:blipFill>
        <p:spPr bwMode="auto">
          <a:xfrm>
            <a:off x="91782" y="1700808"/>
            <a:ext cx="8872706" cy="2088232"/>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907704" y="4437112"/>
            <a:ext cx="1676400" cy="1943100"/>
          </a:xfrm>
          <a:prstGeom prst="rect">
            <a:avLst/>
          </a:prstGeom>
          <a:noFill/>
          <a:ln w="9525">
            <a:noFill/>
            <a:miter lim="800000"/>
            <a:headEnd/>
            <a:tailEnd/>
          </a:ln>
        </p:spPr>
      </p:pic>
      <p:pic>
        <p:nvPicPr>
          <p:cNvPr id="10244" name="Picture 4"/>
          <p:cNvPicPr>
            <a:picLocks noGrp="1" noChangeAspect="1" noChangeArrowheads="1"/>
          </p:cNvPicPr>
          <p:nvPr>
            <p:ph idx="1"/>
          </p:nvPr>
        </p:nvPicPr>
        <p:blipFill>
          <a:blip r:embed="rId5" cstate="print"/>
          <a:srcRect/>
          <a:stretch>
            <a:fillRect/>
          </a:stretch>
        </p:blipFill>
        <p:spPr bwMode="auto">
          <a:xfrm>
            <a:off x="5220072" y="4509120"/>
            <a:ext cx="1584176" cy="18079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Remember #include</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395536" y="1628800"/>
            <a:ext cx="5414481" cy="4425850"/>
          </a:xfrm>
          <a:prstGeom prst="rect">
            <a:avLst/>
          </a:prstGeom>
          <a:noFill/>
          <a:ln w="9525">
            <a:noFill/>
            <a:miter lim="800000"/>
            <a:headEnd/>
            <a:tailEnd/>
          </a:ln>
        </p:spPr>
      </p:pic>
      <p:cxnSp>
        <p:nvCxnSpPr>
          <p:cNvPr id="5" name="Straight Arrow Connector 4"/>
          <p:cNvCxnSpPr/>
          <p:nvPr/>
        </p:nvCxnSpPr>
        <p:spPr>
          <a:xfrm flipH="1">
            <a:off x="2843808" y="1556792"/>
            <a:ext cx="1152128" cy="7920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Remember #include</a:t>
            </a:r>
            <a:endParaRPr lang="en-NZ" dirty="0"/>
          </a:p>
        </p:txBody>
      </p:sp>
      <p:sp>
        <p:nvSpPr>
          <p:cNvPr id="3" name="Content Placeholder 2"/>
          <p:cNvSpPr>
            <a:spLocks noGrp="1"/>
          </p:cNvSpPr>
          <p:nvPr>
            <p:ph idx="1"/>
          </p:nvPr>
        </p:nvSpPr>
        <p:spPr/>
        <p:txBody>
          <a:bodyPr/>
          <a:lstStyle/>
          <a:p>
            <a:endParaRPr lang="en-NZ"/>
          </a:p>
        </p:txBody>
      </p:sp>
      <p:pic>
        <p:nvPicPr>
          <p:cNvPr id="12290" name="Picture 2"/>
          <p:cNvPicPr>
            <a:picLocks noChangeAspect="1" noChangeArrowheads="1"/>
          </p:cNvPicPr>
          <p:nvPr/>
        </p:nvPicPr>
        <p:blipFill>
          <a:blip r:embed="rId3" cstate="print"/>
          <a:srcRect/>
          <a:stretch>
            <a:fillRect/>
          </a:stretch>
        </p:blipFill>
        <p:spPr bwMode="auto">
          <a:xfrm>
            <a:off x="467544" y="1628800"/>
            <a:ext cx="7708900" cy="36766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.NET alternative to sets and gets</a:t>
            </a:r>
            <a:endParaRPr lang="en-NZ" dirty="0"/>
          </a:p>
        </p:txBody>
      </p:sp>
      <p:sp>
        <p:nvSpPr>
          <p:cNvPr id="3" name="Content Placeholder 2"/>
          <p:cNvSpPr>
            <a:spLocks noGrp="1"/>
          </p:cNvSpPr>
          <p:nvPr>
            <p:ph idx="1"/>
          </p:nvPr>
        </p:nvSpPr>
        <p:spPr/>
        <p:txBody>
          <a:bodyPr/>
          <a:lstStyle/>
          <a:p>
            <a:r>
              <a:rPr lang="en-NZ" dirty="0" smtClean="0"/>
              <a:t>If class data members are private, and you write set and get methods...</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467544" y="4221088"/>
            <a:ext cx="7228743" cy="136815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55575" y="2636912"/>
            <a:ext cx="5095349" cy="15121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.NET property</a:t>
            </a:r>
            <a:endParaRPr lang="en-NZ" dirty="0"/>
          </a:p>
        </p:txBody>
      </p:sp>
      <p:sp>
        <p:nvSpPr>
          <p:cNvPr id="3" name="Content Placeholder 2"/>
          <p:cNvSpPr>
            <a:spLocks noGrp="1"/>
          </p:cNvSpPr>
          <p:nvPr>
            <p:ph idx="1"/>
          </p:nvPr>
        </p:nvSpPr>
        <p:spPr/>
        <p:txBody>
          <a:bodyPr/>
          <a:lstStyle/>
          <a:p>
            <a:r>
              <a:rPr lang="en-NZ" dirty="0" smtClean="0"/>
              <a:t>A public-facing version of a private data member.</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755576" y="2425760"/>
            <a:ext cx="4815631" cy="372739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652120" y="2348880"/>
            <a:ext cx="3219450" cy="1104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 less typing...</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67544" y="1628800"/>
            <a:ext cx="4619625" cy="24479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 and .cpp</a:t>
            </a:r>
            <a:endParaRPr lang="en-NZ" dirty="0"/>
          </a:p>
        </p:txBody>
      </p:sp>
      <p:sp>
        <p:nvSpPr>
          <p:cNvPr id="3" name="Content Placeholder 2"/>
          <p:cNvSpPr>
            <a:spLocks noGrp="1"/>
          </p:cNvSpPr>
          <p:nvPr>
            <p:ph idx="1"/>
          </p:nvPr>
        </p:nvSpPr>
        <p:spPr/>
        <p:txBody>
          <a:bodyPr/>
          <a:lstStyle/>
          <a:p>
            <a:r>
              <a:rPr lang="en-NZ" dirty="0" smtClean="0"/>
              <a:t>In C++ we separate the </a:t>
            </a:r>
            <a:r>
              <a:rPr lang="en-NZ" b="1" i="1" dirty="0" smtClean="0"/>
              <a:t>definition</a:t>
            </a:r>
            <a:r>
              <a:rPr lang="en-NZ" b="1" dirty="0" smtClean="0"/>
              <a:t> </a:t>
            </a:r>
            <a:r>
              <a:rPr lang="en-NZ" dirty="0" smtClean="0"/>
              <a:t> of our classes from the </a:t>
            </a:r>
            <a:r>
              <a:rPr lang="en-NZ" b="1" i="1" dirty="0" smtClean="0"/>
              <a:t>implementation</a:t>
            </a:r>
            <a:r>
              <a:rPr lang="en-NZ" dirty="0" smtClean="0"/>
              <a:t> of our classes.</a:t>
            </a:r>
          </a:p>
          <a:p>
            <a:r>
              <a:rPr lang="en-NZ" dirty="0" smtClean="0"/>
              <a:t>Definitions go in .h files</a:t>
            </a:r>
          </a:p>
          <a:p>
            <a:r>
              <a:rPr lang="en-NZ" dirty="0" smtClean="0"/>
              <a:t>Implementations go in .cpp files</a:t>
            </a:r>
          </a:p>
          <a:p>
            <a:r>
              <a:rPr lang="en-NZ" dirty="0" smtClean="0"/>
              <a:t>For each class, we have a pair of files</a:t>
            </a:r>
          </a:p>
          <a:p>
            <a:pPr lvl="1"/>
            <a:r>
              <a:rPr lang="en-NZ" dirty="0" err="1" smtClean="0"/>
              <a:t>myClass.h</a:t>
            </a:r>
            <a:endParaRPr lang="en-NZ" dirty="0" smtClean="0"/>
          </a:p>
          <a:p>
            <a:pPr lvl="1"/>
            <a:r>
              <a:rPr lang="en-NZ" dirty="0" smtClean="0"/>
              <a:t>myClass.cpp</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new class</a:t>
            </a:r>
            <a:endParaRPr lang="en-NZ" dirty="0"/>
          </a:p>
        </p:txBody>
      </p:sp>
      <p:sp>
        <p:nvSpPr>
          <p:cNvPr id="4" name="Content Placeholder 3"/>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467544" y="1628800"/>
            <a:ext cx="5867400"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new class</a:t>
            </a:r>
            <a:endParaRPr lang="en-NZ" dirty="0"/>
          </a:p>
        </p:txBody>
      </p:sp>
      <p:sp>
        <p:nvSpPr>
          <p:cNvPr id="4" name="Content Placeholder 3"/>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2" cstate="print"/>
          <a:srcRect/>
          <a:stretch>
            <a:fillRect/>
          </a:stretch>
        </p:blipFill>
        <p:spPr bwMode="auto">
          <a:xfrm>
            <a:off x="539551" y="1484784"/>
            <a:ext cx="7024957"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cstate="print"/>
          <a:srcRect/>
          <a:stretch>
            <a:fillRect/>
          </a:stretch>
        </p:blipFill>
        <p:spPr bwMode="auto">
          <a:xfrm>
            <a:off x="1198375" y="1600200"/>
            <a:ext cx="6747250" cy="48768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Creating a new class in </a:t>
            </a:r>
            <a:r>
              <a:rPr lang="en-NZ" dirty="0" smtClean="0"/>
              <a:t>VS2013</a:t>
            </a:r>
            <a:endParaRPr lang="en-NZ" dirty="0"/>
          </a:p>
        </p:txBody>
      </p:sp>
      <p:cxnSp>
        <p:nvCxnSpPr>
          <p:cNvPr id="9" name="Straight Arrow Connector 8"/>
          <p:cNvCxnSpPr/>
          <p:nvPr/>
        </p:nvCxnSpPr>
        <p:spPr>
          <a:xfrm flipV="1">
            <a:off x="251520" y="2996952"/>
            <a:ext cx="993304" cy="712568"/>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4499992" y="2348880"/>
            <a:ext cx="1152128" cy="504056"/>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5652120" y="2348880"/>
            <a:ext cx="936104" cy="504056"/>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403920" y="3508520"/>
            <a:ext cx="993304" cy="712568"/>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39552" y="1484784"/>
            <a:ext cx="3295650" cy="369570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Creating a new class in </a:t>
            </a:r>
            <a:r>
              <a:rPr lang="en-NZ" dirty="0" smtClean="0"/>
              <a:t>VS2013</a:t>
            </a:r>
            <a:endParaRPr lang="en-NZ" dirty="0"/>
          </a:p>
        </p:txBody>
      </p:sp>
      <p:cxnSp>
        <p:nvCxnSpPr>
          <p:cNvPr id="8" name="Straight Arrow Connector 7"/>
          <p:cNvCxnSpPr/>
          <p:nvPr/>
        </p:nvCxnSpPr>
        <p:spPr>
          <a:xfrm flipH="1">
            <a:off x="2267744" y="3068960"/>
            <a:ext cx="864096" cy="288032"/>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H="1" flipV="1">
            <a:off x="2411760" y="4293096"/>
            <a:ext cx="1152128" cy="72008"/>
          </a:xfrm>
          <a:prstGeom prst="straightConnector1">
            <a:avLst/>
          </a:prstGeom>
          <a:ln w="38100">
            <a:solidFill>
              <a:srgbClr val="00B050"/>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NZ"/>
              <a:t>Today’s Exercise</a:t>
            </a:r>
          </a:p>
        </p:txBody>
      </p:sp>
      <p:sp>
        <p:nvSpPr>
          <p:cNvPr id="15" name="Table Placeholder 14"/>
          <p:cNvSpPr>
            <a:spLocks noGrp="1"/>
          </p:cNvSpPr>
          <p:nvPr>
            <p:ph type="tbl" idx="1"/>
          </p:nvPr>
        </p:nvSpPr>
        <p:spPr/>
      </p:sp>
      <p:pic>
        <p:nvPicPr>
          <p:cNvPr id="151579" name="Picture 27"/>
          <p:cNvPicPr>
            <a:picLocks noChangeAspect="1" noChangeArrowheads="1"/>
          </p:cNvPicPr>
          <p:nvPr/>
        </p:nvPicPr>
        <p:blipFill>
          <a:blip r:embed="rId3" cstate="print"/>
          <a:srcRect/>
          <a:stretch>
            <a:fillRect/>
          </a:stretch>
        </p:blipFill>
        <p:spPr bwMode="auto">
          <a:xfrm>
            <a:off x="1439652" y="1905000"/>
            <a:ext cx="5868652" cy="4047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NZ" dirty="0"/>
              <a:t>C++ Class </a:t>
            </a:r>
            <a:r>
              <a:rPr lang="en-NZ" dirty="0" smtClean="0"/>
              <a:t>Definition Syntax </a:t>
            </a:r>
            <a:endParaRPr lang="en-NZ" dirty="0"/>
          </a:p>
        </p:txBody>
      </p:sp>
      <p:sp>
        <p:nvSpPr>
          <p:cNvPr id="13315" name="Rectangle 3"/>
          <p:cNvSpPr>
            <a:spLocks noGrp="1" noChangeArrowheads="1"/>
          </p:cNvSpPr>
          <p:nvPr>
            <p:ph idx="1"/>
          </p:nvPr>
        </p:nvSpPr>
        <p:spPr/>
        <p:txBody>
          <a:bodyPr>
            <a:normAutofit/>
          </a:bodyPr>
          <a:lstStyle/>
          <a:p>
            <a:pPr>
              <a:lnSpc>
                <a:spcPct val="90000"/>
              </a:lnSpc>
            </a:pPr>
            <a:r>
              <a:rPr lang="en-NZ" sz="2400" dirty="0" smtClean="0"/>
              <a:t>In the .h file:</a:t>
            </a:r>
          </a:p>
          <a:p>
            <a:pPr lvl="1">
              <a:lnSpc>
                <a:spcPct val="90000"/>
              </a:lnSpc>
            </a:pPr>
            <a:r>
              <a:rPr lang="en-NZ" dirty="0" smtClean="0"/>
              <a:t>Class data member declarations</a:t>
            </a:r>
          </a:p>
          <a:p>
            <a:pPr lvl="1">
              <a:lnSpc>
                <a:spcPct val="90000"/>
              </a:lnSpc>
            </a:pPr>
            <a:r>
              <a:rPr lang="en-NZ" dirty="0" smtClean="0"/>
              <a:t>Class method function prototypes</a:t>
            </a:r>
          </a:p>
          <a:p>
            <a:pPr>
              <a:lnSpc>
                <a:spcPct val="90000"/>
              </a:lnSpc>
              <a:buFont typeface="Wingdings" pitchFamily="2" charset="2"/>
              <a:buNone/>
            </a:pPr>
            <a:endParaRPr lang="en-NZ" sz="2400" dirty="0" smtClean="0"/>
          </a:p>
        </p:txBody>
      </p:sp>
      <p:pic>
        <p:nvPicPr>
          <p:cNvPr id="1028" name="Picture 4"/>
          <p:cNvPicPr>
            <a:picLocks noChangeAspect="1" noChangeArrowheads="1"/>
          </p:cNvPicPr>
          <p:nvPr/>
        </p:nvPicPr>
        <p:blipFill>
          <a:blip r:embed="rId3" cstate="print"/>
          <a:srcRect/>
          <a:stretch>
            <a:fillRect/>
          </a:stretch>
        </p:blipFill>
        <p:spPr bwMode="auto">
          <a:xfrm>
            <a:off x="611560" y="3239693"/>
            <a:ext cx="5490012" cy="33576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 Class Definition Syntax </a:t>
            </a:r>
            <a:endParaRPr lang="en-NZ" dirty="0"/>
          </a:p>
        </p:txBody>
      </p:sp>
      <p:sp>
        <p:nvSpPr>
          <p:cNvPr id="3" name="Content Placeholder 2"/>
          <p:cNvSpPr>
            <a:spLocks noGrp="1"/>
          </p:cNvSpPr>
          <p:nvPr>
            <p:ph idx="1"/>
          </p:nvPr>
        </p:nvSpPr>
        <p:spPr/>
        <p:txBody>
          <a:bodyPr>
            <a:normAutofit/>
          </a:bodyPr>
          <a:lstStyle/>
          <a:p>
            <a:r>
              <a:rPr lang="en-NZ" dirty="0" smtClean="0"/>
              <a:t>In the .</a:t>
            </a:r>
            <a:r>
              <a:rPr lang="en-NZ" dirty="0" err="1" smtClean="0"/>
              <a:t>cpp</a:t>
            </a:r>
            <a:r>
              <a:rPr lang="en-NZ" dirty="0" smtClean="0"/>
              <a:t> file:</a:t>
            </a:r>
          </a:p>
          <a:p>
            <a:pPr lvl="1"/>
            <a:r>
              <a:rPr lang="en-NZ" sz="2800" dirty="0" smtClean="0"/>
              <a:t>Code for all the class methods declared in the .h file.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t>
            </a:r>
            <a:r>
              <a:rPr lang="en-NZ" dirty="0" err="1" smtClean="0"/>
              <a:t>Animal.h</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683568" y="1695233"/>
            <a:ext cx="7903684" cy="49021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Animal.cpp</a:t>
            </a:r>
            <a:endParaRPr lang="en-NZ"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51520" y="2990840"/>
            <a:ext cx="7577453" cy="2094344"/>
          </a:xfrm>
          <a:prstGeom prst="rect">
            <a:avLst/>
          </a:prstGeom>
          <a:noFill/>
          <a:ln w="9525">
            <a:noFill/>
            <a:miter lim="800000"/>
            <a:headEnd/>
            <a:tailEnd/>
          </a:ln>
        </p:spPr>
      </p:pic>
      <p:sp>
        <p:nvSpPr>
          <p:cNvPr id="16" name="Left Brace 15"/>
          <p:cNvSpPr/>
          <p:nvPr/>
        </p:nvSpPr>
        <p:spPr>
          <a:xfrm rot="5400000">
            <a:off x="971600" y="2420888"/>
            <a:ext cx="432048" cy="11521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Animal.cpp</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467544" y="1628800"/>
            <a:ext cx="6451467" cy="34123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Animal.cpp</a:t>
            </a:r>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0" y="2276872"/>
            <a:ext cx="7774338" cy="2448272"/>
          </a:xfrm>
          <a:prstGeom prst="rect">
            <a:avLst/>
          </a:prstGeom>
          <a:noFill/>
          <a:ln w="9525">
            <a:noFill/>
            <a:miter lim="800000"/>
            <a:headEnd/>
            <a:tailEnd/>
          </a:ln>
        </p:spPr>
      </p:pic>
      <p:sp>
        <p:nvSpPr>
          <p:cNvPr id="5" name="Left Brace 4"/>
          <p:cNvSpPr/>
          <p:nvPr/>
        </p:nvSpPr>
        <p:spPr>
          <a:xfrm rot="5400000">
            <a:off x="2231740" y="1520788"/>
            <a:ext cx="432048" cy="165618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cxnSp>
        <p:nvCxnSpPr>
          <p:cNvPr id="7" name="Straight Arrow Connector 6"/>
          <p:cNvCxnSpPr/>
          <p:nvPr/>
        </p:nvCxnSpPr>
        <p:spPr>
          <a:xfrm>
            <a:off x="899592" y="1916832"/>
            <a:ext cx="0"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Animal.h</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783359" y="1700808"/>
            <a:ext cx="7821089" cy="4660354"/>
          </a:xfrm>
          <a:prstGeom prst="rect">
            <a:avLst/>
          </a:prstGeom>
          <a:noFill/>
          <a:ln w="9525">
            <a:noFill/>
            <a:miter lim="800000"/>
            <a:headEnd/>
            <a:tailEnd/>
          </a:ln>
        </p:spPr>
      </p:pic>
      <p:cxnSp>
        <p:nvCxnSpPr>
          <p:cNvPr id="8" name="Straight Arrow Connector 7"/>
          <p:cNvCxnSpPr/>
          <p:nvPr/>
        </p:nvCxnSpPr>
        <p:spPr>
          <a:xfrm flipH="1">
            <a:off x="2555776" y="1124744"/>
            <a:ext cx="1152128" cy="792088"/>
          </a:xfrm>
          <a:prstGeom prst="straightConnector1">
            <a:avLst/>
          </a:prstGeom>
          <a:ln>
            <a:solidFill>
              <a:srgbClr val="FF0000"/>
            </a:solidFill>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flipH="1" flipV="1">
            <a:off x="5436096" y="2636912"/>
            <a:ext cx="1152128" cy="864096"/>
          </a:xfrm>
          <a:prstGeom prst="straightConnector1">
            <a:avLst/>
          </a:prstGeom>
          <a:ln>
            <a:solidFill>
              <a:srgbClr val="FF0000"/>
            </a:solidFill>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H="1" flipV="1">
            <a:off x="1331640" y="6137920"/>
            <a:ext cx="1296144" cy="459432"/>
          </a:xfrm>
          <a:prstGeom prst="straightConnector1">
            <a:avLst/>
          </a:prstGeom>
          <a:ln>
            <a:solidFill>
              <a:srgbClr val="FF0000"/>
            </a:solidFill>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1784</TotalTime>
  <Words>3093</Words>
  <Application>Microsoft Office PowerPoint</Application>
  <PresentationFormat>On-screen Show (4:3)</PresentationFormat>
  <Paragraphs>229</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Verdana</vt:lpstr>
      <vt:lpstr>Wingdings</vt:lpstr>
      <vt:lpstr>Clarity</vt:lpstr>
      <vt:lpstr>C++ Classes and File Structure</vt:lpstr>
      <vt:lpstr>.h and .cpp</vt:lpstr>
      <vt:lpstr>C++ Class Definition Syntax </vt:lpstr>
      <vt:lpstr>C++ Class Definition Syntax </vt:lpstr>
      <vt:lpstr>Example: Animal.h</vt:lpstr>
      <vt:lpstr>Example Animal.cpp</vt:lpstr>
      <vt:lpstr>Example Animal.cpp</vt:lpstr>
      <vt:lpstr>Example Animal.cpp</vt:lpstr>
      <vt:lpstr>Animal.h</vt:lpstr>
      <vt:lpstr>Animal.cpp</vt:lpstr>
      <vt:lpstr>Sets and Gets</vt:lpstr>
      <vt:lpstr>Implementing One Line Methods</vt:lpstr>
      <vt:lpstr>Creating Class Instances</vt:lpstr>
      <vt:lpstr>Using Class Instances</vt:lpstr>
      <vt:lpstr>Remember #include</vt:lpstr>
      <vt:lpstr>Remember #include</vt:lpstr>
      <vt:lpstr>A .NET alternative to sets and gets</vt:lpstr>
      <vt:lpstr>.NET property</vt:lpstr>
      <vt:lpstr>Even less typing...</vt:lpstr>
      <vt:lpstr>Creating a new class</vt:lpstr>
      <vt:lpstr>Creating a new class</vt:lpstr>
      <vt:lpstr>Creating a new class in VS2013</vt:lpstr>
      <vt:lpstr>Creating a new class in VS2013</vt:lpstr>
      <vt:lpstr>Today’s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Default-User</cp:lastModifiedBy>
  <cp:revision>602</cp:revision>
  <dcterms:created xsi:type="dcterms:W3CDTF">1601-01-01T00:00:00Z</dcterms:created>
  <dcterms:modified xsi:type="dcterms:W3CDTF">2016-07-22T03:27:14Z</dcterms:modified>
</cp:coreProperties>
</file>