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0"/>
  </p:notesMasterIdLst>
  <p:handoutMasterIdLst>
    <p:handoutMasterId r:id="rId31"/>
  </p:handoutMasterIdLst>
  <p:sldIdLst>
    <p:sldId id="256" r:id="rId2"/>
    <p:sldId id="257" r:id="rId3"/>
    <p:sldId id="258" r:id="rId4"/>
    <p:sldId id="259" r:id="rId5"/>
    <p:sldId id="282" r:id="rId6"/>
    <p:sldId id="283" r:id="rId7"/>
    <p:sldId id="280" r:id="rId8"/>
    <p:sldId id="281" r:id="rId9"/>
    <p:sldId id="284" r:id="rId10"/>
    <p:sldId id="285" r:id="rId11"/>
    <p:sldId id="286" r:id="rId12"/>
    <p:sldId id="287" r:id="rId13"/>
    <p:sldId id="288" r:id="rId14"/>
    <p:sldId id="289" r:id="rId15"/>
    <p:sldId id="290" r:id="rId16"/>
    <p:sldId id="299" r:id="rId17"/>
    <p:sldId id="300" r:id="rId18"/>
    <p:sldId id="301" r:id="rId19"/>
    <p:sldId id="302" r:id="rId20"/>
    <p:sldId id="291" r:id="rId21"/>
    <p:sldId id="292" r:id="rId22"/>
    <p:sldId id="294" r:id="rId23"/>
    <p:sldId id="293" r:id="rId24"/>
    <p:sldId id="295" r:id="rId25"/>
    <p:sldId id="296" r:id="rId26"/>
    <p:sldId id="298" r:id="rId27"/>
    <p:sldId id="297" r:id="rId28"/>
    <p:sldId id="265" r:id="rId29"/>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545" autoAdjust="0"/>
  </p:normalViewPr>
  <p:slideViewPr>
    <p:cSldViewPr>
      <p:cViewPr varScale="1">
        <p:scale>
          <a:sx n="67" d="100"/>
          <a:sy n="67" d="100"/>
        </p:scale>
        <p:origin x="283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charset="0"/>
              </a:defRPr>
            </a:lvl1pPr>
          </a:lstStyle>
          <a:p>
            <a:endParaRPr lang="en-NZ"/>
          </a:p>
        </p:txBody>
      </p:sp>
      <p:sp>
        <p:nvSpPr>
          <p:cNvPr id="38915"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charset="0"/>
              </a:defRPr>
            </a:lvl1pPr>
          </a:lstStyle>
          <a:p>
            <a:endParaRPr lang="en-NZ"/>
          </a:p>
        </p:txBody>
      </p:sp>
      <p:sp>
        <p:nvSpPr>
          <p:cNvPr id="38916"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charset="0"/>
              </a:defRPr>
            </a:lvl1pPr>
          </a:lstStyle>
          <a:p>
            <a:endParaRPr lang="en-NZ"/>
          </a:p>
        </p:txBody>
      </p:sp>
      <p:sp>
        <p:nvSpPr>
          <p:cNvPr id="38917"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charset="0"/>
              </a:defRPr>
            </a:lvl1pPr>
          </a:lstStyle>
          <a:p>
            <a:fld id="{9DFB9961-B5DE-45BF-83AC-47510A09E9FB}" type="slidenum">
              <a:rPr lang="en-NZ"/>
              <a:pPr/>
              <a:t>‹#›</a:t>
            </a:fld>
            <a:endParaRPr lang="en-NZ"/>
          </a:p>
        </p:txBody>
      </p:sp>
    </p:spTree>
    <p:extLst>
      <p:ext uri="{BB962C8B-B14F-4D97-AF65-F5344CB8AC3E}">
        <p14:creationId xmlns:p14="http://schemas.microsoft.com/office/powerpoint/2010/main" val="3288175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charset="0"/>
              </a:defRPr>
            </a:lvl1pPr>
          </a:lstStyle>
          <a:p>
            <a:endParaRPr lang="en-NZ"/>
          </a:p>
        </p:txBody>
      </p:sp>
      <p:sp>
        <p:nvSpPr>
          <p:cNvPr id="1945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charset="0"/>
              </a:defRPr>
            </a:lvl1pPr>
          </a:lstStyle>
          <a:p>
            <a:endParaRPr lang="en-NZ"/>
          </a:p>
        </p:txBody>
      </p:sp>
      <p:sp>
        <p:nvSpPr>
          <p:cNvPr id="19460"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3"/>
            <a:r>
              <a:rPr lang="en-NZ" smtClean="0"/>
              <a:t>Fourth level</a:t>
            </a:r>
          </a:p>
          <a:p>
            <a:pPr lvl="4"/>
            <a:r>
              <a:rPr lang="en-NZ" smtClean="0"/>
              <a:t>Fifth level</a:t>
            </a:r>
          </a:p>
        </p:txBody>
      </p:sp>
      <p:sp>
        <p:nvSpPr>
          <p:cNvPr id="1946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charset="0"/>
              </a:defRPr>
            </a:lvl1pPr>
          </a:lstStyle>
          <a:p>
            <a:endParaRPr lang="en-NZ"/>
          </a:p>
        </p:txBody>
      </p:sp>
      <p:sp>
        <p:nvSpPr>
          <p:cNvPr id="1946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charset="0"/>
              </a:defRPr>
            </a:lvl1pPr>
          </a:lstStyle>
          <a:p>
            <a:fld id="{2884B67C-2C33-477C-9EDA-AF0575E2119C}" type="slidenum">
              <a:rPr lang="en-NZ"/>
              <a:pPr/>
              <a:t>‹#›</a:t>
            </a:fld>
            <a:endParaRPr lang="en-NZ"/>
          </a:p>
        </p:txBody>
      </p:sp>
    </p:spTree>
    <p:extLst>
      <p:ext uri="{BB962C8B-B14F-4D97-AF65-F5344CB8AC3E}">
        <p14:creationId xmlns:p14="http://schemas.microsoft.com/office/powerpoint/2010/main" val="8217757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Arial" charset="0"/>
      </a:defRPr>
    </a:lvl1pPr>
    <a:lvl2pPr marL="457200" algn="l" rtl="0" fontAlgn="base">
      <a:spcBef>
        <a:spcPct val="30000"/>
      </a:spcBef>
      <a:spcAft>
        <a:spcPct val="0"/>
      </a:spcAft>
      <a:defRPr sz="1200" kern="1200">
        <a:solidFill>
          <a:schemeClr val="tx1"/>
        </a:solidFill>
        <a:latin typeface="Times New Roman" charset="0"/>
        <a:ea typeface="+mn-ea"/>
        <a:cs typeface="Arial" charset="0"/>
      </a:defRPr>
    </a:lvl2pPr>
    <a:lvl3pPr marL="914400" algn="l" rtl="0" fontAlgn="base">
      <a:spcBef>
        <a:spcPct val="30000"/>
      </a:spcBef>
      <a:spcAft>
        <a:spcPct val="0"/>
      </a:spcAft>
      <a:defRPr sz="1200" kern="1200">
        <a:solidFill>
          <a:schemeClr val="tx1"/>
        </a:solidFill>
        <a:latin typeface="Times New Roman" charset="0"/>
        <a:ea typeface="+mn-ea"/>
        <a:cs typeface="Arial" charset="0"/>
      </a:defRPr>
    </a:lvl3pPr>
    <a:lvl4pPr marL="1371600" algn="l" rtl="0" fontAlgn="base">
      <a:spcBef>
        <a:spcPct val="30000"/>
      </a:spcBef>
      <a:spcAft>
        <a:spcPct val="0"/>
      </a:spcAft>
      <a:defRPr sz="1200" kern="1200">
        <a:solidFill>
          <a:schemeClr val="tx1"/>
        </a:solidFill>
        <a:latin typeface="Times New Roman" charset="0"/>
        <a:ea typeface="+mn-ea"/>
        <a:cs typeface="Arial" charset="0"/>
      </a:defRPr>
    </a:lvl4pPr>
    <a:lvl5pPr marL="1828800" algn="l" rtl="0" fontAlgn="base">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a:t>
            </a:fld>
            <a:endParaRPr lang="en-NZ"/>
          </a:p>
        </p:txBody>
      </p:sp>
    </p:spTree>
    <p:extLst>
      <p:ext uri="{BB962C8B-B14F-4D97-AF65-F5344CB8AC3E}">
        <p14:creationId xmlns:p14="http://schemas.microsoft.com/office/powerpoint/2010/main" val="3071059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a:t>
            </a:r>
            <a:r>
              <a:rPr lang="en-NZ" baseline="0" dirty="0" smtClean="0"/>
              <a:t> first step in any OO programming task is to think about the classes you need</a:t>
            </a:r>
          </a:p>
          <a:p>
            <a:pPr>
              <a:buFont typeface="Arial" pitchFamily="34" charset="0"/>
              <a:buChar char="•"/>
            </a:pPr>
            <a:r>
              <a:rPr lang="en-NZ" baseline="0" dirty="0" smtClean="0"/>
              <a:t>So Gnome and </a:t>
            </a:r>
            <a:r>
              <a:rPr lang="en-NZ" baseline="0" dirty="0" err="1" smtClean="0"/>
              <a:t>GnomeFamily</a:t>
            </a:r>
            <a:r>
              <a:rPr lang="en-NZ" baseline="0" dirty="0" smtClean="0"/>
              <a:t>. We will discuss</a:t>
            </a:r>
          </a:p>
          <a:p>
            <a:pPr>
              <a:buFont typeface="Arial" pitchFamily="34" charset="0"/>
              <a:buChar char="•"/>
            </a:pPr>
            <a:r>
              <a:rPr lang="en-NZ" baseline="0" dirty="0" smtClean="0"/>
              <a:t>Display and mouse clicks handled by the form class. So everything has a class, we just get the Form one started for us.</a:t>
            </a:r>
          </a:p>
          <a:p>
            <a:pPr>
              <a:buFont typeface="Arial" pitchFamily="34" charset="0"/>
              <a:buChar char="•"/>
            </a:pPr>
            <a:r>
              <a:rPr lang="en-NZ" baseline="0" dirty="0" smtClean="0"/>
              <a:t>For the cycle, we will use a timer, which will be an element of the form class</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11</a:t>
            </a:fld>
            <a:endParaRPr lang="en-NZ"/>
          </a:p>
        </p:txBody>
      </p:sp>
    </p:spTree>
    <p:extLst>
      <p:ext uri="{BB962C8B-B14F-4D97-AF65-F5344CB8AC3E}">
        <p14:creationId xmlns:p14="http://schemas.microsoft.com/office/powerpoint/2010/main" val="128134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This slide preceded</a:t>
            </a:r>
            <a:r>
              <a:rPr lang="en-NZ" baseline="0" dirty="0" smtClean="0"/>
              <a:t> by discussions</a:t>
            </a:r>
          </a:p>
          <a:p>
            <a:r>
              <a:rPr lang="en-AU" baseline="0" dirty="0" smtClean="0"/>
              <a:t>Class fields – need to know</a:t>
            </a:r>
          </a:p>
          <a:p>
            <a:r>
              <a:rPr lang="en-AU" baseline="0" dirty="0" smtClean="0"/>
              <a:t>NB: We are always working in a 2D space, so an object is completely located by its x and y in the coordinate space of its canvas.</a:t>
            </a:r>
          </a:p>
          <a:p>
            <a:r>
              <a:rPr lang="en-AU" baseline="0" dirty="0" smtClean="0"/>
              <a:t>Class methods – need to be able to do</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12</a:t>
            </a:fld>
            <a:endParaRPr lang="en-NZ"/>
          </a:p>
        </p:txBody>
      </p:sp>
    </p:spTree>
    <p:extLst>
      <p:ext uri="{BB962C8B-B14F-4D97-AF65-F5344CB8AC3E}">
        <p14:creationId xmlns:p14="http://schemas.microsoft.com/office/powerpoint/2010/main" val="2810109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Why</a:t>
            </a:r>
            <a:r>
              <a:rPr lang="en-NZ" baseline="0" dirty="0" smtClean="0"/>
              <a:t> do we pass in the canvas? (Not all objects can create a </a:t>
            </a:r>
            <a:r>
              <a:rPr lang="en-NZ" baseline="0" dirty="0" err="1" smtClean="0"/>
              <a:t>drawable</a:t>
            </a:r>
            <a:r>
              <a:rPr lang="en-NZ" baseline="0" dirty="0" smtClean="0"/>
              <a:t> surface, i.e. a Graphics class instance). User-defined classes can’t, so they have to have one created an given to them by a class who can. Fortunately, Forms can.</a:t>
            </a:r>
          </a:p>
          <a:p>
            <a:pPr>
              <a:buFont typeface="Arial" pitchFamily="34" charset="0"/>
              <a:buChar char="•"/>
            </a:pPr>
            <a:r>
              <a:rPr lang="en-NZ" baseline="0" dirty="0" smtClean="0"/>
              <a:t>What will we do with that Image object? (Paint him onto the canvas by calling its </a:t>
            </a:r>
            <a:r>
              <a:rPr lang="en-NZ" baseline="0" dirty="0" err="1" smtClean="0"/>
              <a:t>DrawImage</a:t>
            </a:r>
            <a:r>
              <a:rPr lang="en-NZ" baseline="0" dirty="0" smtClean="0"/>
              <a:t> method.)</a:t>
            </a:r>
          </a:p>
          <a:p>
            <a:pPr>
              <a:buFont typeface="Arial" pitchFamily="34" charset="0"/>
              <a:buChar char="•"/>
            </a:pPr>
            <a:r>
              <a:rPr lang="en-NZ" baseline="0" dirty="0" smtClean="0"/>
              <a:t>Why are there no arguments to draw or erase? (We will draw and erase each gnome at its own </a:t>
            </a:r>
            <a:r>
              <a:rPr lang="en-NZ" baseline="0" dirty="0" err="1" smtClean="0"/>
              <a:t>xPos,yPos</a:t>
            </a:r>
            <a:r>
              <a:rPr lang="en-NZ" baseline="0" dirty="0" smtClean="0"/>
              <a:t>).</a:t>
            </a:r>
          </a:p>
          <a:p>
            <a:pPr>
              <a:buFont typeface="Arial" pitchFamily="34" charset="0"/>
              <a:buChar char="•"/>
            </a:pPr>
            <a:r>
              <a:rPr lang="en-NZ" baseline="0" dirty="0" smtClean="0"/>
              <a:t>How will you write the </a:t>
            </a:r>
            <a:r>
              <a:rPr lang="en-NZ" baseline="0" dirty="0" err="1" smtClean="0"/>
              <a:t>pointInGnome</a:t>
            </a:r>
            <a:r>
              <a:rPr lang="en-NZ" baseline="0" dirty="0" smtClean="0"/>
              <a:t> method? (Simple rectangular collision detection style computation).</a:t>
            </a:r>
          </a:p>
          <a:p>
            <a:pPr>
              <a:buFont typeface="Arial" pitchFamily="34" charset="0"/>
              <a:buChar char="•"/>
            </a:pPr>
            <a:r>
              <a:rPr lang="en-NZ" baseline="0" dirty="0" smtClean="0"/>
              <a:t>What do you think the constructor looks like? (Assign all those arguments to their fields, and set the remainders to sensible defaults)</a:t>
            </a:r>
          </a:p>
          <a:p>
            <a:pPr>
              <a:buFont typeface="Arial" pitchFamily="34" charset="0"/>
              <a:buChar char="•"/>
            </a:pPr>
            <a:r>
              <a:rPr lang="en-NZ" baseline="0" dirty="0" smtClean="0"/>
              <a:t>note that Strings must be managed pointers; no option</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13</a:t>
            </a:fld>
            <a:endParaRPr lang="en-NZ"/>
          </a:p>
        </p:txBody>
      </p:sp>
    </p:spTree>
    <p:extLst>
      <p:ext uri="{BB962C8B-B14F-4D97-AF65-F5344CB8AC3E}">
        <p14:creationId xmlns:p14="http://schemas.microsoft.com/office/powerpoint/2010/main" val="81694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it</a:t>
            </a:r>
            <a:r>
              <a:rPr lang="en-NZ" baseline="0" dirty="0" smtClean="0"/>
              <a:t> is</a:t>
            </a:r>
          </a:p>
          <a:p>
            <a:pPr>
              <a:buFont typeface="Arial" pitchFamily="34" charset="0"/>
              <a:buChar char="•"/>
            </a:pPr>
            <a:r>
              <a:rPr lang="en-NZ" baseline="0" dirty="0" smtClean="0"/>
              <a:t>Remember that the purpose of a constructor is to provide sensible starting values for every class data property.</a:t>
            </a:r>
          </a:p>
          <a:p>
            <a:pPr>
              <a:buFont typeface="Arial" pitchFamily="34" charset="0"/>
              <a:buChar char="•"/>
            </a:pPr>
            <a:r>
              <a:rPr lang="en-NZ" baseline="0" dirty="0" smtClean="0"/>
              <a:t>Note how we don’t need to pass in a starting value for </a:t>
            </a:r>
            <a:r>
              <a:rPr lang="en-NZ" baseline="0" dirty="0" err="1" smtClean="0"/>
              <a:t>isAHamster</a:t>
            </a:r>
            <a:r>
              <a:rPr lang="en-NZ" baseline="0" dirty="0" smtClean="0"/>
              <a:t> or </a:t>
            </a:r>
            <a:r>
              <a:rPr lang="en-NZ" baseline="0" dirty="0" err="1" smtClean="0"/>
              <a:t>gnomeImage</a:t>
            </a:r>
            <a:r>
              <a:rPr lang="en-NZ" baseline="0" dirty="0" smtClean="0"/>
              <a:t>?</a:t>
            </a:r>
          </a:p>
          <a:p>
            <a:pPr>
              <a:buFont typeface="Arial" pitchFamily="34" charset="0"/>
              <a:buChar char="•"/>
            </a:pPr>
            <a:r>
              <a:rPr lang="en-NZ" baseline="0" dirty="0" smtClean="0"/>
              <a:t>Note how we initialise the image? See any problems with this? (All gnomes must look alike.) How might we modify our architecture if we wanted to use different pictures for different gnomes? (Pass in the filename.)</a:t>
            </a:r>
          </a:p>
          <a:p>
            <a:pPr>
              <a:buFont typeface="Arial" pitchFamily="34" charset="0"/>
              <a:buChar char="•"/>
            </a:pPr>
            <a:endParaRPr lang="en-NZ" baseline="0" dirty="0" smtClean="0"/>
          </a:p>
          <a:p>
            <a:pPr>
              <a:buFont typeface="Arial" pitchFamily="34" charset="0"/>
              <a:buChar char="•"/>
            </a:pPr>
            <a:r>
              <a:rPr lang="en-NZ" baseline="0" dirty="0" smtClean="0"/>
              <a:t>Question: Where does the image file go? If you don’t want to give a full path, you must know what the system uses for its default path. This is different for C# and C++. In C++/CLI, the relative path during complication is where the .h and .</a:t>
            </a:r>
            <a:r>
              <a:rPr lang="en-NZ" baseline="0" dirty="0" err="1" smtClean="0"/>
              <a:t>cpp</a:t>
            </a:r>
            <a:r>
              <a:rPr lang="en-NZ" baseline="0" dirty="0" smtClean="0"/>
              <a:t> files are, not where the executable is generated.</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14</a:t>
            </a:fld>
            <a:endParaRPr lang="en-NZ"/>
          </a:p>
        </p:txBody>
      </p:sp>
    </p:spTree>
    <p:extLst>
      <p:ext uri="{BB962C8B-B14F-4D97-AF65-F5344CB8AC3E}">
        <p14:creationId xmlns:p14="http://schemas.microsoft.com/office/powerpoint/2010/main" val="1644938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Precede with discussion</a:t>
            </a:r>
          </a:p>
          <a:p>
            <a:pPr>
              <a:buFont typeface="Arial" pitchFamily="34" charset="0"/>
              <a:buChar char="•"/>
            </a:pPr>
            <a:r>
              <a:rPr lang="en-NZ" dirty="0" smtClean="0"/>
              <a:t>What shall we use to hold that collection?</a:t>
            </a:r>
          </a:p>
          <a:p>
            <a:pPr>
              <a:buFont typeface="Arial" pitchFamily="34" charset="0"/>
              <a:buChar char="•"/>
            </a:pPr>
            <a:r>
              <a:rPr lang="en-NZ" dirty="0" smtClean="0"/>
              <a:t>You will see that the </a:t>
            </a:r>
            <a:r>
              <a:rPr lang="en-NZ" dirty="0" err="1" smtClean="0"/>
              <a:t>GnomeFamily</a:t>
            </a:r>
            <a:r>
              <a:rPr lang="en-NZ" baseline="0" dirty="0" smtClean="0"/>
              <a:t> methods are really just the Gnome methods being called on the elements of the collection.</a:t>
            </a:r>
          </a:p>
          <a:p>
            <a:pPr>
              <a:buFont typeface="Arial" pitchFamily="34" charset="0"/>
              <a:buChar char="•"/>
            </a:pPr>
            <a:r>
              <a:rPr lang="en-NZ" baseline="0" dirty="0" smtClean="0"/>
              <a:t>For example, to draw all the gnomes, you loop through the collection telling each Gnome to draw itself. To draw a single gnome, you index into the collection and tell that gnome to draw itself.</a:t>
            </a:r>
          </a:p>
          <a:p>
            <a:pPr>
              <a:buFont typeface="Arial" pitchFamily="34" charset="0"/>
              <a:buChar char="•"/>
            </a:pPr>
            <a:r>
              <a:rPr lang="en-NZ" baseline="0" dirty="0" smtClean="0"/>
              <a:t>This is a very common architecture: A fairly complex class, and a manager class that holds a collection of the first class and exercises its methods.</a:t>
            </a:r>
          </a:p>
          <a:p>
            <a:pPr>
              <a:buFont typeface="Arial" pitchFamily="34" charset="0"/>
              <a:buChar char="•"/>
            </a:pPr>
            <a:r>
              <a:rPr lang="en-NZ" baseline="0" dirty="0" smtClean="0"/>
              <a:t>Note these patterns. Much of OO programming is knowing the right pattern to use.</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15</a:t>
            </a:fld>
            <a:endParaRPr lang="en-NZ"/>
          </a:p>
        </p:txBody>
      </p:sp>
    </p:spTree>
    <p:extLst>
      <p:ext uri="{BB962C8B-B14F-4D97-AF65-F5344CB8AC3E}">
        <p14:creationId xmlns:p14="http://schemas.microsoft.com/office/powerpoint/2010/main" val="2251155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remember when we said that </a:t>
            </a:r>
            <a:r>
              <a:rPr lang="en-NZ" dirty="0" err="1" smtClean="0"/>
              <a:t>int</a:t>
            </a:r>
            <a:r>
              <a:rPr lang="en-NZ" dirty="0" smtClean="0"/>
              <a:t> </a:t>
            </a:r>
            <a:r>
              <a:rPr lang="en-NZ" dirty="0" err="1" smtClean="0"/>
              <a:t>intArray</a:t>
            </a:r>
            <a:r>
              <a:rPr lang="en-NZ" dirty="0" smtClean="0"/>
              <a:t>[] was old school</a:t>
            </a:r>
          </a:p>
          <a:p>
            <a:pPr>
              <a:buFont typeface="Arial" pitchFamily="34" charset="0"/>
              <a:buChar char="•"/>
            </a:pPr>
            <a:r>
              <a:rPr lang="en-NZ" dirty="0" smtClean="0"/>
              <a:t>Now we want to declare a managed array</a:t>
            </a:r>
          </a:p>
          <a:p>
            <a:pPr>
              <a:buFont typeface="Arial" pitchFamily="34" charset="0"/>
              <a:buChar char="•"/>
            </a:pPr>
            <a:r>
              <a:rPr lang="en-NZ" dirty="0" smtClean="0"/>
              <a:t>This syntax is odd, but it is an</a:t>
            </a:r>
            <a:r>
              <a:rPr lang="en-NZ" baseline="0" dirty="0" smtClean="0"/>
              <a:t> example of a large group of .NET classes that can accept their data types at runtime, which is very powerful. </a:t>
            </a:r>
          </a:p>
          <a:p>
            <a:pPr>
              <a:buFont typeface="Arial" pitchFamily="34" charset="0"/>
              <a:buChar char="•"/>
            </a:pPr>
            <a:r>
              <a:rPr lang="en-NZ" baseline="0" dirty="0" smtClean="0"/>
              <a:t>You will see more of this in OOSD, A&amp;DS and Web 3</a:t>
            </a:r>
            <a:endParaRPr lang="en-NZ" dirty="0" smtClean="0"/>
          </a:p>
          <a:p>
            <a:pPr>
              <a:buFont typeface="Arial" pitchFamily="34" charset="0"/>
              <a:buChar char="•"/>
            </a:pPr>
            <a:r>
              <a:rPr lang="en-NZ" dirty="0" smtClean="0"/>
              <a:t>After you have</a:t>
            </a:r>
            <a:r>
              <a:rPr lang="en-NZ" baseline="0" dirty="0" smtClean="0"/>
              <a:t> done this, </a:t>
            </a:r>
            <a:r>
              <a:rPr lang="en-NZ" baseline="0" dirty="0" err="1" smtClean="0"/>
              <a:t>intArray</a:t>
            </a:r>
            <a:r>
              <a:rPr lang="en-NZ" baseline="0" dirty="0" smtClean="0"/>
              <a:t> is used like a regular array</a:t>
            </a:r>
          </a:p>
          <a:p>
            <a:pPr>
              <a:buFont typeface="Arial" pitchFamily="34" charset="0"/>
              <a:buChar char="•"/>
            </a:pPr>
            <a:endParaRPr lang="en-NZ" baseline="0" dirty="0" smtClean="0"/>
          </a:p>
          <a:p>
            <a:pPr>
              <a:buFont typeface="Arial" pitchFamily="34" charset="0"/>
              <a:buChar char="•"/>
            </a:pPr>
            <a:r>
              <a:rPr lang="en-NZ" baseline="0" dirty="0" smtClean="0"/>
              <a:t>“</a:t>
            </a:r>
            <a:r>
              <a:rPr lang="en-NZ" baseline="0" dirty="0" err="1" smtClean="0"/>
              <a:t>intArray</a:t>
            </a:r>
            <a:r>
              <a:rPr lang="en-NZ" baseline="0" dirty="0" smtClean="0"/>
              <a:t> is a pointer to an array of </a:t>
            </a:r>
            <a:r>
              <a:rPr lang="en-NZ" baseline="0" dirty="0" err="1" smtClean="0"/>
              <a:t>int</a:t>
            </a:r>
            <a:r>
              <a:rPr lang="en-NZ" baseline="0" dirty="0" smtClean="0"/>
              <a:t>”</a:t>
            </a:r>
          </a:p>
          <a:p>
            <a:pPr>
              <a:buFont typeface="Arial" pitchFamily="34" charset="0"/>
              <a:buChar char="•"/>
            </a:pPr>
            <a:r>
              <a:rPr lang="en-NZ" dirty="0" smtClean="0"/>
              <a:t>“Allocate enough space for an array of 5 </a:t>
            </a:r>
            <a:r>
              <a:rPr lang="en-NZ" dirty="0" err="1" smtClean="0"/>
              <a:t>int</a:t>
            </a:r>
            <a:r>
              <a:rPr lang="en-NZ" dirty="0" smtClean="0"/>
              <a:t>,</a:t>
            </a:r>
            <a:r>
              <a:rPr lang="en-NZ" baseline="0" dirty="0" smtClean="0"/>
              <a:t> and point </a:t>
            </a:r>
            <a:r>
              <a:rPr lang="en-NZ" baseline="0" dirty="0" err="1" smtClean="0"/>
              <a:t>intArray</a:t>
            </a:r>
            <a:r>
              <a:rPr lang="en-NZ" baseline="0" dirty="0" smtClean="0"/>
              <a:t> at it (i.e. Set </a:t>
            </a:r>
            <a:r>
              <a:rPr lang="en-NZ" baseline="0" dirty="0" err="1" smtClean="0"/>
              <a:t>intArray’s</a:t>
            </a:r>
            <a:r>
              <a:rPr lang="en-NZ" baseline="0" dirty="0" smtClean="0"/>
              <a:t> value to the start of that memory).</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16</a:t>
            </a:fld>
            <a:endParaRPr lang="en-NZ"/>
          </a:p>
        </p:txBody>
      </p:sp>
    </p:spTree>
    <p:extLst>
      <p:ext uri="{BB962C8B-B14F-4D97-AF65-F5344CB8AC3E}">
        <p14:creationId xmlns:p14="http://schemas.microsoft.com/office/powerpoint/2010/main" val="1492399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code is in a button click handler.</a:t>
            </a:r>
          </a:p>
          <a:p>
            <a:pPr>
              <a:buFont typeface="Arial" pitchFamily="34" charset="0"/>
              <a:buChar char="•"/>
            </a:pPr>
            <a:r>
              <a:rPr lang="en-NZ" dirty="0" smtClean="0"/>
              <a:t>What does it do?</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17</a:t>
            </a:fld>
            <a:endParaRPr lang="en-NZ"/>
          </a:p>
        </p:txBody>
      </p:sp>
    </p:spTree>
    <p:extLst>
      <p:ext uri="{BB962C8B-B14F-4D97-AF65-F5344CB8AC3E}">
        <p14:creationId xmlns:p14="http://schemas.microsoft.com/office/powerpoint/2010/main" val="562494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Remember</a:t>
            </a:r>
            <a:r>
              <a:rPr lang="en-NZ" baseline="0" dirty="0" smtClean="0"/>
              <a:t> that to use components, strings or user-defined types, we use pointers</a:t>
            </a:r>
          </a:p>
          <a:p>
            <a:pPr>
              <a:buFont typeface="Arial" pitchFamily="34" charset="0"/>
              <a:buChar char="•"/>
            </a:pPr>
            <a:r>
              <a:rPr lang="en-NZ" baseline="0" dirty="0" smtClean="0"/>
              <a:t>So how do we make an array of, say String?</a:t>
            </a:r>
          </a:p>
          <a:p>
            <a:pPr>
              <a:buFont typeface="Arial" pitchFamily="34" charset="0"/>
              <a:buChar char="•"/>
            </a:pPr>
            <a:r>
              <a:rPr lang="en-AU" baseline="0" dirty="0" smtClean="0"/>
              <a:t>The same pattern will work for an array of Gnomes.</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18</a:t>
            </a:fld>
            <a:endParaRPr lang="en-NZ"/>
          </a:p>
        </p:txBody>
      </p:sp>
    </p:spTree>
    <p:extLst>
      <p:ext uri="{BB962C8B-B14F-4D97-AF65-F5344CB8AC3E}">
        <p14:creationId xmlns:p14="http://schemas.microsoft.com/office/powerpoint/2010/main" val="1265596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NZ" dirty="0" smtClean="0"/>
              <a:t>What will this code do?</a:t>
            </a:r>
          </a:p>
          <a:p>
            <a:pPr marL="171450" indent="-171450">
              <a:buFont typeface="Arial" panose="020B0604020202020204" pitchFamily="34" charset="0"/>
              <a:buChar char="•"/>
            </a:pPr>
            <a:r>
              <a:rPr lang="en-NZ" dirty="0" smtClean="0"/>
              <a:t>Note</a:t>
            </a:r>
            <a:r>
              <a:rPr lang="en-NZ" baseline="0" dirty="0" smtClean="0"/>
              <a:t> that strings are special in that we can create them without a new call. We just type something with “” around it.</a:t>
            </a:r>
          </a:p>
          <a:p>
            <a:pPr marL="171450" indent="-171450">
              <a:buFont typeface="Arial" panose="020B0604020202020204" pitchFamily="34" charset="0"/>
              <a:buChar char="•"/>
            </a:pPr>
            <a:r>
              <a:rPr lang="en-NZ" baseline="0" dirty="0" smtClean="0"/>
              <a:t>For user-defined objects, or system objects like buttons, we will need to </a:t>
            </a:r>
            <a:r>
              <a:rPr lang="en-NZ" baseline="0" dirty="0" err="1" smtClean="0"/>
              <a:t>gcnew</a:t>
            </a:r>
            <a:r>
              <a:rPr lang="en-NZ" baseline="0" dirty="0" smtClean="0"/>
              <a:t> to give the pointers in the array something to point at.</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19</a:t>
            </a:fld>
            <a:endParaRPr lang="en-NZ"/>
          </a:p>
        </p:txBody>
      </p:sp>
    </p:spTree>
    <p:extLst>
      <p:ext uri="{BB962C8B-B14F-4D97-AF65-F5344CB8AC3E}">
        <p14:creationId xmlns:p14="http://schemas.microsoft.com/office/powerpoint/2010/main" val="2950503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Keeping that in mind,</a:t>
            </a:r>
            <a:r>
              <a:rPr lang="en-NZ" baseline="0" dirty="0" smtClean="0"/>
              <a:t> let’s look at the definition of </a:t>
            </a:r>
            <a:r>
              <a:rPr lang="en-NZ" baseline="0" dirty="0" err="1" smtClean="0"/>
              <a:t>GnomeFamily</a:t>
            </a:r>
            <a:r>
              <a:rPr lang="en-NZ" baseline="0" dirty="0" smtClean="0"/>
              <a:t>, which is going to use an array of gnomes.</a:t>
            </a:r>
            <a:endParaRPr lang="en-NZ" dirty="0" smtClean="0"/>
          </a:p>
          <a:p>
            <a:pPr>
              <a:buFont typeface="Arial" pitchFamily="34" charset="0"/>
              <a:buChar char="•"/>
            </a:pPr>
            <a:r>
              <a:rPr lang="en-NZ" dirty="0" smtClean="0"/>
              <a:t>Walk through</a:t>
            </a:r>
          </a:p>
          <a:p>
            <a:pPr>
              <a:buFont typeface="Arial" pitchFamily="34" charset="0"/>
              <a:buChar char="•"/>
            </a:pPr>
            <a:r>
              <a:rPr lang="en-NZ" dirty="0" smtClean="0"/>
              <a:t>Note the include</a:t>
            </a:r>
          </a:p>
          <a:p>
            <a:pPr>
              <a:buFont typeface="Arial" pitchFamily="34" charset="0"/>
              <a:buChar char="•"/>
            </a:pPr>
            <a:r>
              <a:rPr lang="en-NZ" dirty="0" smtClean="0"/>
              <a:t>Discuss constructor arguments and the common “pass down from the top” pattern</a:t>
            </a:r>
          </a:p>
          <a:p>
            <a:pPr>
              <a:buFont typeface="Arial" pitchFamily="34" charset="0"/>
              <a:buChar char="•"/>
            </a:pPr>
            <a:r>
              <a:rPr lang="en-NZ" dirty="0" smtClean="0"/>
              <a:t>Review in-line declarations</a:t>
            </a:r>
          </a:p>
          <a:p>
            <a:pPr>
              <a:buFont typeface="Arial" pitchFamily="34" charset="0"/>
              <a:buChar char="•"/>
            </a:pPr>
            <a:r>
              <a:rPr lang="en-NZ" dirty="0" smtClean="0"/>
              <a:t>What do we think the constructor will</a:t>
            </a:r>
            <a:r>
              <a:rPr lang="en-NZ" baseline="0" dirty="0" smtClean="0"/>
              <a:t> be?</a:t>
            </a:r>
          </a:p>
          <a:p>
            <a:pPr>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fld id="{2884B67C-2C33-477C-9EDA-AF0575E2119C}" type="slidenum">
              <a:rPr lang="en-NZ" smtClean="0"/>
              <a:pPr/>
              <a:t>20</a:t>
            </a:fld>
            <a:endParaRPr lang="en-NZ"/>
          </a:p>
        </p:txBody>
      </p:sp>
    </p:spTree>
    <p:extLst>
      <p:ext uri="{BB962C8B-B14F-4D97-AF65-F5344CB8AC3E}">
        <p14:creationId xmlns:p14="http://schemas.microsoft.com/office/powerpoint/2010/main" val="305630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184A7E-B6C6-4D46-B47C-B9D7006194BD}" type="slidenum">
              <a:rPr lang="en-NZ"/>
              <a:pPr/>
              <a:t>2</a:t>
            </a:fld>
            <a:endParaRPr lang="en-NZ"/>
          </a:p>
        </p:txBody>
      </p:sp>
      <p:sp>
        <p:nvSpPr>
          <p:cNvPr id="20482" name="Rectangle 2"/>
          <p:cNvSpPr>
            <a:spLocks noGrp="1" noRot="1" noChangeAspect="1" noChangeArrowheads="1" noTextEdit="1"/>
          </p:cNvSpPr>
          <p:nvPr>
            <p:ph type="sldImg"/>
          </p:nvPr>
        </p:nvSpPr>
        <p:spPr>
          <a:xfrm>
            <a:off x="917575" y="744538"/>
            <a:ext cx="4962525" cy="3722687"/>
          </a:xfrm>
          <a:ln/>
        </p:spPr>
      </p:sp>
      <p:sp>
        <p:nvSpPr>
          <p:cNvPr id="20483" name="Rectangle 3"/>
          <p:cNvSpPr>
            <a:spLocks noGrp="1" noChangeArrowheads="1"/>
          </p:cNvSpPr>
          <p:nvPr>
            <p:ph type="body" idx="1"/>
          </p:nvPr>
        </p:nvSpPr>
        <p:spPr/>
        <p:txBody>
          <a:bodyPr/>
          <a:lstStyle/>
          <a:p>
            <a:pPr>
              <a:buFontTx/>
              <a:buChar char="•"/>
            </a:pPr>
            <a:r>
              <a:rPr lang="en-NZ" dirty="0"/>
              <a:t>Most games programs have the same basic underlying structure</a:t>
            </a:r>
          </a:p>
          <a:p>
            <a:pPr>
              <a:buFontTx/>
              <a:buChar char="•"/>
            </a:pPr>
            <a:r>
              <a:rPr lang="en-NZ" dirty="0"/>
              <a:t>Wait for input, update </a:t>
            </a:r>
            <a:r>
              <a:rPr lang="en-NZ" dirty="0" smtClean="0"/>
              <a:t>state, </a:t>
            </a:r>
            <a:r>
              <a:rPr lang="en-NZ" dirty="0"/>
              <a:t>display state</a:t>
            </a:r>
          </a:p>
          <a:p>
            <a:pPr>
              <a:buFontTx/>
              <a:buChar char="•"/>
            </a:pPr>
            <a:r>
              <a:rPr lang="en-NZ" dirty="0"/>
              <a:t>Input is generally user input, although the game state may also change due to game events or triggers. An example is when </a:t>
            </a:r>
            <a:r>
              <a:rPr lang="en-NZ" dirty="0" err="1" smtClean="0"/>
              <a:t>Sim</a:t>
            </a:r>
            <a:r>
              <a:rPr lang="en-NZ" dirty="0" smtClean="0"/>
              <a:t> City residents </a:t>
            </a:r>
            <a:r>
              <a:rPr lang="en-NZ" dirty="0"/>
              <a:t>abandon a building if the crime rate is too high. This happens even if the user doesn’t do anything.</a:t>
            </a:r>
          </a:p>
          <a:p>
            <a:pPr>
              <a:buFontTx/>
              <a:buChar char="•"/>
            </a:pPr>
            <a:r>
              <a:rPr lang="en-NZ" dirty="0"/>
              <a:t>In games programming, this event loop is often called the Game Cycle.</a:t>
            </a:r>
          </a:p>
        </p:txBody>
      </p:sp>
    </p:spTree>
    <p:extLst>
      <p:ext uri="{BB962C8B-B14F-4D97-AF65-F5344CB8AC3E}">
        <p14:creationId xmlns:p14="http://schemas.microsoft.com/office/powerpoint/2010/main" val="1450712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Discuss first</a:t>
            </a:r>
          </a:p>
          <a:p>
            <a:pPr>
              <a:buFont typeface="Arial" pitchFamily="34" charset="0"/>
              <a:buChar char="•"/>
            </a:pPr>
            <a:r>
              <a:rPr lang="en-NZ" dirty="0" smtClean="0"/>
              <a:t>NB: Those integer</a:t>
            </a:r>
            <a:r>
              <a:rPr lang="en-NZ" baseline="0" dirty="0" smtClean="0"/>
              <a:t> literals are BAD.</a:t>
            </a:r>
          </a:p>
          <a:p>
            <a:pPr>
              <a:buFont typeface="Arial" pitchFamily="34" charset="0"/>
              <a:buChar char="•"/>
            </a:pPr>
            <a:r>
              <a:rPr lang="en-NZ" baseline="0" dirty="0" smtClean="0"/>
              <a:t>Very soon, we will see how to get rid of them</a:t>
            </a:r>
          </a:p>
          <a:p>
            <a:pPr>
              <a:buFont typeface="Arial" pitchFamily="34" charset="0"/>
              <a:buChar char="•"/>
            </a:pPr>
            <a:endParaRPr lang="en-NZ" baseline="0" dirty="0" smtClean="0"/>
          </a:p>
          <a:p>
            <a:pPr>
              <a:buFont typeface="Arial" pitchFamily="34" charset="0"/>
              <a:buChar char="•"/>
            </a:pPr>
            <a:r>
              <a:rPr lang="en-NZ" baseline="0" dirty="0" smtClean="0"/>
              <a:t>Here is that “making sure you have memory when dealing with arrays of pointers” part.</a:t>
            </a:r>
          </a:p>
          <a:p>
            <a:pPr>
              <a:buFont typeface="Arial" pitchFamily="34" charset="0"/>
              <a:buChar char="•"/>
            </a:pPr>
            <a:endParaRPr lang="en-NZ" baseline="0" dirty="0" smtClean="0"/>
          </a:p>
          <a:p>
            <a:pPr>
              <a:buFont typeface="Arial" pitchFamily="34" charset="0"/>
              <a:buChar char="•"/>
            </a:pPr>
            <a:r>
              <a:rPr lang="en-AU" baseline="0" dirty="0" smtClean="0"/>
              <a:t>Note VERY </a:t>
            </a:r>
            <a:r>
              <a:rPr lang="en-AU" baseline="0" dirty="0" err="1" smtClean="0"/>
              <a:t>VERY</a:t>
            </a:r>
            <a:r>
              <a:rPr lang="en-AU" baseline="0" dirty="0" smtClean="0"/>
              <a:t> CAREFULLY the two steps required to get yourself an array of Gnomes.</a:t>
            </a:r>
          </a:p>
          <a:p>
            <a:pPr lvl="1">
              <a:buFont typeface="Arial" pitchFamily="34" charset="0"/>
              <a:buChar char="•"/>
            </a:pPr>
            <a:r>
              <a:rPr lang="en-AU" baseline="0" dirty="0" smtClean="0"/>
              <a:t>First create an array of gnome pointers</a:t>
            </a:r>
          </a:p>
          <a:p>
            <a:pPr lvl="1">
              <a:buFont typeface="Arial" pitchFamily="34" charset="0"/>
              <a:buChar char="•"/>
            </a:pPr>
            <a:r>
              <a:rPr lang="en-AU" baseline="0" dirty="0" smtClean="0"/>
              <a:t>Second, create an individual gnome for each pointer to point to.</a:t>
            </a:r>
          </a:p>
          <a:p>
            <a:pPr lvl="0">
              <a:buFont typeface="Arial" pitchFamily="34" charset="0"/>
              <a:buChar char="•"/>
            </a:pPr>
            <a:r>
              <a:rPr lang="en-AU" baseline="0" dirty="0" smtClean="0"/>
              <a:t>The statement that creates the array DOES NOT MAKE THE GNOMES</a:t>
            </a:r>
          </a:p>
          <a:p>
            <a:pPr lvl="0">
              <a:buFont typeface="Arial" pitchFamily="34" charset="0"/>
              <a:buChar char="•"/>
            </a:pPr>
            <a:r>
              <a:rPr lang="en-AU" baseline="0" dirty="0" smtClean="0"/>
              <a:t>If you try to call some method on </a:t>
            </a:r>
            <a:r>
              <a:rPr lang="en-AU" baseline="0" dirty="0" err="1" smtClean="0"/>
              <a:t>gnomeArray</a:t>
            </a:r>
            <a:r>
              <a:rPr lang="en-AU" baseline="0" dirty="0" smtClean="0"/>
              <a:t>[3] without creating a gnome for that pointer to point to, the system crashes. (It goes off to try to call the method sitting at the address pointed to by whatever random binary junk happens to be sitting in the space reserved for the pointer </a:t>
            </a:r>
            <a:r>
              <a:rPr lang="en-AU" baseline="0" dirty="0" err="1" smtClean="0"/>
              <a:t>gnomeArray</a:t>
            </a:r>
            <a:r>
              <a:rPr lang="en-AU" baseline="0" dirty="0" smtClean="0"/>
              <a:t>[3]. This doesn’t work.)</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21</a:t>
            </a:fld>
            <a:endParaRPr lang="en-NZ"/>
          </a:p>
        </p:txBody>
      </p:sp>
    </p:spTree>
    <p:extLst>
      <p:ext uri="{BB962C8B-B14F-4D97-AF65-F5344CB8AC3E}">
        <p14:creationId xmlns:p14="http://schemas.microsoft.com/office/powerpoint/2010/main" val="3195042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 have these.</a:t>
            </a:r>
          </a:p>
          <a:p>
            <a:pPr>
              <a:buFont typeface="Arial" pitchFamily="34" charset="0"/>
              <a:buChar char="•"/>
            </a:pPr>
            <a:r>
              <a:rPr lang="en-NZ" dirty="0" smtClean="0"/>
              <a:t>Remember where they go?</a:t>
            </a:r>
          </a:p>
          <a:p>
            <a:pPr>
              <a:buFont typeface="Arial" pitchFamily="34" charset="0"/>
              <a:buChar char="•"/>
            </a:pPr>
            <a:r>
              <a:rPr lang="en-NZ" dirty="0" smtClean="0"/>
              <a:t>As class data members,</a:t>
            </a:r>
            <a:r>
              <a:rPr lang="en-NZ" baseline="0" dirty="0" smtClean="0"/>
              <a:t> they go where all class data members go: in the form definition, scoped private.</a:t>
            </a:r>
          </a:p>
          <a:p>
            <a:pPr>
              <a:buFont typeface="Arial" pitchFamily="34" charset="0"/>
              <a:buChar char="•"/>
            </a:pPr>
            <a:r>
              <a:rPr lang="en-NZ" baseline="0" dirty="0" smtClean="0"/>
              <a:t>What do you think that “</a:t>
            </a:r>
            <a:r>
              <a:rPr lang="en-NZ" baseline="0" dirty="0" err="1" smtClean="0"/>
              <a:t>gnomeIndex</a:t>
            </a:r>
            <a:r>
              <a:rPr lang="en-NZ" baseline="0" dirty="0" smtClean="0"/>
              <a:t>” is for?</a:t>
            </a:r>
          </a:p>
          <a:p>
            <a:pPr>
              <a:buFont typeface="Arial" pitchFamily="34" charset="0"/>
              <a:buChar char="•"/>
            </a:pPr>
            <a:r>
              <a:rPr lang="en-NZ" baseline="0" dirty="0" smtClean="0"/>
              <a:t>Let’s </a:t>
            </a:r>
            <a:r>
              <a:rPr lang="en-NZ" baseline="0" dirty="0" err="1" smtClean="0"/>
              <a:t>pseudcode</a:t>
            </a:r>
            <a:r>
              <a:rPr lang="en-NZ" baseline="0" dirty="0" smtClean="0"/>
              <a:t> the form methods now...</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22</a:t>
            </a:fld>
            <a:endParaRPr lang="en-NZ"/>
          </a:p>
        </p:txBody>
      </p:sp>
    </p:spTree>
    <p:extLst>
      <p:ext uri="{BB962C8B-B14F-4D97-AF65-F5344CB8AC3E}">
        <p14:creationId xmlns:p14="http://schemas.microsoft.com/office/powerpoint/2010/main" val="219865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Note that we must create</a:t>
            </a:r>
            <a:r>
              <a:rPr lang="en-NZ" baseline="0" dirty="0" smtClean="0"/>
              <a:t> </a:t>
            </a:r>
            <a:r>
              <a:rPr lang="en-NZ" baseline="0" dirty="0" err="1" smtClean="0"/>
              <a:t>gnomeFamily</a:t>
            </a:r>
            <a:r>
              <a:rPr lang="en-NZ" baseline="0" dirty="0" smtClean="0"/>
              <a:t> after the other two. Do you know why?</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23</a:t>
            </a:fld>
            <a:endParaRPr lang="en-NZ"/>
          </a:p>
        </p:txBody>
      </p:sp>
    </p:spTree>
    <p:extLst>
      <p:ext uri="{BB962C8B-B14F-4D97-AF65-F5344CB8AC3E}">
        <p14:creationId xmlns:p14="http://schemas.microsoft.com/office/powerpoint/2010/main" val="876594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How</a:t>
            </a:r>
            <a:r>
              <a:rPr lang="en-NZ" baseline="0" dirty="0" smtClean="0"/>
              <a:t> will we reset all the gnomes? =&gt; We will tell the </a:t>
            </a:r>
            <a:r>
              <a:rPr lang="en-NZ" baseline="0" dirty="0" err="1" smtClean="0"/>
              <a:t>gnomeFamily</a:t>
            </a:r>
            <a:r>
              <a:rPr lang="en-NZ" baseline="0" dirty="0" smtClean="0"/>
              <a:t> to do it. The </a:t>
            </a:r>
            <a:r>
              <a:rPr lang="en-NZ" baseline="0" dirty="0" err="1" smtClean="0"/>
              <a:t>gnomeFamily</a:t>
            </a:r>
            <a:r>
              <a:rPr lang="en-NZ" baseline="0" dirty="0" smtClean="0"/>
              <a:t> must expose an appropriate method.</a:t>
            </a:r>
          </a:p>
          <a:p>
            <a:pPr>
              <a:buFont typeface="Arial" pitchFamily="34" charset="0"/>
              <a:buChar char="•"/>
            </a:pPr>
            <a:r>
              <a:rPr lang="en-NZ" baseline="0" dirty="0" smtClean="0"/>
              <a:t>As your architectures get more complicated, it becomes important that each class is doing one job and one job only. </a:t>
            </a:r>
          </a:p>
          <a:p>
            <a:pPr>
              <a:buFont typeface="Arial" pitchFamily="34" charset="0"/>
              <a:buChar char="•"/>
            </a:pPr>
            <a:r>
              <a:rPr lang="en-NZ" baseline="0" dirty="0" smtClean="0"/>
              <a:t>The Form’s job is to listen to the mouse and draw on the screen. It is the </a:t>
            </a:r>
            <a:r>
              <a:rPr lang="en-NZ" baseline="0" dirty="0" err="1" smtClean="0"/>
              <a:t>gnomeFamily’s</a:t>
            </a:r>
            <a:r>
              <a:rPr lang="en-NZ" baseline="0" dirty="0" smtClean="0"/>
              <a:t> job to manage the gnomes.</a:t>
            </a:r>
          </a:p>
          <a:p>
            <a:pPr>
              <a:buFont typeface="Arial" pitchFamily="34" charset="0"/>
              <a:buChar char="•"/>
            </a:pPr>
            <a:r>
              <a:rPr lang="en-NZ" baseline="0" dirty="0" smtClean="0"/>
              <a:t>Don’t slosh jobs together, as it makes your code very hard to maintain.</a:t>
            </a:r>
          </a:p>
          <a:p>
            <a:pPr>
              <a:buFont typeface="Arial" pitchFamily="34" charset="0"/>
              <a:buChar char="•"/>
            </a:pPr>
            <a:r>
              <a:rPr lang="en-NZ" baseline="0" dirty="0" smtClean="0"/>
              <a:t>So it’s more accurate this way...</a:t>
            </a:r>
          </a:p>
        </p:txBody>
      </p:sp>
      <p:sp>
        <p:nvSpPr>
          <p:cNvPr id="4" name="Slide Number Placeholder 3"/>
          <p:cNvSpPr>
            <a:spLocks noGrp="1"/>
          </p:cNvSpPr>
          <p:nvPr>
            <p:ph type="sldNum" sz="quarter" idx="10"/>
          </p:nvPr>
        </p:nvSpPr>
        <p:spPr/>
        <p:txBody>
          <a:bodyPr/>
          <a:lstStyle/>
          <a:p>
            <a:fld id="{2884B67C-2C33-477C-9EDA-AF0575E2119C}" type="slidenum">
              <a:rPr lang="en-NZ" smtClean="0"/>
              <a:pPr/>
              <a:t>24</a:t>
            </a:fld>
            <a:endParaRPr lang="en-NZ"/>
          </a:p>
        </p:txBody>
      </p:sp>
    </p:spTree>
    <p:extLst>
      <p:ext uri="{BB962C8B-B14F-4D97-AF65-F5344CB8AC3E}">
        <p14:creationId xmlns:p14="http://schemas.microsoft.com/office/powerpoint/2010/main" val="4173128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AU" dirty="0" smtClean="0"/>
              <a:t>The user</a:t>
            </a:r>
            <a:r>
              <a:rPr lang="en-AU" baseline="0" dirty="0" smtClean="0"/>
              <a:t> is going to click on the form. </a:t>
            </a:r>
          </a:p>
          <a:p>
            <a:pPr>
              <a:buFont typeface="Arial" pitchFamily="34" charset="0"/>
              <a:buChar char="•"/>
            </a:pPr>
            <a:r>
              <a:rPr lang="en-AU" baseline="0" dirty="0" smtClean="0"/>
              <a:t>This logic happens only when the user clicks.</a:t>
            </a:r>
          </a:p>
          <a:p>
            <a:pPr>
              <a:buFont typeface="Arial" pitchFamily="34" charset="0"/>
              <a:buChar char="•"/>
            </a:pPr>
            <a:r>
              <a:rPr lang="en-AU" baseline="0" dirty="0" smtClean="0"/>
              <a:t>It updates the state of the game (i.e. which gnomes are hamsters)</a:t>
            </a:r>
          </a:p>
          <a:p>
            <a:pPr>
              <a:buFont typeface="Arial" pitchFamily="34" charset="0"/>
              <a:buChar char="•"/>
            </a:pPr>
            <a:r>
              <a:rPr lang="en-AU" baseline="0" dirty="0" smtClean="0"/>
              <a:t>It can run quite happily in parallel with the timer, that is constantly updating the display. There is no conflict.</a:t>
            </a:r>
          </a:p>
          <a:p>
            <a:pPr>
              <a:buFont typeface="Arial" pitchFamily="34" charset="0"/>
              <a:buChar char="•"/>
            </a:pPr>
            <a:r>
              <a:rPr lang="en-AU" baseline="0" dirty="0" smtClean="0"/>
              <a:t>VS manages this </a:t>
            </a:r>
            <a:r>
              <a:rPr lang="en-AU" baseline="0" dirty="0" err="1" smtClean="0"/>
              <a:t>asynchronicity</a:t>
            </a:r>
            <a:r>
              <a:rPr lang="en-AU" baseline="0" dirty="0" smtClean="0"/>
              <a:t> for us.</a:t>
            </a:r>
          </a:p>
          <a:p>
            <a:pPr>
              <a:buFont typeface="Arial" pitchFamily="34" charset="0"/>
              <a:buChar char="•"/>
            </a:pPr>
            <a:endParaRPr lang="en-NZ" baseline="0" dirty="0" smtClean="0"/>
          </a:p>
          <a:p>
            <a:pPr>
              <a:buFont typeface="Arial" pitchFamily="34" charset="0"/>
              <a:buChar char="•"/>
            </a:pPr>
            <a:r>
              <a:rPr lang="en-NZ" baseline="0" dirty="0" smtClean="0"/>
              <a:t>(NB: Some students may want to decouple the application logic more. That is fine.)</a:t>
            </a:r>
            <a:endParaRPr lang="en-NZ" dirty="0" smtClean="0"/>
          </a:p>
        </p:txBody>
      </p:sp>
      <p:sp>
        <p:nvSpPr>
          <p:cNvPr id="4" name="Slide Number Placeholder 3"/>
          <p:cNvSpPr>
            <a:spLocks noGrp="1"/>
          </p:cNvSpPr>
          <p:nvPr>
            <p:ph type="sldNum" sz="quarter" idx="10"/>
          </p:nvPr>
        </p:nvSpPr>
        <p:spPr/>
        <p:txBody>
          <a:bodyPr/>
          <a:lstStyle/>
          <a:p>
            <a:fld id="{2884B67C-2C33-477C-9EDA-AF0575E2119C}" type="slidenum">
              <a:rPr lang="en-NZ" smtClean="0"/>
              <a:pPr/>
              <a:t>25</a:t>
            </a:fld>
            <a:endParaRPr lang="en-NZ"/>
          </a:p>
        </p:txBody>
      </p:sp>
    </p:spTree>
    <p:extLst>
      <p:ext uri="{BB962C8B-B14F-4D97-AF65-F5344CB8AC3E}">
        <p14:creationId xmlns:p14="http://schemas.microsoft.com/office/powerpoint/2010/main" val="4229847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It’s a little hard to</a:t>
            </a:r>
            <a:r>
              <a:rPr lang="en-NZ" baseline="0" dirty="0" smtClean="0"/>
              <a:t> see here, but in the form’s </a:t>
            </a:r>
            <a:r>
              <a:rPr lang="en-NZ" baseline="0" dirty="0" err="1" smtClean="0"/>
              <a:t>mouseDown</a:t>
            </a:r>
            <a:r>
              <a:rPr lang="en-NZ" baseline="0" dirty="0" smtClean="0"/>
              <a:t> event handler, you are passed in the </a:t>
            </a:r>
            <a:r>
              <a:rPr lang="en-NZ" baseline="0" dirty="0" err="1" smtClean="0"/>
              <a:t>MouseEventArgs</a:t>
            </a:r>
            <a:r>
              <a:rPr lang="en-NZ" baseline="0" dirty="0" smtClean="0"/>
              <a:t> object e</a:t>
            </a:r>
          </a:p>
          <a:p>
            <a:pPr>
              <a:buFont typeface="Arial" pitchFamily="34" charset="0"/>
              <a:buChar char="•"/>
            </a:pPr>
            <a:r>
              <a:rPr lang="en-NZ" baseline="0" dirty="0" smtClean="0"/>
              <a:t>It has properties X and Y corresponding to the mouse location. </a:t>
            </a:r>
          </a:p>
          <a:p>
            <a:pPr>
              <a:buFont typeface="Arial" pitchFamily="34" charset="0"/>
              <a:buChar char="•"/>
            </a:pPr>
            <a:r>
              <a:rPr lang="en-NZ" baseline="0" dirty="0" smtClean="0"/>
              <a:t>Since it is a pointer, you use the -&gt; operator to get those values</a:t>
            </a:r>
          </a:p>
          <a:p>
            <a:pPr>
              <a:buFont typeface="Arial" pitchFamily="34" charset="0"/>
              <a:buChar char="•"/>
            </a:pPr>
            <a:r>
              <a:rPr lang="en-AU" baseline="0" dirty="0" smtClean="0"/>
              <a:t>Do you remember how to get the </a:t>
            </a:r>
            <a:r>
              <a:rPr lang="en-AU" baseline="0" dirty="0" err="1" smtClean="0"/>
              <a:t>MouseDown</a:t>
            </a:r>
            <a:r>
              <a:rPr lang="en-AU" baseline="0" dirty="0" smtClean="0"/>
              <a:t> event handler?  =&gt; See the lightning bolt in the properties window.</a:t>
            </a:r>
            <a:endParaRPr lang="en-NZ" baseline="0" dirty="0" smtClean="0"/>
          </a:p>
          <a:p>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26</a:t>
            </a:fld>
            <a:endParaRPr lang="en-NZ"/>
          </a:p>
        </p:txBody>
      </p:sp>
    </p:spTree>
    <p:extLst>
      <p:ext uri="{BB962C8B-B14F-4D97-AF65-F5344CB8AC3E}">
        <p14:creationId xmlns:p14="http://schemas.microsoft.com/office/powerpoint/2010/main" val="2801733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 here is the tricky one.</a:t>
            </a:r>
          </a:p>
          <a:p>
            <a:pPr>
              <a:buFont typeface="Arial" pitchFamily="34" charset="0"/>
              <a:buChar char="•"/>
            </a:pPr>
            <a:r>
              <a:rPr lang="en-AU" dirty="0" smtClean="0"/>
              <a:t>This is the game cycle. We check</a:t>
            </a:r>
            <a:r>
              <a:rPr lang="en-AU" baseline="0" dirty="0" smtClean="0"/>
              <a:t> and update the state, then redisplay.</a:t>
            </a:r>
            <a:endParaRPr lang="en-NZ" dirty="0" smtClean="0"/>
          </a:p>
          <a:p>
            <a:pPr>
              <a:buFont typeface="Arial" pitchFamily="34" charset="0"/>
              <a:buChar char="•"/>
            </a:pPr>
            <a:r>
              <a:rPr lang="en-NZ" dirty="0" smtClean="0"/>
              <a:t>...</a:t>
            </a:r>
          </a:p>
          <a:p>
            <a:pPr>
              <a:buFont typeface="Arial" pitchFamily="34" charset="0"/>
              <a:buChar char="•"/>
            </a:pPr>
            <a:r>
              <a:rPr lang="en-NZ" dirty="0" smtClean="0"/>
              <a:t>Don’t make it go too fast...</a:t>
            </a:r>
          </a:p>
          <a:p>
            <a:pPr>
              <a:buFont typeface="Arial" pitchFamily="34" charset="0"/>
              <a:buChar char="•"/>
            </a:pPr>
            <a:endParaRPr lang="en-NZ" dirty="0" smtClean="0"/>
          </a:p>
          <a:p>
            <a:pPr>
              <a:buFont typeface="Arial" pitchFamily="34" charset="0"/>
              <a:buChar char="•"/>
            </a:pPr>
            <a:r>
              <a:rPr lang="en-NZ" dirty="0" smtClean="0"/>
              <a:t>Now you</a:t>
            </a:r>
            <a:r>
              <a:rPr lang="en-NZ" baseline="0" dirty="0" smtClean="0"/>
              <a:t> are nearly ready to write your Whack-A-Gnome</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27</a:t>
            </a:fld>
            <a:endParaRPr lang="en-NZ"/>
          </a:p>
        </p:txBody>
      </p:sp>
    </p:spTree>
    <p:extLst>
      <p:ext uri="{BB962C8B-B14F-4D97-AF65-F5344CB8AC3E}">
        <p14:creationId xmlns:p14="http://schemas.microsoft.com/office/powerpoint/2010/main" val="2315433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816BE-C6F4-4722-A73E-E9FD82DFEC7D}" type="slidenum">
              <a:rPr lang="en-NZ"/>
              <a:pPr/>
              <a:t>3</a:t>
            </a:fld>
            <a:endParaRPr lang="en-NZ"/>
          </a:p>
        </p:txBody>
      </p:sp>
      <p:sp>
        <p:nvSpPr>
          <p:cNvPr id="24578" name="Rectangle 2"/>
          <p:cNvSpPr>
            <a:spLocks noGrp="1" noRot="1" noChangeAspect="1" noChangeArrowheads="1" noTextEdit="1"/>
          </p:cNvSpPr>
          <p:nvPr>
            <p:ph type="sldImg"/>
          </p:nvPr>
        </p:nvSpPr>
        <p:spPr>
          <a:xfrm>
            <a:off x="917575" y="744538"/>
            <a:ext cx="4962525" cy="3722687"/>
          </a:xfrm>
          <a:ln/>
        </p:spPr>
      </p:sp>
      <p:sp>
        <p:nvSpPr>
          <p:cNvPr id="24579" name="Rectangle 3"/>
          <p:cNvSpPr>
            <a:spLocks noGrp="1" noChangeArrowheads="1"/>
          </p:cNvSpPr>
          <p:nvPr>
            <p:ph type="body" idx="1"/>
          </p:nvPr>
        </p:nvSpPr>
        <p:spPr/>
        <p:txBody>
          <a:bodyPr/>
          <a:lstStyle/>
          <a:p>
            <a:pPr>
              <a:buFontTx/>
              <a:buChar char="•"/>
            </a:pPr>
            <a:r>
              <a:rPr lang="en-NZ"/>
              <a:t>In this game,the ball moves constantly. </a:t>
            </a:r>
          </a:p>
          <a:p>
            <a:pPr>
              <a:buFontTx/>
              <a:buChar char="•"/>
            </a:pPr>
            <a:r>
              <a:rPr lang="en-NZ"/>
              <a:t>The player uses the arrow keys to move the paddle at the bottom of the screen. </a:t>
            </a:r>
          </a:p>
          <a:p>
            <a:pPr>
              <a:buFontTx/>
              <a:buChar char="•"/>
            </a:pPr>
            <a:r>
              <a:rPr lang="en-NZ"/>
              <a:t>If it hits the paddle it bounces off. If the ball hits a brick at the top, the brick is destroyed, and the ball bounces off.</a:t>
            </a:r>
          </a:p>
        </p:txBody>
      </p:sp>
    </p:spTree>
    <p:extLst>
      <p:ext uri="{BB962C8B-B14F-4D97-AF65-F5344CB8AC3E}">
        <p14:creationId xmlns:p14="http://schemas.microsoft.com/office/powerpoint/2010/main" val="2448645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FBDA6-848F-468E-A2F3-92F3140594CB}" type="slidenum">
              <a:rPr lang="en-NZ"/>
              <a:pPr/>
              <a:t>4</a:t>
            </a:fld>
            <a:endParaRPr lang="en-NZ"/>
          </a:p>
        </p:txBody>
      </p:sp>
      <p:sp>
        <p:nvSpPr>
          <p:cNvPr id="26626" name="Rectangle 2"/>
          <p:cNvSpPr>
            <a:spLocks noGrp="1" noRot="1" noChangeAspect="1" noChangeArrowheads="1" noTextEdit="1"/>
          </p:cNvSpPr>
          <p:nvPr>
            <p:ph type="sldImg"/>
          </p:nvPr>
        </p:nvSpPr>
        <p:spPr>
          <a:xfrm>
            <a:off x="917575" y="744538"/>
            <a:ext cx="4962525" cy="3722687"/>
          </a:xfrm>
          <a:ln/>
        </p:spPr>
      </p:sp>
      <p:sp>
        <p:nvSpPr>
          <p:cNvPr id="26627" name="Rectangle 3"/>
          <p:cNvSpPr>
            <a:spLocks noGrp="1" noChangeArrowheads="1"/>
          </p:cNvSpPr>
          <p:nvPr>
            <p:ph type="body" idx="1"/>
          </p:nvPr>
        </p:nvSpPr>
        <p:spPr/>
        <p:txBody>
          <a:bodyPr/>
          <a:lstStyle/>
          <a:p>
            <a:pPr>
              <a:buFontTx/>
              <a:buChar char="•"/>
            </a:pPr>
            <a:r>
              <a:rPr lang="en-NZ"/>
              <a:t>To update the state when ball hits paddle, reverse direction of ball</a:t>
            </a:r>
          </a:p>
          <a:p>
            <a:pPr>
              <a:buFontTx/>
              <a:buChar char="•"/>
            </a:pPr>
            <a:r>
              <a:rPr lang="en-NZ"/>
              <a:t>To update state when ball hits brick, mark brick as crushed in some way. Only draw uncrushed bricks.</a:t>
            </a:r>
          </a:p>
        </p:txBody>
      </p:sp>
    </p:spTree>
    <p:extLst>
      <p:ext uri="{BB962C8B-B14F-4D97-AF65-F5344CB8AC3E}">
        <p14:creationId xmlns:p14="http://schemas.microsoft.com/office/powerpoint/2010/main" val="1548981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NZ" dirty="0" smtClean="0"/>
              <a:t>Assume, for simplicity, that all the moles are</a:t>
            </a:r>
            <a:r>
              <a:rPr lang="en-NZ" baseline="0" dirty="0" smtClean="0"/>
              <a:t> all there all the time, we just toggle their visibility</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6</a:t>
            </a:fld>
            <a:endParaRPr lang="en-NZ"/>
          </a:p>
        </p:txBody>
      </p:sp>
    </p:spTree>
    <p:extLst>
      <p:ext uri="{BB962C8B-B14F-4D97-AF65-F5344CB8AC3E}">
        <p14:creationId xmlns:p14="http://schemas.microsoft.com/office/powerpoint/2010/main" val="33929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Even the most complex games</a:t>
            </a:r>
            <a:r>
              <a:rPr lang="en-NZ" baseline="0" dirty="0" smtClean="0"/>
              <a:t> follow the general game cycle model</a:t>
            </a:r>
          </a:p>
          <a:p>
            <a:pPr>
              <a:buFont typeface="Arial" pitchFamily="34" charset="0"/>
              <a:buChar char="•"/>
            </a:pPr>
            <a:r>
              <a:rPr lang="en-NZ" baseline="0" dirty="0" smtClean="0"/>
              <a:t>The more complex games just have more complex cycles</a:t>
            </a:r>
          </a:p>
          <a:p>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7</a:t>
            </a:fld>
            <a:endParaRPr lang="en-NZ"/>
          </a:p>
        </p:txBody>
      </p:sp>
    </p:spTree>
    <p:extLst>
      <p:ext uri="{BB962C8B-B14F-4D97-AF65-F5344CB8AC3E}">
        <p14:creationId xmlns:p14="http://schemas.microsoft.com/office/powerpoint/2010/main" val="1825408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will</a:t>
            </a:r>
            <a:r>
              <a:rPr lang="en-NZ" baseline="0" dirty="0" smtClean="0"/>
              <a:t> learn more about ‘states’ later. They are an important part of games coding.)</a:t>
            </a:r>
            <a:endParaRPr lang="en-NZ" dirty="0" smtClean="0"/>
          </a:p>
          <a:p>
            <a:pPr>
              <a:buFont typeface="Arial" pitchFamily="34" charset="0"/>
              <a:buChar char="•"/>
            </a:pPr>
            <a:r>
              <a:rPr lang="en-NZ" dirty="0" smtClean="0"/>
              <a:t>And suddenly you have 100s of</a:t>
            </a:r>
            <a:r>
              <a:rPr lang="en-NZ" baseline="0" dirty="0" smtClean="0"/>
              <a:t> thousands of lines of code</a:t>
            </a:r>
          </a:p>
          <a:p>
            <a:pPr>
              <a:buFont typeface="Arial" pitchFamily="34" charset="0"/>
              <a:buChar char="•"/>
            </a:pPr>
            <a:r>
              <a:rPr lang="en-NZ" baseline="0" dirty="0" smtClean="0"/>
              <a:t>And, it’s all sitting on a huge database, and it’s all shipping over the net</a:t>
            </a:r>
          </a:p>
          <a:p>
            <a:pPr>
              <a:buFont typeface="Arial" pitchFamily="34" charset="0"/>
              <a:buChar char="•"/>
            </a:pPr>
            <a:r>
              <a:rPr lang="en-NZ" baseline="0" dirty="0" smtClean="0"/>
              <a:t>But the cycle is the same: check input, update state,  update display. Over and over</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8</a:t>
            </a:fld>
            <a:endParaRPr lang="en-NZ"/>
          </a:p>
        </p:txBody>
      </p:sp>
    </p:spTree>
    <p:extLst>
      <p:ext uri="{BB962C8B-B14F-4D97-AF65-F5344CB8AC3E}">
        <p14:creationId xmlns:p14="http://schemas.microsoft.com/office/powerpoint/2010/main" val="198090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 slight variation on whack-a-mole</a:t>
            </a:r>
          </a:p>
        </p:txBody>
      </p:sp>
      <p:sp>
        <p:nvSpPr>
          <p:cNvPr id="4" name="Slide Number Placeholder 3"/>
          <p:cNvSpPr>
            <a:spLocks noGrp="1"/>
          </p:cNvSpPr>
          <p:nvPr>
            <p:ph type="sldNum" sz="quarter" idx="10"/>
          </p:nvPr>
        </p:nvSpPr>
        <p:spPr/>
        <p:txBody>
          <a:bodyPr/>
          <a:lstStyle/>
          <a:p>
            <a:fld id="{2884B67C-2C33-477C-9EDA-AF0575E2119C}" type="slidenum">
              <a:rPr lang="en-NZ" smtClean="0"/>
              <a:pPr/>
              <a:t>9</a:t>
            </a:fld>
            <a:endParaRPr lang="en-NZ"/>
          </a:p>
        </p:txBody>
      </p:sp>
    </p:spTree>
    <p:extLst>
      <p:ext uri="{BB962C8B-B14F-4D97-AF65-F5344CB8AC3E}">
        <p14:creationId xmlns:p14="http://schemas.microsoft.com/office/powerpoint/2010/main" val="152061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There is a demo on</a:t>
            </a:r>
            <a:r>
              <a:rPr lang="en-NZ" baseline="0" dirty="0" smtClean="0"/>
              <a:t> the I: drive</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10</a:t>
            </a:fld>
            <a:endParaRPr lang="en-NZ"/>
          </a:p>
        </p:txBody>
      </p:sp>
    </p:spTree>
    <p:extLst>
      <p:ext uri="{BB962C8B-B14F-4D97-AF65-F5344CB8AC3E}">
        <p14:creationId xmlns:p14="http://schemas.microsoft.com/office/powerpoint/2010/main" val="3338383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EAD81F-8EF1-4A0C-BCD6-7B43E69D513F}" type="slidenum">
              <a:rPr lang="en-NZ" smtClean="0"/>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EF886BA-480E-46E6-A2A1-54FF22D06E0F}"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058E8EF-2233-4214-A94E-32127AACFD49}" type="slidenum">
              <a:rPr lang="en-NZ" smtClean="0"/>
              <a:pPr/>
              <a:t>‹#›</a:t>
            </a:fld>
            <a:endParaRPr lang="en-N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NZ"/>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NZ"/>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CB032236-31A9-4767-98A1-A831A52AF60E}" type="slidenum">
              <a:rPr lang="en-NZ"/>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2F9DB5-723B-49F2-911C-4CE6D433F16A}"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BDEA620-DA94-4E61-8F99-B7336D7E1A5C}" type="slidenum">
              <a:rPr lang="en-NZ" smtClean="0"/>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1825FFC-746B-4F00-B78C-024013E44B8F}"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ADED869A-9CC2-4A97-92E5-3EFFB3116D24}" type="slidenum">
              <a:rPr lang="en-NZ" smtClean="0"/>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F9518E9-79AE-4CBD-B43C-F498C352DFBB}"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54D0695-6E98-4AFA-909F-5D780E2E1665}"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A810F7D-7F0F-4F65-9C39-C33D215D1CF4}" type="slidenum">
              <a:rPr lang="en-NZ" smtClean="0"/>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5773D62-B4F2-4B04-8BA3-16EB0E08BA72}"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78A177E-BC12-4866-8AD8-C505A2EBF69C}"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NZ" dirty="0" smtClean="0"/>
              <a:t/>
            </a:r>
            <a:br>
              <a:rPr lang="en-NZ" dirty="0" smtClean="0"/>
            </a:br>
            <a:r>
              <a:rPr lang="en-NZ" dirty="0" smtClean="0"/>
              <a:t>Computational and Architectural Design</a:t>
            </a:r>
            <a:endParaRPr lang="en-NZ" dirty="0"/>
          </a:p>
        </p:txBody>
      </p:sp>
      <p:sp>
        <p:nvSpPr>
          <p:cNvPr id="4" name="Rectangle 3"/>
          <p:cNvSpPr txBox="1">
            <a:spLocks noChangeArrowheads="1"/>
          </p:cNvSpPr>
          <p:nvPr/>
        </p:nvSpPr>
        <p:spPr>
          <a:xfrm>
            <a:off x="838200" y="3657600"/>
            <a:ext cx="6400800" cy="1139552"/>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NZ"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IN628 Programming</a:t>
            </a:r>
            <a:r>
              <a:rPr kumimoji="0" lang="en-NZ" sz="2400" b="0" i="0" u="none" strike="noStrike" kern="1200" cap="none" spc="0" normalizeH="0" noProof="0" dirty="0" smtClean="0">
                <a:ln>
                  <a:noFill/>
                </a:ln>
                <a:solidFill>
                  <a:schemeClr val="tx1">
                    <a:lumMod val="75000"/>
                    <a:lumOff val="25000"/>
                  </a:schemeClr>
                </a:solidFill>
                <a:effectLst/>
                <a:uLnTx/>
                <a:uFillTx/>
                <a:latin typeface="+mn-lt"/>
                <a:ea typeface="+mn-ea"/>
                <a:cs typeface="+mn-cs"/>
              </a:rPr>
              <a:t> 4</a:t>
            </a:r>
            <a:endParaRPr kumimoji="0" lang="en-NZ"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en-NZ" sz="2400" b="0" dirty="0" smtClean="0">
                <a:solidFill>
                  <a:schemeClr val="tx1">
                    <a:lumMod val="75000"/>
                    <a:lumOff val="25000"/>
                  </a:schemeClr>
                </a:solidFill>
                <a:latin typeface="+mn-lt"/>
                <a:cs typeface="+mn-cs"/>
              </a:rPr>
              <a:t>Session 2.2</a:t>
            </a: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en-NZ"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Semester</a:t>
            </a:r>
            <a:r>
              <a:rPr kumimoji="0" lang="en-NZ" sz="2400" b="0" i="0" u="none" strike="noStrike" kern="1200" cap="none" spc="0" normalizeH="0" noProof="0" dirty="0" smtClean="0">
                <a:ln>
                  <a:noFill/>
                </a:ln>
                <a:solidFill>
                  <a:schemeClr val="tx1">
                    <a:lumMod val="75000"/>
                    <a:lumOff val="25000"/>
                  </a:schemeClr>
                </a:solidFill>
                <a:effectLst/>
                <a:uLnTx/>
                <a:uFillTx/>
                <a:latin typeface="+mn-lt"/>
                <a:ea typeface="+mn-ea"/>
                <a:cs typeface="+mn-cs"/>
              </a:rPr>
              <a:t> 2, 2016</a:t>
            </a:r>
            <a:endParaRPr kumimoji="0" lang="en-NZ"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en-NZ"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en-NZ"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Whack-A-Gnome – Game Play</a:t>
            </a:r>
            <a:endParaRPr lang="en-NZ" dirty="0"/>
          </a:p>
        </p:txBody>
      </p:sp>
      <p:sp>
        <p:nvSpPr>
          <p:cNvPr id="3" name="Content Placeholder 2"/>
          <p:cNvSpPr>
            <a:spLocks noGrp="1"/>
          </p:cNvSpPr>
          <p:nvPr>
            <p:ph idx="1"/>
          </p:nvPr>
        </p:nvSpPr>
        <p:spPr>
          <a:xfrm>
            <a:off x="914400" y="1772816"/>
            <a:ext cx="7772400" cy="4572000"/>
          </a:xfrm>
        </p:spPr>
        <p:txBody>
          <a:bodyPr>
            <a:normAutofit/>
          </a:bodyPr>
          <a:lstStyle/>
          <a:p>
            <a:r>
              <a:rPr lang="en-NZ" dirty="0" smtClean="0"/>
              <a:t>Gnomes appear randomly on the screen</a:t>
            </a:r>
          </a:p>
          <a:p>
            <a:r>
              <a:rPr lang="en-NZ" dirty="0" smtClean="0"/>
              <a:t>One gnome at a time</a:t>
            </a:r>
          </a:p>
          <a:p>
            <a:r>
              <a:rPr lang="en-NZ" dirty="0" smtClean="0"/>
              <a:t>Gnomes remain briefly on the screen, then disappear</a:t>
            </a:r>
          </a:p>
          <a:p>
            <a:r>
              <a:rPr lang="en-NZ" dirty="0" smtClean="0"/>
              <a:t>If the user clicks on the gnome, it turns into a hamster</a:t>
            </a:r>
          </a:p>
          <a:p>
            <a:r>
              <a:rPr lang="en-NZ" dirty="0" smtClean="0"/>
              <a:t>Hamsters remain on the screen</a:t>
            </a:r>
          </a:p>
          <a:p>
            <a:r>
              <a:rPr lang="en-NZ" dirty="0" smtClean="0"/>
              <a:t>Count of whacked gnomes is maintained</a:t>
            </a:r>
          </a:p>
          <a:p>
            <a:r>
              <a:rPr lang="en-NZ" dirty="0" smtClean="0"/>
              <a:t>Game ends when all gnomes have been </a:t>
            </a:r>
            <a:r>
              <a:rPr lang="en-NZ" dirty="0" err="1" smtClean="0"/>
              <a:t>hamsterised</a:t>
            </a:r>
            <a:r>
              <a:rPr lang="en-NZ" dirty="0" smtClean="0"/>
              <a: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Architecture</a:t>
            </a:r>
            <a:endParaRPr lang="en-NZ" dirty="0"/>
          </a:p>
        </p:txBody>
      </p:sp>
      <p:sp>
        <p:nvSpPr>
          <p:cNvPr id="3" name="Content Placeholder 2"/>
          <p:cNvSpPr>
            <a:spLocks noGrp="1"/>
          </p:cNvSpPr>
          <p:nvPr>
            <p:ph idx="1"/>
          </p:nvPr>
        </p:nvSpPr>
        <p:spPr/>
        <p:txBody>
          <a:bodyPr>
            <a:normAutofit/>
          </a:bodyPr>
          <a:lstStyle/>
          <a:p>
            <a:r>
              <a:rPr lang="en-NZ" dirty="0" smtClean="0"/>
              <a:t>Classes:</a:t>
            </a:r>
          </a:p>
          <a:p>
            <a:pPr lvl="1"/>
            <a:r>
              <a:rPr lang="en-NZ" sz="2400" dirty="0" smtClean="0"/>
              <a:t>Something to represent an individual gnome</a:t>
            </a:r>
          </a:p>
          <a:p>
            <a:pPr lvl="1"/>
            <a:r>
              <a:rPr lang="en-NZ" sz="2400" dirty="0" smtClean="0"/>
              <a:t>Something to manage the collection of gnomes</a:t>
            </a:r>
          </a:p>
          <a:p>
            <a:pPr lvl="1"/>
            <a:r>
              <a:rPr lang="en-NZ" sz="2400" dirty="0" smtClean="0"/>
              <a:t>What about handling the display and the user input?</a:t>
            </a:r>
          </a:p>
          <a:p>
            <a:pPr lvl="1"/>
            <a:r>
              <a:rPr lang="en-NZ" sz="2400" dirty="0" smtClean="0"/>
              <a:t>What about running the cycle?</a:t>
            </a:r>
            <a:endParaRPr lang="en-NZ"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Gnome Class</a:t>
            </a:r>
            <a:endParaRPr lang="en-NZ" dirty="0"/>
          </a:p>
        </p:txBody>
      </p:sp>
      <p:sp>
        <p:nvSpPr>
          <p:cNvPr id="3" name="Content Placeholder 2"/>
          <p:cNvSpPr>
            <a:spLocks noGrp="1"/>
          </p:cNvSpPr>
          <p:nvPr>
            <p:ph idx="1"/>
          </p:nvPr>
        </p:nvSpPr>
        <p:spPr>
          <a:xfrm>
            <a:off x="914400" y="1484784"/>
            <a:ext cx="7772400" cy="5040560"/>
          </a:xfrm>
        </p:spPr>
        <p:txBody>
          <a:bodyPr>
            <a:normAutofit/>
          </a:bodyPr>
          <a:lstStyle/>
          <a:p>
            <a:r>
              <a:rPr lang="en-NZ" dirty="0" smtClean="0"/>
              <a:t>A Gnome needs to know (or have):</a:t>
            </a:r>
          </a:p>
          <a:p>
            <a:pPr lvl="1"/>
            <a:r>
              <a:rPr lang="en-NZ" dirty="0" smtClean="0"/>
              <a:t>A canvas to draw itself to</a:t>
            </a:r>
          </a:p>
          <a:p>
            <a:pPr lvl="1"/>
            <a:r>
              <a:rPr lang="en-NZ" dirty="0" smtClean="0"/>
              <a:t>What image to draw</a:t>
            </a:r>
          </a:p>
          <a:p>
            <a:pPr lvl="1"/>
            <a:r>
              <a:rPr lang="en-NZ" dirty="0" smtClean="0"/>
              <a:t>Its x and y locations</a:t>
            </a:r>
          </a:p>
          <a:p>
            <a:pPr lvl="1"/>
            <a:r>
              <a:rPr lang="en-NZ" dirty="0" smtClean="0"/>
              <a:t>Whether  it is a hamster</a:t>
            </a:r>
          </a:p>
          <a:p>
            <a:pPr lvl="1"/>
            <a:endParaRPr lang="en-NZ" dirty="0" smtClean="0"/>
          </a:p>
          <a:p>
            <a:r>
              <a:rPr lang="en-NZ" dirty="0" smtClean="0"/>
              <a:t>A Gnome needs to be able to:</a:t>
            </a:r>
          </a:p>
          <a:p>
            <a:pPr lvl="1"/>
            <a:r>
              <a:rPr lang="en-NZ" dirty="0" smtClean="0"/>
              <a:t>Be created</a:t>
            </a:r>
          </a:p>
          <a:p>
            <a:pPr lvl="1"/>
            <a:r>
              <a:rPr lang="en-NZ" dirty="0" smtClean="0"/>
              <a:t>Draw itself</a:t>
            </a:r>
          </a:p>
          <a:p>
            <a:pPr lvl="1"/>
            <a:r>
              <a:rPr lang="en-NZ" dirty="0" smtClean="0"/>
              <a:t>Erase itself</a:t>
            </a:r>
          </a:p>
          <a:p>
            <a:pPr lvl="1"/>
            <a:r>
              <a:rPr lang="en-NZ" dirty="0" smtClean="0"/>
              <a:t>Change its image</a:t>
            </a:r>
          </a:p>
          <a:p>
            <a:pPr lvl="1"/>
            <a:r>
              <a:rPr lang="en-NZ" dirty="0" smtClean="0"/>
              <a:t>Determine if the mouse point is within its boundaries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Gnome.h</a:t>
            </a:r>
            <a:endParaRPr lang="en-NZ" dirty="0"/>
          </a:p>
        </p:txBody>
      </p:sp>
      <p:sp>
        <p:nvSpPr>
          <p:cNvPr id="4" name="Content Placeholder 3"/>
          <p:cNvSpPr>
            <a:spLocks noGrp="1"/>
          </p:cNvSpPr>
          <p:nvPr>
            <p:ph idx="1"/>
          </p:nvPr>
        </p:nvSpPr>
        <p:spPr/>
        <p:txBody>
          <a:bodyPr/>
          <a:lstStyle/>
          <a:p>
            <a:endParaRPr lang="en-NZ" dirty="0">
              <a:solidFill>
                <a:srgbClr val="FF0000"/>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738" y="1636803"/>
            <a:ext cx="5769446" cy="5176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Gnome Constructor</a:t>
            </a:r>
            <a:endParaRPr lang="en-NZ" dirty="0"/>
          </a:p>
        </p:txBody>
      </p:sp>
      <p:sp>
        <p:nvSpPr>
          <p:cNvPr id="4" name="Content Placeholder 3"/>
          <p:cNvSpPr>
            <a:spLocks noGrp="1"/>
          </p:cNvSpPr>
          <p:nvPr>
            <p:ph idx="1"/>
          </p:nvPr>
        </p:nvSpPr>
        <p:spPr/>
        <p:txBody>
          <a:bodyPr/>
          <a:lstStyle/>
          <a:p>
            <a:endParaRPr lang="en-NZ" dirty="0">
              <a:solidFill>
                <a:srgbClr val="FF0000"/>
              </a:solidFill>
            </a:endParaRP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47" y="2204864"/>
            <a:ext cx="8391425" cy="1986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GnomeFamily</a:t>
            </a:r>
            <a:endParaRPr lang="en-NZ" dirty="0"/>
          </a:p>
        </p:txBody>
      </p:sp>
      <p:sp>
        <p:nvSpPr>
          <p:cNvPr id="3" name="Content Placeholder 2"/>
          <p:cNvSpPr>
            <a:spLocks noGrp="1"/>
          </p:cNvSpPr>
          <p:nvPr>
            <p:ph idx="1"/>
          </p:nvPr>
        </p:nvSpPr>
        <p:spPr/>
        <p:txBody>
          <a:bodyPr>
            <a:normAutofit lnSpcReduction="10000"/>
          </a:bodyPr>
          <a:lstStyle/>
          <a:p>
            <a:r>
              <a:rPr lang="en-NZ" dirty="0" smtClean="0"/>
              <a:t>A </a:t>
            </a:r>
            <a:r>
              <a:rPr lang="en-NZ" dirty="0" err="1" smtClean="0"/>
              <a:t>GnomeFamily</a:t>
            </a:r>
            <a:r>
              <a:rPr lang="en-NZ" dirty="0" smtClean="0"/>
              <a:t> needs to know (or have):</a:t>
            </a:r>
          </a:p>
          <a:p>
            <a:pPr lvl="1"/>
            <a:r>
              <a:rPr lang="en-NZ" dirty="0" smtClean="0"/>
              <a:t>How many Gnomes it holds</a:t>
            </a:r>
          </a:p>
          <a:p>
            <a:pPr lvl="1"/>
            <a:r>
              <a:rPr lang="en-NZ" dirty="0" smtClean="0"/>
              <a:t>A data structure to hold its collection of Gnomes</a:t>
            </a:r>
          </a:p>
          <a:p>
            <a:pPr lvl="1"/>
            <a:r>
              <a:rPr lang="en-NZ" dirty="0" smtClean="0"/>
              <a:t>A random number generator</a:t>
            </a:r>
          </a:p>
          <a:p>
            <a:pPr lvl="1"/>
            <a:r>
              <a:rPr lang="en-NZ" dirty="0" smtClean="0"/>
              <a:t>A canvas to give its Gnomes at creation</a:t>
            </a:r>
          </a:p>
          <a:p>
            <a:pPr lvl="1"/>
            <a:endParaRPr lang="en-NZ" dirty="0" smtClean="0"/>
          </a:p>
          <a:p>
            <a:r>
              <a:rPr lang="en-NZ" dirty="0" smtClean="0"/>
              <a:t>A </a:t>
            </a:r>
            <a:r>
              <a:rPr lang="en-NZ" dirty="0" err="1" smtClean="0"/>
              <a:t>GnomeFamily</a:t>
            </a:r>
            <a:r>
              <a:rPr lang="en-NZ" dirty="0" smtClean="0"/>
              <a:t> needs to be able to:</a:t>
            </a:r>
          </a:p>
          <a:p>
            <a:pPr lvl="1"/>
            <a:r>
              <a:rPr lang="en-NZ" dirty="0" smtClean="0"/>
              <a:t>Be created</a:t>
            </a:r>
          </a:p>
          <a:p>
            <a:pPr lvl="1"/>
            <a:r>
              <a:rPr lang="en-AU" dirty="0" smtClean="0"/>
              <a:t>Create its Gnomes</a:t>
            </a:r>
            <a:endParaRPr lang="en-NZ" dirty="0" smtClean="0"/>
          </a:p>
          <a:p>
            <a:pPr lvl="1"/>
            <a:r>
              <a:rPr lang="en-NZ" dirty="0" smtClean="0"/>
              <a:t>Draw and erase its Gnomes (both all and singly)</a:t>
            </a:r>
          </a:p>
          <a:p>
            <a:pPr lvl="1"/>
            <a:r>
              <a:rPr lang="en-NZ" dirty="0" smtClean="0"/>
              <a:t>Check if a particular Gnome has been clicked on</a:t>
            </a:r>
          </a:p>
          <a:p>
            <a:pPr lvl="1"/>
            <a:r>
              <a:rPr lang="en-NZ" dirty="0" smtClean="0"/>
              <a:t>Change its Gnomes’ images</a:t>
            </a:r>
          </a:p>
          <a:p>
            <a:pPr lvl="1"/>
            <a:r>
              <a:rPr lang="en-NZ" dirty="0" smtClean="0"/>
              <a:t>Change its Gnomes’ hamster states</a:t>
            </a:r>
          </a:p>
          <a:p>
            <a:pPr lvl="1"/>
            <a:r>
              <a:rPr lang="en-NZ" dirty="0" smtClean="0"/>
              <a:t>Etc.</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Managed Arrays</a:t>
            </a:r>
            <a:endParaRPr lang="en-NZ" dirty="0"/>
          </a:p>
        </p:txBody>
      </p:sp>
      <p:sp>
        <p:nvSpPr>
          <p:cNvPr id="3" name="Content Placeholder 2"/>
          <p:cNvSpPr>
            <a:spLocks noGrp="1"/>
          </p:cNvSpPr>
          <p:nvPr>
            <p:ph idx="1"/>
          </p:nvPr>
        </p:nvSpPr>
        <p:spPr/>
        <p:txBody>
          <a:bodyPr/>
          <a:lstStyle/>
          <a:p>
            <a:r>
              <a:rPr lang="en-NZ" dirty="0" smtClean="0"/>
              <a:t>Managed arrays are class instances</a:t>
            </a:r>
          </a:p>
          <a:p>
            <a:r>
              <a:rPr lang="en-NZ" dirty="0" smtClean="0"/>
              <a:t>You create a pointer (handle) to an array</a:t>
            </a:r>
          </a:p>
          <a:p>
            <a:r>
              <a:rPr lang="en-NZ" dirty="0" smtClean="0"/>
              <a:t>You allocate space for the array elements</a:t>
            </a:r>
          </a:p>
          <a:p>
            <a:endParaRPr lang="en-NZ" dirty="0" smtClean="0"/>
          </a:p>
          <a:p>
            <a:pPr lvl="1"/>
            <a:r>
              <a:rPr lang="en-NZ" sz="2800" dirty="0" smtClean="0"/>
              <a:t> array&lt;</a:t>
            </a:r>
            <a:r>
              <a:rPr lang="en-NZ" sz="2800" dirty="0" err="1" smtClean="0"/>
              <a:t>int</a:t>
            </a:r>
            <a:r>
              <a:rPr lang="en-NZ" sz="2800" dirty="0" smtClean="0"/>
              <a:t>&gt;^  </a:t>
            </a:r>
            <a:r>
              <a:rPr lang="en-NZ" sz="2800" dirty="0" err="1" smtClean="0"/>
              <a:t>intArray</a:t>
            </a:r>
            <a:r>
              <a:rPr lang="en-NZ" sz="2800" dirty="0" smtClean="0"/>
              <a:t>;</a:t>
            </a:r>
          </a:p>
          <a:p>
            <a:pPr lvl="1"/>
            <a:r>
              <a:rPr lang="en-NZ" sz="2800" dirty="0" err="1" smtClean="0"/>
              <a:t>intArray</a:t>
            </a:r>
            <a:r>
              <a:rPr lang="en-NZ" sz="2800" dirty="0" smtClean="0"/>
              <a:t> = </a:t>
            </a:r>
            <a:r>
              <a:rPr lang="en-NZ" sz="2800" dirty="0" err="1" smtClean="0"/>
              <a:t>gcnew</a:t>
            </a:r>
            <a:r>
              <a:rPr lang="en-NZ" sz="2800" dirty="0" smtClean="0"/>
              <a:t> array&lt;</a:t>
            </a:r>
            <a:r>
              <a:rPr lang="en-NZ" sz="2800" dirty="0" err="1" smtClean="0"/>
              <a:t>int</a:t>
            </a:r>
            <a:r>
              <a:rPr lang="en-NZ" sz="2800" dirty="0" smtClean="0"/>
              <a:t>&gt;(5);</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Managed Arrays</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265463" y="2276872"/>
            <a:ext cx="8627017" cy="38322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Managed Arrays</a:t>
            </a:r>
            <a:endParaRPr lang="en-NZ" dirty="0"/>
          </a:p>
        </p:txBody>
      </p:sp>
      <p:sp>
        <p:nvSpPr>
          <p:cNvPr id="3" name="Content Placeholder 2"/>
          <p:cNvSpPr>
            <a:spLocks noGrp="1"/>
          </p:cNvSpPr>
          <p:nvPr>
            <p:ph idx="1"/>
          </p:nvPr>
        </p:nvSpPr>
        <p:spPr/>
        <p:txBody>
          <a:bodyPr>
            <a:normAutofit/>
          </a:bodyPr>
          <a:lstStyle/>
          <a:p>
            <a:r>
              <a:rPr lang="en-NZ" sz="2800" dirty="0" smtClean="0"/>
              <a:t>What if you want an array of complex objects?</a:t>
            </a:r>
          </a:p>
          <a:p>
            <a:endParaRPr lang="en-AU" sz="2800" dirty="0"/>
          </a:p>
          <a:p>
            <a:r>
              <a:rPr lang="en-AU" sz="2800" dirty="0" smtClean="0"/>
              <a:t>Since complex objects are worked with via pointers, you will need an </a:t>
            </a:r>
            <a:r>
              <a:rPr lang="en-AU" sz="2800" i="1" dirty="0" smtClean="0"/>
              <a:t>array of pointers.</a:t>
            </a:r>
            <a:endParaRPr lang="en-NZ" sz="2800" dirty="0" smtClean="0"/>
          </a:p>
          <a:p>
            <a:pPr>
              <a:buNone/>
            </a:pPr>
            <a:endParaRPr lang="en-NZ" sz="2800" dirty="0" smtClean="0"/>
          </a:p>
          <a:p>
            <a:pPr lvl="1"/>
            <a:r>
              <a:rPr lang="en-NZ" sz="2400" dirty="0" smtClean="0"/>
              <a:t>array&lt;String^&gt;^ </a:t>
            </a:r>
            <a:r>
              <a:rPr lang="en-NZ" sz="2400" dirty="0" err="1" smtClean="0"/>
              <a:t>stringArray</a:t>
            </a:r>
            <a:r>
              <a:rPr lang="en-NZ" sz="2400" dirty="0" smtClean="0"/>
              <a:t>;</a:t>
            </a:r>
          </a:p>
          <a:p>
            <a:pPr lvl="1"/>
            <a:endParaRPr lang="en-NZ" sz="2400" dirty="0" smtClean="0"/>
          </a:p>
          <a:p>
            <a:pPr lvl="1"/>
            <a:r>
              <a:rPr lang="en-NZ" sz="2400" dirty="0" err="1" smtClean="0"/>
              <a:t>stringArray</a:t>
            </a:r>
            <a:r>
              <a:rPr lang="en-NZ" sz="2400" dirty="0" smtClean="0"/>
              <a:t> = </a:t>
            </a:r>
            <a:r>
              <a:rPr lang="en-NZ" sz="2400" dirty="0" err="1" smtClean="0"/>
              <a:t>gcnew</a:t>
            </a:r>
            <a:r>
              <a:rPr lang="en-NZ" sz="2400" dirty="0" smtClean="0"/>
              <a:t> array&lt;String^&gt;(3);</a:t>
            </a:r>
            <a:endParaRPr lang="en-NZ"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Managed Arrays</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949338" y="1734211"/>
            <a:ext cx="7727118" cy="47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NZ"/>
              <a:t>The Game Cycle</a:t>
            </a:r>
          </a:p>
        </p:txBody>
      </p:sp>
      <p:sp>
        <p:nvSpPr>
          <p:cNvPr id="18435" name="Rectangle 3"/>
          <p:cNvSpPr>
            <a:spLocks noGrp="1" noChangeArrowheads="1"/>
          </p:cNvSpPr>
          <p:nvPr>
            <p:ph type="body" sz="half" idx="1"/>
          </p:nvPr>
        </p:nvSpPr>
        <p:spPr>
          <a:xfrm>
            <a:off x="2333625" y="2463800"/>
            <a:ext cx="4038600" cy="2333625"/>
          </a:xfrm>
          <a:noFill/>
          <a:ln>
            <a:solidFill>
              <a:schemeClr val="tx1"/>
            </a:solidFill>
          </a:ln>
        </p:spPr>
        <p:txBody>
          <a:bodyPr/>
          <a:lstStyle/>
          <a:p>
            <a:pPr>
              <a:buFont typeface="Wingdings" pitchFamily="2" charset="2"/>
              <a:buNone/>
            </a:pPr>
            <a:r>
              <a:rPr lang="en-NZ" sz="2000">
                <a:effectLst/>
              </a:rPr>
              <a:t>While the game isn’t over</a:t>
            </a:r>
          </a:p>
          <a:p>
            <a:pPr>
              <a:buFont typeface="Wingdings" pitchFamily="2" charset="2"/>
              <a:buNone/>
            </a:pPr>
            <a:r>
              <a:rPr lang="en-NZ" sz="2000">
                <a:effectLst/>
              </a:rPr>
              <a:t>Begin</a:t>
            </a:r>
          </a:p>
          <a:p>
            <a:pPr lvl="1">
              <a:buFontTx/>
              <a:buNone/>
            </a:pPr>
            <a:r>
              <a:rPr lang="en-NZ" sz="2000">
                <a:effectLst/>
              </a:rPr>
              <a:t>Check for input</a:t>
            </a:r>
          </a:p>
          <a:p>
            <a:pPr lvl="1">
              <a:buFontTx/>
              <a:buNone/>
            </a:pPr>
            <a:r>
              <a:rPr lang="en-NZ" sz="2000">
                <a:effectLst/>
              </a:rPr>
              <a:t>Update game state</a:t>
            </a:r>
          </a:p>
          <a:p>
            <a:pPr lvl="1">
              <a:buFontTx/>
              <a:buNone/>
            </a:pPr>
            <a:r>
              <a:rPr lang="en-NZ" sz="2000">
                <a:effectLst/>
              </a:rPr>
              <a:t>Display game state</a:t>
            </a:r>
          </a:p>
          <a:p>
            <a:pPr>
              <a:buFont typeface="Wingdings" pitchFamily="2" charset="2"/>
              <a:buNone/>
            </a:pPr>
            <a:r>
              <a:rPr lang="en-NZ" sz="2000">
                <a:effectLst/>
              </a:rPr>
              <a:t>End</a:t>
            </a:r>
          </a:p>
        </p:txBody>
      </p:sp>
      <p:sp>
        <p:nvSpPr>
          <p:cNvPr id="18436" name="Text Box 4"/>
          <p:cNvSpPr txBox="1">
            <a:spLocks noChangeArrowheads="1"/>
          </p:cNvSpPr>
          <p:nvPr/>
        </p:nvSpPr>
        <p:spPr bwMode="auto">
          <a:xfrm>
            <a:off x="2771775" y="1557338"/>
            <a:ext cx="2749550" cy="466725"/>
          </a:xfrm>
          <a:prstGeom prst="rect">
            <a:avLst/>
          </a:prstGeom>
          <a:noFill/>
          <a:ln w="9525">
            <a:solidFill>
              <a:schemeClr val="tx1"/>
            </a:solidFill>
            <a:miter lim="800000"/>
            <a:headEnd/>
            <a:tailEnd/>
          </a:ln>
          <a:effectLst/>
        </p:spPr>
        <p:txBody>
          <a:bodyPr wrap="none">
            <a:spAutoFit/>
          </a:bodyPr>
          <a:lstStyle/>
          <a:p>
            <a:r>
              <a:rPr lang="en-NZ" sz="2400" b="0"/>
              <a:t>Initialise System</a:t>
            </a:r>
          </a:p>
        </p:txBody>
      </p:sp>
      <p:sp>
        <p:nvSpPr>
          <p:cNvPr id="18440" name="Text Box 8"/>
          <p:cNvSpPr txBox="1">
            <a:spLocks noChangeArrowheads="1"/>
          </p:cNvSpPr>
          <p:nvPr/>
        </p:nvSpPr>
        <p:spPr bwMode="auto">
          <a:xfrm>
            <a:off x="3635375" y="5348288"/>
            <a:ext cx="1016000" cy="466725"/>
          </a:xfrm>
          <a:prstGeom prst="rect">
            <a:avLst/>
          </a:prstGeom>
          <a:noFill/>
          <a:ln w="9525">
            <a:solidFill>
              <a:schemeClr val="tx1"/>
            </a:solidFill>
            <a:miter lim="800000"/>
            <a:headEnd/>
            <a:tailEnd/>
          </a:ln>
          <a:effectLst/>
        </p:spPr>
        <p:txBody>
          <a:bodyPr wrap="none">
            <a:spAutoFit/>
          </a:bodyPr>
          <a:lstStyle/>
          <a:p>
            <a:r>
              <a:rPr lang="en-NZ" sz="2400" b="0"/>
              <a:t>Close</a:t>
            </a:r>
          </a:p>
        </p:txBody>
      </p:sp>
      <p:sp>
        <p:nvSpPr>
          <p:cNvPr id="18442" name="Line 10"/>
          <p:cNvSpPr>
            <a:spLocks noChangeShapeType="1"/>
          </p:cNvSpPr>
          <p:nvPr/>
        </p:nvSpPr>
        <p:spPr bwMode="auto">
          <a:xfrm flipH="1">
            <a:off x="1547813" y="4437063"/>
            <a:ext cx="720725" cy="0"/>
          </a:xfrm>
          <a:prstGeom prst="line">
            <a:avLst/>
          </a:prstGeom>
          <a:noFill/>
          <a:ln w="9525">
            <a:solidFill>
              <a:schemeClr val="tx1"/>
            </a:solidFill>
            <a:round/>
            <a:headEnd/>
            <a:tailEnd/>
          </a:ln>
          <a:effectLst/>
        </p:spPr>
        <p:txBody>
          <a:bodyPr/>
          <a:lstStyle/>
          <a:p>
            <a:endParaRPr lang="en-NZ"/>
          </a:p>
        </p:txBody>
      </p:sp>
      <p:sp>
        <p:nvSpPr>
          <p:cNvPr id="18443" name="Line 11"/>
          <p:cNvSpPr>
            <a:spLocks noChangeShapeType="1"/>
          </p:cNvSpPr>
          <p:nvPr/>
        </p:nvSpPr>
        <p:spPr bwMode="auto">
          <a:xfrm flipV="1">
            <a:off x="1547813" y="3573463"/>
            <a:ext cx="0" cy="863600"/>
          </a:xfrm>
          <a:prstGeom prst="line">
            <a:avLst/>
          </a:prstGeom>
          <a:noFill/>
          <a:ln w="9525">
            <a:solidFill>
              <a:schemeClr val="tx1"/>
            </a:solidFill>
            <a:round/>
            <a:headEnd/>
            <a:tailEnd/>
          </a:ln>
          <a:effectLst/>
        </p:spPr>
        <p:txBody>
          <a:bodyPr/>
          <a:lstStyle/>
          <a:p>
            <a:endParaRPr lang="en-NZ"/>
          </a:p>
        </p:txBody>
      </p:sp>
      <p:sp>
        <p:nvSpPr>
          <p:cNvPr id="18444" name="Line 12"/>
          <p:cNvSpPr>
            <a:spLocks noChangeShapeType="1"/>
          </p:cNvSpPr>
          <p:nvPr/>
        </p:nvSpPr>
        <p:spPr bwMode="auto">
          <a:xfrm>
            <a:off x="1547813" y="3573463"/>
            <a:ext cx="649287" cy="0"/>
          </a:xfrm>
          <a:prstGeom prst="line">
            <a:avLst/>
          </a:prstGeom>
          <a:noFill/>
          <a:ln w="9525">
            <a:solidFill>
              <a:schemeClr val="tx1"/>
            </a:solidFill>
            <a:round/>
            <a:headEnd/>
            <a:tailEnd type="triangle" w="med" len="med"/>
          </a:ln>
          <a:effectLst/>
        </p:spPr>
        <p:txBody>
          <a:bodyPr/>
          <a:lstStyle/>
          <a:p>
            <a:endParaRPr lang="en-NZ"/>
          </a:p>
        </p:txBody>
      </p:sp>
      <p:sp>
        <p:nvSpPr>
          <p:cNvPr id="18445" name="Line 13"/>
          <p:cNvSpPr>
            <a:spLocks noChangeShapeType="1"/>
          </p:cNvSpPr>
          <p:nvPr/>
        </p:nvSpPr>
        <p:spPr bwMode="auto">
          <a:xfrm>
            <a:off x="4067175" y="2060575"/>
            <a:ext cx="0" cy="288925"/>
          </a:xfrm>
          <a:prstGeom prst="line">
            <a:avLst/>
          </a:prstGeom>
          <a:noFill/>
          <a:ln w="9525">
            <a:solidFill>
              <a:schemeClr val="tx1"/>
            </a:solidFill>
            <a:round/>
            <a:headEnd/>
            <a:tailEnd type="triangle" w="med" len="med"/>
          </a:ln>
          <a:effectLst/>
        </p:spPr>
        <p:txBody>
          <a:bodyPr/>
          <a:lstStyle/>
          <a:p>
            <a:endParaRPr lang="en-NZ"/>
          </a:p>
        </p:txBody>
      </p:sp>
      <p:sp>
        <p:nvSpPr>
          <p:cNvPr id="18446" name="Line 14"/>
          <p:cNvSpPr>
            <a:spLocks noChangeShapeType="1"/>
          </p:cNvSpPr>
          <p:nvPr/>
        </p:nvSpPr>
        <p:spPr bwMode="auto">
          <a:xfrm>
            <a:off x="4140200" y="4797425"/>
            <a:ext cx="0" cy="576263"/>
          </a:xfrm>
          <a:prstGeom prst="line">
            <a:avLst/>
          </a:prstGeom>
          <a:noFill/>
          <a:ln w="9525">
            <a:solidFill>
              <a:schemeClr val="tx1"/>
            </a:solidFill>
            <a:round/>
            <a:headEnd/>
            <a:tailEnd type="triangle" w="med" len="med"/>
          </a:ln>
          <a:effectLst/>
        </p:spPr>
        <p:txBody>
          <a:bodyPr/>
          <a:lstStyle/>
          <a:p>
            <a:endParaRPr lang="en-NZ"/>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GnomeFamily.h</a:t>
            </a:r>
            <a:endParaRPr lang="en-NZ" dirty="0"/>
          </a:p>
        </p:txBody>
      </p:sp>
      <p:sp>
        <p:nvSpPr>
          <p:cNvPr id="4" name="Content Placeholder 3"/>
          <p:cNvSpPr>
            <a:spLocks noGrp="1"/>
          </p:cNvSpPr>
          <p:nvPr>
            <p:ph idx="1"/>
          </p:nvPr>
        </p:nvSpPr>
        <p:spPr/>
        <p:txBody>
          <a:bodyPr/>
          <a:lstStyle/>
          <a:p>
            <a:endParaRPr lang="en-NZ" dirty="0">
              <a:solidFill>
                <a:srgbClr val="FF0000"/>
              </a:solidFill>
            </a:endParaRP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521336"/>
            <a:ext cx="6313709" cy="5076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GnomeFamily</a:t>
            </a:r>
            <a:r>
              <a:rPr lang="en-NZ" dirty="0" smtClean="0"/>
              <a:t> Constructor</a:t>
            </a:r>
            <a:endParaRPr lang="en-NZ" dirty="0"/>
          </a:p>
        </p:txBody>
      </p:sp>
      <p:sp>
        <p:nvSpPr>
          <p:cNvPr id="4" name="Content Placeholder 3"/>
          <p:cNvSpPr>
            <a:spLocks noGrp="1"/>
          </p:cNvSpPr>
          <p:nvPr>
            <p:ph idx="1"/>
          </p:nvPr>
        </p:nvSpPr>
        <p:spPr/>
        <p:txBody>
          <a:bodyPr/>
          <a:lstStyle/>
          <a:p>
            <a:endParaRPr lang="en-NZ"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42" y="2198313"/>
            <a:ext cx="8454330" cy="2814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 Data Fields</a:t>
            </a:r>
            <a:endParaRPr lang="en-NZ" dirty="0"/>
          </a:p>
        </p:txBody>
      </p:sp>
      <p:sp>
        <p:nvSpPr>
          <p:cNvPr id="3" name="Content Placeholder 2"/>
          <p:cNvSpPr>
            <a:spLocks noGrp="1"/>
          </p:cNvSpPr>
          <p:nvPr>
            <p:ph idx="1"/>
          </p:nvPr>
        </p:nvSpPr>
        <p:spPr/>
        <p:txBody>
          <a:bodyPr>
            <a:normAutofit/>
          </a:bodyPr>
          <a:lstStyle/>
          <a:p>
            <a:pPr>
              <a:buNone/>
            </a:pPr>
            <a:r>
              <a:rPr lang="en-NZ" dirty="0" smtClean="0"/>
              <a:t>	Random^ </a:t>
            </a:r>
            <a:r>
              <a:rPr lang="en-NZ" dirty="0" err="1" smtClean="0"/>
              <a:t>rGen</a:t>
            </a:r>
            <a:r>
              <a:rPr lang="en-NZ" dirty="0" smtClean="0"/>
              <a:t>;</a:t>
            </a:r>
          </a:p>
          <a:p>
            <a:pPr>
              <a:buNone/>
            </a:pPr>
            <a:r>
              <a:rPr lang="en-NZ" dirty="0" smtClean="0"/>
              <a:t>	Graphics^ </a:t>
            </a:r>
            <a:r>
              <a:rPr lang="en-NZ" dirty="0" err="1" smtClean="0"/>
              <a:t>mainCanvas</a:t>
            </a:r>
            <a:r>
              <a:rPr lang="en-NZ" dirty="0" smtClean="0"/>
              <a:t>;</a:t>
            </a:r>
          </a:p>
          <a:p>
            <a:pPr>
              <a:buNone/>
            </a:pPr>
            <a:r>
              <a:rPr lang="en-NZ" dirty="0" smtClean="0"/>
              <a:t>	</a:t>
            </a:r>
            <a:r>
              <a:rPr lang="en-NZ" dirty="0" err="1" smtClean="0"/>
              <a:t>GnomeFamily</a:t>
            </a:r>
            <a:r>
              <a:rPr lang="en-NZ" dirty="0" smtClean="0"/>
              <a:t>^ </a:t>
            </a:r>
            <a:r>
              <a:rPr lang="en-NZ" dirty="0" err="1" smtClean="0"/>
              <a:t>gnomeFamily</a:t>
            </a:r>
            <a:r>
              <a:rPr lang="en-NZ" dirty="0" smtClean="0"/>
              <a:t>;</a:t>
            </a:r>
          </a:p>
          <a:p>
            <a:pPr>
              <a:buNone/>
            </a:pPr>
            <a:r>
              <a:rPr lang="en-NZ" dirty="0" smtClean="0"/>
              <a:t>	</a:t>
            </a:r>
            <a:r>
              <a:rPr lang="en-NZ" dirty="0" err="1" smtClean="0"/>
              <a:t>int</a:t>
            </a:r>
            <a:r>
              <a:rPr lang="en-NZ" dirty="0" smtClean="0"/>
              <a:t> </a:t>
            </a:r>
            <a:r>
              <a:rPr lang="en-NZ" dirty="0" err="1" smtClean="0"/>
              <a:t>gnomeIndex</a:t>
            </a:r>
            <a:r>
              <a:rPr lang="en-NZ" dirty="0" smtClean="0"/>
              <a:t>;</a:t>
            </a:r>
          </a:p>
          <a:p>
            <a:pPr>
              <a:buNone/>
            </a:pPr>
            <a:r>
              <a:rPr lang="en-NZ" dirty="0" smtClean="0"/>
              <a:t>  </a:t>
            </a:r>
            <a:r>
              <a:rPr lang="en-NZ" dirty="0" err="1" smtClean="0"/>
              <a:t>int</a:t>
            </a:r>
            <a:r>
              <a:rPr lang="en-NZ" dirty="0" smtClean="0"/>
              <a:t> </a:t>
            </a:r>
            <a:r>
              <a:rPr lang="en-NZ" dirty="0" err="1" smtClean="0"/>
              <a:t>hamsterCount</a:t>
            </a:r>
            <a:r>
              <a:rPr lang="en-NZ" dirty="0" smtClean="0"/>
              <a:t>;</a:t>
            </a:r>
            <a:endParaRPr lang="en-NZ"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 Methods</a:t>
            </a:r>
            <a:endParaRPr lang="en-NZ" dirty="0"/>
          </a:p>
        </p:txBody>
      </p:sp>
      <p:sp>
        <p:nvSpPr>
          <p:cNvPr id="3" name="Content Placeholder 2"/>
          <p:cNvSpPr>
            <a:spLocks noGrp="1"/>
          </p:cNvSpPr>
          <p:nvPr>
            <p:ph idx="1"/>
          </p:nvPr>
        </p:nvSpPr>
        <p:spPr/>
        <p:txBody>
          <a:bodyPr/>
          <a:lstStyle/>
          <a:p>
            <a:r>
              <a:rPr lang="en-NZ" sz="2800" dirty="0" smtClean="0"/>
              <a:t>Form1_Load</a:t>
            </a:r>
          </a:p>
          <a:p>
            <a:pPr lvl="1"/>
            <a:r>
              <a:rPr lang="en-NZ" sz="2800" dirty="0" smtClean="0"/>
              <a:t>Position the form on the screen</a:t>
            </a:r>
          </a:p>
          <a:p>
            <a:pPr lvl="1"/>
            <a:r>
              <a:rPr lang="en-NZ" sz="2800" dirty="0" smtClean="0"/>
              <a:t>Initialise </a:t>
            </a:r>
            <a:r>
              <a:rPr lang="en-NZ" sz="2800" dirty="0" err="1" smtClean="0"/>
              <a:t>hamsterCount</a:t>
            </a:r>
            <a:r>
              <a:rPr lang="en-NZ" sz="2800" dirty="0" smtClean="0"/>
              <a:t> and </a:t>
            </a:r>
            <a:r>
              <a:rPr lang="en-NZ" sz="2800" dirty="0" err="1" smtClean="0"/>
              <a:t>gnomeIndex</a:t>
            </a:r>
            <a:endParaRPr lang="en-NZ" sz="2800" dirty="0" smtClean="0"/>
          </a:p>
          <a:p>
            <a:pPr lvl="1"/>
            <a:r>
              <a:rPr lang="en-NZ" sz="2800" dirty="0" smtClean="0"/>
              <a:t>Create </a:t>
            </a:r>
            <a:r>
              <a:rPr lang="en-NZ" sz="2800" dirty="0" err="1" smtClean="0"/>
              <a:t>rGen</a:t>
            </a:r>
            <a:r>
              <a:rPr lang="en-NZ" sz="2800" dirty="0" smtClean="0"/>
              <a:t>, </a:t>
            </a:r>
            <a:r>
              <a:rPr lang="en-NZ" sz="2800" dirty="0" err="1" smtClean="0"/>
              <a:t>mainCanvas</a:t>
            </a:r>
            <a:r>
              <a:rPr lang="en-NZ" sz="2800" dirty="0" smtClean="0"/>
              <a:t> and </a:t>
            </a:r>
            <a:r>
              <a:rPr lang="en-NZ" sz="2800" dirty="0" err="1" smtClean="0"/>
              <a:t>gnomeFamily</a:t>
            </a:r>
            <a:endParaRPr lang="en-NZ" sz="2800"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 Methods</a:t>
            </a:r>
            <a:endParaRPr lang="en-NZ" dirty="0"/>
          </a:p>
        </p:txBody>
      </p:sp>
      <p:sp>
        <p:nvSpPr>
          <p:cNvPr id="3" name="Content Placeholder 2"/>
          <p:cNvSpPr>
            <a:spLocks noGrp="1"/>
          </p:cNvSpPr>
          <p:nvPr>
            <p:ph idx="1"/>
          </p:nvPr>
        </p:nvSpPr>
        <p:spPr/>
        <p:txBody>
          <a:bodyPr/>
          <a:lstStyle/>
          <a:p>
            <a:r>
              <a:rPr lang="en-NZ" sz="2800" dirty="0" err="1" smtClean="0"/>
              <a:t>btnStart_Click</a:t>
            </a:r>
            <a:endParaRPr lang="en-NZ" sz="2800" dirty="0" smtClean="0"/>
          </a:p>
          <a:p>
            <a:pPr lvl="1"/>
            <a:r>
              <a:rPr lang="en-NZ" sz="2800" dirty="0" smtClean="0"/>
              <a:t>Reset all the gnomes</a:t>
            </a:r>
          </a:p>
          <a:p>
            <a:pPr lvl="1"/>
            <a:r>
              <a:rPr lang="en-NZ" sz="2800" dirty="0" smtClean="0"/>
              <a:t>Set the counter label back to zero</a:t>
            </a:r>
          </a:p>
          <a:p>
            <a:pPr lvl="1"/>
            <a:r>
              <a:rPr lang="en-NZ" sz="2800" dirty="0" smtClean="0"/>
              <a:t>Turn the timer on</a:t>
            </a:r>
          </a:p>
          <a:p>
            <a:pPr lvl="1"/>
            <a:endParaRPr lang="en-NZ" dirty="0" smtClean="0"/>
          </a:p>
          <a:p>
            <a:pPr lvl="1"/>
            <a:endParaRPr lang="en-NZ" dirty="0" smtClean="0"/>
          </a:p>
          <a:p>
            <a:r>
              <a:rPr lang="en-NZ" sz="2800" dirty="0" err="1" smtClean="0"/>
              <a:t>btnStart_Click</a:t>
            </a:r>
            <a:endParaRPr lang="en-NZ" sz="2800" dirty="0" smtClean="0"/>
          </a:p>
          <a:p>
            <a:pPr lvl="1"/>
            <a:r>
              <a:rPr lang="en-NZ" sz="2800" b="1" dirty="0" smtClean="0"/>
              <a:t>Tell the </a:t>
            </a:r>
            <a:r>
              <a:rPr lang="en-NZ" sz="2800" b="1" dirty="0" err="1" smtClean="0"/>
              <a:t>gnomeFamily</a:t>
            </a:r>
            <a:r>
              <a:rPr lang="en-NZ" sz="2800" b="1" dirty="0" smtClean="0"/>
              <a:t> to </a:t>
            </a:r>
            <a:r>
              <a:rPr lang="en-NZ" sz="2800" dirty="0" smtClean="0"/>
              <a:t>reset all the gnomes</a:t>
            </a:r>
          </a:p>
          <a:p>
            <a:pPr lvl="1"/>
            <a:r>
              <a:rPr lang="en-NZ" sz="2800" dirty="0" smtClean="0"/>
              <a:t>Set the counter label back to zero</a:t>
            </a:r>
          </a:p>
          <a:p>
            <a:pPr lvl="1"/>
            <a:r>
              <a:rPr lang="en-NZ" sz="2800" dirty="0" smtClean="0"/>
              <a:t>Turn the timer on</a:t>
            </a:r>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 Methods</a:t>
            </a:r>
            <a:endParaRPr lang="en-NZ" dirty="0"/>
          </a:p>
        </p:txBody>
      </p:sp>
      <p:sp>
        <p:nvSpPr>
          <p:cNvPr id="3" name="Content Placeholder 2"/>
          <p:cNvSpPr>
            <a:spLocks noGrp="1"/>
          </p:cNvSpPr>
          <p:nvPr>
            <p:ph idx="1"/>
          </p:nvPr>
        </p:nvSpPr>
        <p:spPr/>
        <p:txBody>
          <a:bodyPr/>
          <a:lstStyle/>
          <a:p>
            <a:r>
              <a:rPr lang="en-NZ" dirty="0" smtClean="0"/>
              <a:t>Form1_MouseDown</a:t>
            </a:r>
          </a:p>
          <a:p>
            <a:pPr lvl="1"/>
            <a:r>
              <a:rPr lang="en-NZ" sz="2400" dirty="0" smtClean="0"/>
              <a:t>Ask the </a:t>
            </a:r>
            <a:r>
              <a:rPr lang="en-NZ" sz="2400" dirty="0" err="1" smtClean="0"/>
              <a:t>gnomeFamily</a:t>
            </a:r>
            <a:r>
              <a:rPr lang="en-NZ" sz="2400" dirty="0" smtClean="0"/>
              <a:t> if the mouse position is contained within the currently displayed gnome.</a:t>
            </a:r>
          </a:p>
          <a:p>
            <a:pPr lvl="1"/>
            <a:r>
              <a:rPr lang="en-NZ" sz="2400" dirty="0" smtClean="0"/>
              <a:t>If so</a:t>
            </a:r>
          </a:p>
          <a:p>
            <a:pPr lvl="2"/>
            <a:r>
              <a:rPr lang="en-NZ" sz="2400" dirty="0" smtClean="0"/>
              <a:t>Tell the </a:t>
            </a:r>
            <a:r>
              <a:rPr lang="en-NZ" sz="2400" dirty="0" err="1" smtClean="0"/>
              <a:t>gnomeFamily</a:t>
            </a:r>
            <a:r>
              <a:rPr lang="en-NZ" sz="2400" dirty="0" smtClean="0"/>
              <a:t> to change the current gnome’s image to hamster</a:t>
            </a:r>
          </a:p>
          <a:p>
            <a:pPr lvl="2"/>
            <a:r>
              <a:rPr lang="en-NZ" sz="2400" dirty="0" smtClean="0"/>
              <a:t>Tell the </a:t>
            </a:r>
            <a:r>
              <a:rPr lang="en-NZ" sz="2400" dirty="0" err="1" smtClean="0"/>
              <a:t>gnomeFamily</a:t>
            </a:r>
            <a:r>
              <a:rPr lang="en-NZ" sz="2400" dirty="0" smtClean="0"/>
              <a:t> to change the current gnome’s hamster state</a:t>
            </a:r>
          </a:p>
          <a:p>
            <a:pPr lvl="2"/>
            <a:r>
              <a:rPr lang="en-NZ" sz="2400" dirty="0" smtClean="0"/>
              <a:t>Increment the hamster count</a:t>
            </a:r>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More on </a:t>
            </a:r>
            <a:r>
              <a:rPr lang="en-NZ" dirty="0" err="1" smtClean="0"/>
              <a:t>MouseDown</a:t>
            </a:r>
            <a:endParaRPr lang="en-NZ" dirty="0"/>
          </a:p>
        </p:txBody>
      </p:sp>
      <p:sp>
        <p:nvSpPr>
          <p:cNvPr id="4" name="Content Placeholder 3"/>
          <p:cNvSpPr>
            <a:spLocks noGrp="1"/>
          </p:cNvSpPr>
          <p:nvPr>
            <p:ph idx="1"/>
          </p:nvPr>
        </p:nvSpPr>
        <p:spPr/>
        <p:txBody>
          <a:bodyPr/>
          <a:lstStyle/>
          <a:p>
            <a:endParaRPr lang="en-NZ"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609639"/>
            <a:ext cx="8856984" cy="60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4869160"/>
            <a:ext cx="64484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 Methods</a:t>
            </a:r>
            <a:endParaRPr lang="en-NZ" dirty="0"/>
          </a:p>
        </p:txBody>
      </p:sp>
      <p:sp>
        <p:nvSpPr>
          <p:cNvPr id="3" name="Content Placeholder 2"/>
          <p:cNvSpPr>
            <a:spLocks noGrp="1"/>
          </p:cNvSpPr>
          <p:nvPr>
            <p:ph idx="1"/>
          </p:nvPr>
        </p:nvSpPr>
        <p:spPr/>
        <p:txBody>
          <a:bodyPr>
            <a:normAutofit/>
          </a:bodyPr>
          <a:lstStyle/>
          <a:p>
            <a:r>
              <a:rPr lang="en-NZ" sz="2800" dirty="0" smtClean="0"/>
              <a:t>timer1_Tick</a:t>
            </a:r>
          </a:p>
          <a:p>
            <a:pPr lvl="1"/>
            <a:r>
              <a:rPr lang="en-NZ" sz="2800" dirty="0" smtClean="0"/>
              <a:t>Erase the current gnome</a:t>
            </a:r>
          </a:p>
          <a:p>
            <a:pPr lvl="1"/>
            <a:r>
              <a:rPr lang="en-NZ" sz="2800" dirty="0" smtClean="0"/>
              <a:t>Display all </a:t>
            </a:r>
            <a:r>
              <a:rPr lang="en-NZ" sz="2800" dirty="0" err="1" smtClean="0"/>
              <a:t>hamstered</a:t>
            </a:r>
            <a:r>
              <a:rPr lang="en-NZ" sz="2800" dirty="0" smtClean="0"/>
              <a:t> gnomes</a:t>
            </a:r>
          </a:p>
          <a:p>
            <a:pPr lvl="1"/>
            <a:r>
              <a:rPr lang="en-NZ" sz="2800" dirty="0" smtClean="0"/>
              <a:t>Select a new gnome to display</a:t>
            </a:r>
          </a:p>
          <a:p>
            <a:pPr lvl="1"/>
            <a:r>
              <a:rPr lang="en-NZ" sz="2800" dirty="0" smtClean="0"/>
              <a:t>Display him</a:t>
            </a:r>
          </a:p>
          <a:p>
            <a:pPr lvl="1"/>
            <a:r>
              <a:rPr lang="en-NZ" sz="2800" dirty="0" smtClean="0"/>
              <a:t>If all the gnomes have been </a:t>
            </a:r>
            <a:r>
              <a:rPr lang="en-NZ" sz="2800" dirty="0" err="1" smtClean="0"/>
              <a:t>hamstered</a:t>
            </a:r>
            <a:endParaRPr lang="en-NZ" sz="2800" dirty="0" smtClean="0"/>
          </a:p>
          <a:p>
            <a:pPr lvl="2"/>
            <a:r>
              <a:rPr lang="en-NZ" sz="2800" dirty="0" smtClean="0"/>
              <a:t>Turn off the timer</a:t>
            </a:r>
          </a:p>
          <a:p>
            <a:pPr lvl="2"/>
            <a:r>
              <a:rPr lang="en-NZ" sz="2800" dirty="0" smtClean="0"/>
              <a:t>Show the win message</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NZ" dirty="0" smtClean="0"/>
              <a:t>Practical			Due Monday 9.00 am</a:t>
            </a:r>
            <a:endParaRPr lang="en-NZ" dirty="0"/>
          </a:p>
        </p:txBody>
      </p:sp>
      <p:sp>
        <p:nvSpPr>
          <p:cNvPr id="37891" name="Rectangle 3"/>
          <p:cNvSpPr>
            <a:spLocks noGrp="1" noChangeArrowheads="1"/>
          </p:cNvSpPr>
          <p:nvPr>
            <p:ph idx="1"/>
          </p:nvPr>
        </p:nvSpPr>
        <p:spPr/>
        <p:txBody>
          <a:bodyPr>
            <a:normAutofit/>
          </a:bodyPr>
          <a:lstStyle/>
          <a:p>
            <a:r>
              <a:rPr lang="en-NZ" sz="2800" dirty="0" smtClean="0"/>
              <a:t>Write Whack-A-Gnome</a:t>
            </a:r>
          </a:p>
          <a:p>
            <a:r>
              <a:rPr lang="en-NZ" sz="2800" dirty="0" smtClean="0"/>
              <a:t>Images are on the I drive, or use your own (legal only).</a:t>
            </a:r>
          </a:p>
          <a:p>
            <a:endParaRPr lang="en-AU" sz="2800" dirty="0"/>
          </a:p>
          <a:p>
            <a:r>
              <a:rPr lang="en-AU" sz="2800" dirty="0" smtClean="0"/>
              <a:t>This is a checkpoint.</a:t>
            </a:r>
          </a:p>
          <a:p>
            <a:r>
              <a:rPr lang="en-AU" sz="2800" dirty="0" smtClean="0"/>
              <a:t>Use your GitBucket repo for submission (and source control during development).</a:t>
            </a:r>
          </a:p>
          <a:p>
            <a:r>
              <a:rPr lang="en-AU" sz="2800" dirty="0" smtClean="0"/>
              <a:t>Push your finished version by the deadline.</a:t>
            </a:r>
          </a:p>
          <a:p>
            <a:r>
              <a:rPr lang="en-AU" sz="2800" dirty="0" smtClean="0"/>
              <a:t>Please use good commit message technique.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NZ" dirty="0" smtClean="0"/>
              <a:t>Example: </a:t>
            </a:r>
            <a:r>
              <a:rPr lang="en-NZ" dirty="0"/>
              <a:t>Breakout</a:t>
            </a:r>
          </a:p>
        </p:txBody>
      </p:sp>
      <p:pic>
        <p:nvPicPr>
          <p:cNvPr id="22532" name="Picture 4"/>
          <p:cNvPicPr>
            <a:picLocks noGrp="1" noChangeAspect="1" noChangeArrowheads="1"/>
          </p:cNvPicPr>
          <p:nvPr>
            <p:ph idx="1"/>
          </p:nvPr>
        </p:nvPicPr>
        <p:blipFill>
          <a:blip r:embed="rId3" cstate="print"/>
          <a:stretch>
            <a:fillRect/>
          </a:stretch>
        </p:blipFill>
        <p:spPr>
          <a:xfrm>
            <a:off x="2162244" y="2321527"/>
            <a:ext cx="4819512" cy="3434146"/>
          </a:xfrm>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NZ"/>
              <a:t>Game Cycle for Breakout</a:t>
            </a:r>
          </a:p>
        </p:txBody>
      </p:sp>
      <p:sp>
        <p:nvSpPr>
          <p:cNvPr id="25605" name="Text Box 5"/>
          <p:cNvSpPr txBox="1">
            <a:spLocks noChangeArrowheads="1"/>
          </p:cNvSpPr>
          <p:nvPr/>
        </p:nvSpPr>
        <p:spPr bwMode="auto">
          <a:xfrm>
            <a:off x="755650" y="1844675"/>
            <a:ext cx="7848600" cy="4473575"/>
          </a:xfrm>
          <a:prstGeom prst="rect">
            <a:avLst/>
          </a:prstGeom>
          <a:noFill/>
          <a:ln w="9525">
            <a:noFill/>
            <a:miter lim="800000"/>
            <a:headEnd/>
            <a:tailEnd/>
          </a:ln>
          <a:effectLst/>
        </p:spPr>
        <p:txBody>
          <a:bodyPr>
            <a:spAutoFit/>
          </a:bodyPr>
          <a:lstStyle/>
          <a:p>
            <a:pPr marL="457200" indent="-457200">
              <a:spcBef>
                <a:spcPct val="50000"/>
              </a:spcBef>
              <a:buFontTx/>
              <a:buChar char="•"/>
            </a:pPr>
            <a:r>
              <a:rPr lang="en-NZ" sz="2400" b="0" dirty="0"/>
              <a:t>Check for user input</a:t>
            </a:r>
          </a:p>
          <a:p>
            <a:pPr marL="457200" indent="-457200">
              <a:spcBef>
                <a:spcPct val="50000"/>
              </a:spcBef>
              <a:buFontTx/>
              <a:buChar char="•"/>
            </a:pPr>
            <a:r>
              <a:rPr lang="en-NZ" sz="2400" b="0" dirty="0"/>
              <a:t>Update position of paddle (user input)</a:t>
            </a:r>
          </a:p>
          <a:p>
            <a:pPr marL="457200" indent="-457200">
              <a:spcBef>
                <a:spcPct val="50000"/>
              </a:spcBef>
              <a:buFontTx/>
              <a:buChar char="•"/>
            </a:pPr>
            <a:r>
              <a:rPr lang="en-NZ" sz="2400" b="0" dirty="0"/>
              <a:t>Update position of ball (continuous motion)</a:t>
            </a:r>
          </a:p>
          <a:p>
            <a:pPr marL="457200" indent="-457200">
              <a:spcBef>
                <a:spcPct val="50000"/>
              </a:spcBef>
              <a:buFontTx/>
              <a:buChar char="•"/>
            </a:pPr>
            <a:r>
              <a:rPr lang="en-NZ" sz="2400" b="0" dirty="0"/>
              <a:t>Check for collision between paddle and ball and update state as appropriate</a:t>
            </a:r>
          </a:p>
          <a:p>
            <a:pPr marL="457200" indent="-457200">
              <a:spcBef>
                <a:spcPct val="50000"/>
              </a:spcBef>
              <a:buFontTx/>
              <a:buChar char="•"/>
            </a:pPr>
            <a:r>
              <a:rPr lang="en-NZ" sz="2400" b="0" dirty="0"/>
              <a:t>Check for collision between ball and each brick and update state as appropriate</a:t>
            </a:r>
          </a:p>
          <a:p>
            <a:pPr marL="457200" indent="-457200">
              <a:spcBef>
                <a:spcPct val="50000"/>
              </a:spcBef>
              <a:buFontTx/>
              <a:buChar char="•"/>
            </a:pPr>
            <a:r>
              <a:rPr lang="en-NZ" sz="2400" b="0" dirty="0"/>
              <a:t>Redraw screen</a:t>
            </a:r>
          </a:p>
          <a:p>
            <a:pPr marL="457200" indent="-457200">
              <a:spcBef>
                <a:spcPct val="50000"/>
              </a:spcBef>
            </a:pPr>
            <a:endParaRPr lang="en-NZ" sz="24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Whack-a-Mole</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2" cstate="print"/>
          <a:srcRect/>
          <a:stretch>
            <a:fillRect/>
          </a:stretch>
        </p:blipFill>
        <p:spPr bwMode="auto">
          <a:xfrm>
            <a:off x="1978347" y="1910376"/>
            <a:ext cx="5545981" cy="4398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Cycle for Whack-a-Mole</a:t>
            </a:r>
            <a:endParaRPr lang="en-NZ" dirty="0"/>
          </a:p>
        </p:txBody>
      </p:sp>
      <p:sp>
        <p:nvSpPr>
          <p:cNvPr id="3" name="Content Placeholder 2"/>
          <p:cNvSpPr>
            <a:spLocks noGrp="1"/>
          </p:cNvSpPr>
          <p:nvPr>
            <p:ph idx="1"/>
          </p:nvPr>
        </p:nvSpPr>
        <p:spPr/>
        <p:txBody>
          <a:bodyPr/>
          <a:lstStyle/>
          <a:p>
            <a:r>
              <a:rPr lang="en-NZ" dirty="0" smtClean="0"/>
              <a:t>Check for user input</a:t>
            </a:r>
          </a:p>
          <a:p>
            <a:r>
              <a:rPr lang="en-NZ" dirty="0" smtClean="0"/>
              <a:t>Check for collision between mouse and visible mole</a:t>
            </a:r>
          </a:p>
          <a:p>
            <a:r>
              <a:rPr lang="en-NZ" dirty="0" smtClean="0"/>
              <a:t>Update mole hit count</a:t>
            </a:r>
          </a:p>
          <a:p>
            <a:r>
              <a:rPr lang="en-NZ" dirty="0" smtClean="0"/>
              <a:t>Select new random mole and modify its visible</a:t>
            </a:r>
          </a:p>
          <a:p>
            <a:r>
              <a:rPr lang="en-NZ" dirty="0" smtClean="0"/>
              <a:t>Update screen</a:t>
            </a:r>
          </a:p>
          <a:p>
            <a:endParaRPr lang="en-NZ" dirty="0" smtClean="0"/>
          </a:p>
          <a:p>
            <a:endParaRPr lang="en-NZ"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a:t>
            </a:r>
            <a:r>
              <a:rPr lang="en-NZ" dirty="0" err="1" smtClean="0"/>
              <a:t>WoW</a:t>
            </a:r>
            <a:r>
              <a:rPr lang="en-NZ" dirty="0" smtClean="0"/>
              <a:t> </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1163960" y="1412776"/>
            <a:ext cx="7080448" cy="5310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Cycle for </a:t>
            </a:r>
            <a:r>
              <a:rPr lang="en-NZ" dirty="0" err="1" smtClean="0"/>
              <a:t>WoW</a:t>
            </a:r>
            <a:r>
              <a:rPr lang="en-NZ" dirty="0" smtClean="0"/>
              <a:t> </a:t>
            </a:r>
            <a:endParaRPr lang="en-NZ" dirty="0"/>
          </a:p>
        </p:txBody>
      </p:sp>
      <p:sp>
        <p:nvSpPr>
          <p:cNvPr id="3" name="Content Placeholder 2"/>
          <p:cNvSpPr>
            <a:spLocks noGrp="1"/>
          </p:cNvSpPr>
          <p:nvPr>
            <p:ph idx="1"/>
          </p:nvPr>
        </p:nvSpPr>
        <p:spPr/>
        <p:txBody>
          <a:bodyPr/>
          <a:lstStyle/>
          <a:p>
            <a:r>
              <a:rPr lang="en-NZ" dirty="0" smtClean="0"/>
              <a:t>Check for all user inputs</a:t>
            </a:r>
          </a:p>
          <a:p>
            <a:r>
              <a:rPr lang="en-NZ" dirty="0" smtClean="0"/>
              <a:t>Trigger all events</a:t>
            </a:r>
          </a:p>
          <a:p>
            <a:r>
              <a:rPr lang="en-NZ" dirty="0" smtClean="0"/>
              <a:t>Update entity states</a:t>
            </a:r>
          </a:p>
          <a:p>
            <a:r>
              <a:rPr lang="en-NZ" dirty="0" smtClean="0"/>
              <a:t>Update all entity locations</a:t>
            </a:r>
          </a:p>
          <a:p>
            <a:r>
              <a:rPr lang="en-NZ" dirty="0" smtClean="0"/>
              <a:t>Update 3D geometry</a:t>
            </a:r>
          </a:p>
          <a:p>
            <a:r>
              <a:rPr lang="en-NZ" dirty="0" smtClean="0"/>
              <a:t>Render display</a:t>
            </a:r>
          </a:p>
          <a:p>
            <a:endParaRPr lang="en-NZ"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Practical 			</a:t>
            </a:r>
            <a:endParaRPr lang="en-NZ" dirty="0"/>
          </a:p>
        </p:txBody>
      </p:sp>
      <p:sp>
        <p:nvSpPr>
          <p:cNvPr id="3" name="Content Placeholder 2"/>
          <p:cNvSpPr>
            <a:spLocks noGrp="1"/>
          </p:cNvSpPr>
          <p:nvPr>
            <p:ph idx="1"/>
          </p:nvPr>
        </p:nvSpPr>
        <p:spPr/>
        <p:txBody>
          <a:bodyPr/>
          <a:lstStyle/>
          <a:p>
            <a:r>
              <a:rPr lang="en-NZ" dirty="0" smtClean="0"/>
              <a:t>Whack-A-Gnome</a:t>
            </a:r>
            <a:endParaRPr lang="en-NZ" dirty="0"/>
          </a:p>
        </p:txBody>
      </p:sp>
      <p:pic>
        <p:nvPicPr>
          <p:cNvPr id="3075" name="Picture 3"/>
          <p:cNvPicPr>
            <a:picLocks noChangeAspect="1" noChangeArrowheads="1"/>
          </p:cNvPicPr>
          <p:nvPr/>
        </p:nvPicPr>
        <p:blipFill>
          <a:blip r:embed="rId3" cstate="print"/>
          <a:srcRect/>
          <a:stretch>
            <a:fillRect/>
          </a:stretch>
        </p:blipFill>
        <p:spPr bwMode="auto">
          <a:xfrm>
            <a:off x="2339752" y="2499362"/>
            <a:ext cx="5198342" cy="38819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612</TotalTime>
  <Words>2290</Words>
  <Application>Microsoft Office PowerPoint</Application>
  <PresentationFormat>On-screen Show (4:3)</PresentationFormat>
  <Paragraphs>279</Paragraphs>
  <Slides>28</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Verdana</vt:lpstr>
      <vt:lpstr>Wingdings</vt:lpstr>
      <vt:lpstr>Clarity</vt:lpstr>
      <vt:lpstr> Computational and Architectural Design</vt:lpstr>
      <vt:lpstr>The Game Cycle</vt:lpstr>
      <vt:lpstr>Example: Breakout</vt:lpstr>
      <vt:lpstr>Game Cycle for Breakout</vt:lpstr>
      <vt:lpstr>Example: Whack-a-Mole</vt:lpstr>
      <vt:lpstr>Game Cycle for Whack-a-Mole</vt:lpstr>
      <vt:lpstr>Example: WoW </vt:lpstr>
      <vt:lpstr>Game Cycle for WoW </vt:lpstr>
      <vt:lpstr>Practical    </vt:lpstr>
      <vt:lpstr>Whack-A-Gnome – Game Play</vt:lpstr>
      <vt:lpstr>Architecture</vt:lpstr>
      <vt:lpstr>The Gnome Class</vt:lpstr>
      <vt:lpstr>Gnome.h</vt:lpstr>
      <vt:lpstr>Gnome Constructor</vt:lpstr>
      <vt:lpstr>GnomeFamily</vt:lpstr>
      <vt:lpstr>Managed Arrays</vt:lpstr>
      <vt:lpstr>Managed Arrays</vt:lpstr>
      <vt:lpstr>Managed Arrays</vt:lpstr>
      <vt:lpstr>Managed Arrays</vt:lpstr>
      <vt:lpstr>GnomeFamily.h</vt:lpstr>
      <vt:lpstr>GnomeFamily Constructor</vt:lpstr>
      <vt:lpstr>Form Data Fields</vt:lpstr>
      <vt:lpstr>Form Methods</vt:lpstr>
      <vt:lpstr>Form Methods</vt:lpstr>
      <vt:lpstr>Form Methods</vt:lpstr>
      <vt:lpstr>More on MouseDown</vt:lpstr>
      <vt:lpstr>Form Methods</vt:lpstr>
      <vt:lpstr>Practical   Due Monday 9.00 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271</cp:revision>
  <dcterms:created xsi:type="dcterms:W3CDTF">1601-01-01T00:00:00Z</dcterms:created>
  <dcterms:modified xsi:type="dcterms:W3CDTF">2016-07-27T23:50:56Z</dcterms:modified>
</cp:coreProperties>
</file>