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5"/>
  </p:notesMasterIdLst>
  <p:handoutMasterIdLst>
    <p:handoutMasterId r:id="rId36"/>
  </p:handoutMasterIdLst>
  <p:sldIdLst>
    <p:sldId id="256" r:id="rId2"/>
    <p:sldId id="257" r:id="rId3"/>
    <p:sldId id="258" r:id="rId4"/>
    <p:sldId id="259" r:id="rId5"/>
    <p:sldId id="261" r:id="rId6"/>
    <p:sldId id="262" r:id="rId7"/>
    <p:sldId id="284" r:id="rId8"/>
    <p:sldId id="260" r:id="rId9"/>
    <p:sldId id="300" r:id="rId10"/>
    <p:sldId id="301" r:id="rId11"/>
    <p:sldId id="286" r:id="rId12"/>
    <p:sldId id="287" r:id="rId13"/>
    <p:sldId id="288" r:id="rId14"/>
    <p:sldId id="289" r:id="rId15"/>
    <p:sldId id="302" r:id="rId16"/>
    <p:sldId id="303" r:id="rId17"/>
    <p:sldId id="304" r:id="rId18"/>
    <p:sldId id="265" r:id="rId19"/>
    <p:sldId id="267" r:id="rId20"/>
    <p:sldId id="283" r:id="rId21"/>
    <p:sldId id="268" r:id="rId22"/>
    <p:sldId id="266" r:id="rId23"/>
    <p:sldId id="270" r:id="rId24"/>
    <p:sldId id="271" r:id="rId25"/>
    <p:sldId id="272" r:id="rId26"/>
    <p:sldId id="273" r:id="rId27"/>
    <p:sldId id="275" r:id="rId28"/>
    <p:sldId id="277" r:id="rId29"/>
    <p:sldId id="278" r:id="rId30"/>
    <p:sldId id="305" r:id="rId31"/>
    <p:sldId id="279" r:id="rId32"/>
    <p:sldId id="282" r:id="rId33"/>
    <p:sldId id="290" r:id="rId34"/>
  </p:sldIdLst>
  <p:sldSz cx="9144000" cy="6858000" type="screen4x3"/>
  <p:notesSz cx="6797675" cy="9926638"/>
  <p:defaultTextStyle>
    <a:defPPr>
      <a:defRPr lang="en-NZ"/>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533" autoAdjust="0"/>
  </p:normalViewPr>
  <p:slideViewPr>
    <p:cSldViewPr>
      <p:cViewPr varScale="1">
        <p:scale>
          <a:sx n="63" d="100"/>
          <a:sy n="63" d="100"/>
        </p:scale>
        <p:origin x="295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1200"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NZ"/>
          </a:p>
        </p:txBody>
      </p:sp>
      <p:sp>
        <p:nvSpPr>
          <p:cNvPr id="67587"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NZ"/>
          </a:p>
        </p:txBody>
      </p:sp>
      <p:sp>
        <p:nvSpPr>
          <p:cNvPr id="67588"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NZ"/>
          </a:p>
        </p:txBody>
      </p:sp>
      <p:sp>
        <p:nvSpPr>
          <p:cNvPr id="67589"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DBE5AEFE-B656-4105-9BD2-095317019CF1}" type="slidenum">
              <a:rPr lang="en-NZ"/>
              <a:pPr/>
              <a:t>‹#›</a:t>
            </a:fld>
            <a:endParaRPr lang="en-NZ"/>
          </a:p>
        </p:txBody>
      </p:sp>
    </p:spTree>
    <p:extLst>
      <p:ext uri="{BB962C8B-B14F-4D97-AF65-F5344CB8AC3E}">
        <p14:creationId xmlns:p14="http://schemas.microsoft.com/office/powerpoint/2010/main" val="2308070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NZ"/>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NZ"/>
          </a:p>
        </p:txBody>
      </p:sp>
      <p:sp>
        <p:nvSpPr>
          <p:cNvPr id="717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smtClean="0"/>
              <a:t>Click to edit Master text styles</a:t>
            </a:r>
          </a:p>
          <a:p>
            <a:pPr lvl="1"/>
            <a:r>
              <a:rPr lang="en-NZ" smtClean="0"/>
              <a:t>Second level</a:t>
            </a:r>
          </a:p>
          <a:p>
            <a:pPr lvl="2"/>
            <a:r>
              <a:rPr lang="en-NZ" smtClean="0"/>
              <a:t>Third level</a:t>
            </a:r>
          </a:p>
          <a:p>
            <a:pPr lvl="3"/>
            <a:r>
              <a:rPr lang="en-NZ" smtClean="0"/>
              <a:t>Fourth level</a:t>
            </a:r>
          </a:p>
          <a:p>
            <a:pPr lvl="4"/>
            <a:r>
              <a:rPr lang="en-NZ" smtClean="0"/>
              <a:t>Fifth level</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NZ"/>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BDFBE3FA-D7D2-437D-9FAA-E508FA945FF4}" type="slidenum">
              <a:rPr lang="en-NZ"/>
              <a:pPr/>
              <a:t>‹#›</a:t>
            </a:fld>
            <a:endParaRPr lang="en-NZ"/>
          </a:p>
        </p:txBody>
      </p:sp>
    </p:spTree>
    <p:extLst>
      <p:ext uri="{BB962C8B-B14F-4D97-AF65-F5344CB8AC3E}">
        <p14:creationId xmlns:p14="http://schemas.microsoft.com/office/powerpoint/2010/main" val="20166744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OK. The actual topic…</a:t>
            </a:r>
            <a:endParaRPr lang="en-NZ" dirty="0"/>
          </a:p>
        </p:txBody>
      </p:sp>
      <p:sp>
        <p:nvSpPr>
          <p:cNvPr id="4" name="Slide Number Placeholder 3"/>
          <p:cNvSpPr>
            <a:spLocks noGrp="1"/>
          </p:cNvSpPr>
          <p:nvPr>
            <p:ph type="sldNum" sz="quarter" idx="10"/>
          </p:nvPr>
        </p:nvSpPr>
        <p:spPr/>
        <p:txBody>
          <a:bodyPr/>
          <a:lstStyle/>
          <a:p>
            <a:fld id="{BDFBE3FA-D7D2-437D-9FAA-E508FA945FF4}" type="slidenum">
              <a:rPr lang="en-NZ" smtClean="0"/>
              <a:pPr/>
              <a:t>1</a:t>
            </a:fld>
            <a:endParaRPr lang="en-NZ"/>
          </a:p>
        </p:txBody>
      </p:sp>
    </p:spTree>
    <p:extLst>
      <p:ext uri="{BB962C8B-B14F-4D97-AF65-F5344CB8AC3E}">
        <p14:creationId xmlns:p14="http://schemas.microsoft.com/office/powerpoint/2010/main" val="4014574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The real code for a class called </a:t>
            </a:r>
            <a:r>
              <a:rPr lang="en-NZ" dirty="0" err="1" smtClean="0"/>
              <a:t>LinkedList</a:t>
            </a:r>
            <a:endParaRPr lang="en-NZ" dirty="0" smtClean="0"/>
          </a:p>
          <a:p>
            <a:pPr marL="171450" indent="-171450">
              <a:buFont typeface="Arial" pitchFamily="34" charset="0"/>
              <a:buChar char="•"/>
            </a:pPr>
            <a:r>
              <a:rPr lang="en-AU" dirty="0" smtClean="0"/>
              <a:t>That class will, of course, include </a:t>
            </a:r>
            <a:r>
              <a:rPr lang="en-AU" dirty="0" err="1" smtClean="0"/>
              <a:t>Node.h</a:t>
            </a:r>
            <a:r>
              <a:rPr lang="en-AU" dirty="0" smtClean="0"/>
              <a:t> so that it can see that data type.</a:t>
            </a:r>
            <a:endParaRPr lang="en-NZ" dirty="0" smtClean="0"/>
          </a:p>
          <a:p>
            <a:pPr marL="171450" indent="-171450">
              <a:buFont typeface="Arial" pitchFamily="34" charset="0"/>
              <a:buChar char="•"/>
            </a:pPr>
            <a:r>
              <a:rPr lang="en-NZ" dirty="0" smtClean="0"/>
              <a:t>Note how critical it is that Next always</a:t>
            </a:r>
            <a:r>
              <a:rPr lang="en-NZ" baseline="0" dirty="0" smtClean="0"/>
              <a:t> be initialised to nullptr in the constructor. If you don’t do this, the while is infinite (or until it breaks the computer).</a:t>
            </a:r>
            <a:endParaRPr lang="en-US" dirty="0"/>
          </a:p>
        </p:txBody>
      </p:sp>
      <p:sp>
        <p:nvSpPr>
          <p:cNvPr id="4" name="Slide Number Placeholder 3"/>
          <p:cNvSpPr>
            <a:spLocks noGrp="1"/>
          </p:cNvSpPr>
          <p:nvPr>
            <p:ph type="sldNum" sz="quarter" idx="10"/>
          </p:nvPr>
        </p:nvSpPr>
        <p:spPr/>
        <p:txBody>
          <a:bodyPr/>
          <a:lstStyle/>
          <a:p>
            <a:fld id="{BDFBE3FA-D7D2-437D-9FAA-E508FA945FF4}" type="slidenum">
              <a:rPr lang="en-NZ" smtClean="0"/>
              <a:pPr/>
              <a:t>10</a:t>
            </a:fld>
            <a:endParaRPr lang="en-NZ"/>
          </a:p>
        </p:txBody>
      </p:sp>
    </p:spTree>
    <p:extLst>
      <p:ext uri="{BB962C8B-B14F-4D97-AF65-F5344CB8AC3E}">
        <p14:creationId xmlns:p14="http://schemas.microsoft.com/office/powerpoint/2010/main" val="905235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Let’s think about this briefly</a:t>
            </a:r>
          </a:p>
          <a:p>
            <a:pPr>
              <a:buFont typeface="Arial" pitchFamily="34" charset="0"/>
              <a:buChar char="•"/>
            </a:pPr>
            <a:r>
              <a:rPr lang="en-US" dirty="0" err="1" smtClean="0"/>
              <a:t>NodeWalker</a:t>
            </a:r>
            <a:r>
              <a:rPr lang="en-US" dirty="0" smtClean="0"/>
              <a:t> is</a:t>
            </a:r>
            <a:r>
              <a:rPr lang="en-US" baseline="0" dirty="0" smtClean="0"/>
              <a:t> a pointer</a:t>
            </a:r>
          </a:p>
          <a:p>
            <a:pPr>
              <a:buFont typeface="Arial" pitchFamily="34" charset="0"/>
              <a:buChar char="•"/>
            </a:pPr>
            <a:r>
              <a:rPr lang="en-US" baseline="0" dirty="0" smtClean="0"/>
              <a:t>It is 32 or 64 bits of memory that can hold an address, which should be the address of a Node</a:t>
            </a:r>
          </a:p>
          <a:p>
            <a:pPr>
              <a:buFont typeface="Arial" pitchFamily="34" charset="0"/>
              <a:buChar char="•"/>
            </a:pPr>
            <a:r>
              <a:rPr lang="en-US" baseline="0" dirty="0" smtClean="0"/>
              <a:t>It is not a Node</a:t>
            </a:r>
          </a:p>
          <a:p>
            <a:pPr>
              <a:buFont typeface="Arial" pitchFamily="34" charset="0"/>
              <a:buChar char="•"/>
            </a:pPr>
            <a:r>
              <a:rPr lang="en-US" baseline="0" dirty="0" smtClean="0"/>
              <a:t>It doesn’t have any of the properties of a Node, so what does it mean to say </a:t>
            </a:r>
            <a:r>
              <a:rPr lang="en-US" baseline="0" dirty="0" err="1" smtClean="0"/>
              <a:t>NodeWalker</a:t>
            </a:r>
            <a:r>
              <a:rPr lang="en-US" baseline="0" dirty="0" smtClean="0"/>
              <a:t>-&gt;Next?</a:t>
            </a:r>
          </a:p>
        </p:txBody>
      </p:sp>
      <p:sp>
        <p:nvSpPr>
          <p:cNvPr id="4" name="Slide Number Placeholder 3"/>
          <p:cNvSpPr>
            <a:spLocks noGrp="1"/>
          </p:cNvSpPr>
          <p:nvPr>
            <p:ph type="sldNum" sz="quarter" idx="10"/>
          </p:nvPr>
        </p:nvSpPr>
        <p:spPr/>
        <p:txBody>
          <a:bodyPr/>
          <a:lstStyle/>
          <a:p>
            <a:fld id="{BDFBE3FA-D7D2-437D-9FAA-E508FA945FF4}" type="slidenum">
              <a:rPr lang="en-NZ" smtClean="0"/>
              <a:pPr/>
              <a:t>11</a:t>
            </a:fld>
            <a:endParaRPr lang="en-NZ"/>
          </a:p>
        </p:txBody>
      </p:sp>
    </p:spTree>
    <p:extLst>
      <p:ext uri="{BB962C8B-B14F-4D97-AF65-F5344CB8AC3E}">
        <p14:creationId xmlns:p14="http://schemas.microsoft.com/office/powerpoint/2010/main" val="3451312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When we “assign that value to </a:t>
            </a:r>
            <a:r>
              <a:rPr lang="en-US" dirty="0" err="1" smtClean="0"/>
              <a:t>nodeWalker</a:t>
            </a:r>
            <a:r>
              <a:rPr lang="en-US" dirty="0" smtClean="0"/>
              <a:t>, where is he now pointing? To the guy his previous guy was pointing to. That is, he has taken one step down the chain.</a:t>
            </a:r>
            <a:endParaRPr lang="en-US" baseline="0" dirty="0" smtClean="0"/>
          </a:p>
          <a:p>
            <a:pPr>
              <a:buFont typeface="Arial" pitchFamily="34" charset="0"/>
              <a:buChar char="•"/>
            </a:pPr>
            <a:endParaRPr lang="en-NZ" baseline="0" dirty="0" smtClean="0"/>
          </a:p>
          <a:p>
            <a:pPr>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BDFBE3FA-D7D2-437D-9FAA-E508FA945FF4}" type="slidenum">
              <a:rPr lang="en-NZ" smtClean="0"/>
              <a:pPr/>
              <a:t>12</a:t>
            </a:fld>
            <a:endParaRPr lang="en-NZ"/>
          </a:p>
        </p:txBody>
      </p:sp>
    </p:spTree>
    <p:extLst>
      <p:ext uri="{BB962C8B-B14F-4D97-AF65-F5344CB8AC3E}">
        <p14:creationId xmlns:p14="http://schemas.microsoft.com/office/powerpoint/2010/main" val="3228094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err="1" smtClean="0"/>
              <a:t>NodeWalker</a:t>
            </a:r>
            <a:r>
              <a:rPr lang="en-US" baseline="0" dirty="0" smtClean="0"/>
              <a:t> points at Node1</a:t>
            </a:r>
          </a:p>
          <a:p>
            <a:pPr>
              <a:buFont typeface="Arial" pitchFamily="34" charset="0"/>
              <a:buChar char="•"/>
            </a:pPr>
            <a:r>
              <a:rPr lang="en-US" baseline="0" dirty="0" smtClean="0"/>
              <a:t>The Next of Node1 is the address of Node2</a:t>
            </a:r>
          </a:p>
          <a:p>
            <a:pPr>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BDFBE3FA-D7D2-437D-9FAA-E508FA945FF4}" type="slidenum">
              <a:rPr lang="en-NZ" smtClean="0"/>
              <a:pPr/>
              <a:t>13</a:t>
            </a:fld>
            <a:endParaRPr lang="en-NZ"/>
          </a:p>
        </p:txBody>
      </p:sp>
    </p:spTree>
    <p:extLst>
      <p:ext uri="{BB962C8B-B14F-4D97-AF65-F5344CB8AC3E}">
        <p14:creationId xmlns:p14="http://schemas.microsoft.com/office/powerpoint/2010/main" val="3751324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So </a:t>
            </a:r>
            <a:r>
              <a:rPr lang="en-US" baseline="0" dirty="0" err="1" smtClean="0"/>
              <a:t>NodeWalker</a:t>
            </a:r>
            <a:r>
              <a:rPr lang="en-US" baseline="0" dirty="0" smtClean="0"/>
              <a:t> = </a:t>
            </a:r>
            <a:r>
              <a:rPr lang="en-US" baseline="0" dirty="0" err="1" smtClean="0"/>
              <a:t>NodeWalker</a:t>
            </a:r>
            <a:r>
              <a:rPr lang="en-US" baseline="0" dirty="0" smtClean="0"/>
              <a:t>-&gt;Next points </a:t>
            </a:r>
            <a:r>
              <a:rPr lang="en-US" baseline="0" dirty="0" err="1" smtClean="0"/>
              <a:t>NodeWalker</a:t>
            </a:r>
            <a:r>
              <a:rPr lang="en-US" baseline="0" dirty="0" smtClean="0"/>
              <a:t> at Node2</a:t>
            </a:r>
          </a:p>
          <a:p>
            <a:pPr>
              <a:buFont typeface="Arial" pitchFamily="34" charset="0"/>
              <a:buChar char="•"/>
            </a:pPr>
            <a:r>
              <a:rPr lang="en-US" baseline="0" dirty="0" smtClean="0"/>
              <a:t>What if we did it again?</a:t>
            </a:r>
          </a:p>
          <a:p>
            <a:pPr>
              <a:buFont typeface="Arial" pitchFamily="34" charset="0"/>
              <a:buChar char="•"/>
            </a:pPr>
            <a:r>
              <a:rPr lang="en-US" baseline="0" dirty="0" smtClean="0"/>
              <a:t>Node2, being at the end of the list, his Next = </a:t>
            </a:r>
            <a:r>
              <a:rPr lang="en-US" baseline="0" dirty="0" err="1" smtClean="0"/>
              <a:t>nullptr</a:t>
            </a:r>
            <a:endParaRPr lang="en-US" baseline="0" dirty="0" smtClean="0"/>
          </a:p>
          <a:p>
            <a:pPr>
              <a:buFont typeface="Arial" pitchFamily="34" charset="0"/>
              <a:buChar char="•"/>
            </a:pPr>
            <a:r>
              <a:rPr lang="en-US" baseline="0" dirty="0" smtClean="0"/>
              <a:t>So if you say </a:t>
            </a:r>
            <a:r>
              <a:rPr lang="en-US" baseline="0" dirty="0" err="1" smtClean="0"/>
              <a:t>NodeWalker</a:t>
            </a:r>
            <a:r>
              <a:rPr lang="en-US" baseline="0" dirty="0" smtClean="0"/>
              <a:t>=</a:t>
            </a:r>
            <a:r>
              <a:rPr lang="en-US" baseline="0" dirty="0" err="1" smtClean="0"/>
              <a:t>NodeWalker</a:t>
            </a:r>
            <a:r>
              <a:rPr lang="en-US" baseline="0" dirty="0" smtClean="0"/>
              <a:t>-&gt;Next again, </a:t>
            </a:r>
            <a:r>
              <a:rPr lang="en-US" baseline="0" dirty="0" err="1" smtClean="0"/>
              <a:t>NodeWalker</a:t>
            </a:r>
            <a:r>
              <a:rPr lang="en-US" baseline="0" dirty="0" smtClean="0"/>
              <a:t> is </a:t>
            </a:r>
            <a:r>
              <a:rPr lang="en-US" baseline="0" dirty="0" err="1" smtClean="0"/>
              <a:t>nullptr</a:t>
            </a:r>
            <a:endParaRPr lang="en-US" baseline="0" dirty="0" smtClean="0"/>
          </a:p>
          <a:p>
            <a:pPr>
              <a:buFont typeface="Arial" pitchFamily="34" charset="0"/>
              <a:buChar char="•"/>
            </a:pPr>
            <a:r>
              <a:rPr lang="en-US" baseline="0" dirty="0" smtClean="0"/>
              <a:t>That’s how you drop out of the loop</a:t>
            </a:r>
          </a:p>
          <a:p>
            <a:pPr>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BDFBE3FA-D7D2-437D-9FAA-E508FA945FF4}" type="slidenum">
              <a:rPr lang="en-NZ" smtClean="0"/>
              <a:pPr/>
              <a:t>14</a:t>
            </a:fld>
            <a:endParaRPr lang="en-NZ"/>
          </a:p>
        </p:txBody>
      </p:sp>
    </p:spTree>
    <p:extLst>
      <p:ext uri="{BB962C8B-B14F-4D97-AF65-F5344CB8AC3E}">
        <p14:creationId xmlns:p14="http://schemas.microsoft.com/office/powerpoint/2010/main" val="1556241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Draw “adding to the end”</a:t>
            </a:r>
          </a:p>
          <a:p>
            <a:pPr marL="171450" indent="-171450">
              <a:buFont typeface="Arial" pitchFamily="34" charset="0"/>
              <a:buChar char="•"/>
            </a:pPr>
            <a:r>
              <a:rPr lang="en-NZ" dirty="0" smtClean="0"/>
              <a:t>How</a:t>
            </a:r>
            <a:r>
              <a:rPr lang="en-NZ" baseline="0" dirty="0" smtClean="0"/>
              <a:t> can we talk to “the current last node”? Tail is pointing to him.</a:t>
            </a:r>
          </a:p>
          <a:p>
            <a:pPr marL="171450" indent="-171450">
              <a:buFont typeface="Arial" pitchFamily="34" charset="0"/>
              <a:buChar char="•"/>
            </a:pPr>
            <a:r>
              <a:rPr lang="en-US" dirty="0" smtClean="0"/>
              <a:t>Remember, Tail-&gt;Next means “the Next of the guy Tail is pointing</a:t>
            </a:r>
            <a:r>
              <a:rPr lang="en-US" baseline="0" dirty="0" smtClean="0"/>
              <a:t> to</a:t>
            </a:r>
            <a:endParaRPr lang="en-NZ" dirty="0" smtClean="0"/>
          </a:p>
          <a:p>
            <a:pPr marL="171450" indent="-171450">
              <a:buFont typeface="Arial" pitchFamily="34" charset="0"/>
              <a:buChar char="•"/>
            </a:pPr>
            <a:r>
              <a:rPr lang="en-AU" dirty="0" smtClean="0"/>
              <a:t>One question: What if there aren’t any nodes in the list (that is, you are adding the first node)?</a:t>
            </a:r>
          </a:p>
          <a:p>
            <a:pPr marL="628650" lvl="1" indent="-171450">
              <a:buFont typeface="Arial" pitchFamily="34" charset="0"/>
              <a:buChar char="•"/>
            </a:pPr>
            <a:r>
              <a:rPr lang="en-AU" dirty="0" smtClean="0"/>
              <a:t>What is the value of tail (that is, what it tail pointing to)? =&gt; </a:t>
            </a:r>
            <a:r>
              <a:rPr lang="en-AU" dirty="0" err="1" smtClean="0"/>
              <a:t>nullptr</a:t>
            </a:r>
            <a:endParaRPr lang="en-AU" dirty="0" smtClean="0"/>
          </a:p>
          <a:p>
            <a:pPr marL="628650" lvl="1" indent="-171450">
              <a:buFont typeface="Arial" pitchFamily="34" charset="0"/>
              <a:buChar char="•"/>
            </a:pPr>
            <a:r>
              <a:rPr lang="en-AU" dirty="0" smtClean="0"/>
              <a:t>What</a:t>
            </a:r>
            <a:r>
              <a:rPr lang="en-AU" baseline="0" dirty="0" smtClean="0"/>
              <a:t> will happen when you say tail-&gt;Next (which means “the Next field of the guy tail is pointing to)? =&gt; Boom</a:t>
            </a:r>
          </a:p>
          <a:p>
            <a:pPr marL="628650" lvl="1" indent="-171450">
              <a:buFont typeface="Arial" pitchFamily="34" charset="0"/>
              <a:buChar char="•"/>
            </a:pPr>
            <a:r>
              <a:rPr lang="en-AU" baseline="0" dirty="0" smtClean="0"/>
              <a:t>What can you do? =&gt; Recognise that this is a “special case”. This is very common. We have the ordinary thing we do most of the time, and we have the boundary cases.</a:t>
            </a:r>
          </a:p>
          <a:p>
            <a:pPr marL="171450" lvl="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BDFBE3FA-D7D2-437D-9FAA-E508FA945FF4}" type="slidenum">
              <a:rPr lang="en-NZ" smtClean="0"/>
              <a:pPr/>
              <a:t>15</a:t>
            </a:fld>
            <a:endParaRPr lang="en-NZ"/>
          </a:p>
        </p:txBody>
      </p:sp>
    </p:spTree>
    <p:extLst>
      <p:ext uri="{BB962C8B-B14F-4D97-AF65-F5344CB8AC3E}">
        <p14:creationId xmlns:p14="http://schemas.microsoft.com/office/powerpoint/2010/main" val="2773890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Draw</a:t>
            </a:r>
          </a:p>
          <a:p>
            <a:pPr marL="171450" indent="-171450">
              <a:buFont typeface="Arial" pitchFamily="34" charset="0"/>
              <a:buChar char="•"/>
            </a:pPr>
            <a:r>
              <a:rPr lang="en-AU" dirty="0" smtClean="0"/>
              <a:t>What flow of control structure will we need? =&gt; if-else</a:t>
            </a:r>
            <a:endParaRPr lang="en-NZ" dirty="0"/>
          </a:p>
        </p:txBody>
      </p:sp>
      <p:sp>
        <p:nvSpPr>
          <p:cNvPr id="4" name="Slide Number Placeholder 3"/>
          <p:cNvSpPr>
            <a:spLocks noGrp="1"/>
          </p:cNvSpPr>
          <p:nvPr>
            <p:ph type="sldNum" sz="quarter" idx="10"/>
          </p:nvPr>
        </p:nvSpPr>
        <p:spPr/>
        <p:txBody>
          <a:bodyPr/>
          <a:lstStyle/>
          <a:p>
            <a:fld id="{BDFBE3FA-D7D2-437D-9FAA-E508FA945FF4}" type="slidenum">
              <a:rPr lang="en-NZ" smtClean="0"/>
              <a:pPr/>
              <a:t>16</a:t>
            </a:fld>
            <a:endParaRPr lang="en-NZ"/>
          </a:p>
        </p:txBody>
      </p:sp>
    </p:spTree>
    <p:extLst>
      <p:ext uri="{BB962C8B-B14F-4D97-AF65-F5344CB8AC3E}">
        <p14:creationId xmlns:p14="http://schemas.microsoft.com/office/powerpoint/2010/main" val="363199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Here is the complete add method</a:t>
            </a:r>
          </a:p>
          <a:p>
            <a:pPr marL="171450" indent="-171450">
              <a:buFont typeface="Arial" pitchFamily="34" charset="0"/>
              <a:buChar char="•"/>
            </a:pPr>
            <a:r>
              <a:rPr lang="en-AU" dirty="0" smtClean="0"/>
              <a:t>Note the here we have passed in a ready-made node.</a:t>
            </a:r>
          </a:p>
          <a:p>
            <a:pPr marL="171450" indent="-171450">
              <a:buFont typeface="Arial" pitchFamily="34" charset="0"/>
              <a:buChar char="•"/>
            </a:pPr>
            <a:r>
              <a:rPr lang="en-AU" dirty="0" smtClean="0"/>
              <a:t>Could you make your </a:t>
            </a:r>
            <a:r>
              <a:rPr lang="en-AU" dirty="0" err="1" smtClean="0"/>
              <a:t>LinkedList</a:t>
            </a:r>
            <a:r>
              <a:rPr lang="en-AU" dirty="0" smtClean="0"/>
              <a:t> add a node given just the starting data? That is something you might want to let the programmer</a:t>
            </a:r>
            <a:r>
              <a:rPr lang="en-AU" baseline="0" dirty="0" smtClean="0"/>
              <a:t> do.</a:t>
            </a:r>
          </a:p>
          <a:p>
            <a:pPr marL="171450" indent="-171450">
              <a:buFont typeface="Arial" pitchFamily="34" charset="0"/>
              <a:buChar char="•"/>
            </a:pPr>
            <a:r>
              <a:rPr lang="en-AU" baseline="0" dirty="0" smtClean="0"/>
              <a:t>How? =&gt; Overload your add method.</a:t>
            </a:r>
            <a:endParaRPr lang="en-NZ" dirty="0"/>
          </a:p>
        </p:txBody>
      </p:sp>
      <p:sp>
        <p:nvSpPr>
          <p:cNvPr id="4" name="Slide Number Placeholder 3"/>
          <p:cNvSpPr>
            <a:spLocks noGrp="1"/>
          </p:cNvSpPr>
          <p:nvPr>
            <p:ph type="sldNum" sz="quarter" idx="10"/>
          </p:nvPr>
        </p:nvSpPr>
        <p:spPr/>
        <p:txBody>
          <a:bodyPr/>
          <a:lstStyle/>
          <a:p>
            <a:fld id="{BDFBE3FA-D7D2-437D-9FAA-E508FA945FF4}" type="slidenum">
              <a:rPr lang="en-NZ" smtClean="0"/>
              <a:pPr/>
              <a:t>17</a:t>
            </a:fld>
            <a:endParaRPr lang="en-NZ"/>
          </a:p>
        </p:txBody>
      </p:sp>
    </p:spTree>
    <p:extLst>
      <p:ext uri="{BB962C8B-B14F-4D97-AF65-F5344CB8AC3E}">
        <p14:creationId xmlns:p14="http://schemas.microsoft.com/office/powerpoint/2010/main" val="484536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E2486-31C0-40ED-8861-B771EC3422F7}" type="slidenum">
              <a:rPr lang="en-NZ"/>
              <a:pPr/>
              <a:t>18</a:t>
            </a:fld>
            <a:endParaRPr lang="en-NZ"/>
          </a:p>
        </p:txBody>
      </p:sp>
      <p:sp>
        <p:nvSpPr>
          <p:cNvPr id="24578" name="Rectangle 2"/>
          <p:cNvSpPr>
            <a:spLocks noGrp="1" noRot="1" noChangeAspect="1" noChangeArrowheads="1" noTextEdit="1"/>
          </p:cNvSpPr>
          <p:nvPr>
            <p:ph type="sldImg"/>
          </p:nvPr>
        </p:nvSpPr>
        <p:spPr>
          <a:xfrm>
            <a:off x="917575" y="744538"/>
            <a:ext cx="4962525" cy="3722687"/>
          </a:xfrm>
          <a:ln/>
        </p:spPr>
      </p:sp>
      <p:sp>
        <p:nvSpPr>
          <p:cNvPr id="24579" name="Rectangle 3"/>
          <p:cNvSpPr>
            <a:spLocks noGrp="1" noChangeArrowheads="1"/>
          </p:cNvSpPr>
          <p:nvPr>
            <p:ph type="body" idx="1"/>
          </p:nvPr>
        </p:nvSpPr>
        <p:spPr/>
        <p:txBody>
          <a:bodyPr/>
          <a:lstStyle/>
          <a:p>
            <a:r>
              <a:rPr lang="en-NZ"/>
              <a:t>To delete monster2…</a:t>
            </a:r>
          </a:p>
        </p:txBody>
      </p:sp>
    </p:spTree>
    <p:extLst>
      <p:ext uri="{BB962C8B-B14F-4D97-AF65-F5344CB8AC3E}">
        <p14:creationId xmlns:p14="http://schemas.microsoft.com/office/powerpoint/2010/main" val="276387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D0A735-5B7F-4BA9-B993-5DB58D6BFA08}" type="slidenum">
              <a:rPr lang="en-NZ"/>
              <a:pPr/>
              <a:t>19</a:t>
            </a:fld>
            <a:endParaRPr lang="en-NZ"/>
          </a:p>
        </p:txBody>
      </p:sp>
      <p:sp>
        <p:nvSpPr>
          <p:cNvPr id="27650" name="Rectangle 2"/>
          <p:cNvSpPr>
            <a:spLocks noGrp="1" noRot="1" noChangeAspect="1" noChangeArrowheads="1" noTextEdit="1"/>
          </p:cNvSpPr>
          <p:nvPr>
            <p:ph type="sldImg"/>
          </p:nvPr>
        </p:nvSpPr>
        <p:spPr>
          <a:xfrm>
            <a:off x="917575" y="744538"/>
            <a:ext cx="4962525" cy="3722687"/>
          </a:xfrm>
          <a:ln/>
        </p:spPr>
      </p:sp>
      <p:sp>
        <p:nvSpPr>
          <p:cNvPr id="27651" name="Rectangle 3"/>
          <p:cNvSpPr>
            <a:spLocks noGrp="1" noChangeArrowheads="1"/>
          </p:cNvSpPr>
          <p:nvPr>
            <p:ph type="body" idx="1"/>
          </p:nvPr>
        </p:nvSpPr>
        <p:spPr/>
        <p:txBody>
          <a:bodyPr/>
          <a:lstStyle/>
          <a:p>
            <a:r>
              <a:rPr lang="en-NZ"/>
              <a:t>To delete monster2…simply set</a:t>
            </a:r>
          </a:p>
        </p:txBody>
      </p:sp>
    </p:spTree>
    <p:extLst>
      <p:ext uri="{BB962C8B-B14F-4D97-AF65-F5344CB8AC3E}">
        <p14:creationId xmlns:p14="http://schemas.microsoft.com/office/powerpoint/2010/main" val="1034998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65D169-ECEF-4B8A-8047-FCAB23698B37}" type="slidenum">
              <a:rPr lang="en-NZ"/>
              <a:pPr/>
              <a:t>2</a:t>
            </a:fld>
            <a:endParaRPr lang="en-NZ"/>
          </a:p>
        </p:txBody>
      </p:sp>
      <p:sp>
        <p:nvSpPr>
          <p:cNvPr id="8194" name="Rectangle 2"/>
          <p:cNvSpPr>
            <a:spLocks noGrp="1" noRot="1" noChangeAspect="1" noChangeArrowheads="1" noTextEdit="1"/>
          </p:cNvSpPr>
          <p:nvPr>
            <p:ph type="sldImg"/>
          </p:nvPr>
        </p:nvSpPr>
        <p:spPr>
          <a:xfrm>
            <a:off x="917575" y="744538"/>
            <a:ext cx="4962525" cy="3722687"/>
          </a:xfrm>
          <a:ln/>
        </p:spPr>
      </p:sp>
      <p:sp>
        <p:nvSpPr>
          <p:cNvPr id="8195" name="Rectangle 3"/>
          <p:cNvSpPr>
            <a:spLocks noGrp="1" noChangeArrowheads="1"/>
          </p:cNvSpPr>
          <p:nvPr>
            <p:ph type="body" idx="1"/>
          </p:nvPr>
        </p:nvSpPr>
        <p:spPr/>
        <p:txBody>
          <a:bodyPr/>
          <a:lstStyle/>
          <a:p>
            <a:pPr>
              <a:buFont typeface="Arial" pitchFamily="34" charset="0"/>
              <a:buChar char="•"/>
            </a:pPr>
            <a:r>
              <a:rPr lang="en-NZ" dirty="0" smtClean="0"/>
              <a:t>We’ve said several times that games programming illustrates all the core issues. Here is another.</a:t>
            </a:r>
          </a:p>
          <a:p>
            <a:pPr>
              <a:buFont typeface="Arial" pitchFamily="34" charset="0"/>
              <a:buChar char="•"/>
            </a:pPr>
            <a:r>
              <a:rPr lang="en-NZ" dirty="0" smtClean="0"/>
              <a:t>Enemy </a:t>
            </a:r>
            <a:r>
              <a:rPr lang="en-NZ" dirty="0"/>
              <a:t>ships, </a:t>
            </a:r>
            <a:r>
              <a:rPr lang="en-NZ" dirty="0" smtClean="0"/>
              <a:t>pellets</a:t>
            </a:r>
            <a:r>
              <a:rPr lang="en-NZ" dirty="0"/>
              <a:t>, monsters, power-ups, gems, etc. etc. etc.</a:t>
            </a:r>
          </a:p>
        </p:txBody>
      </p:sp>
    </p:spTree>
    <p:extLst>
      <p:ext uri="{BB962C8B-B14F-4D97-AF65-F5344CB8AC3E}">
        <p14:creationId xmlns:p14="http://schemas.microsoft.com/office/powerpoint/2010/main" val="2645342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F9A5F-AA09-4E35-BD3A-9CB2C6FA530D}" type="slidenum">
              <a:rPr lang="en-NZ"/>
              <a:pPr/>
              <a:t>20</a:t>
            </a:fld>
            <a:endParaRPr lang="en-NZ"/>
          </a:p>
        </p:txBody>
      </p:sp>
      <p:sp>
        <p:nvSpPr>
          <p:cNvPr id="60418" name="Rectangle 2"/>
          <p:cNvSpPr>
            <a:spLocks noGrp="1" noRot="1" noChangeAspect="1" noChangeArrowheads="1" noTextEdit="1"/>
          </p:cNvSpPr>
          <p:nvPr>
            <p:ph type="sldImg"/>
          </p:nvPr>
        </p:nvSpPr>
        <p:spPr>
          <a:xfrm>
            <a:off x="917575" y="744538"/>
            <a:ext cx="4962525" cy="3722687"/>
          </a:xfrm>
          <a:ln/>
        </p:spPr>
      </p:sp>
      <p:sp>
        <p:nvSpPr>
          <p:cNvPr id="60419" name="Rectangle 3"/>
          <p:cNvSpPr>
            <a:spLocks noGrp="1" noChangeArrowheads="1"/>
          </p:cNvSpPr>
          <p:nvPr>
            <p:ph type="body" idx="1"/>
          </p:nvPr>
        </p:nvSpPr>
        <p:spPr/>
        <p:txBody>
          <a:bodyPr/>
          <a:lstStyle/>
          <a:p>
            <a:r>
              <a:rPr lang="en-NZ"/>
              <a:t>To delete monster2…simply set</a:t>
            </a:r>
          </a:p>
        </p:txBody>
      </p:sp>
    </p:spTree>
    <p:extLst>
      <p:ext uri="{BB962C8B-B14F-4D97-AF65-F5344CB8AC3E}">
        <p14:creationId xmlns:p14="http://schemas.microsoft.com/office/powerpoint/2010/main" val="3795725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2B5EA-7784-4735-A3EE-497C97B17DB0}" type="slidenum">
              <a:rPr lang="en-NZ"/>
              <a:pPr/>
              <a:t>21</a:t>
            </a:fld>
            <a:endParaRPr lang="en-NZ"/>
          </a:p>
        </p:txBody>
      </p:sp>
      <p:sp>
        <p:nvSpPr>
          <p:cNvPr id="29698" name="Rectangle 2"/>
          <p:cNvSpPr>
            <a:spLocks noGrp="1" noRot="1" noChangeAspect="1" noChangeArrowheads="1" noTextEdit="1"/>
          </p:cNvSpPr>
          <p:nvPr>
            <p:ph type="sldImg"/>
          </p:nvPr>
        </p:nvSpPr>
        <p:spPr>
          <a:xfrm>
            <a:off x="917575" y="744538"/>
            <a:ext cx="4962525" cy="3722687"/>
          </a:xfrm>
          <a:ln/>
        </p:spPr>
      </p:sp>
      <p:sp>
        <p:nvSpPr>
          <p:cNvPr id="29699" name="Rectangle 3"/>
          <p:cNvSpPr>
            <a:spLocks noGrp="1" noChangeArrowheads="1"/>
          </p:cNvSpPr>
          <p:nvPr>
            <p:ph type="body" idx="1"/>
          </p:nvPr>
        </p:nvSpPr>
        <p:spPr/>
        <p:txBody>
          <a:bodyPr/>
          <a:lstStyle/>
          <a:p>
            <a:pPr marL="171450" indent="-171450">
              <a:buFont typeface="Arial" pitchFamily="34" charset="0"/>
              <a:buChar char="•"/>
            </a:pPr>
            <a:r>
              <a:rPr lang="en-NZ" dirty="0" smtClean="0"/>
              <a:t>We can delete it now if we want (we’ll see how later) or we can just let</a:t>
            </a:r>
            <a:r>
              <a:rPr lang="en-NZ" baseline="0" dirty="0" smtClean="0"/>
              <a:t> it be </a:t>
            </a:r>
            <a:r>
              <a:rPr lang="en-NZ" baseline="0" dirty="0" err="1" smtClean="0"/>
              <a:t>GC’d</a:t>
            </a:r>
            <a:endParaRPr lang="en-NZ" baseline="0" dirty="0" smtClean="0"/>
          </a:p>
          <a:p>
            <a:pPr marL="171450" indent="-171450">
              <a:buFont typeface="Arial" pitchFamily="34" charset="0"/>
              <a:buChar char="•"/>
            </a:pPr>
            <a:r>
              <a:rPr lang="en-NZ" baseline="0" dirty="0" smtClean="0"/>
              <a:t>The system will see that nobody points to it anymore, and will free it.</a:t>
            </a:r>
            <a:endParaRPr lang="en-NZ" dirty="0"/>
          </a:p>
        </p:txBody>
      </p:sp>
    </p:spTree>
    <p:extLst>
      <p:ext uri="{BB962C8B-B14F-4D97-AF65-F5344CB8AC3E}">
        <p14:creationId xmlns:p14="http://schemas.microsoft.com/office/powerpoint/2010/main" val="3407363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716301-5DAC-4881-BDA7-70EEBC60802D}" type="slidenum">
              <a:rPr lang="en-NZ"/>
              <a:pPr/>
              <a:t>22</a:t>
            </a:fld>
            <a:endParaRPr lang="en-NZ"/>
          </a:p>
        </p:txBody>
      </p:sp>
      <p:sp>
        <p:nvSpPr>
          <p:cNvPr id="30722" name="Rectangle 2"/>
          <p:cNvSpPr>
            <a:spLocks noGrp="1" noRot="1" noChangeAspect="1" noChangeArrowheads="1" noTextEdit="1"/>
          </p:cNvSpPr>
          <p:nvPr>
            <p:ph type="sldImg"/>
          </p:nvPr>
        </p:nvSpPr>
        <p:spPr>
          <a:xfrm>
            <a:off x="917575" y="744538"/>
            <a:ext cx="4962525" cy="3722687"/>
          </a:xfrm>
          <a:ln/>
        </p:spPr>
      </p:sp>
      <p:sp>
        <p:nvSpPr>
          <p:cNvPr id="30723" name="Rectangle 3"/>
          <p:cNvSpPr>
            <a:spLocks noGrp="1" noChangeArrowheads="1"/>
          </p:cNvSpPr>
          <p:nvPr>
            <p:ph type="body" idx="1"/>
          </p:nvPr>
        </p:nvSpPr>
        <p:spPr/>
        <p:txBody>
          <a:bodyPr/>
          <a:lstStyle/>
          <a:p>
            <a:pPr>
              <a:buFontTx/>
              <a:buChar char="•"/>
            </a:pPr>
            <a:r>
              <a:rPr lang="en-NZ"/>
              <a:t>Imagine the node you want to delete is somewhere in the middle of the list.</a:t>
            </a:r>
          </a:p>
          <a:p>
            <a:pPr>
              <a:buFontTx/>
              <a:buChar char="•"/>
            </a:pPr>
            <a:r>
              <a:rPr lang="en-NZ"/>
              <a:t>Remember these nodes are really scattered all over in memory.</a:t>
            </a:r>
          </a:p>
          <a:p>
            <a:pPr>
              <a:buFontTx/>
              <a:buChar char="•"/>
            </a:pPr>
            <a:r>
              <a:rPr lang="en-NZ"/>
              <a:t>You only know the address of the node you want to delete. </a:t>
            </a:r>
          </a:p>
          <a:p>
            <a:pPr>
              <a:buFontTx/>
              <a:buChar char="•"/>
            </a:pPr>
            <a:r>
              <a:rPr lang="en-NZ"/>
              <a:t>You can get the address of the node after him by looking at his Next, but how can you get the address of the node before him?</a:t>
            </a:r>
          </a:p>
          <a:p>
            <a:pPr>
              <a:buFontTx/>
              <a:buChar char="•"/>
            </a:pPr>
            <a:r>
              <a:rPr lang="en-NZ"/>
              <a:t>(Someone may suggest doubly-linked list here. A good example of the right data structure for the right job. But assume you don’t want to hassle with the overhead of a DL List.)</a:t>
            </a:r>
          </a:p>
          <a:p>
            <a:pPr>
              <a:buFontTx/>
              <a:buChar char="•"/>
            </a:pPr>
            <a:endParaRPr lang="en-NZ"/>
          </a:p>
        </p:txBody>
      </p:sp>
    </p:spTree>
    <p:extLst>
      <p:ext uri="{BB962C8B-B14F-4D97-AF65-F5344CB8AC3E}">
        <p14:creationId xmlns:p14="http://schemas.microsoft.com/office/powerpoint/2010/main" val="2063075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The algorithm in action</a:t>
            </a:r>
            <a:endParaRPr lang="en-US" dirty="0"/>
          </a:p>
        </p:txBody>
      </p:sp>
      <p:sp>
        <p:nvSpPr>
          <p:cNvPr id="4" name="Slide Number Placeholder 3"/>
          <p:cNvSpPr>
            <a:spLocks noGrp="1"/>
          </p:cNvSpPr>
          <p:nvPr>
            <p:ph type="sldNum" sz="quarter" idx="10"/>
          </p:nvPr>
        </p:nvSpPr>
        <p:spPr/>
        <p:txBody>
          <a:bodyPr/>
          <a:lstStyle/>
          <a:p>
            <a:fld id="{BDFBE3FA-D7D2-437D-9FAA-E508FA945FF4}" type="slidenum">
              <a:rPr lang="en-NZ" smtClean="0"/>
              <a:pPr/>
              <a:t>23</a:t>
            </a:fld>
            <a:endParaRPr lang="en-NZ"/>
          </a:p>
        </p:txBody>
      </p:sp>
    </p:spTree>
    <p:extLst>
      <p:ext uri="{BB962C8B-B14F-4D97-AF65-F5344CB8AC3E}">
        <p14:creationId xmlns:p14="http://schemas.microsoft.com/office/powerpoint/2010/main" val="1665079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A6E8EB-F398-4D68-99C7-99333C8497E4}" type="slidenum">
              <a:rPr lang="en-NZ"/>
              <a:pPr/>
              <a:t>24</a:t>
            </a:fld>
            <a:endParaRPr lang="en-NZ"/>
          </a:p>
        </p:txBody>
      </p:sp>
      <p:sp>
        <p:nvSpPr>
          <p:cNvPr id="35842" name="Rectangle 2"/>
          <p:cNvSpPr>
            <a:spLocks noGrp="1" noRot="1" noChangeAspect="1" noChangeArrowheads="1" noTextEdit="1"/>
          </p:cNvSpPr>
          <p:nvPr>
            <p:ph type="sldImg"/>
          </p:nvPr>
        </p:nvSpPr>
        <p:spPr>
          <a:xfrm>
            <a:off x="917575" y="744538"/>
            <a:ext cx="4962525" cy="3722687"/>
          </a:xfrm>
          <a:ln/>
        </p:spPr>
      </p:sp>
      <p:sp>
        <p:nvSpPr>
          <p:cNvPr id="35843" name="Rectangle 3"/>
          <p:cNvSpPr>
            <a:spLocks noGrp="1" noChangeArrowheads="1"/>
          </p:cNvSpPr>
          <p:nvPr>
            <p:ph type="body" idx="1"/>
          </p:nvPr>
        </p:nvSpPr>
        <p:spPr/>
        <p:txBody>
          <a:bodyPr/>
          <a:lstStyle/>
          <a:p>
            <a:pPr>
              <a:buFontTx/>
              <a:buChar char="•"/>
            </a:pPr>
            <a:r>
              <a:rPr lang="en-NZ"/>
              <a:t>Start at beginning</a:t>
            </a:r>
          </a:p>
          <a:p>
            <a:pPr>
              <a:buFontTx/>
              <a:buChar char="•"/>
            </a:pPr>
            <a:r>
              <a:rPr lang="en-NZ"/>
              <a:t>NodeWalker = Head</a:t>
            </a:r>
          </a:p>
        </p:txBody>
      </p:sp>
    </p:spTree>
    <p:extLst>
      <p:ext uri="{BB962C8B-B14F-4D97-AF65-F5344CB8AC3E}">
        <p14:creationId xmlns:p14="http://schemas.microsoft.com/office/powerpoint/2010/main" val="3641990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EA388E-084B-4CAB-A3C6-D02397FAA43F}" type="slidenum">
              <a:rPr lang="en-NZ"/>
              <a:pPr/>
              <a:t>25</a:t>
            </a:fld>
            <a:endParaRPr lang="en-NZ"/>
          </a:p>
        </p:txBody>
      </p:sp>
      <p:sp>
        <p:nvSpPr>
          <p:cNvPr id="37890" name="Rectangle 2"/>
          <p:cNvSpPr>
            <a:spLocks noGrp="1" noRot="1" noChangeAspect="1" noChangeArrowheads="1" noTextEdit="1"/>
          </p:cNvSpPr>
          <p:nvPr>
            <p:ph type="sldImg"/>
          </p:nvPr>
        </p:nvSpPr>
        <p:spPr>
          <a:xfrm>
            <a:off x="917575" y="744538"/>
            <a:ext cx="4962525" cy="3722687"/>
          </a:xfrm>
          <a:ln/>
        </p:spPr>
      </p:sp>
      <p:sp>
        <p:nvSpPr>
          <p:cNvPr id="37891" name="Rectangle 3"/>
          <p:cNvSpPr>
            <a:spLocks noGrp="1" noChangeArrowheads="1"/>
          </p:cNvSpPr>
          <p:nvPr>
            <p:ph type="body" idx="1"/>
          </p:nvPr>
        </p:nvSpPr>
        <p:spPr/>
        <p:txBody>
          <a:bodyPr/>
          <a:lstStyle/>
          <a:p>
            <a:pPr>
              <a:buFontTx/>
              <a:buChar char="•"/>
            </a:pPr>
            <a:r>
              <a:rPr lang="en-NZ"/>
              <a:t>Move along</a:t>
            </a:r>
          </a:p>
        </p:txBody>
      </p:sp>
    </p:spTree>
    <p:extLst>
      <p:ext uri="{BB962C8B-B14F-4D97-AF65-F5344CB8AC3E}">
        <p14:creationId xmlns:p14="http://schemas.microsoft.com/office/powerpoint/2010/main" val="2067310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60D4D0-9618-4185-9FC3-5BEA884E7732}" type="slidenum">
              <a:rPr lang="en-NZ"/>
              <a:pPr/>
              <a:t>26</a:t>
            </a:fld>
            <a:endParaRPr lang="en-NZ"/>
          </a:p>
        </p:txBody>
      </p:sp>
      <p:sp>
        <p:nvSpPr>
          <p:cNvPr id="39938" name="Rectangle 2"/>
          <p:cNvSpPr>
            <a:spLocks noGrp="1" noRot="1" noChangeAspect="1" noChangeArrowheads="1" noTextEdit="1"/>
          </p:cNvSpPr>
          <p:nvPr>
            <p:ph type="sldImg"/>
          </p:nvPr>
        </p:nvSpPr>
        <p:spPr>
          <a:xfrm>
            <a:off x="917575" y="744538"/>
            <a:ext cx="4962525" cy="3722687"/>
          </a:xfrm>
          <a:ln/>
        </p:spPr>
      </p:sp>
      <p:sp>
        <p:nvSpPr>
          <p:cNvPr id="39939" name="Rectangle 3"/>
          <p:cNvSpPr>
            <a:spLocks noGrp="1" noChangeArrowheads="1"/>
          </p:cNvSpPr>
          <p:nvPr>
            <p:ph type="body" idx="1"/>
          </p:nvPr>
        </p:nvSpPr>
        <p:spPr/>
        <p:txBody>
          <a:bodyPr/>
          <a:lstStyle/>
          <a:p>
            <a:pPr>
              <a:buFontTx/>
              <a:buChar char="•"/>
            </a:pPr>
            <a:r>
              <a:rPr lang="en-NZ"/>
              <a:t>Check to see if this is the “previous” node</a:t>
            </a:r>
          </a:p>
        </p:txBody>
      </p:sp>
    </p:spTree>
    <p:extLst>
      <p:ext uri="{BB962C8B-B14F-4D97-AF65-F5344CB8AC3E}">
        <p14:creationId xmlns:p14="http://schemas.microsoft.com/office/powerpoint/2010/main" val="699692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8E96CA-AE82-4E25-ADB6-19BA16FB46EC}" type="slidenum">
              <a:rPr lang="en-NZ"/>
              <a:pPr/>
              <a:t>27</a:t>
            </a:fld>
            <a:endParaRPr lang="en-NZ"/>
          </a:p>
        </p:txBody>
      </p:sp>
      <p:sp>
        <p:nvSpPr>
          <p:cNvPr id="44034" name="Rectangle 2"/>
          <p:cNvSpPr>
            <a:spLocks noGrp="1" noRot="1" noChangeAspect="1" noChangeArrowheads="1" noTextEdit="1"/>
          </p:cNvSpPr>
          <p:nvPr>
            <p:ph type="sldImg"/>
          </p:nvPr>
        </p:nvSpPr>
        <p:spPr>
          <a:xfrm>
            <a:off x="917575" y="744538"/>
            <a:ext cx="4962525" cy="3722687"/>
          </a:xfrm>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1892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84161D-5E94-42EB-930F-D15B8A88186E}" type="slidenum">
              <a:rPr lang="en-NZ"/>
              <a:pPr/>
              <a:t>28</a:t>
            </a:fld>
            <a:endParaRPr lang="en-NZ"/>
          </a:p>
        </p:txBody>
      </p:sp>
      <p:sp>
        <p:nvSpPr>
          <p:cNvPr id="48130" name="Rectangle 2"/>
          <p:cNvSpPr>
            <a:spLocks noGrp="1" noRot="1" noChangeAspect="1" noChangeArrowheads="1" noTextEdit="1"/>
          </p:cNvSpPr>
          <p:nvPr>
            <p:ph type="sldImg"/>
          </p:nvPr>
        </p:nvSpPr>
        <p:spPr>
          <a:xfrm>
            <a:off x="917575" y="744538"/>
            <a:ext cx="4962525" cy="3722687"/>
          </a:xfrm>
          <a:ln/>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003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871437-0CE1-45E0-A30D-0B70285FD20D}" type="slidenum">
              <a:rPr lang="en-NZ"/>
              <a:pPr/>
              <a:t>29</a:t>
            </a:fld>
            <a:endParaRPr lang="en-NZ"/>
          </a:p>
        </p:txBody>
      </p:sp>
      <p:sp>
        <p:nvSpPr>
          <p:cNvPr id="50178" name="Rectangle 2"/>
          <p:cNvSpPr>
            <a:spLocks noGrp="1" noRot="1" noChangeAspect="1" noChangeArrowheads="1" noTextEdit="1"/>
          </p:cNvSpPr>
          <p:nvPr>
            <p:ph type="sldImg"/>
          </p:nvPr>
        </p:nvSpPr>
        <p:spPr>
          <a:xfrm>
            <a:off x="917575" y="744538"/>
            <a:ext cx="4962525" cy="3722687"/>
          </a:xfrm>
          <a:ln/>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652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7820D2-323E-409C-B656-888C2BF49059}" type="slidenum">
              <a:rPr lang="en-NZ"/>
              <a:pPr/>
              <a:t>3</a:t>
            </a:fld>
            <a:endParaRPr lang="en-NZ"/>
          </a:p>
        </p:txBody>
      </p:sp>
      <p:sp>
        <p:nvSpPr>
          <p:cNvPr id="10242" name="Rectangle 2"/>
          <p:cNvSpPr>
            <a:spLocks noGrp="1" noRot="1" noChangeAspect="1" noChangeArrowheads="1" noTextEdit="1"/>
          </p:cNvSpPr>
          <p:nvPr>
            <p:ph type="sldImg"/>
          </p:nvPr>
        </p:nvSpPr>
        <p:spPr>
          <a:xfrm>
            <a:off x="917575" y="744538"/>
            <a:ext cx="4962525" cy="3722687"/>
          </a:xfrm>
          <a:ln/>
        </p:spPr>
      </p:sp>
      <p:sp>
        <p:nvSpPr>
          <p:cNvPr id="10243" name="Rectangle 3"/>
          <p:cNvSpPr>
            <a:spLocks noGrp="1" noChangeArrowheads="1"/>
          </p:cNvSpPr>
          <p:nvPr>
            <p:ph type="body" idx="1"/>
          </p:nvPr>
        </p:nvSpPr>
        <p:spPr/>
        <p:txBody>
          <a:bodyPr/>
          <a:lstStyle/>
          <a:p>
            <a:pPr>
              <a:buFontTx/>
              <a:buChar char="•"/>
            </a:pPr>
            <a:r>
              <a:rPr lang="en-NZ" dirty="0"/>
              <a:t>Size has to be declared in advance (</a:t>
            </a:r>
            <a:r>
              <a:rPr lang="en-NZ" dirty="0" smtClean="0"/>
              <a:t>modulo </a:t>
            </a:r>
            <a:r>
              <a:rPr lang="en-NZ" dirty="0"/>
              <a:t>some languages that let you grow arrays dynamically)</a:t>
            </a:r>
          </a:p>
          <a:p>
            <a:pPr lvl="1">
              <a:buFontTx/>
              <a:buChar char="•"/>
            </a:pPr>
            <a:r>
              <a:rPr lang="en-NZ" dirty="0"/>
              <a:t>Too small, can’t hold enough items</a:t>
            </a:r>
          </a:p>
          <a:p>
            <a:pPr lvl="1">
              <a:buFontTx/>
              <a:buChar char="•"/>
            </a:pPr>
            <a:r>
              <a:rPr lang="en-NZ" dirty="0"/>
              <a:t>Too large, is wasteful.</a:t>
            </a:r>
          </a:p>
          <a:p>
            <a:pPr lvl="1">
              <a:buFontTx/>
              <a:buChar char="•"/>
            </a:pPr>
            <a:endParaRPr lang="en-NZ" dirty="0"/>
          </a:p>
          <a:p>
            <a:pPr>
              <a:buFontTx/>
              <a:buChar char="•"/>
            </a:pPr>
            <a:r>
              <a:rPr lang="en-NZ" dirty="0"/>
              <a:t>Deletion: Leave the other items in place, and you have lots of gaps. Shift everybody around, and it takes time.</a:t>
            </a:r>
          </a:p>
          <a:p>
            <a:pPr>
              <a:buFontTx/>
              <a:buChar char="•"/>
            </a:pPr>
            <a:endParaRPr lang="en-NZ" dirty="0"/>
          </a:p>
          <a:p>
            <a:pPr>
              <a:buFontTx/>
              <a:buChar char="•"/>
            </a:pPr>
            <a:r>
              <a:rPr lang="en-NZ" dirty="0"/>
              <a:t>A better solution is…..</a:t>
            </a:r>
          </a:p>
        </p:txBody>
      </p:sp>
    </p:spTree>
    <p:extLst>
      <p:ext uri="{BB962C8B-B14F-4D97-AF65-F5344CB8AC3E}">
        <p14:creationId xmlns:p14="http://schemas.microsoft.com/office/powerpoint/2010/main" val="3180121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8D69F-D8EE-447C-9B7C-51BEE0E6CC98}" type="slidenum">
              <a:rPr lang="en-NZ"/>
              <a:pPr/>
              <a:t>30</a:t>
            </a:fld>
            <a:endParaRPr lang="en-NZ"/>
          </a:p>
        </p:txBody>
      </p:sp>
      <p:sp>
        <p:nvSpPr>
          <p:cNvPr id="32770" name="Rectangle 2"/>
          <p:cNvSpPr>
            <a:spLocks noGrp="1" noRot="1" noChangeAspect="1" noChangeArrowheads="1" noTextEdit="1"/>
          </p:cNvSpPr>
          <p:nvPr>
            <p:ph type="sldImg"/>
          </p:nvPr>
        </p:nvSpPr>
        <p:spPr>
          <a:xfrm>
            <a:off x="917575" y="744538"/>
            <a:ext cx="4962525" cy="3722687"/>
          </a:xfrm>
          <a:ln/>
        </p:spPr>
      </p:sp>
      <p:sp>
        <p:nvSpPr>
          <p:cNvPr id="32771" name="Rectangle 3"/>
          <p:cNvSpPr>
            <a:spLocks noGrp="1" noChangeArrowheads="1"/>
          </p:cNvSpPr>
          <p:nvPr>
            <p:ph type="body" idx="1"/>
          </p:nvPr>
        </p:nvSpPr>
        <p:spPr/>
        <p:txBody>
          <a:bodyPr/>
          <a:lstStyle/>
          <a:p>
            <a:pPr>
              <a:buFontTx/>
              <a:buChar char="•"/>
            </a:pPr>
            <a:r>
              <a:rPr lang="en-NZ" dirty="0"/>
              <a:t>The code</a:t>
            </a:r>
            <a:r>
              <a:rPr lang="en-NZ" dirty="0" smtClean="0"/>
              <a:t>…</a:t>
            </a:r>
          </a:p>
          <a:p>
            <a:pPr>
              <a:buFontTx/>
              <a:buChar char="•"/>
            </a:pPr>
            <a:r>
              <a:rPr lang="en-NZ" dirty="0" smtClean="0"/>
              <a:t>Note that there’s actually a little</a:t>
            </a:r>
            <a:r>
              <a:rPr lang="en-NZ" baseline="0" dirty="0" smtClean="0"/>
              <a:t> more to it than we have seen here. </a:t>
            </a:r>
          </a:p>
          <a:p>
            <a:pPr>
              <a:buFontTx/>
              <a:buChar char="•"/>
            </a:pPr>
            <a:r>
              <a:rPr lang="en-NZ" baseline="0" dirty="0" smtClean="0"/>
              <a:t>We need to deal with the case where we are asked to delete a node that isn’t actually in the list (could happen, best to be safe), and there are boundary cases, for example, when you are deleting the first node, or deleting from a list that only has one node in it. Then there is no “node before”.</a:t>
            </a:r>
          </a:p>
          <a:p>
            <a:pPr>
              <a:buFontTx/>
              <a:buChar char="•"/>
            </a:pPr>
            <a:r>
              <a:rPr lang="en-NZ" baseline="0" dirty="0" smtClean="0"/>
              <a:t>When we build our own linked lists, we will look at these, and there is a detailed </a:t>
            </a:r>
            <a:r>
              <a:rPr lang="en-NZ" baseline="0" dirty="0" err="1" smtClean="0"/>
              <a:t>handout</a:t>
            </a:r>
            <a:r>
              <a:rPr lang="en-NZ" baseline="0" dirty="0" smtClean="0"/>
              <a:t> to help you.</a:t>
            </a:r>
          </a:p>
          <a:p>
            <a:pPr>
              <a:buFontTx/>
              <a:buChar char="•"/>
            </a:pPr>
            <a:r>
              <a:rPr lang="en-NZ" baseline="0" dirty="0" smtClean="0"/>
              <a:t>For now, just make sure you understand the logic of this basic case of deleting a node from the middle of a list.</a:t>
            </a:r>
            <a:endParaRPr lang="en-NZ" dirty="0" smtClean="0"/>
          </a:p>
          <a:p>
            <a:pPr>
              <a:buFontTx/>
              <a:buChar char="•"/>
            </a:pPr>
            <a:r>
              <a:rPr lang="en-NZ" dirty="0" smtClean="0"/>
              <a:t>Use </a:t>
            </a:r>
            <a:r>
              <a:rPr lang="en-NZ" dirty="0"/>
              <a:t>a similar approach for adding a node to an ordered list.</a:t>
            </a:r>
          </a:p>
        </p:txBody>
      </p:sp>
    </p:spTree>
    <p:extLst>
      <p:ext uri="{BB962C8B-B14F-4D97-AF65-F5344CB8AC3E}">
        <p14:creationId xmlns:p14="http://schemas.microsoft.com/office/powerpoint/2010/main" val="961359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That’s all</a:t>
            </a:r>
          </a:p>
          <a:p>
            <a:pPr marL="171450" indent="-171450">
              <a:buFont typeface="Arial" pitchFamily="34" charset="0"/>
              <a:buChar char="•"/>
            </a:pPr>
            <a:r>
              <a:rPr lang="en-NZ" dirty="0" smtClean="0"/>
              <a:t>Why doesn’t it need to store its nodes? (because it can reach any – or all – nodes using only head, tail and walking the chain.)</a:t>
            </a:r>
            <a:endParaRPr lang="en-NZ" dirty="0"/>
          </a:p>
        </p:txBody>
      </p:sp>
      <p:sp>
        <p:nvSpPr>
          <p:cNvPr id="4" name="Slide Number Placeholder 3"/>
          <p:cNvSpPr>
            <a:spLocks noGrp="1"/>
          </p:cNvSpPr>
          <p:nvPr>
            <p:ph type="sldNum" sz="quarter" idx="10"/>
          </p:nvPr>
        </p:nvSpPr>
        <p:spPr/>
        <p:txBody>
          <a:bodyPr/>
          <a:lstStyle/>
          <a:p>
            <a:fld id="{BDFBE3FA-D7D2-437D-9FAA-E508FA945FF4}" type="slidenum">
              <a:rPr lang="en-NZ" smtClean="0"/>
              <a:pPr/>
              <a:t>31</a:t>
            </a:fld>
            <a:endParaRPr lang="en-NZ"/>
          </a:p>
        </p:txBody>
      </p:sp>
    </p:spTree>
    <p:extLst>
      <p:ext uri="{BB962C8B-B14F-4D97-AF65-F5344CB8AC3E}">
        <p14:creationId xmlns:p14="http://schemas.microsoft.com/office/powerpoint/2010/main" val="1289796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83F0D-F91D-4CF6-AFD4-6C4E4233F42A}" type="slidenum">
              <a:rPr lang="en-NZ"/>
              <a:pPr/>
              <a:t>32</a:t>
            </a:fld>
            <a:endParaRPr lang="en-NZ"/>
          </a:p>
        </p:txBody>
      </p:sp>
      <p:sp>
        <p:nvSpPr>
          <p:cNvPr id="57346" name="Rectangle 2"/>
          <p:cNvSpPr>
            <a:spLocks noGrp="1" noRot="1" noChangeAspect="1" noChangeArrowheads="1" noTextEdit="1"/>
          </p:cNvSpPr>
          <p:nvPr>
            <p:ph type="sldImg"/>
          </p:nvPr>
        </p:nvSpPr>
        <p:spPr>
          <a:xfrm>
            <a:off x="917575" y="744538"/>
            <a:ext cx="4962525" cy="3722687"/>
          </a:xfrm>
          <a:ln/>
        </p:spPr>
      </p:sp>
      <p:sp>
        <p:nvSpPr>
          <p:cNvPr id="57347" name="Rectangle 3"/>
          <p:cNvSpPr>
            <a:spLocks noGrp="1" noChangeArrowheads="1"/>
          </p:cNvSpPr>
          <p:nvPr>
            <p:ph type="body" idx="1"/>
          </p:nvPr>
        </p:nvSpPr>
        <p:spPr/>
        <p:txBody>
          <a:bodyPr/>
          <a:lstStyle/>
          <a:p>
            <a:pPr>
              <a:buFontTx/>
              <a:buChar char="•"/>
            </a:pPr>
            <a:r>
              <a:rPr lang="en-NZ" dirty="0"/>
              <a:t>Chicken moves left and right with arrow key.</a:t>
            </a:r>
          </a:p>
          <a:p>
            <a:pPr>
              <a:buFontTx/>
              <a:buChar char="•"/>
            </a:pPr>
            <a:r>
              <a:rPr lang="en-NZ" dirty="0"/>
              <a:t>Spits a </a:t>
            </a:r>
            <a:r>
              <a:rPr lang="en-NZ" dirty="0" smtClean="0"/>
              <a:t>pellet </a:t>
            </a:r>
            <a:r>
              <a:rPr lang="en-NZ" dirty="0"/>
              <a:t>on spacebar</a:t>
            </a:r>
          </a:p>
          <a:p>
            <a:pPr>
              <a:buFontTx/>
              <a:buChar char="•"/>
            </a:pPr>
            <a:r>
              <a:rPr lang="en-NZ" dirty="0" smtClean="0"/>
              <a:t>Pellets </a:t>
            </a:r>
            <a:r>
              <a:rPr lang="en-NZ" dirty="0"/>
              <a:t>are stored in linked list</a:t>
            </a:r>
          </a:p>
          <a:p>
            <a:pPr>
              <a:buFontTx/>
              <a:buChar char="•"/>
            </a:pPr>
            <a:r>
              <a:rPr lang="en-NZ" dirty="0" smtClean="0"/>
              <a:t>Pellets </a:t>
            </a:r>
            <a:r>
              <a:rPr lang="en-NZ" dirty="0"/>
              <a:t>removed when they go off the screen</a:t>
            </a:r>
          </a:p>
          <a:p>
            <a:pPr>
              <a:buFontTx/>
              <a:buChar char="•"/>
            </a:pPr>
            <a:r>
              <a:rPr lang="en-NZ" dirty="0"/>
              <a:t>Number shows count of currently live </a:t>
            </a:r>
            <a:r>
              <a:rPr lang="en-NZ" dirty="0" smtClean="0"/>
              <a:t>pellets</a:t>
            </a:r>
            <a:endParaRPr lang="en-NZ" dirty="0"/>
          </a:p>
          <a:p>
            <a:pPr>
              <a:buFontTx/>
              <a:buChar char="•"/>
            </a:pPr>
            <a:r>
              <a:rPr lang="en-US" dirty="0" smtClean="0"/>
              <a:t>Demo</a:t>
            </a:r>
            <a:r>
              <a:rPr lang="en-US" baseline="0" dirty="0" smtClean="0"/>
              <a:t> on the I: drive</a:t>
            </a:r>
          </a:p>
          <a:p>
            <a:pPr>
              <a:buFontTx/>
              <a:buChar char="•"/>
            </a:pPr>
            <a:r>
              <a:rPr lang="en-US" baseline="0" dirty="0" smtClean="0"/>
              <a:t>You are going to build this application this week.</a:t>
            </a:r>
          </a:p>
          <a:p>
            <a:pPr>
              <a:buFontTx/>
              <a:buChar char="•"/>
            </a:pPr>
            <a:r>
              <a:rPr lang="en-US" baseline="0" dirty="0" smtClean="0"/>
              <a:t>First you will need to implement the Pellet and the complete </a:t>
            </a:r>
            <a:r>
              <a:rPr lang="en-US" baseline="0" dirty="0" err="1" smtClean="0"/>
              <a:t>PelletList</a:t>
            </a:r>
            <a:r>
              <a:rPr lang="en-US" baseline="0" dirty="0" smtClean="0"/>
              <a:t> class with all the linked list functionality.</a:t>
            </a:r>
            <a:endParaRPr lang="en-NZ" baseline="0" dirty="0" smtClean="0"/>
          </a:p>
          <a:p>
            <a:pPr>
              <a:buFontTx/>
              <a:buChar char="•"/>
            </a:pPr>
            <a:r>
              <a:rPr lang="en-AU" baseline="0" dirty="0" smtClean="0"/>
              <a:t>Then use these classes to build the application.</a:t>
            </a:r>
          </a:p>
          <a:p>
            <a:pPr>
              <a:buFontTx/>
              <a:buChar char="•"/>
            </a:pPr>
            <a:r>
              <a:rPr lang="en-AU" baseline="0" dirty="0" smtClean="0"/>
              <a:t>More details and suggestions are given in the handout.</a:t>
            </a:r>
            <a:endParaRPr lang="en-US" baseline="0" dirty="0" smtClean="0"/>
          </a:p>
        </p:txBody>
      </p:sp>
    </p:spTree>
    <p:extLst>
      <p:ext uri="{BB962C8B-B14F-4D97-AF65-F5344CB8AC3E}">
        <p14:creationId xmlns:p14="http://schemas.microsoft.com/office/powerpoint/2010/main" val="25841781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One technical</a:t>
            </a:r>
            <a:r>
              <a:rPr lang="en-AU" baseline="0" dirty="0" smtClean="0"/>
              <a:t> note…</a:t>
            </a:r>
            <a:endParaRPr lang="en-AU" dirty="0" smtClean="0"/>
          </a:p>
          <a:p>
            <a:pPr marL="171450" indent="-171450">
              <a:buFont typeface="Arial" pitchFamily="34" charset="0"/>
              <a:buChar char="•"/>
            </a:pPr>
            <a:r>
              <a:rPr lang="en-AU" dirty="0" smtClean="0"/>
              <a:t>Accessing via the Events</a:t>
            </a:r>
            <a:r>
              <a:rPr lang="en-AU" baseline="0" dirty="0" smtClean="0"/>
              <a:t> tab (lightning bolt in properties window)</a:t>
            </a:r>
            <a:endParaRPr lang="en-AU" dirty="0" smtClean="0"/>
          </a:p>
          <a:p>
            <a:pPr marL="171450" indent="-171450">
              <a:buFont typeface="Arial" pitchFamily="34" charset="0"/>
              <a:buChar char="•"/>
            </a:pPr>
            <a:r>
              <a:rPr lang="en-AU" dirty="0" smtClean="0"/>
              <a:t>The </a:t>
            </a:r>
            <a:r>
              <a:rPr lang="en-AU" dirty="0" err="1" smtClean="0"/>
              <a:t>keydown</a:t>
            </a:r>
            <a:r>
              <a:rPr lang="en-AU" dirty="0" smtClean="0"/>
              <a:t> event handler sends you in a bunch of data in a </a:t>
            </a:r>
            <a:r>
              <a:rPr lang="en-AU" dirty="0" err="1" smtClean="0"/>
              <a:t>KeyEventArgs</a:t>
            </a:r>
            <a:r>
              <a:rPr lang="en-AU" dirty="0" smtClean="0"/>
              <a:t> object</a:t>
            </a:r>
            <a:r>
              <a:rPr lang="en-AU" baseline="0" dirty="0" smtClean="0"/>
              <a:t> called e.</a:t>
            </a:r>
          </a:p>
          <a:p>
            <a:pPr marL="171450" indent="-171450">
              <a:buFont typeface="Arial" pitchFamily="34" charset="0"/>
              <a:buChar char="•"/>
            </a:pPr>
            <a:r>
              <a:rPr lang="en-AU" baseline="0" dirty="0" smtClean="0"/>
              <a:t>e-&gt;</a:t>
            </a:r>
            <a:r>
              <a:rPr lang="en-AU" baseline="0" dirty="0" err="1" smtClean="0"/>
              <a:t>KeyData</a:t>
            </a:r>
            <a:r>
              <a:rPr lang="en-AU" baseline="0" dirty="0" smtClean="0"/>
              <a:t> tells you which key was pressed. Note that we use the .NET enumeration Keys to refer to the left and right arrow keys.</a:t>
            </a:r>
          </a:p>
          <a:p>
            <a:pPr marL="171450" indent="-171450">
              <a:buFont typeface="Arial" pitchFamily="34" charset="0"/>
              <a:buChar char="•"/>
            </a:pPr>
            <a:endParaRPr lang="en-NZ" dirty="0" smtClean="0"/>
          </a:p>
          <a:p>
            <a:pPr marL="171450" indent="-171450">
              <a:buFont typeface="Arial" pitchFamily="34" charset="0"/>
              <a:buChar char="•"/>
            </a:pPr>
            <a:r>
              <a:rPr lang="en-NZ" dirty="0" smtClean="0"/>
              <a:t>Here we also see the preparation</a:t>
            </a:r>
            <a:r>
              <a:rPr lang="en-NZ" baseline="0" dirty="0" smtClean="0"/>
              <a:t> of the pellet.</a:t>
            </a:r>
          </a:p>
          <a:p>
            <a:pPr marL="171450" indent="-171450">
              <a:buFont typeface="Arial" pitchFamily="34" charset="0"/>
              <a:buChar char="•"/>
            </a:pPr>
            <a:r>
              <a:rPr lang="en-NZ" baseline="0" dirty="0" smtClean="0"/>
              <a:t>What’s all that Width/2 and Top-diameter stuff for? (</a:t>
            </a:r>
            <a:r>
              <a:rPr lang="en-NZ" baseline="0" dirty="0" err="1" smtClean="0"/>
              <a:t>xPos</a:t>
            </a:r>
            <a:r>
              <a:rPr lang="en-NZ" baseline="0" dirty="0" smtClean="0"/>
              <a:t> &amp; </a:t>
            </a:r>
            <a:r>
              <a:rPr lang="en-NZ" baseline="0" dirty="0" err="1" smtClean="0"/>
              <a:t>yPos</a:t>
            </a:r>
            <a:r>
              <a:rPr lang="en-NZ" baseline="0" dirty="0" smtClean="0"/>
              <a:t> are the upper left. These adjustments make it look like the pellet is coming from the beak.)</a:t>
            </a:r>
          </a:p>
          <a:p>
            <a:pPr marL="171450" indent="-171450">
              <a:buFont typeface="Arial" pitchFamily="34" charset="0"/>
              <a:buChar char="•"/>
            </a:pPr>
            <a:r>
              <a:rPr lang="en-NZ" baseline="0" dirty="0" smtClean="0"/>
              <a:t>Where are </a:t>
            </a:r>
            <a:r>
              <a:rPr lang="en-NZ" baseline="0" dirty="0" err="1" smtClean="0"/>
              <a:t>rGen</a:t>
            </a:r>
            <a:r>
              <a:rPr lang="en-NZ" baseline="0" dirty="0" smtClean="0"/>
              <a:t> and </a:t>
            </a:r>
            <a:r>
              <a:rPr lang="en-NZ" baseline="0" dirty="0" err="1" smtClean="0"/>
              <a:t>mainCanvas</a:t>
            </a:r>
            <a:r>
              <a:rPr lang="en-NZ" baseline="0" dirty="0" smtClean="0"/>
              <a:t> declared? (up above as class members)  Where are they instantiated? (in the </a:t>
            </a:r>
            <a:r>
              <a:rPr lang="en-NZ" baseline="0" dirty="0" err="1" smtClean="0"/>
              <a:t>form_load</a:t>
            </a:r>
            <a:r>
              <a:rPr lang="en-NZ" baseline="0" dirty="0" smtClean="0"/>
              <a:t>)</a:t>
            </a:r>
            <a:endParaRPr lang="en-NZ" dirty="0"/>
          </a:p>
        </p:txBody>
      </p:sp>
      <p:sp>
        <p:nvSpPr>
          <p:cNvPr id="4" name="Slide Number Placeholder 3"/>
          <p:cNvSpPr>
            <a:spLocks noGrp="1"/>
          </p:cNvSpPr>
          <p:nvPr>
            <p:ph type="sldNum" sz="quarter" idx="10"/>
          </p:nvPr>
        </p:nvSpPr>
        <p:spPr/>
        <p:txBody>
          <a:bodyPr/>
          <a:lstStyle/>
          <a:p>
            <a:fld id="{BDFBE3FA-D7D2-437D-9FAA-E508FA945FF4}" type="slidenum">
              <a:rPr lang="en-NZ" smtClean="0"/>
              <a:pPr/>
              <a:t>33</a:t>
            </a:fld>
            <a:endParaRPr lang="en-NZ"/>
          </a:p>
        </p:txBody>
      </p:sp>
    </p:spTree>
    <p:extLst>
      <p:ext uri="{BB962C8B-B14F-4D97-AF65-F5344CB8AC3E}">
        <p14:creationId xmlns:p14="http://schemas.microsoft.com/office/powerpoint/2010/main" val="1457606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583CA3-85CB-4AC1-9E71-C9DCB84A280A}" type="slidenum">
              <a:rPr lang="en-NZ"/>
              <a:pPr/>
              <a:t>4</a:t>
            </a:fld>
            <a:endParaRPr lang="en-NZ"/>
          </a:p>
        </p:txBody>
      </p:sp>
      <p:sp>
        <p:nvSpPr>
          <p:cNvPr id="12290" name="Rectangle 2"/>
          <p:cNvSpPr>
            <a:spLocks noGrp="1" noRot="1" noChangeAspect="1" noChangeArrowheads="1" noTextEdit="1"/>
          </p:cNvSpPr>
          <p:nvPr>
            <p:ph type="sldImg"/>
          </p:nvPr>
        </p:nvSpPr>
        <p:spPr>
          <a:xfrm>
            <a:off x="917575" y="744538"/>
            <a:ext cx="4962525" cy="3722687"/>
          </a:xfrm>
          <a:ln/>
        </p:spPr>
      </p:sp>
      <p:sp>
        <p:nvSpPr>
          <p:cNvPr id="12291" name="Rectangle 3"/>
          <p:cNvSpPr>
            <a:spLocks noGrp="1" noChangeArrowheads="1"/>
          </p:cNvSpPr>
          <p:nvPr>
            <p:ph type="body" idx="1"/>
          </p:nvPr>
        </p:nvSpPr>
        <p:spPr/>
        <p:txBody>
          <a:bodyPr/>
          <a:lstStyle/>
          <a:p>
            <a:pPr>
              <a:buFontTx/>
              <a:buChar char="•"/>
            </a:pPr>
            <a:r>
              <a:rPr lang="en-NZ" dirty="0"/>
              <a:t>You grow and shrink your lists of items as required during the lifetime of the program</a:t>
            </a:r>
          </a:p>
          <a:p>
            <a:pPr>
              <a:buFontTx/>
              <a:buChar char="•"/>
            </a:pPr>
            <a:r>
              <a:rPr lang="en-NZ" dirty="0"/>
              <a:t>An item now contains a link to another item of the same type…</a:t>
            </a:r>
          </a:p>
          <a:p>
            <a:pPr>
              <a:buFontTx/>
              <a:buChar char="•"/>
            </a:pPr>
            <a:r>
              <a:rPr lang="en-NZ" dirty="0"/>
              <a:t>You can build a chain of items</a:t>
            </a:r>
          </a:p>
          <a:p>
            <a:pPr>
              <a:buFontTx/>
              <a:buChar char="•"/>
            </a:pPr>
            <a:r>
              <a:rPr lang="en-NZ" dirty="0"/>
              <a:t>All data operations </a:t>
            </a:r>
            <a:r>
              <a:rPr lang="en-NZ" dirty="0" smtClean="0"/>
              <a:t>(add, delete, search, etc.) are </a:t>
            </a:r>
            <a:r>
              <a:rPr lang="en-NZ" dirty="0"/>
              <a:t>possible on linked </a:t>
            </a:r>
            <a:r>
              <a:rPr lang="en-NZ" dirty="0" smtClean="0"/>
              <a:t>list</a:t>
            </a:r>
          </a:p>
        </p:txBody>
      </p:sp>
    </p:spTree>
    <p:extLst>
      <p:ext uri="{BB962C8B-B14F-4D97-AF65-F5344CB8AC3E}">
        <p14:creationId xmlns:p14="http://schemas.microsoft.com/office/powerpoint/2010/main" val="1573934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81CEE6-FFE8-44BE-B0FF-03F2A2E09449}" type="slidenum">
              <a:rPr lang="en-NZ"/>
              <a:pPr/>
              <a:t>5</a:t>
            </a:fld>
            <a:endParaRPr lang="en-NZ"/>
          </a:p>
        </p:txBody>
      </p:sp>
      <p:sp>
        <p:nvSpPr>
          <p:cNvPr id="15362" name="Rectangle 2"/>
          <p:cNvSpPr>
            <a:spLocks noGrp="1" noRot="1" noChangeAspect="1" noChangeArrowheads="1" noTextEdit="1"/>
          </p:cNvSpPr>
          <p:nvPr>
            <p:ph type="sldImg"/>
          </p:nvPr>
        </p:nvSpPr>
        <p:spPr>
          <a:xfrm>
            <a:off x="917575" y="744538"/>
            <a:ext cx="4962525" cy="3722687"/>
          </a:xfrm>
          <a:ln/>
        </p:spPr>
      </p:sp>
      <p:sp>
        <p:nvSpPr>
          <p:cNvPr id="15363" name="Rectangle 3"/>
          <p:cNvSpPr>
            <a:spLocks noGrp="1" noChangeArrowheads="1"/>
          </p:cNvSpPr>
          <p:nvPr>
            <p:ph type="body" idx="1"/>
          </p:nvPr>
        </p:nvSpPr>
        <p:spPr/>
        <p:txBody>
          <a:bodyPr/>
          <a:lstStyle/>
          <a:p>
            <a:pPr>
              <a:buFontTx/>
              <a:buChar char="•"/>
            </a:pPr>
            <a:r>
              <a:rPr lang="en-NZ" dirty="0"/>
              <a:t>To operate on linked lists, we need to know where their first and last nodes are. Thus we maintain special pointers to the head and tail</a:t>
            </a:r>
            <a:r>
              <a:rPr lang="en-NZ" dirty="0" smtClean="0"/>
              <a:t>.</a:t>
            </a:r>
          </a:p>
          <a:p>
            <a:pPr>
              <a:buFontTx/>
              <a:buChar char="•"/>
            </a:pPr>
            <a:r>
              <a:rPr lang="en-NZ" dirty="0" smtClean="0"/>
              <a:t>In fact,</a:t>
            </a:r>
            <a:r>
              <a:rPr lang="en-NZ" baseline="0" dirty="0" smtClean="0"/>
              <a:t> as we shall see, the *only* thing a linked list needs to store is its head and tail pointers. It doesn’t actually store the nodes at all.</a:t>
            </a:r>
          </a:p>
          <a:p>
            <a:pPr>
              <a:buFontTx/>
              <a:buChar char="•"/>
            </a:pPr>
            <a:r>
              <a:rPr lang="en-NZ" baseline="0" dirty="0" smtClean="0"/>
              <a:t>Given the head and tail, and on the assumption that all the nodes in the list are correctly hooked together, the list can be traversed, giving access to all the nodes, without having to explicitly store their locations.</a:t>
            </a:r>
          </a:p>
          <a:p>
            <a:pPr>
              <a:buFontTx/>
              <a:buChar char="•"/>
            </a:pPr>
            <a:r>
              <a:rPr lang="en-NZ" baseline="0" dirty="0" smtClean="0"/>
              <a:t>But we’ll get to that in a minute. First, let’s look more closely at those nodes. What kind of classes can you build a linked list out of…?</a:t>
            </a:r>
            <a:endParaRPr lang="en-NZ" dirty="0"/>
          </a:p>
        </p:txBody>
      </p:sp>
    </p:spTree>
    <p:extLst>
      <p:ext uri="{BB962C8B-B14F-4D97-AF65-F5344CB8AC3E}">
        <p14:creationId xmlns:p14="http://schemas.microsoft.com/office/powerpoint/2010/main" val="3622055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FF4CCB-53F4-4869-B8D9-A942E811BBB3}" type="slidenum">
              <a:rPr lang="en-NZ"/>
              <a:pPr/>
              <a:t>6</a:t>
            </a:fld>
            <a:endParaRPr lang="en-NZ"/>
          </a:p>
        </p:txBody>
      </p:sp>
      <p:sp>
        <p:nvSpPr>
          <p:cNvPr id="18434" name="Rectangle 2"/>
          <p:cNvSpPr>
            <a:spLocks noGrp="1" noRot="1" noChangeAspect="1" noChangeArrowheads="1" noTextEdit="1"/>
          </p:cNvSpPr>
          <p:nvPr>
            <p:ph type="sldImg"/>
          </p:nvPr>
        </p:nvSpPr>
        <p:spPr>
          <a:xfrm>
            <a:off x="917575" y="744538"/>
            <a:ext cx="4962525" cy="3722687"/>
          </a:xfrm>
          <a:ln/>
        </p:spPr>
      </p:sp>
      <p:sp>
        <p:nvSpPr>
          <p:cNvPr id="18435" name="Rectangle 3"/>
          <p:cNvSpPr>
            <a:spLocks noGrp="1" noChangeArrowheads="1"/>
          </p:cNvSpPr>
          <p:nvPr>
            <p:ph type="body" idx="1"/>
          </p:nvPr>
        </p:nvSpPr>
        <p:spPr/>
        <p:txBody>
          <a:bodyPr/>
          <a:lstStyle/>
          <a:p>
            <a:pPr>
              <a:buFontTx/>
              <a:buChar char="•"/>
            </a:pPr>
            <a:r>
              <a:rPr lang="en-NZ" dirty="0" smtClean="0"/>
              <a:t>Answer, pretty much any kind of class can</a:t>
            </a:r>
            <a:r>
              <a:rPr lang="en-NZ" baseline="0" dirty="0" smtClean="0"/>
              <a:t> be a linked list node.</a:t>
            </a:r>
            <a:endParaRPr lang="en-NZ" dirty="0" smtClean="0"/>
          </a:p>
          <a:p>
            <a:pPr>
              <a:buFontTx/>
              <a:buChar char="•"/>
            </a:pPr>
            <a:r>
              <a:rPr lang="en-NZ" dirty="0" smtClean="0"/>
              <a:t>Nodes </a:t>
            </a:r>
            <a:r>
              <a:rPr lang="en-NZ" dirty="0"/>
              <a:t>are simple objects</a:t>
            </a:r>
          </a:p>
          <a:p>
            <a:pPr>
              <a:buFontTx/>
              <a:buChar char="•"/>
            </a:pPr>
            <a:r>
              <a:rPr lang="en-NZ" dirty="0"/>
              <a:t>Here is their generic structure</a:t>
            </a:r>
          </a:p>
          <a:p>
            <a:pPr>
              <a:buFontTx/>
              <a:buChar char="•"/>
            </a:pPr>
            <a:r>
              <a:rPr lang="en-NZ" dirty="0"/>
              <a:t>Note the Next pointer is a pointer to another element of the same type: the next node in the </a:t>
            </a:r>
            <a:r>
              <a:rPr lang="en-NZ" dirty="0" smtClean="0"/>
              <a:t>list</a:t>
            </a:r>
          </a:p>
          <a:p>
            <a:pPr>
              <a:buFontTx/>
              <a:buChar char="•"/>
            </a:pPr>
            <a:r>
              <a:rPr lang="en-NZ" dirty="0" smtClean="0"/>
              <a:t>Note that Next is capitalised for a reason….</a:t>
            </a:r>
          </a:p>
          <a:p>
            <a:pPr>
              <a:buFontTx/>
              <a:buChar char="•"/>
            </a:pPr>
            <a:r>
              <a:rPr lang="en-NZ" dirty="0" smtClean="0"/>
              <a:t>And what about the list itself…?</a:t>
            </a:r>
            <a:endParaRPr lang="en-NZ" dirty="0"/>
          </a:p>
        </p:txBody>
      </p:sp>
    </p:spTree>
    <p:extLst>
      <p:ext uri="{BB962C8B-B14F-4D97-AF65-F5344CB8AC3E}">
        <p14:creationId xmlns:p14="http://schemas.microsoft.com/office/powerpoint/2010/main" val="414276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C771AE-B93E-4218-8287-230F18EC02C7}" type="slidenum">
              <a:rPr lang="en-NZ"/>
              <a:pPr/>
              <a:t>7</a:t>
            </a:fld>
            <a:endParaRPr lang="en-NZ"/>
          </a:p>
        </p:txBody>
      </p:sp>
      <p:sp>
        <p:nvSpPr>
          <p:cNvPr id="62466" name="Rectangle 2"/>
          <p:cNvSpPr>
            <a:spLocks noGrp="1" noRot="1" noChangeAspect="1" noChangeArrowheads="1" noTextEdit="1"/>
          </p:cNvSpPr>
          <p:nvPr>
            <p:ph type="sldImg"/>
          </p:nvPr>
        </p:nvSpPr>
        <p:spPr>
          <a:xfrm>
            <a:off x="917575" y="744538"/>
            <a:ext cx="4962525" cy="3722687"/>
          </a:xfrm>
          <a:ln/>
        </p:spPr>
      </p:sp>
      <p:sp>
        <p:nvSpPr>
          <p:cNvPr id="62467" name="Rectangle 3"/>
          <p:cNvSpPr>
            <a:spLocks noGrp="1" noChangeArrowheads="1"/>
          </p:cNvSpPr>
          <p:nvPr>
            <p:ph type="body" idx="1"/>
          </p:nvPr>
        </p:nvSpPr>
        <p:spPr/>
        <p:txBody>
          <a:bodyPr/>
          <a:lstStyle/>
          <a:p>
            <a:pPr>
              <a:buFontTx/>
              <a:buChar char="•"/>
            </a:pPr>
            <a:r>
              <a:rPr lang="en-NZ"/>
              <a:t>That’s all. The list object doesn’t own any nodes directly.</a:t>
            </a:r>
          </a:p>
          <a:p>
            <a:pPr>
              <a:buFontTx/>
              <a:buChar char="•"/>
            </a:pPr>
            <a:r>
              <a:rPr lang="en-NZ"/>
              <a:t>It just keeps track of the head and tail nodes.</a:t>
            </a:r>
          </a:p>
          <a:p>
            <a:pPr>
              <a:buFontTx/>
              <a:buChar char="•"/>
            </a:pPr>
            <a:r>
              <a:rPr lang="en-NZ"/>
              <a:t>This is all it needs to insert, delete, traverse, etc., i.e. to perform all required list operations.</a:t>
            </a:r>
          </a:p>
        </p:txBody>
      </p:sp>
    </p:spTree>
    <p:extLst>
      <p:ext uri="{BB962C8B-B14F-4D97-AF65-F5344CB8AC3E}">
        <p14:creationId xmlns:p14="http://schemas.microsoft.com/office/powerpoint/2010/main" val="52708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12614B-33FE-4E3A-886C-24A76C97FEBE}" type="slidenum">
              <a:rPr lang="en-NZ"/>
              <a:pPr/>
              <a:t>8</a:t>
            </a:fld>
            <a:endParaRPr lang="en-NZ"/>
          </a:p>
        </p:txBody>
      </p:sp>
      <p:sp>
        <p:nvSpPr>
          <p:cNvPr id="16386" name="Rectangle 2"/>
          <p:cNvSpPr>
            <a:spLocks noGrp="1" noRot="1" noChangeAspect="1" noChangeArrowheads="1" noTextEdit="1"/>
          </p:cNvSpPr>
          <p:nvPr>
            <p:ph type="sldImg"/>
          </p:nvPr>
        </p:nvSpPr>
        <p:spPr>
          <a:xfrm>
            <a:off x="917575" y="744538"/>
            <a:ext cx="4962525" cy="3722687"/>
          </a:xfrm>
          <a:ln/>
        </p:spPr>
      </p:sp>
      <p:sp>
        <p:nvSpPr>
          <p:cNvPr id="16387" name="Rectangle 3"/>
          <p:cNvSpPr>
            <a:spLocks noGrp="1" noChangeArrowheads="1"/>
          </p:cNvSpPr>
          <p:nvPr>
            <p:ph type="body" idx="1"/>
          </p:nvPr>
        </p:nvSpPr>
        <p:spPr/>
        <p:txBody>
          <a:bodyPr/>
          <a:lstStyle/>
          <a:p>
            <a:pPr>
              <a:buFontTx/>
              <a:buChar char="•"/>
            </a:pPr>
            <a:r>
              <a:rPr lang="en-NZ" dirty="0"/>
              <a:t>Lists are empty when they start.</a:t>
            </a:r>
          </a:p>
          <a:p>
            <a:pPr>
              <a:buFontTx/>
              <a:buChar char="•"/>
            </a:pPr>
            <a:r>
              <a:rPr lang="en-NZ" dirty="0"/>
              <a:t>Be careful not to let pointers contain garbage. That’s a memory address, and it might be the kernel</a:t>
            </a:r>
          </a:p>
          <a:p>
            <a:pPr>
              <a:buFontTx/>
              <a:buChar char="•"/>
            </a:pPr>
            <a:r>
              <a:rPr lang="en-NZ" dirty="0"/>
              <a:t>Always set “empty” pointers to </a:t>
            </a:r>
            <a:r>
              <a:rPr lang="en-NZ" dirty="0" smtClean="0"/>
              <a:t>the null value</a:t>
            </a:r>
            <a:r>
              <a:rPr lang="en-NZ" baseline="0" dirty="0" smtClean="0"/>
              <a:t> for the language &amp; environment you are working in</a:t>
            </a:r>
            <a:endParaRPr lang="en-NZ" dirty="0" smtClean="0"/>
          </a:p>
          <a:p>
            <a:pPr>
              <a:buFontTx/>
              <a:buChar char="•"/>
            </a:pPr>
            <a:r>
              <a:rPr lang="en-NZ" dirty="0" smtClean="0"/>
              <a:t>Note that the way to express “</a:t>
            </a:r>
            <a:r>
              <a:rPr lang="en-NZ" dirty="0" err="1" smtClean="0"/>
              <a:t>nullness</a:t>
            </a:r>
            <a:r>
              <a:rPr lang="en-NZ" dirty="0" smtClean="0"/>
              <a:t>” is different in different</a:t>
            </a:r>
            <a:r>
              <a:rPr lang="en-NZ" baseline="0" dirty="0" smtClean="0"/>
              <a:t> languages. In C# we said Null (I think), but in C++/CLI we say </a:t>
            </a:r>
            <a:r>
              <a:rPr lang="en-NZ" baseline="0" dirty="0" err="1" smtClean="0"/>
              <a:t>nullptr</a:t>
            </a:r>
            <a:r>
              <a:rPr lang="en-NZ" baseline="0" dirty="0" smtClean="0"/>
              <a:t>.</a:t>
            </a:r>
          </a:p>
          <a:p>
            <a:pPr>
              <a:buFontTx/>
              <a:buChar char="•"/>
            </a:pPr>
            <a:r>
              <a:rPr lang="en-NZ" baseline="0" dirty="0" smtClean="0"/>
              <a:t>You are going to be able to tell when lists are empty, and when you have gotten to the end of a list (so you don’t fall off) by looking for these null pointers. </a:t>
            </a:r>
          </a:p>
          <a:p>
            <a:pPr>
              <a:buFontTx/>
              <a:buChar char="•"/>
            </a:pPr>
            <a:r>
              <a:rPr lang="en-NZ" baseline="0" dirty="0" smtClean="0"/>
              <a:t>If you don’t initialise correctly to </a:t>
            </a:r>
            <a:r>
              <a:rPr lang="en-NZ" baseline="0" dirty="0" err="1" smtClean="0"/>
              <a:t>nullptr</a:t>
            </a:r>
            <a:r>
              <a:rPr lang="en-NZ" baseline="0" dirty="0" smtClean="0"/>
              <a:t>, the standard algorithms for linked list operations will not work.</a:t>
            </a:r>
            <a:endParaRPr lang="en-NZ" dirty="0"/>
          </a:p>
        </p:txBody>
      </p:sp>
    </p:spTree>
    <p:extLst>
      <p:ext uri="{BB962C8B-B14F-4D97-AF65-F5344CB8AC3E}">
        <p14:creationId xmlns:p14="http://schemas.microsoft.com/office/powerpoint/2010/main" val="439126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dirty="0" smtClean="0"/>
              <a:t>The</a:t>
            </a:r>
            <a:r>
              <a:rPr lang="en-NZ" baseline="0" dirty="0" smtClean="0"/>
              <a:t> </a:t>
            </a:r>
            <a:r>
              <a:rPr lang="en-NZ" baseline="0" dirty="0" err="1" smtClean="0"/>
              <a:t>pseudocode</a:t>
            </a:r>
            <a:endParaRPr lang="en-US" dirty="0" smtClean="0"/>
          </a:p>
          <a:p>
            <a:pPr marL="171450" marR="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dirty="0" smtClean="0"/>
              <a:t>Move through the list by following the Next pointers:</a:t>
            </a:r>
            <a:r>
              <a:rPr lang="en-US" baseline="0" dirty="0" smtClean="0"/>
              <a:t> We will see the code for this in a minute.</a:t>
            </a:r>
            <a:endParaRPr lang="en-US" dirty="0" smtClean="0"/>
          </a:p>
          <a:p>
            <a:endParaRPr lang="en-US" dirty="0"/>
          </a:p>
        </p:txBody>
      </p:sp>
      <p:sp>
        <p:nvSpPr>
          <p:cNvPr id="4" name="Slide Number Placeholder 3"/>
          <p:cNvSpPr>
            <a:spLocks noGrp="1"/>
          </p:cNvSpPr>
          <p:nvPr>
            <p:ph type="sldNum" sz="quarter" idx="10"/>
          </p:nvPr>
        </p:nvSpPr>
        <p:spPr/>
        <p:txBody>
          <a:bodyPr/>
          <a:lstStyle/>
          <a:p>
            <a:fld id="{BDFBE3FA-D7D2-437D-9FAA-E508FA945FF4}" type="slidenum">
              <a:rPr lang="en-NZ" smtClean="0"/>
              <a:pPr/>
              <a:t>9</a:t>
            </a:fld>
            <a:endParaRPr lang="en-NZ"/>
          </a:p>
        </p:txBody>
      </p:sp>
    </p:spTree>
    <p:extLst>
      <p:ext uri="{BB962C8B-B14F-4D97-AF65-F5344CB8AC3E}">
        <p14:creationId xmlns:p14="http://schemas.microsoft.com/office/powerpoint/2010/main" val="362091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7685297-9BB8-470A-8835-049C1A7C8BE2}" type="slidenum">
              <a:rPr lang="en-NZ" smtClean="0"/>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AD4DC7D-16A7-4EE0-9E6A-D3E0E418275F}"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532623A-ABCF-48B3-8B6A-FE256326C1B6}"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10000"/>
              </a:lnSpc>
              <a:spcBef>
                <a:spcPts val="600"/>
              </a:spcBef>
              <a:spcAft>
                <a:spcPts val="600"/>
              </a:spcAft>
              <a:defRPr/>
            </a:lvl1pPr>
            <a:lvl2pPr>
              <a:lnSpc>
                <a:spcPct val="110000"/>
              </a:lnSpc>
              <a:spcBef>
                <a:spcPts val="600"/>
              </a:spcBef>
              <a:spcAft>
                <a:spcPts val="600"/>
              </a:spcAft>
              <a:defRPr/>
            </a:lvl2pPr>
            <a:lvl3pPr>
              <a:lnSpc>
                <a:spcPct val="110000"/>
              </a:lnSpc>
              <a:spcBef>
                <a:spcPts val="600"/>
              </a:spcBef>
              <a:spcAft>
                <a:spcPts val="600"/>
              </a:spcAft>
              <a:defRPr/>
            </a:lvl3pPr>
            <a:lvl4pPr>
              <a:lnSpc>
                <a:spcPct val="110000"/>
              </a:lnSpc>
              <a:spcBef>
                <a:spcPts val="600"/>
              </a:spcBef>
              <a:spcAft>
                <a:spcPts val="600"/>
              </a:spcAft>
              <a:defRPr/>
            </a:lvl4pPr>
            <a:lvl5pPr>
              <a:lnSpc>
                <a:spcPct val="110000"/>
              </a:lnSpc>
              <a:spcBef>
                <a:spcPts val="600"/>
              </a:spcBef>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pPr/>
              <a:t>Monday, August 01,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D99BB15-B4E1-4BDA-9459-8D223797D6EC}" type="slidenum">
              <a:rPr lang="en-NZ" smtClean="0"/>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E461F3B-61CD-4ED4-B49A-3EC4AF0DFBB9}"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BD4430CA-2A43-4C93-82CF-D6AEA032FDF3}" type="slidenum">
              <a:rPr lang="en-NZ" smtClean="0"/>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9AEFB42-7E79-4010-8C14-C0782C490087}"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68DC5F51-646C-4D3C-B02E-EA6A9F61114C}"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704F426-32CE-4C53-A9D2-0E41F689606F}" type="slidenum">
              <a:rPr lang="en-NZ" smtClean="0"/>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69AAB8B-C147-44AB-8D81-96D13B3D5D9F}" type="slidenum">
              <a:rPr lang="en-NZ" smtClean="0"/>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0ACD4F2-19C5-443C-9FF6-3F6F575FDADA}"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371600"/>
            <a:ext cx="8206680" cy="1927225"/>
          </a:xfrm>
        </p:spPr>
        <p:txBody>
          <a:bodyPr/>
          <a:lstStyle/>
          <a:p>
            <a:r>
              <a:rPr lang="en-NZ" sz="4800" dirty="0" smtClean="0"/>
              <a:t>Implementing Dynamic Data Structures</a:t>
            </a:r>
            <a:endParaRPr lang="en-NZ" sz="4800" dirty="0"/>
          </a:p>
        </p:txBody>
      </p:sp>
      <p:sp>
        <p:nvSpPr>
          <p:cNvPr id="2051" name="Rectangle 3"/>
          <p:cNvSpPr>
            <a:spLocks noGrp="1" noChangeArrowheads="1"/>
          </p:cNvSpPr>
          <p:nvPr>
            <p:ph type="subTitle" idx="1"/>
          </p:nvPr>
        </p:nvSpPr>
        <p:spPr>
          <a:xfrm>
            <a:off x="685800" y="3505200"/>
            <a:ext cx="6910536" cy="1752600"/>
          </a:xfrm>
        </p:spPr>
        <p:txBody>
          <a:bodyPr/>
          <a:lstStyle/>
          <a:p>
            <a:r>
              <a:rPr lang="en-US" dirty="0" smtClean="0"/>
              <a:t>IN628 Intermediate Architectures and Algorithms</a:t>
            </a:r>
          </a:p>
          <a:p>
            <a:r>
              <a:rPr lang="en-NZ" dirty="0" smtClean="0"/>
              <a:t>Session 3.1</a:t>
            </a:r>
          </a:p>
          <a:p>
            <a:r>
              <a:rPr lang="en-NZ" dirty="0" smtClean="0"/>
              <a:t>Semester 2, 2016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Linked List Operations</a:t>
            </a:r>
            <a:endParaRPr lang="en-US" dirty="0"/>
          </a:p>
        </p:txBody>
      </p:sp>
      <p:sp>
        <p:nvSpPr>
          <p:cNvPr id="3" name="Content Placeholder 2"/>
          <p:cNvSpPr>
            <a:spLocks noGrp="1"/>
          </p:cNvSpPr>
          <p:nvPr>
            <p:ph idx="1"/>
          </p:nvPr>
        </p:nvSpPr>
        <p:spPr/>
        <p:txBody>
          <a:bodyPr/>
          <a:lstStyle/>
          <a:p>
            <a:r>
              <a:rPr lang="en-US" dirty="0"/>
              <a:t>To count the number of elements in a linked list</a:t>
            </a:r>
          </a:p>
          <a:p>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2235324"/>
            <a:ext cx="5762003" cy="4362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93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12064"/>
            <a:ext cx="8329642" cy="1059548"/>
          </a:xfrm>
        </p:spPr>
        <p:txBody>
          <a:bodyPr/>
          <a:lstStyle/>
          <a:p>
            <a:r>
              <a:rPr lang="en-NZ" dirty="0" err="1"/>
              <a:t>n</a:t>
            </a:r>
            <a:r>
              <a:rPr lang="en-NZ" dirty="0" err="1" smtClean="0"/>
              <a:t>odeWalker</a:t>
            </a:r>
            <a:r>
              <a:rPr lang="en-NZ" dirty="0" smtClean="0"/>
              <a:t> = </a:t>
            </a:r>
            <a:r>
              <a:rPr lang="en-NZ" dirty="0" err="1"/>
              <a:t>n</a:t>
            </a:r>
            <a:r>
              <a:rPr lang="en-NZ" dirty="0" err="1" smtClean="0"/>
              <a:t>odeWalker</a:t>
            </a:r>
            <a:r>
              <a:rPr lang="en-NZ" dirty="0" smtClean="0"/>
              <a:t>-&gt;Next</a:t>
            </a:r>
            <a:endParaRPr lang="en-NZ" dirty="0"/>
          </a:p>
        </p:txBody>
      </p:sp>
      <p:sp>
        <p:nvSpPr>
          <p:cNvPr id="3" name="Content Placeholder 2"/>
          <p:cNvSpPr>
            <a:spLocks noGrp="1"/>
          </p:cNvSpPr>
          <p:nvPr>
            <p:ph idx="1"/>
          </p:nvPr>
        </p:nvSpPr>
        <p:spPr>
          <a:xfrm>
            <a:off x="457200" y="1864568"/>
            <a:ext cx="8229600" cy="4444752"/>
          </a:xfrm>
        </p:spPr>
        <p:txBody>
          <a:bodyPr>
            <a:normAutofit lnSpcReduction="10000"/>
          </a:bodyPr>
          <a:lstStyle/>
          <a:p>
            <a:r>
              <a:rPr lang="en-US" dirty="0" err="1"/>
              <a:t>n</a:t>
            </a:r>
            <a:r>
              <a:rPr lang="en-US" dirty="0" err="1" smtClean="0"/>
              <a:t>odeWalker</a:t>
            </a:r>
            <a:r>
              <a:rPr lang="en-US" dirty="0" smtClean="0"/>
              <a:t> is a </a:t>
            </a:r>
            <a:r>
              <a:rPr lang="en-NZ" dirty="0" smtClean="0"/>
              <a:t>Node </a:t>
            </a:r>
            <a:r>
              <a:rPr lang="en-US" dirty="0" smtClean="0"/>
              <a:t>pointer</a:t>
            </a:r>
          </a:p>
          <a:p>
            <a:r>
              <a:rPr lang="en-US" dirty="0" smtClean="0"/>
              <a:t>It is </a:t>
            </a:r>
            <a:r>
              <a:rPr lang="en-US" b="1" dirty="0" smtClean="0"/>
              <a:t>NOT</a:t>
            </a:r>
            <a:r>
              <a:rPr lang="en-US" dirty="0" smtClean="0"/>
              <a:t> a </a:t>
            </a:r>
            <a:r>
              <a:rPr lang="en-NZ" dirty="0" smtClean="0"/>
              <a:t>Node.</a:t>
            </a:r>
          </a:p>
          <a:p>
            <a:r>
              <a:rPr lang="en-NZ" dirty="0" smtClean="0"/>
              <a:t>It has no “Next” property</a:t>
            </a:r>
            <a:endParaRPr lang="en-US" dirty="0" smtClean="0"/>
          </a:p>
          <a:p>
            <a:r>
              <a:rPr lang="en-US" dirty="0" smtClean="0"/>
              <a:t>So how can we talk about its ‘Next’?</a:t>
            </a:r>
          </a:p>
          <a:p>
            <a:endParaRPr lang="en-US" dirty="0" smtClean="0"/>
          </a:p>
          <a:p>
            <a:r>
              <a:rPr lang="en-US" dirty="0" smtClean="0"/>
              <a:t>When working with pointers, </a:t>
            </a:r>
            <a:r>
              <a:rPr lang="en-US" dirty="0" err="1" smtClean="0"/>
              <a:t>ptr</a:t>
            </a:r>
            <a:r>
              <a:rPr lang="en-US" dirty="0" smtClean="0"/>
              <a:t>-&gt;Next does not mean “Your Next property”</a:t>
            </a:r>
          </a:p>
          <a:p>
            <a:r>
              <a:rPr lang="en-US" dirty="0" smtClean="0"/>
              <a:t>It means “The Next property </a:t>
            </a:r>
            <a:r>
              <a:rPr lang="en-US" i="1" dirty="0" smtClean="0"/>
              <a:t>of the object you are pointing at</a:t>
            </a:r>
            <a:r>
              <a:rPr lang="en-US" dirty="0" smtClean="0"/>
              <a: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12064"/>
            <a:ext cx="8329642" cy="1059548"/>
          </a:xfrm>
        </p:spPr>
        <p:txBody>
          <a:bodyPr/>
          <a:lstStyle/>
          <a:p>
            <a:r>
              <a:rPr lang="en-NZ" dirty="0" err="1"/>
              <a:t>n</a:t>
            </a:r>
            <a:r>
              <a:rPr lang="en-NZ" dirty="0" err="1" smtClean="0"/>
              <a:t>odeWalker</a:t>
            </a:r>
            <a:r>
              <a:rPr lang="en-NZ" dirty="0" smtClean="0"/>
              <a:t> = </a:t>
            </a:r>
            <a:r>
              <a:rPr lang="en-NZ" dirty="0" err="1"/>
              <a:t>n</a:t>
            </a:r>
            <a:r>
              <a:rPr lang="en-NZ" dirty="0" err="1" smtClean="0"/>
              <a:t>odeWalker</a:t>
            </a:r>
            <a:r>
              <a:rPr lang="en-NZ" dirty="0" smtClean="0"/>
              <a:t>-&gt;Next</a:t>
            </a:r>
            <a:endParaRPr lang="en-NZ" dirty="0"/>
          </a:p>
        </p:txBody>
      </p:sp>
      <p:sp>
        <p:nvSpPr>
          <p:cNvPr id="3" name="Content Placeholder 2"/>
          <p:cNvSpPr>
            <a:spLocks noGrp="1"/>
          </p:cNvSpPr>
          <p:nvPr>
            <p:ph idx="1"/>
          </p:nvPr>
        </p:nvSpPr>
        <p:spPr/>
        <p:txBody>
          <a:bodyPr>
            <a:normAutofit/>
          </a:bodyPr>
          <a:lstStyle/>
          <a:p>
            <a:r>
              <a:rPr lang="en-US" dirty="0" smtClean="0"/>
              <a:t>So</a:t>
            </a:r>
          </a:p>
          <a:p>
            <a:pPr lvl="1"/>
            <a:r>
              <a:rPr lang="en-US" sz="2400" dirty="0" err="1" smtClean="0"/>
              <a:t>nodeWalker</a:t>
            </a:r>
            <a:r>
              <a:rPr lang="en-US" sz="2400" dirty="0" smtClean="0"/>
              <a:t> = </a:t>
            </a:r>
            <a:r>
              <a:rPr lang="en-US" sz="2400" dirty="0" err="1"/>
              <a:t>n</a:t>
            </a:r>
            <a:r>
              <a:rPr lang="en-US" sz="2400" dirty="0" err="1" smtClean="0"/>
              <a:t>odeWalker</a:t>
            </a:r>
            <a:r>
              <a:rPr lang="en-US" sz="2400" dirty="0" smtClean="0"/>
              <a:t>-&gt;Next</a:t>
            </a:r>
          </a:p>
          <a:p>
            <a:pPr lvl="1"/>
            <a:endParaRPr lang="en-US" sz="2400" dirty="0" smtClean="0"/>
          </a:p>
          <a:p>
            <a:r>
              <a:rPr lang="en-US" dirty="0" smtClean="0"/>
              <a:t>Means</a:t>
            </a:r>
          </a:p>
          <a:p>
            <a:pPr lvl="1"/>
            <a:r>
              <a:rPr lang="en-US" sz="2400" dirty="0" smtClean="0"/>
              <a:t>Find the guy </a:t>
            </a:r>
            <a:r>
              <a:rPr lang="en-US" sz="2400" dirty="0" err="1"/>
              <a:t>n</a:t>
            </a:r>
            <a:r>
              <a:rPr lang="en-US" sz="2400" dirty="0" err="1" smtClean="0"/>
              <a:t>odeWalker</a:t>
            </a:r>
            <a:r>
              <a:rPr lang="en-US" sz="2400" dirty="0" smtClean="0"/>
              <a:t> is pointing at</a:t>
            </a:r>
          </a:p>
          <a:p>
            <a:pPr lvl="1"/>
            <a:r>
              <a:rPr lang="en-US" sz="2400" dirty="0" smtClean="0"/>
              <a:t>Take </a:t>
            </a:r>
            <a:r>
              <a:rPr lang="en-US" sz="2400" b="1" dirty="0" smtClean="0"/>
              <a:t>that guy’s </a:t>
            </a:r>
            <a:r>
              <a:rPr lang="en-US" sz="2400" dirty="0" smtClean="0"/>
              <a:t>Next value</a:t>
            </a:r>
          </a:p>
          <a:p>
            <a:pPr lvl="1"/>
            <a:r>
              <a:rPr lang="en-US" sz="2400" dirty="0" smtClean="0"/>
              <a:t>Assign that value to </a:t>
            </a:r>
            <a:r>
              <a:rPr lang="en-US" sz="2400" dirty="0" err="1"/>
              <a:t>n</a:t>
            </a:r>
            <a:r>
              <a:rPr lang="en-US" sz="2400" dirty="0" err="1" smtClean="0"/>
              <a:t>odeWalker</a:t>
            </a:r>
            <a:endParaRPr lang="en-NZ"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12064"/>
            <a:ext cx="8329642" cy="1059548"/>
          </a:xfrm>
        </p:spPr>
        <p:txBody>
          <a:bodyPr/>
          <a:lstStyle/>
          <a:p>
            <a:r>
              <a:rPr lang="en-NZ" dirty="0" err="1"/>
              <a:t>n</a:t>
            </a:r>
            <a:r>
              <a:rPr lang="en-NZ" dirty="0" err="1" smtClean="0"/>
              <a:t>odeWalker</a:t>
            </a:r>
            <a:r>
              <a:rPr lang="en-NZ" dirty="0" smtClean="0"/>
              <a:t> = </a:t>
            </a:r>
            <a:r>
              <a:rPr lang="en-NZ" dirty="0" err="1"/>
              <a:t>n</a:t>
            </a:r>
            <a:r>
              <a:rPr lang="en-NZ" dirty="0" err="1" smtClean="0"/>
              <a:t>odeWalker</a:t>
            </a:r>
            <a:r>
              <a:rPr lang="en-NZ" dirty="0" smtClean="0"/>
              <a:t>-&gt;Next</a:t>
            </a:r>
            <a:endParaRPr lang="en-NZ" dirty="0"/>
          </a:p>
        </p:txBody>
      </p:sp>
      <p:sp>
        <p:nvSpPr>
          <p:cNvPr id="4" name="Content Placeholder 3"/>
          <p:cNvSpPr>
            <a:spLocks noGrp="1"/>
          </p:cNvSpPr>
          <p:nvPr>
            <p:ph idx="1"/>
          </p:nvPr>
        </p:nvSpPr>
        <p:spPr/>
        <p:txBody>
          <a:bodyPr/>
          <a:lstStyle/>
          <a:p>
            <a:endParaRPr lang="en-NZ" dirty="0"/>
          </a:p>
        </p:txBody>
      </p:sp>
      <p:sp>
        <p:nvSpPr>
          <p:cNvPr id="5"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Node1</a:t>
            </a:r>
            <a:endParaRPr lang="en-NZ" sz="2000" b="1" dirty="0"/>
          </a:p>
        </p:txBody>
      </p:sp>
      <p:sp>
        <p:nvSpPr>
          <p:cNvPr id="6" name="Text Box 8"/>
          <p:cNvSpPr txBox="1">
            <a:spLocks noChangeArrowheads="1"/>
          </p:cNvSpPr>
          <p:nvPr/>
        </p:nvSpPr>
        <p:spPr bwMode="auto">
          <a:xfrm>
            <a:off x="1331913"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9"/>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 2</a:t>
            </a:r>
            <a:endParaRPr lang="en-NZ" sz="2000" b="1" dirty="0"/>
          </a:p>
        </p:txBody>
      </p:sp>
      <p:sp>
        <p:nvSpPr>
          <p:cNvPr id="9" name="Text Box 11"/>
          <p:cNvSpPr txBox="1">
            <a:spLocks noChangeArrowheads="1"/>
          </p:cNvSpPr>
          <p:nvPr/>
        </p:nvSpPr>
        <p:spPr bwMode="auto">
          <a:xfrm>
            <a:off x="363537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Text Box 20"/>
          <p:cNvSpPr txBox="1">
            <a:spLocks noChangeArrowheads="1"/>
          </p:cNvSpPr>
          <p:nvPr/>
        </p:nvSpPr>
        <p:spPr bwMode="auto">
          <a:xfrm>
            <a:off x="1258888" y="2924175"/>
            <a:ext cx="2170104"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err="1" smtClean="0"/>
              <a:t>NodeWalker</a:t>
            </a:r>
            <a:endParaRPr lang="en-NZ" sz="2000" b="1" dirty="0"/>
          </a:p>
        </p:txBody>
      </p:sp>
      <p:sp>
        <p:nvSpPr>
          <p:cNvPr id="11" name="Line 21"/>
          <p:cNvSpPr>
            <a:spLocks noChangeShapeType="1"/>
          </p:cNvSpPr>
          <p:nvPr/>
        </p:nvSpPr>
        <p:spPr bwMode="auto">
          <a:xfrm>
            <a:off x="1908175" y="3357563"/>
            <a:ext cx="0" cy="1150937"/>
          </a:xfrm>
          <a:prstGeom prst="line">
            <a:avLst/>
          </a:prstGeom>
          <a:noFill/>
          <a:ln w="9525">
            <a:solidFill>
              <a:schemeClr val="tx1"/>
            </a:solidFill>
            <a:round/>
            <a:headEnd/>
            <a:tailEnd type="triangle" w="med" len="med"/>
          </a:ln>
          <a:effectLst/>
        </p:spPr>
        <p:txBody>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12064"/>
            <a:ext cx="8329642" cy="1059548"/>
          </a:xfrm>
        </p:spPr>
        <p:txBody>
          <a:bodyPr/>
          <a:lstStyle/>
          <a:p>
            <a:r>
              <a:rPr lang="en-NZ" dirty="0" err="1"/>
              <a:t>n</a:t>
            </a:r>
            <a:r>
              <a:rPr lang="en-NZ" dirty="0" err="1" smtClean="0"/>
              <a:t>odeWalker</a:t>
            </a:r>
            <a:r>
              <a:rPr lang="en-NZ" dirty="0" smtClean="0"/>
              <a:t> = </a:t>
            </a:r>
            <a:r>
              <a:rPr lang="en-NZ" dirty="0" err="1"/>
              <a:t>n</a:t>
            </a:r>
            <a:r>
              <a:rPr lang="en-NZ" dirty="0" err="1" smtClean="0"/>
              <a:t>odeWalker</a:t>
            </a:r>
            <a:r>
              <a:rPr lang="en-NZ" dirty="0" smtClean="0"/>
              <a:t>-&gt;Next</a:t>
            </a:r>
            <a:endParaRPr lang="en-NZ" dirty="0"/>
          </a:p>
        </p:txBody>
      </p:sp>
      <p:sp>
        <p:nvSpPr>
          <p:cNvPr id="4" name="Content Placeholder 3"/>
          <p:cNvSpPr>
            <a:spLocks noGrp="1"/>
          </p:cNvSpPr>
          <p:nvPr>
            <p:ph idx="1"/>
          </p:nvPr>
        </p:nvSpPr>
        <p:spPr/>
        <p:txBody>
          <a:bodyPr/>
          <a:lstStyle/>
          <a:p>
            <a:endParaRPr lang="en-NZ" dirty="0"/>
          </a:p>
        </p:txBody>
      </p:sp>
      <p:sp>
        <p:nvSpPr>
          <p:cNvPr id="5"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Node1</a:t>
            </a:r>
            <a:endParaRPr lang="en-NZ" sz="2000" b="1" dirty="0"/>
          </a:p>
        </p:txBody>
      </p:sp>
      <p:sp>
        <p:nvSpPr>
          <p:cNvPr id="6" name="Text Box 8"/>
          <p:cNvSpPr txBox="1">
            <a:spLocks noChangeArrowheads="1"/>
          </p:cNvSpPr>
          <p:nvPr/>
        </p:nvSpPr>
        <p:spPr bwMode="auto">
          <a:xfrm>
            <a:off x="1331913"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9"/>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 2</a:t>
            </a:r>
            <a:endParaRPr lang="en-NZ" sz="2000" b="1" dirty="0"/>
          </a:p>
        </p:txBody>
      </p:sp>
      <p:sp>
        <p:nvSpPr>
          <p:cNvPr id="9" name="Text Box 11"/>
          <p:cNvSpPr txBox="1">
            <a:spLocks noChangeArrowheads="1"/>
          </p:cNvSpPr>
          <p:nvPr/>
        </p:nvSpPr>
        <p:spPr bwMode="auto">
          <a:xfrm>
            <a:off x="363537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Text Box 20"/>
          <p:cNvSpPr txBox="1">
            <a:spLocks noChangeArrowheads="1"/>
          </p:cNvSpPr>
          <p:nvPr/>
        </p:nvSpPr>
        <p:spPr bwMode="auto">
          <a:xfrm>
            <a:off x="1258888" y="2924175"/>
            <a:ext cx="2170104"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err="1" smtClean="0"/>
              <a:t>NodeWalker</a:t>
            </a:r>
            <a:endParaRPr lang="en-NZ" sz="2000" b="1" dirty="0"/>
          </a:p>
        </p:txBody>
      </p:sp>
      <p:sp>
        <p:nvSpPr>
          <p:cNvPr id="11" name="Line 21"/>
          <p:cNvSpPr>
            <a:spLocks noChangeShapeType="1"/>
          </p:cNvSpPr>
          <p:nvPr/>
        </p:nvSpPr>
        <p:spPr bwMode="auto">
          <a:xfrm>
            <a:off x="1908174" y="3357563"/>
            <a:ext cx="2592387" cy="1214445"/>
          </a:xfrm>
          <a:prstGeom prst="line">
            <a:avLst/>
          </a:prstGeom>
          <a:noFill/>
          <a:ln w="9525">
            <a:solidFill>
              <a:schemeClr val="tx1"/>
            </a:solidFill>
            <a:round/>
            <a:headEnd/>
            <a:tailEnd type="triangle" w="med" len="med"/>
          </a:ln>
          <a:effectLst/>
        </p:spPr>
        <p:txBody>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Linked List Operations</a:t>
            </a:r>
          </a:p>
        </p:txBody>
      </p:sp>
      <p:sp>
        <p:nvSpPr>
          <p:cNvPr id="3" name="Content Placeholder 2"/>
          <p:cNvSpPr>
            <a:spLocks noGrp="1"/>
          </p:cNvSpPr>
          <p:nvPr>
            <p:ph idx="1"/>
          </p:nvPr>
        </p:nvSpPr>
        <p:spPr/>
        <p:txBody>
          <a:bodyPr/>
          <a:lstStyle/>
          <a:p>
            <a:r>
              <a:rPr lang="en-NZ" dirty="0"/>
              <a:t>To add a new node to an unordered linked list</a:t>
            </a:r>
          </a:p>
          <a:p>
            <a:r>
              <a:rPr lang="en-AU" dirty="0" smtClean="0"/>
              <a:t>Add it to the end</a:t>
            </a:r>
          </a:p>
          <a:p>
            <a:r>
              <a:rPr lang="en-AU" dirty="0" smtClean="0"/>
              <a:t>Process</a:t>
            </a:r>
          </a:p>
          <a:p>
            <a:pPr marL="716280" indent="-533400"/>
            <a:r>
              <a:rPr lang="en-NZ" dirty="0"/>
              <a:t>Set the Next pointer of the current last node to the new node. </a:t>
            </a:r>
          </a:p>
          <a:p>
            <a:pPr marL="716280" indent="-533400"/>
            <a:r>
              <a:rPr lang="en-NZ" dirty="0"/>
              <a:t>Set </a:t>
            </a:r>
            <a:r>
              <a:rPr lang="en-NZ" dirty="0" smtClean="0"/>
              <a:t>tail </a:t>
            </a:r>
            <a:r>
              <a:rPr lang="en-NZ" dirty="0"/>
              <a:t>to point to the new node</a:t>
            </a:r>
            <a:r>
              <a:rPr lang="en-NZ" dirty="0" smtClean="0"/>
              <a:t>.</a:t>
            </a:r>
          </a:p>
          <a:p>
            <a:pPr marL="716280" indent="-533400"/>
            <a:endParaRPr lang="en-NZ" dirty="0"/>
          </a:p>
          <a:p>
            <a:endParaRPr lang="en-NZ"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4941168"/>
            <a:ext cx="4525594"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401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Adding to a Linked List</a:t>
            </a:r>
            <a:endParaRPr lang="en-NZ" dirty="0"/>
          </a:p>
        </p:txBody>
      </p:sp>
      <p:sp>
        <p:nvSpPr>
          <p:cNvPr id="3" name="Content Placeholder 2"/>
          <p:cNvSpPr>
            <a:spLocks noGrp="1"/>
          </p:cNvSpPr>
          <p:nvPr>
            <p:ph idx="1"/>
          </p:nvPr>
        </p:nvSpPr>
        <p:spPr/>
        <p:txBody>
          <a:bodyPr/>
          <a:lstStyle/>
          <a:p>
            <a:r>
              <a:rPr lang="en-AU" dirty="0" smtClean="0"/>
              <a:t>If the list isn’t empty (i.e. tail isn’t </a:t>
            </a:r>
            <a:r>
              <a:rPr lang="en-AU" dirty="0" err="1" smtClean="0"/>
              <a:t>nullptr</a:t>
            </a:r>
            <a:r>
              <a:rPr lang="en-AU" dirty="0" smtClean="0"/>
              <a:t>), add the new node to the end.</a:t>
            </a:r>
          </a:p>
          <a:p>
            <a:r>
              <a:rPr lang="en-AU" dirty="0" smtClean="0"/>
              <a:t>If tail is </a:t>
            </a:r>
            <a:r>
              <a:rPr lang="en-AU" dirty="0" err="1" smtClean="0"/>
              <a:t>nullptr</a:t>
            </a:r>
            <a:r>
              <a:rPr lang="en-AU" dirty="0" smtClean="0"/>
              <a:t>?</a:t>
            </a:r>
          </a:p>
          <a:p>
            <a:r>
              <a:rPr lang="en-AU" dirty="0" smtClean="0"/>
              <a:t>Make both head and tail point to the new node.</a:t>
            </a:r>
            <a:endParaRPr lang="en-NZ" dirty="0"/>
          </a:p>
        </p:txBody>
      </p:sp>
    </p:spTree>
    <p:extLst>
      <p:ext uri="{BB962C8B-B14F-4D97-AF65-F5344CB8AC3E}">
        <p14:creationId xmlns:p14="http://schemas.microsoft.com/office/powerpoint/2010/main" val="395606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Adding to a Linked List</a:t>
            </a:r>
            <a:endParaRPr lang="en-NZ" dirty="0"/>
          </a:p>
        </p:txBody>
      </p:sp>
      <p:sp>
        <p:nvSpPr>
          <p:cNvPr id="3" name="Content Placeholder 2"/>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1916832"/>
            <a:ext cx="7412180" cy="4138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59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NZ"/>
              <a:t>Linked List Operations</a:t>
            </a:r>
          </a:p>
        </p:txBody>
      </p:sp>
      <p:sp>
        <p:nvSpPr>
          <p:cNvPr id="23555" name="Rectangle 3"/>
          <p:cNvSpPr>
            <a:spLocks noGrp="1" noChangeArrowheads="1"/>
          </p:cNvSpPr>
          <p:nvPr>
            <p:ph idx="1"/>
          </p:nvPr>
        </p:nvSpPr>
        <p:spPr/>
        <p:txBody>
          <a:bodyPr/>
          <a:lstStyle/>
          <a:p>
            <a:pPr marL="609600" indent="-609600"/>
            <a:r>
              <a:rPr lang="en-NZ"/>
              <a:t>To delete a node</a:t>
            </a:r>
          </a:p>
        </p:txBody>
      </p:sp>
      <p:sp>
        <p:nvSpPr>
          <p:cNvPr id="23558" name="Text Box 6"/>
          <p:cNvSpPr txBox="1">
            <a:spLocks noChangeArrowheads="1"/>
          </p:cNvSpPr>
          <p:nvPr/>
        </p:nvSpPr>
        <p:spPr bwMode="auto">
          <a:xfrm>
            <a:off x="1331913"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1</a:t>
            </a:r>
          </a:p>
        </p:txBody>
      </p:sp>
      <p:sp>
        <p:nvSpPr>
          <p:cNvPr id="23559" name="Text Box 7"/>
          <p:cNvSpPr txBox="1">
            <a:spLocks noChangeArrowheads="1"/>
          </p:cNvSpPr>
          <p:nvPr/>
        </p:nvSpPr>
        <p:spPr bwMode="auto">
          <a:xfrm>
            <a:off x="1331913"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23560" name="Line 8"/>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23561" name="Text Box 9"/>
          <p:cNvSpPr txBox="1">
            <a:spLocks noChangeArrowheads="1"/>
          </p:cNvSpPr>
          <p:nvPr/>
        </p:nvSpPr>
        <p:spPr bwMode="auto">
          <a:xfrm>
            <a:off x="3635375" y="4564063"/>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Monster2</a:t>
            </a:r>
          </a:p>
        </p:txBody>
      </p:sp>
      <p:sp>
        <p:nvSpPr>
          <p:cNvPr id="23562" name="Text Box 10"/>
          <p:cNvSpPr txBox="1">
            <a:spLocks noChangeArrowheads="1"/>
          </p:cNvSpPr>
          <p:nvPr/>
        </p:nvSpPr>
        <p:spPr bwMode="auto">
          <a:xfrm>
            <a:off x="3635375" y="4997450"/>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23563" name="Line 11"/>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23564" name="Text Box 12"/>
          <p:cNvSpPr txBox="1">
            <a:spLocks noChangeArrowheads="1"/>
          </p:cNvSpPr>
          <p:nvPr/>
        </p:nvSpPr>
        <p:spPr bwMode="auto">
          <a:xfrm>
            <a:off x="5940425"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3</a:t>
            </a:r>
          </a:p>
        </p:txBody>
      </p:sp>
      <p:sp>
        <p:nvSpPr>
          <p:cNvPr id="23565" name="Text Box 13"/>
          <p:cNvSpPr txBox="1">
            <a:spLocks noChangeArrowheads="1"/>
          </p:cNvSpPr>
          <p:nvPr/>
        </p:nvSpPr>
        <p:spPr bwMode="auto">
          <a:xfrm>
            <a:off x="5940425"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23570" name="Text Box 18"/>
          <p:cNvSpPr txBox="1">
            <a:spLocks noChangeArrowheads="1"/>
          </p:cNvSpPr>
          <p:nvPr/>
        </p:nvSpPr>
        <p:spPr bwMode="auto">
          <a:xfrm>
            <a:off x="1258888"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Head</a:t>
            </a:r>
          </a:p>
        </p:txBody>
      </p:sp>
      <p:sp>
        <p:nvSpPr>
          <p:cNvPr id="23571" name="Line 19"/>
          <p:cNvSpPr>
            <a:spLocks noChangeShapeType="1"/>
          </p:cNvSpPr>
          <p:nvPr/>
        </p:nvSpPr>
        <p:spPr bwMode="auto">
          <a:xfrm>
            <a:off x="1908175" y="3357563"/>
            <a:ext cx="0" cy="1150937"/>
          </a:xfrm>
          <a:prstGeom prst="line">
            <a:avLst/>
          </a:prstGeom>
          <a:noFill/>
          <a:ln w="9525">
            <a:solidFill>
              <a:schemeClr val="tx1"/>
            </a:solidFill>
            <a:round/>
            <a:headEnd/>
            <a:tailEnd type="triangle" w="med" len="med"/>
          </a:ln>
          <a:effectLst/>
        </p:spPr>
        <p:txBody>
          <a:bodyPr/>
          <a:lstStyle/>
          <a:p>
            <a:endParaRPr lang="en-NZ"/>
          </a:p>
        </p:txBody>
      </p:sp>
      <p:sp>
        <p:nvSpPr>
          <p:cNvPr id="23572" name="Text Box 20"/>
          <p:cNvSpPr txBox="1">
            <a:spLocks noChangeArrowheads="1"/>
          </p:cNvSpPr>
          <p:nvPr/>
        </p:nvSpPr>
        <p:spPr bwMode="auto">
          <a:xfrm>
            <a:off x="6013450"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Tail</a:t>
            </a:r>
          </a:p>
        </p:txBody>
      </p:sp>
      <p:sp>
        <p:nvSpPr>
          <p:cNvPr id="23573" name="Line 21"/>
          <p:cNvSpPr>
            <a:spLocks noChangeShapeType="1"/>
          </p:cNvSpPr>
          <p:nvPr/>
        </p:nvSpPr>
        <p:spPr bwMode="auto">
          <a:xfrm>
            <a:off x="6659563" y="3357563"/>
            <a:ext cx="3175" cy="1150937"/>
          </a:xfrm>
          <a:prstGeom prst="line">
            <a:avLst/>
          </a:prstGeom>
          <a:noFill/>
          <a:ln w="9525">
            <a:solidFill>
              <a:schemeClr val="tx1"/>
            </a:solidFill>
            <a:round/>
            <a:headEnd/>
            <a:tailEnd type="triangle" w="med" len="med"/>
          </a:ln>
          <a:effectLst/>
        </p:spPr>
        <p:txBody>
          <a:bodyPr/>
          <a:lstStyle/>
          <a:p>
            <a:endParaRPr lang="en-NZ"/>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NZ"/>
              <a:t>Linked List Operations</a:t>
            </a:r>
          </a:p>
        </p:txBody>
      </p:sp>
      <p:sp>
        <p:nvSpPr>
          <p:cNvPr id="26627" name="Rectangle 3"/>
          <p:cNvSpPr>
            <a:spLocks noGrp="1" noChangeArrowheads="1"/>
          </p:cNvSpPr>
          <p:nvPr>
            <p:ph idx="1"/>
          </p:nvPr>
        </p:nvSpPr>
        <p:spPr>
          <a:xfrm>
            <a:off x="457200" y="1600200"/>
            <a:ext cx="8229600" cy="4133850"/>
          </a:xfrm>
        </p:spPr>
        <p:txBody>
          <a:bodyPr/>
          <a:lstStyle/>
          <a:p>
            <a:pPr marL="609600" indent="-609600"/>
            <a:r>
              <a:rPr lang="en-NZ"/>
              <a:t>To delete a node</a:t>
            </a:r>
          </a:p>
        </p:txBody>
      </p:sp>
      <p:sp>
        <p:nvSpPr>
          <p:cNvPr id="26630" name="Text Box 6"/>
          <p:cNvSpPr txBox="1">
            <a:spLocks noChangeArrowheads="1"/>
          </p:cNvSpPr>
          <p:nvPr/>
        </p:nvSpPr>
        <p:spPr bwMode="auto">
          <a:xfrm>
            <a:off x="1331913"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1</a:t>
            </a:r>
          </a:p>
        </p:txBody>
      </p:sp>
      <p:sp>
        <p:nvSpPr>
          <p:cNvPr id="26631" name="Text Box 7"/>
          <p:cNvSpPr txBox="1">
            <a:spLocks noChangeArrowheads="1"/>
          </p:cNvSpPr>
          <p:nvPr/>
        </p:nvSpPr>
        <p:spPr bwMode="auto">
          <a:xfrm>
            <a:off x="1331913"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26633" name="Text Box 9"/>
          <p:cNvSpPr txBox="1">
            <a:spLocks noChangeArrowheads="1"/>
          </p:cNvSpPr>
          <p:nvPr/>
        </p:nvSpPr>
        <p:spPr bwMode="auto">
          <a:xfrm>
            <a:off x="3635375" y="4564063"/>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Monster2</a:t>
            </a:r>
          </a:p>
        </p:txBody>
      </p:sp>
      <p:sp>
        <p:nvSpPr>
          <p:cNvPr id="26634" name="Text Box 10"/>
          <p:cNvSpPr txBox="1">
            <a:spLocks noChangeArrowheads="1"/>
          </p:cNvSpPr>
          <p:nvPr/>
        </p:nvSpPr>
        <p:spPr bwMode="auto">
          <a:xfrm>
            <a:off x="3635375" y="4997450"/>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26635" name="Line 11"/>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26636" name="Text Box 12"/>
          <p:cNvSpPr txBox="1">
            <a:spLocks noChangeArrowheads="1"/>
          </p:cNvSpPr>
          <p:nvPr/>
        </p:nvSpPr>
        <p:spPr bwMode="auto">
          <a:xfrm>
            <a:off x="5940425"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3</a:t>
            </a:r>
          </a:p>
        </p:txBody>
      </p:sp>
      <p:sp>
        <p:nvSpPr>
          <p:cNvPr id="26637" name="Text Box 13"/>
          <p:cNvSpPr txBox="1">
            <a:spLocks noChangeArrowheads="1"/>
          </p:cNvSpPr>
          <p:nvPr/>
        </p:nvSpPr>
        <p:spPr bwMode="auto">
          <a:xfrm>
            <a:off x="5940425"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26643" name="Line 19"/>
          <p:cNvSpPr>
            <a:spLocks noChangeShapeType="1"/>
          </p:cNvSpPr>
          <p:nvPr/>
        </p:nvSpPr>
        <p:spPr bwMode="auto">
          <a:xfrm>
            <a:off x="2411413" y="5229225"/>
            <a:ext cx="2305050" cy="1223963"/>
          </a:xfrm>
          <a:prstGeom prst="line">
            <a:avLst/>
          </a:prstGeom>
          <a:noFill/>
          <a:ln w="9525">
            <a:solidFill>
              <a:schemeClr val="tx1"/>
            </a:solidFill>
            <a:round/>
            <a:headEnd/>
            <a:tailEnd/>
          </a:ln>
          <a:effectLst/>
        </p:spPr>
        <p:txBody>
          <a:bodyPr/>
          <a:lstStyle/>
          <a:p>
            <a:endParaRPr lang="en-NZ"/>
          </a:p>
        </p:txBody>
      </p:sp>
      <p:sp>
        <p:nvSpPr>
          <p:cNvPr id="26644" name="Line 20"/>
          <p:cNvSpPr>
            <a:spLocks noChangeShapeType="1"/>
          </p:cNvSpPr>
          <p:nvPr/>
        </p:nvSpPr>
        <p:spPr bwMode="auto">
          <a:xfrm flipV="1">
            <a:off x="4716463" y="5157788"/>
            <a:ext cx="2160587" cy="1295400"/>
          </a:xfrm>
          <a:prstGeom prst="line">
            <a:avLst/>
          </a:prstGeom>
          <a:noFill/>
          <a:ln w="9525">
            <a:solidFill>
              <a:schemeClr val="tx1"/>
            </a:solidFill>
            <a:round/>
            <a:headEnd/>
            <a:tailEnd type="triangle" w="med" len="med"/>
          </a:ln>
          <a:effectLst/>
        </p:spPr>
        <p:txBody>
          <a:bodyPr/>
          <a:lstStyle/>
          <a:p>
            <a:endParaRPr lang="en-NZ"/>
          </a:p>
        </p:txBody>
      </p:sp>
      <p:sp>
        <p:nvSpPr>
          <p:cNvPr id="26649" name="Text Box 25"/>
          <p:cNvSpPr txBox="1">
            <a:spLocks noChangeArrowheads="1"/>
          </p:cNvSpPr>
          <p:nvPr/>
        </p:nvSpPr>
        <p:spPr bwMode="auto">
          <a:xfrm>
            <a:off x="1474788" y="31400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Head</a:t>
            </a:r>
          </a:p>
        </p:txBody>
      </p:sp>
      <p:sp>
        <p:nvSpPr>
          <p:cNvPr id="26650" name="Line 26"/>
          <p:cNvSpPr>
            <a:spLocks noChangeShapeType="1"/>
          </p:cNvSpPr>
          <p:nvPr/>
        </p:nvSpPr>
        <p:spPr bwMode="auto">
          <a:xfrm>
            <a:off x="2124075" y="3644900"/>
            <a:ext cx="0" cy="863600"/>
          </a:xfrm>
          <a:prstGeom prst="line">
            <a:avLst/>
          </a:prstGeom>
          <a:noFill/>
          <a:ln w="9525">
            <a:solidFill>
              <a:schemeClr val="tx1"/>
            </a:solidFill>
            <a:round/>
            <a:headEnd/>
            <a:tailEnd type="triangle" w="med" len="med"/>
          </a:ln>
          <a:effectLst/>
        </p:spPr>
        <p:txBody>
          <a:bodyPr/>
          <a:lstStyle/>
          <a:p>
            <a:endParaRPr lang="en-NZ"/>
          </a:p>
        </p:txBody>
      </p:sp>
      <p:sp>
        <p:nvSpPr>
          <p:cNvPr id="26651" name="Text Box 27"/>
          <p:cNvSpPr txBox="1">
            <a:spLocks noChangeArrowheads="1"/>
          </p:cNvSpPr>
          <p:nvPr/>
        </p:nvSpPr>
        <p:spPr bwMode="auto">
          <a:xfrm>
            <a:off x="6229350" y="31400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Tail</a:t>
            </a:r>
          </a:p>
        </p:txBody>
      </p:sp>
      <p:sp>
        <p:nvSpPr>
          <p:cNvPr id="26652" name="Line 28"/>
          <p:cNvSpPr>
            <a:spLocks noChangeShapeType="1"/>
          </p:cNvSpPr>
          <p:nvPr/>
        </p:nvSpPr>
        <p:spPr bwMode="auto">
          <a:xfrm>
            <a:off x="6877050" y="3573463"/>
            <a:ext cx="1588" cy="935037"/>
          </a:xfrm>
          <a:prstGeom prst="line">
            <a:avLst/>
          </a:prstGeom>
          <a:noFill/>
          <a:ln w="9525">
            <a:solidFill>
              <a:schemeClr val="tx1"/>
            </a:solidFill>
            <a:round/>
            <a:headEnd/>
            <a:tailEnd type="triangle" w="med" len="med"/>
          </a:ln>
          <a:effectLst/>
        </p:spPr>
        <p:txBody>
          <a:bodyPr/>
          <a:lstStyle/>
          <a:p>
            <a:endParaRPr lang="en-NZ"/>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NZ"/>
              <a:t>Data Storage for Games	</a:t>
            </a:r>
          </a:p>
        </p:txBody>
      </p:sp>
      <p:sp>
        <p:nvSpPr>
          <p:cNvPr id="6147" name="Rectangle 3"/>
          <p:cNvSpPr>
            <a:spLocks noGrp="1" noChangeArrowheads="1"/>
          </p:cNvSpPr>
          <p:nvPr>
            <p:ph idx="1"/>
          </p:nvPr>
        </p:nvSpPr>
        <p:spPr/>
        <p:txBody>
          <a:bodyPr/>
          <a:lstStyle/>
          <a:p>
            <a:r>
              <a:rPr lang="en-NZ"/>
              <a:t>How can we store all the data needed to represent the objects in our game?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NZ"/>
              <a:t>Linked List Operations</a:t>
            </a:r>
          </a:p>
        </p:txBody>
      </p:sp>
      <p:sp>
        <p:nvSpPr>
          <p:cNvPr id="59395" name="Rectangle 3"/>
          <p:cNvSpPr>
            <a:spLocks noGrp="1" noChangeArrowheads="1"/>
          </p:cNvSpPr>
          <p:nvPr>
            <p:ph idx="1"/>
          </p:nvPr>
        </p:nvSpPr>
        <p:spPr>
          <a:xfrm>
            <a:off x="457200" y="1600200"/>
            <a:ext cx="8229600" cy="4133850"/>
          </a:xfrm>
        </p:spPr>
        <p:txBody>
          <a:bodyPr/>
          <a:lstStyle/>
          <a:p>
            <a:pPr marL="609600" indent="-609600"/>
            <a:r>
              <a:rPr lang="en-NZ"/>
              <a:t>Monster1-&gt;Next = Monster2-&gt;Next</a:t>
            </a:r>
          </a:p>
        </p:txBody>
      </p:sp>
      <p:sp>
        <p:nvSpPr>
          <p:cNvPr id="59396" name="Text Box 4"/>
          <p:cNvSpPr txBox="1">
            <a:spLocks noChangeArrowheads="1"/>
          </p:cNvSpPr>
          <p:nvPr/>
        </p:nvSpPr>
        <p:spPr bwMode="auto">
          <a:xfrm>
            <a:off x="1331913"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1</a:t>
            </a:r>
          </a:p>
        </p:txBody>
      </p:sp>
      <p:sp>
        <p:nvSpPr>
          <p:cNvPr id="59397" name="Text Box 5"/>
          <p:cNvSpPr txBox="1">
            <a:spLocks noChangeArrowheads="1"/>
          </p:cNvSpPr>
          <p:nvPr/>
        </p:nvSpPr>
        <p:spPr bwMode="auto">
          <a:xfrm>
            <a:off x="1331913"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9398" name="Text Box 6"/>
          <p:cNvSpPr txBox="1">
            <a:spLocks noChangeArrowheads="1"/>
          </p:cNvSpPr>
          <p:nvPr/>
        </p:nvSpPr>
        <p:spPr bwMode="auto">
          <a:xfrm>
            <a:off x="3635375" y="4564063"/>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Monster2</a:t>
            </a:r>
          </a:p>
        </p:txBody>
      </p:sp>
      <p:sp>
        <p:nvSpPr>
          <p:cNvPr id="59399" name="Text Box 7"/>
          <p:cNvSpPr txBox="1">
            <a:spLocks noChangeArrowheads="1"/>
          </p:cNvSpPr>
          <p:nvPr/>
        </p:nvSpPr>
        <p:spPr bwMode="auto">
          <a:xfrm>
            <a:off x="3635375" y="4997450"/>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9400" name="Line 8"/>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9401" name="Text Box 9"/>
          <p:cNvSpPr txBox="1">
            <a:spLocks noChangeArrowheads="1"/>
          </p:cNvSpPr>
          <p:nvPr/>
        </p:nvSpPr>
        <p:spPr bwMode="auto">
          <a:xfrm>
            <a:off x="5940425"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3</a:t>
            </a:r>
          </a:p>
        </p:txBody>
      </p:sp>
      <p:sp>
        <p:nvSpPr>
          <p:cNvPr id="59402" name="Text Box 10"/>
          <p:cNvSpPr txBox="1">
            <a:spLocks noChangeArrowheads="1"/>
          </p:cNvSpPr>
          <p:nvPr/>
        </p:nvSpPr>
        <p:spPr bwMode="auto">
          <a:xfrm>
            <a:off x="5940425"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9403" name="Line 11"/>
          <p:cNvSpPr>
            <a:spLocks noChangeShapeType="1"/>
          </p:cNvSpPr>
          <p:nvPr/>
        </p:nvSpPr>
        <p:spPr bwMode="auto">
          <a:xfrm>
            <a:off x="2411413" y="5229225"/>
            <a:ext cx="2305050" cy="1223963"/>
          </a:xfrm>
          <a:prstGeom prst="line">
            <a:avLst/>
          </a:prstGeom>
          <a:noFill/>
          <a:ln w="9525">
            <a:solidFill>
              <a:schemeClr val="tx1"/>
            </a:solidFill>
            <a:round/>
            <a:headEnd/>
            <a:tailEnd/>
          </a:ln>
          <a:effectLst/>
        </p:spPr>
        <p:txBody>
          <a:bodyPr/>
          <a:lstStyle/>
          <a:p>
            <a:endParaRPr lang="en-NZ"/>
          </a:p>
        </p:txBody>
      </p:sp>
      <p:sp>
        <p:nvSpPr>
          <p:cNvPr id="59404" name="Line 12"/>
          <p:cNvSpPr>
            <a:spLocks noChangeShapeType="1"/>
          </p:cNvSpPr>
          <p:nvPr/>
        </p:nvSpPr>
        <p:spPr bwMode="auto">
          <a:xfrm flipV="1">
            <a:off x="4716463" y="5157788"/>
            <a:ext cx="2160587" cy="1295400"/>
          </a:xfrm>
          <a:prstGeom prst="line">
            <a:avLst/>
          </a:prstGeom>
          <a:noFill/>
          <a:ln w="9525">
            <a:solidFill>
              <a:schemeClr val="tx1"/>
            </a:solidFill>
            <a:round/>
            <a:headEnd/>
            <a:tailEnd type="triangle" w="med" len="med"/>
          </a:ln>
          <a:effectLst/>
        </p:spPr>
        <p:txBody>
          <a:bodyPr/>
          <a:lstStyle/>
          <a:p>
            <a:endParaRPr lang="en-NZ"/>
          </a:p>
        </p:txBody>
      </p:sp>
      <p:sp>
        <p:nvSpPr>
          <p:cNvPr id="59405" name="Text Box 13"/>
          <p:cNvSpPr txBox="1">
            <a:spLocks noChangeArrowheads="1"/>
          </p:cNvSpPr>
          <p:nvPr/>
        </p:nvSpPr>
        <p:spPr bwMode="auto">
          <a:xfrm>
            <a:off x="1474788" y="31400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Head</a:t>
            </a:r>
          </a:p>
        </p:txBody>
      </p:sp>
      <p:sp>
        <p:nvSpPr>
          <p:cNvPr id="59406" name="Line 14"/>
          <p:cNvSpPr>
            <a:spLocks noChangeShapeType="1"/>
          </p:cNvSpPr>
          <p:nvPr/>
        </p:nvSpPr>
        <p:spPr bwMode="auto">
          <a:xfrm>
            <a:off x="2124075" y="3644900"/>
            <a:ext cx="0" cy="863600"/>
          </a:xfrm>
          <a:prstGeom prst="line">
            <a:avLst/>
          </a:prstGeom>
          <a:noFill/>
          <a:ln w="9525">
            <a:solidFill>
              <a:schemeClr val="tx1"/>
            </a:solidFill>
            <a:round/>
            <a:headEnd/>
            <a:tailEnd type="triangle" w="med" len="med"/>
          </a:ln>
          <a:effectLst/>
        </p:spPr>
        <p:txBody>
          <a:bodyPr/>
          <a:lstStyle/>
          <a:p>
            <a:endParaRPr lang="en-NZ"/>
          </a:p>
        </p:txBody>
      </p:sp>
      <p:sp>
        <p:nvSpPr>
          <p:cNvPr id="59407" name="Text Box 15"/>
          <p:cNvSpPr txBox="1">
            <a:spLocks noChangeArrowheads="1"/>
          </p:cNvSpPr>
          <p:nvPr/>
        </p:nvSpPr>
        <p:spPr bwMode="auto">
          <a:xfrm>
            <a:off x="6229350" y="31400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Tail</a:t>
            </a:r>
          </a:p>
        </p:txBody>
      </p:sp>
      <p:sp>
        <p:nvSpPr>
          <p:cNvPr id="59408" name="Line 16"/>
          <p:cNvSpPr>
            <a:spLocks noChangeShapeType="1"/>
          </p:cNvSpPr>
          <p:nvPr/>
        </p:nvSpPr>
        <p:spPr bwMode="auto">
          <a:xfrm>
            <a:off x="6877050" y="3573463"/>
            <a:ext cx="1588" cy="935037"/>
          </a:xfrm>
          <a:prstGeom prst="line">
            <a:avLst/>
          </a:prstGeom>
          <a:noFill/>
          <a:ln w="9525">
            <a:solidFill>
              <a:schemeClr val="tx1"/>
            </a:solidFill>
            <a:round/>
            <a:headEnd/>
            <a:tailEnd type="triangle" w="med" len="med"/>
          </a:ln>
          <a:effectLst/>
        </p:spPr>
        <p:txBody>
          <a:bodyPr/>
          <a:lstStyle/>
          <a:p>
            <a:endParaRPr lang="en-NZ"/>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NZ"/>
              <a:t>Linked List Operations</a:t>
            </a:r>
          </a:p>
        </p:txBody>
      </p:sp>
      <p:sp>
        <p:nvSpPr>
          <p:cNvPr id="28675" name="Rectangle 3"/>
          <p:cNvSpPr>
            <a:spLocks noGrp="1" noChangeArrowheads="1"/>
          </p:cNvSpPr>
          <p:nvPr>
            <p:ph idx="1"/>
          </p:nvPr>
        </p:nvSpPr>
        <p:spPr>
          <a:xfrm>
            <a:off x="457200" y="1600200"/>
            <a:ext cx="8229600" cy="4133850"/>
          </a:xfrm>
        </p:spPr>
        <p:txBody>
          <a:bodyPr/>
          <a:lstStyle/>
          <a:p>
            <a:pPr marL="609600" indent="-609600"/>
            <a:r>
              <a:rPr lang="en-NZ" dirty="0" smtClean="0"/>
              <a:t>Monster2’s memory will be </a:t>
            </a:r>
            <a:r>
              <a:rPr lang="en-NZ" dirty="0" err="1" smtClean="0"/>
              <a:t>GC’d</a:t>
            </a:r>
            <a:endParaRPr lang="en-NZ" dirty="0"/>
          </a:p>
        </p:txBody>
      </p:sp>
      <p:sp>
        <p:nvSpPr>
          <p:cNvPr id="28676" name="Text Box 4"/>
          <p:cNvSpPr txBox="1">
            <a:spLocks noChangeArrowheads="1"/>
          </p:cNvSpPr>
          <p:nvPr/>
        </p:nvSpPr>
        <p:spPr bwMode="auto">
          <a:xfrm>
            <a:off x="1258888"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Head</a:t>
            </a:r>
          </a:p>
        </p:txBody>
      </p:sp>
      <p:sp>
        <p:nvSpPr>
          <p:cNvPr id="28678" name="Text Box 6"/>
          <p:cNvSpPr txBox="1">
            <a:spLocks noChangeArrowheads="1"/>
          </p:cNvSpPr>
          <p:nvPr/>
        </p:nvSpPr>
        <p:spPr bwMode="auto">
          <a:xfrm>
            <a:off x="1331913"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1</a:t>
            </a:r>
          </a:p>
        </p:txBody>
      </p:sp>
      <p:sp>
        <p:nvSpPr>
          <p:cNvPr id="28679" name="Text Box 7"/>
          <p:cNvSpPr txBox="1">
            <a:spLocks noChangeArrowheads="1"/>
          </p:cNvSpPr>
          <p:nvPr/>
        </p:nvSpPr>
        <p:spPr bwMode="auto">
          <a:xfrm>
            <a:off x="1331913"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28683" name="Text Box 11"/>
          <p:cNvSpPr txBox="1">
            <a:spLocks noChangeArrowheads="1"/>
          </p:cNvSpPr>
          <p:nvPr/>
        </p:nvSpPr>
        <p:spPr bwMode="auto">
          <a:xfrm>
            <a:off x="5940425"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3</a:t>
            </a:r>
          </a:p>
        </p:txBody>
      </p:sp>
      <p:sp>
        <p:nvSpPr>
          <p:cNvPr id="28684" name="Text Box 12"/>
          <p:cNvSpPr txBox="1">
            <a:spLocks noChangeArrowheads="1"/>
          </p:cNvSpPr>
          <p:nvPr/>
        </p:nvSpPr>
        <p:spPr bwMode="auto">
          <a:xfrm>
            <a:off x="5940425"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28685" name="Line 13"/>
          <p:cNvSpPr>
            <a:spLocks noChangeShapeType="1"/>
          </p:cNvSpPr>
          <p:nvPr/>
        </p:nvSpPr>
        <p:spPr bwMode="auto">
          <a:xfrm>
            <a:off x="1908175" y="3357563"/>
            <a:ext cx="0" cy="1150937"/>
          </a:xfrm>
          <a:prstGeom prst="line">
            <a:avLst/>
          </a:prstGeom>
          <a:noFill/>
          <a:ln w="9525">
            <a:solidFill>
              <a:schemeClr val="tx1"/>
            </a:solidFill>
            <a:round/>
            <a:headEnd/>
            <a:tailEnd type="triangle" w="med" len="med"/>
          </a:ln>
          <a:effectLst/>
        </p:spPr>
        <p:txBody>
          <a:bodyPr/>
          <a:lstStyle/>
          <a:p>
            <a:endParaRPr lang="en-NZ"/>
          </a:p>
        </p:txBody>
      </p:sp>
      <p:sp>
        <p:nvSpPr>
          <p:cNvPr id="28686" name="Text Box 14"/>
          <p:cNvSpPr txBox="1">
            <a:spLocks noChangeArrowheads="1"/>
          </p:cNvSpPr>
          <p:nvPr/>
        </p:nvSpPr>
        <p:spPr bwMode="auto">
          <a:xfrm>
            <a:off x="6013450"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Tail</a:t>
            </a:r>
          </a:p>
        </p:txBody>
      </p:sp>
      <p:sp>
        <p:nvSpPr>
          <p:cNvPr id="28688" name="Line 16"/>
          <p:cNvSpPr>
            <a:spLocks noChangeShapeType="1"/>
          </p:cNvSpPr>
          <p:nvPr/>
        </p:nvSpPr>
        <p:spPr bwMode="auto">
          <a:xfrm>
            <a:off x="6659563" y="3357563"/>
            <a:ext cx="3175" cy="1150937"/>
          </a:xfrm>
          <a:prstGeom prst="line">
            <a:avLst/>
          </a:prstGeom>
          <a:noFill/>
          <a:ln w="9525">
            <a:solidFill>
              <a:schemeClr val="tx1"/>
            </a:solidFill>
            <a:round/>
            <a:headEnd/>
            <a:tailEnd type="triangle" w="med" len="med"/>
          </a:ln>
          <a:effectLst/>
        </p:spPr>
        <p:txBody>
          <a:bodyPr/>
          <a:lstStyle/>
          <a:p>
            <a:endParaRPr lang="en-NZ"/>
          </a:p>
        </p:txBody>
      </p:sp>
      <p:sp>
        <p:nvSpPr>
          <p:cNvPr id="28690" name="Line 18"/>
          <p:cNvSpPr>
            <a:spLocks noChangeShapeType="1"/>
          </p:cNvSpPr>
          <p:nvPr/>
        </p:nvSpPr>
        <p:spPr bwMode="auto">
          <a:xfrm flipV="1">
            <a:off x="2411413" y="5157788"/>
            <a:ext cx="4465637" cy="0"/>
          </a:xfrm>
          <a:prstGeom prst="line">
            <a:avLst/>
          </a:prstGeom>
          <a:noFill/>
          <a:ln w="9525">
            <a:solidFill>
              <a:schemeClr val="tx1"/>
            </a:solidFill>
            <a:round/>
            <a:headEnd/>
            <a:tailEnd type="triangle" w="med" len="med"/>
          </a:ln>
          <a:effectLst/>
        </p:spPr>
        <p:txBody>
          <a:bodyPr/>
          <a:lstStyle/>
          <a:p>
            <a:endParaRPr lang="en-NZ"/>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NZ"/>
              <a:t>Deleting continued</a:t>
            </a:r>
          </a:p>
        </p:txBody>
      </p:sp>
      <p:sp>
        <p:nvSpPr>
          <p:cNvPr id="25603" name="Rectangle 3"/>
          <p:cNvSpPr>
            <a:spLocks noGrp="1" noChangeArrowheads="1"/>
          </p:cNvSpPr>
          <p:nvPr>
            <p:ph idx="1"/>
          </p:nvPr>
        </p:nvSpPr>
        <p:spPr>
          <a:xfrm>
            <a:off x="914400" y="1785926"/>
            <a:ext cx="7772400" cy="4572000"/>
          </a:xfrm>
        </p:spPr>
        <p:txBody>
          <a:bodyPr>
            <a:normAutofit lnSpcReduction="10000"/>
          </a:bodyPr>
          <a:lstStyle/>
          <a:p>
            <a:pPr>
              <a:spcBef>
                <a:spcPts val="600"/>
              </a:spcBef>
              <a:spcAft>
                <a:spcPts val="600"/>
              </a:spcAft>
            </a:pPr>
            <a:r>
              <a:rPr lang="en-NZ" sz="2800" dirty="0"/>
              <a:t>But how would we find Monster1 (i.e. the node </a:t>
            </a:r>
            <a:r>
              <a:rPr lang="en-NZ" sz="2800" b="1" dirty="0"/>
              <a:t>before</a:t>
            </a:r>
            <a:r>
              <a:rPr lang="en-NZ" sz="2800" dirty="0"/>
              <a:t> the one we want to delete)?</a:t>
            </a:r>
          </a:p>
          <a:p>
            <a:pPr>
              <a:spcBef>
                <a:spcPts val="600"/>
              </a:spcBef>
              <a:spcAft>
                <a:spcPts val="600"/>
              </a:spcAft>
            </a:pPr>
            <a:r>
              <a:rPr lang="en-NZ" sz="2800" dirty="0"/>
              <a:t>Algorithm</a:t>
            </a:r>
          </a:p>
          <a:p>
            <a:pPr lvl="1">
              <a:spcBef>
                <a:spcPts val="600"/>
              </a:spcBef>
              <a:spcAft>
                <a:spcPts val="600"/>
              </a:spcAft>
            </a:pPr>
            <a:r>
              <a:rPr lang="en-NZ" sz="2400" dirty="0"/>
              <a:t>Start at the beginning. </a:t>
            </a:r>
          </a:p>
          <a:p>
            <a:pPr lvl="1">
              <a:spcBef>
                <a:spcPts val="600"/>
              </a:spcBef>
              <a:spcAft>
                <a:spcPts val="600"/>
              </a:spcAft>
            </a:pPr>
            <a:r>
              <a:rPr lang="en-NZ" sz="2400" dirty="0"/>
              <a:t>For each node ask “Is the node </a:t>
            </a:r>
            <a:r>
              <a:rPr lang="en-NZ" sz="2400" b="1" i="1" dirty="0"/>
              <a:t>after</a:t>
            </a:r>
            <a:r>
              <a:rPr lang="en-NZ" sz="2400" dirty="0"/>
              <a:t> this one (i.e. its </a:t>
            </a:r>
            <a:r>
              <a:rPr lang="en-NZ" sz="2400" dirty="0" smtClean="0"/>
              <a:t>Next</a:t>
            </a:r>
            <a:r>
              <a:rPr lang="en-NZ" sz="2400" dirty="0"/>
              <a:t>) the one who is to be deleted?”</a:t>
            </a:r>
          </a:p>
          <a:p>
            <a:pPr lvl="1">
              <a:spcBef>
                <a:spcPts val="600"/>
              </a:spcBef>
              <a:spcAft>
                <a:spcPts val="600"/>
              </a:spcAft>
            </a:pPr>
            <a:r>
              <a:rPr lang="en-NZ" sz="2400" dirty="0"/>
              <a:t>If so, it is the “previous” node.</a:t>
            </a:r>
          </a:p>
          <a:p>
            <a:pPr lvl="1">
              <a:spcBef>
                <a:spcPts val="600"/>
              </a:spcBef>
              <a:spcAft>
                <a:spcPts val="600"/>
              </a:spcAft>
            </a:pPr>
            <a:r>
              <a:rPr lang="en-NZ" sz="2400" dirty="0"/>
              <a:t>Set the Next of the “previous” node to the Next of the node to be deleted.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NZ"/>
              <a:t>Deleting continued</a:t>
            </a:r>
          </a:p>
        </p:txBody>
      </p:sp>
      <p:sp>
        <p:nvSpPr>
          <p:cNvPr id="33795" name="Rectangle 3"/>
          <p:cNvSpPr>
            <a:spLocks noGrp="1" noChangeArrowheads="1"/>
          </p:cNvSpPr>
          <p:nvPr>
            <p:ph idx="1"/>
          </p:nvPr>
        </p:nvSpPr>
        <p:spPr/>
        <p:txBody>
          <a:bodyPr/>
          <a:lstStyle/>
          <a:p>
            <a:r>
              <a:rPr lang="en-NZ"/>
              <a:t>Delete Monster3</a:t>
            </a:r>
          </a:p>
        </p:txBody>
      </p:sp>
      <p:sp>
        <p:nvSpPr>
          <p:cNvPr id="33796" name="Text Box 4"/>
          <p:cNvSpPr txBox="1">
            <a:spLocks noChangeArrowheads="1"/>
          </p:cNvSpPr>
          <p:nvPr/>
        </p:nvSpPr>
        <p:spPr bwMode="auto">
          <a:xfrm>
            <a:off x="179388"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Head</a:t>
            </a:r>
          </a:p>
        </p:txBody>
      </p:sp>
      <p:sp>
        <p:nvSpPr>
          <p:cNvPr id="33798" name="Text Box 6"/>
          <p:cNvSpPr txBox="1">
            <a:spLocks noChangeArrowheads="1"/>
          </p:cNvSpPr>
          <p:nvPr/>
        </p:nvSpPr>
        <p:spPr bwMode="auto">
          <a:xfrm>
            <a:off x="252413"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1</a:t>
            </a:r>
          </a:p>
        </p:txBody>
      </p:sp>
      <p:sp>
        <p:nvSpPr>
          <p:cNvPr id="33799" name="Text Box 7"/>
          <p:cNvSpPr txBox="1">
            <a:spLocks noChangeArrowheads="1"/>
          </p:cNvSpPr>
          <p:nvPr/>
        </p:nvSpPr>
        <p:spPr bwMode="auto">
          <a:xfrm>
            <a:off x="252413"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3800"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33801" name="Text Box 9"/>
          <p:cNvSpPr txBox="1">
            <a:spLocks noChangeArrowheads="1"/>
          </p:cNvSpPr>
          <p:nvPr/>
        </p:nvSpPr>
        <p:spPr bwMode="auto">
          <a:xfrm>
            <a:off x="2555875" y="4564063"/>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Monster2</a:t>
            </a:r>
          </a:p>
        </p:txBody>
      </p:sp>
      <p:sp>
        <p:nvSpPr>
          <p:cNvPr id="33802" name="Text Box 10"/>
          <p:cNvSpPr txBox="1">
            <a:spLocks noChangeArrowheads="1"/>
          </p:cNvSpPr>
          <p:nvPr/>
        </p:nvSpPr>
        <p:spPr bwMode="auto">
          <a:xfrm>
            <a:off x="2555875" y="4997450"/>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3803"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33804" name="Text Box 12"/>
          <p:cNvSpPr txBox="1">
            <a:spLocks noChangeArrowheads="1"/>
          </p:cNvSpPr>
          <p:nvPr/>
        </p:nvSpPr>
        <p:spPr bwMode="auto">
          <a:xfrm>
            <a:off x="4860925"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3</a:t>
            </a:r>
          </a:p>
        </p:txBody>
      </p:sp>
      <p:sp>
        <p:nvSpPr>
          <p:cNvPr id="33805" name="Text Box 13"/>
          <p:cNvSpPr txBox="1">
            <a:spLocks noChangeArrowheads="1"/>
          </p:cNvSpPr>
          <p:nvPr/>
        </p:nvSpPr>
        <p:spPr bwMode="auto">
          <a:xfrm>
            <a:off x="4860925"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3806" name="Line 14"/>
          <p:cNvSpPr>
            <a:spLocks noChangeShapeType="1"/>
          </p:cNvSpPr>
          <p:nvPr/>
        </p:nvSpPr>
        <p:spPr bwMode="auto">
          <a:xfrm>
            <a:off x="827088" y="3429000"/>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33807" name="Text Box 15"/>
          <p:cNvSpPr txBox="1">
            <a:spLocks noChangeArrowheads="1"/>
          </p:cNvSpPr>
          <p:nvPr/>
        </p:nvSpPr>
        <p:spPr bwMode="auto">
          <a:xfrm>
            <a:off x="7092950"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Tail</a:t>
            </a:r>
          </a:p>
        </p:txBody>
      </p:sp>
      <p:sp>
        <p:nvSpPr>
          <p:cNvPr id="33809" name="Line 17"/>
          <p:cNvSpPr>
            <a:spLocks noChangeShapeType="1"/>
          </p:cNvSpPr>
          <p:nvPr/>
        </p:nvSpPr>
        <p:spPr bwMode="auto">
          <a:xfrm>
            <a:off x="7740650" y="3429000"/>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33810" name="Text Box 18"/>
          <p:cNvSpPr txBox="1">
            <a:spLocks noChangeArrowheads="1"/>
          </p:cNvSpPr>
          <p:nvPr/>
        </p:nvSpPr>
        <p:spPr bwMode="auto">
          <a:xfrm>
            <a:off x="7018338" y="4581525"/>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Monster4</a:t>
            </a:r>
          </a:p>
        </p:txBody>
      </p:sp>
      <p:sp>
        <p:nvSpPr>
          <p:cNvPr id="33811" name="Text Box 19"/>
          <p:cNvSpPr txBox="1">
            <a:spLocks noChangeArrowheads="1"/>
          </p:cNvSpPr>
          <p:nvPr/>
        </p:nvSpPr>
        <p:spPr bwMode="auto">
          <a:xfrm>
            <a:off x="7018338" y="5014913"/>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3812"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33813" name="Text Box 21"/>
          <p:cNvSpPr txBox="1">
            <a:spLocks noChangeArrowheads="1"/>
          </p:cNvSpPr>
          <p:nvPr/>
        </p:nvSpPr>
        <p:spPr bwMode="auto">
          <a:xfrm>
            <a:off x="4427538" y="6165850"/>
            <a:ext cx="23749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NodeToDelete</a:t>
            </a:r>
          </a:p>
        </p:txBody>
      </p:sp>
      <p:sp>
        <p:nvSpPr>
          <p:cNvPr id="33814" name="Line 22"/>
          <p:cNvSpPr>
            <a:spLocks noChangeShapeType="1"/>
          </p:cNvSpPr>
          <p:nvPr/>
        </p:nvSpPr>
        <p:spPr bwMode="auto">
          <a:xfrm flipV="1">
            <a:off x="5580063" y="5373688"/>
            <a:ext cx="0" cy="720725"/>
          </a:xfrm>
          <a:prstGeom prst="line">
            <a:avLst/>
          </a:prstGeom>
          <a:noFill/>
          <a:ln w="9525">
            <a:solidFill>
              <a:schemeClr val="tx1"/>
            </a:solidFill>
            <a:round/>
            <a:headEnd/>
            <a:tailEnd type="triangle" w="med" len="med"/>
          </a:ln>
          <a:effectLst/>
        </p:spPr>
        <p:txBody>
          <a:bodyPr/>
          <a:lstStyle/>
          <a:p>
            <a:endParaRPr lang="en-NZ"/>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NZ"/>
              <a:t>Deleting continued</a:t>
            </a:r>
          </a:p>
        </p:txBody>
      </p:sp>
      <p:sp>
        <p:nvSpPr>
          <p:cNvPr id="34819" name="Rectangle 3"/>
          <p:cNvSpPr>
            <a:spLocks noGrp="1" noChangeArrowheads="1"/>
          </p:cNvSpPr>
          <p:nvPr>
            <p:ph idx="1"/>
          </p:nvPr>
        </p:nvSpPr>
        <p:spPr/>
        <p:txBody>
          <a:bodyPr/>
          <a:lstStyle/>
          <a:p>
            <a:r>
              <a:rPr lang="en-NZ"/>
              <a:t>Delete Monster3</a:t>
            </a:r>
          </a:p>
        </p:txBody>
      </p:sp>
      <p:sp>
        <p:nvSpPr>
          <p:cNvPr id="34820" name="Text Box 4"/>
          <p:cNvSpPr txBox="1">
            <a:spLocks noChangeArrowheads="1"/>
          </p:cNvSpPr>
          <p:nvPr/>
        </p:nvSpPr>
        <p:spPr bwMode="auto">
          <a:xfrm>
            <a:off x="179388"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Head</a:t>
            </a:r>
          </a:p>
        </p:txBody>
      </p:sp>
      <p:sp>
        <p:nvSpPr>
          <p:cNvPr id="34822" name="Text Box 6"/>
          <p:cNvSpPr txBox="1">
            <a:spLocks noChangeArrowheads="1"/>
          </p:cNvSpPr>
          <p:nvPr/>
        </p:nvSpPr>
        <p:spPr bwMode="auto">
          <a:xfrm>
            <a:off x="252413"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1</a:t>
            </a:r>
          </a:p>
        </p:txBody>
      </p:sp>
      <p:sp>
        <p:nvSpPr>
          <p:cNvPr id="34823" name="Text Box 7"/>
          <p:cNvSpPr txBox="1">
            <a:spLocks noChangeArrowheads="1"/>
          </p:cNvSpPr>
          <p:nvPr/>
        </p:nvSpPr>
        <p:spPr bwMode="auto">
          <a:xfrm>
            <a:off x="252413"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4824"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34825" name="Text Box 9"/>
          <p:cNvSpPr txBox="1">
            <a:spLocks noChangeArrowheads="1"/>
          </p:cNvSpPr>
          <p:nvPr/>
        </p:nvSpPr>
        <p:spPr bwMode="auto">
          <a:xfrm>
            <a:off x="2555875" y="4564063"/>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Monster2</a:t>
            </a:r>
          </a:p>
        </p:txBody>
      </p:sp>
      <p:sp>
        <p:nvSpPr>
          <p:cNvPr id="34826" name="Text Box 10"/>
          <p:cNvSpPr txBox="1">
            <a:spLocks noChangeArrowheads="1"/>
          </p:cNvSpPr>
          <p:nvPr/>
        </p:nvSpPr>
        <p:spPr bwMode="auto">
          <a:xfrm>
            <a:off x="2555875" y="4997450"/>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4827"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34828" name="Text Box 12"/>
          <p:cNvSpPr txBox="1">
            <a:spLocks noChangeArrowheads="1"/>
          </p:cNvSpPr>
          <p:nvPr/>
        </p:nvSpPr>
        <p:spPr bwMode="auto">
          <a:xfrm>
            <a:off x="4860925"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3</a:t>
            </a:r>
          </a:p>
        </p:txBody>
      </p:sp>
      <p:sp>
        <p:nvSpPr>
          <p:cNvPr id="34829" name="Text Box 13"/>
          <p:cNvSpPr txBox="1">
            <a:spLocks noChangeArrowheads="1"/>
          </p:cNvSpPr>
          <p:nvPr/>
        </p:nvSpPr>
        <p:spPr bwMode="auto">
          <a:xfrm>
            <a:off x="4860925"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4830" name="Line 14"/>
          <p:cNvSpPr>
            <a:spLocks noChangeShapeType="1"/>
          </p:cNvSpPr>
          <p:nvPr/>
        </p:nvSpPr>
        <p:spPr bwMode="auto">
          <a:xfrm flipH="1">
            <a:off x="828675" y="3357563"/>
            <a:ext cx="71438" cy="1150937"/>
          </a:xfrm>
          <a:prstGeom prst="line">
            <a:avLst/>
          </a:prstGeom>
          <a:noFill/>
          <a:ln w="9525">
            <a:solidFill>
              <a:schemeClr val="tx1"/>
            </a:solidFill>
            <a:round/>
            <a:headEnd/>
            <a:tailEnd type="triangle" w="med" len="med"/>
          </a:ln>
          <a:effectLst/>
        </p:spPr>
        <p:txBody>
          <a:bodyPr/>
          <a:lstStyle/>
          <a:p>
            <a:endParaRPr lang="en-NZ"/>
          </a:p>
        </p:txBody>
      </p:sp>
      <p:sp>
        <p:nvSpPr>
          <p:cNvPr id="34831" name="Text Box 15"/>
          <p:cNvSpPr txBox="1">
            <a:spLocks noChangeArrowheads="1"/>
          </p:cNvSpPr>
          <p:nvPr/>
        </p:nvSpPr>
        <p:spPr bwMode="auto">
          <a:xfrm>
            <a:off x="7092950"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Tail</a:t>
            </a:r>
          </a:p>
        </p:txBody>
      </p:sp>
      <p:sp>
        <p:nvSpPr>
          <p:cNvPr id="34833" name="Line 17"/>
          <p:cNvSpPr>
            <a:spLocks noChangeShapeType="1"/>
          </p:cNvSpPr>
          <p:nvPr/>
        </p:nvSpPr>
        <p:spPr bwMode="auto">
          <a:xfrm>
            <a:off x="7740650" y="3429000"/>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34834" name="Text Box 18"/>
          <p:cNvSpPr txBox="1">
            <a:spLocks noChangeArrowheads="1"/>
          </p:cNvSpPr>
          <p:nvPr/>
        </p:nvSpPr>
        <p:spPr bwMode="auto">
          <a:xfrm>
            <a:off x="7018338" y="4581525"/>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Monster4</a:t>
            </a:r>
          </a:p>
        </p:txBody>
      </p:sp>
      <p:sp>
        <p:nvSpPr>
          <p:cNvPr id="34835" name="Text Box 19"/>
          <p:cNvSpPr txBox="1">
            <a:spLocks noChangeArrowheads="1"/>
          </p:cNvSpPr>
          <p:nvPr/>
        </p:nvSpPr>
        <p:spPr bwMode="auto">
          <a:xfrm>
            <a:off x="7018338" y="5014913"/>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4836"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34837" name="Text Box 21"/>
          <p:cNvSpPr txBox="1">
            <a:spLocks noChangeArrowheads="1"/>
          </p:cNvSpPr>
          <p:nvPr/>
        </p:nvSpPr>
        <p:spPr bwMode="auto">
          <a:xfrm>
            <a:off x="2052638" y="2852738"/>
            <a:ext cx="2087562"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NodeWalker</a:t>
            </a:r>
          </a:p>
        </p:txBody>
      </p:sp>
      <p:sp>
        <p:nvSpPr>
          <p:cNvPr id="34839" name="Line 23"/>
          <p:cNvSpPr>
            <a:spLocks noChangeShapeType="1"/>
          </p:cNvSpPr>
          <p:nvPr/>
        </p:nvSpPr>
        <p:spPr bwMode="auto">
          <a:xfrm flipH="1">
            <a:off x="1258888" y="3357563"/>
            <a:ext cx="1728787" cy="1008062"/>
          </a:xfrm>
          <a:prstGeom prst="line">
            <a:avLst/>
          </a:prstGeom>
          <a:noFill/>
          <a:ln w="9525">
            <a:solidFill>
              <a:schemeClr val="tx1"/>
            </a:solidFill>
            <a:round/>
            <a:headEnd/>
            <a:tailEnd type="triangle" w="med" len="med"/>
          </a:ln>
          <a:effectLst/>
        </p:spPr>
        <p:txBody>
          <a:bodyPr/>
          <a:lstStyle/>
          <a:p>
            <a:endParaRPr lang="en-NZ"/>
          </a:p>
        </p:txBody>
      </p:sp>
      <p:sp>
        <p:nvSpPr>
          <p:cNvPr id="34842" name="Text Box 26"/>
          <p:cNvSpPr txBox="1">
            <a:spLocks noChangeArrowheads="1"/>
          </p:cNvSpPr>
          <p:nvPr/>
        </p:nvSpPr>
        <p:spPr bwMode="auto">
          <a:xfrm>
            <a:off x="4427538" y="6165850"/>
            <a:ext cx="23749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NodeToDelete</a:t>
            </a:r>
          </a:p>
        </p:txBody>
      </p:sp>
      <p:sp>
        <p:nvSpPr>
          <p:cNvPr id="34843" name="Line 27"/>
          <p:cNvSpPr>
            <a:spLocks noChangeShapeType="1"/>
          </p:cNvSpPr>
          <p:nvPr/>
        </p:nvSpPr>
        <p:spPr bwMode="auto">
          <a:xfrm flipV="1">
            <a:off x="5580063" y="5373688"/>
            <a:ext cx="0" cy="720725"/>
          </a:xfrm>
          <a:prstGeom prst="line">
            <a:avLst/>
          </a:prstGeom>
          <a:noFill/>
          <a:ln w="9525">
            <a:solidFill>
              <a:schemeClr val="tx1"/>
            </a:solidFill>
            <a:round/>
            <a:headEnd/>
            <a:tailEnd type="triangle" w="med" len="med"/>
          </a:ln>
          <a:effectLst/>
        </p:spPr>
        <p:txBody>
          <a:bodyPr/>
          <a:lstStyle/>
          <a:p>
            <a:endParaRPr lang="en-NZ"/>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NZ"/>
              <a:t>Deleting continued</a:t>
            </a:r>
          </a:p>
        </p:txBody>
      </p:sp>
      <p:sp>
        <p:nvSpPr>
          <p:cNvPr id="36867" name="Rectangle 3"/>
          <p:cNvSpPr>
            <a:spLocks noGrp="1" noChangeArrowheads="1"/>
          </p:cNvSpPr>
          <p:nvPr>
            <p:ph idx="1"/>
          </p:nvPr>
        </p:nvSpPr>
        <p:spPr/>
        <p:txBody>
          <a:bodyPr/>
          <a:lstStyle/>
          <a:p>
            <a:r>
              <a:rPr lang="en-NZ"/>
              <a:t>NodeWalker = NodeWalker &gt;Next</a:t>
            </a:r>
          </a:p>
        </p:txBody>
      </p:sp>
      <p:sp>
        <p:nvSpPr>
          <p:cNvPr id="36868" name="Text Box 4"/>
          <p:cNvSpPr txBox="1">
            <a:spLocks noChangeArrowheads="1"/>
          </p:cNvSpPr>
          <p:nvPr/>
        </p:nvSpPr>
        <p:spPr bwMode="auto">
          <a:xfrm>
            <a:off x="179388"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Head</a:t>
            </a:r>
          </a:p>
        </p:txBody>
      </p:sp>
      <p:sp>
        <p:nvSpPr>
          <p:cNvPr id="36870" name="Text Box 6"/>
          <p:cNvSpPr txBox="1">
            <a:spLocks noChangeArrowheads="1"/>
          </p:cNvSpPr>
          <p:nvPr/>
        </p:nvSpPr>
        <p:spPr bwMode="auto">
          <a:xfrm>
            <a:off x="252413"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1</a:t>
            </a:r>
          </a:p>
        </p:txBody>
      </p:sp>
      <p:sp>
        <p:nvSpPr>
          <p:cNvPr id="36871" name="Text Box 7"/>
          <p:cNvSpPr txBox="1">
            <a:spLocks noChangeArrowheads="1"/>
          </p:cNvSpPr>
          <p:nvPr/>
        </p:nvSpPr>
        <p:spPr bwMode="auto">
          <a:xfrm>
            <a:off x="252413"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6872"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36873" name="Text Box 9"/>
          <p:cNvSpPr txBox="1">
            <a:spLocks noChangeArrowheads="1"/>
          </p:cNvSpPr>
          <p:nvPr/>
        </p:nvSpPr>
        <p:spPr bwMode="auto">
          <a:xfrm>
            <a:off x="2555875" y="4564063"/>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Monster2</a:t>
            </a:r>
          </a:p>
        </p:txBody>
      </p:sp>
      <p:sp>
        <p:nvSpPr>
          <p:cNvPr id="36874" name="Text Box 10"/>
          <p:cNvSpPr txBox="1">
            <a:spLocks noChangeArrowheads="1"/>
          </p:cNvSpPr>
          <p:nvPr/>
        </p:nvSpPr>
        <p:spPr bwMode="auto">
          <a:xfrm>
            <a:off x="2555875" y="4997450"/>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6875"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36876" name="Text Box 12"/>
          <p:cNvSpPr txBox="1">
            <a:spLocks noChangeArrowheads="1"/>
          </p:cNvSpPr>
          <p:nvPr/>
        </p:nvSpPr>
        <p:spPr bwMode="auto">
          <a:xfrm>
            <a:off x="4860925"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3</a:t>
            </a:r>
          </a:p>
        </p:txBody>
      </p:sp>
      <p:sp>
        <p:nvSpPr>
          <p:cNvPr id="36877" name="Text Box 13"/>
          <p:cNvSpPr txBox="1">
            <a:spLocks noChangeArrowheads="1"/>
          </p:cNvSpPr>
          <p:nvPr/>
        </p:nvSpPr>
        <p:spPr bwMode="auto">
          <a:xfrm>
            <a:off x="4860925"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6878" name="Line 14"/>
          <p:cNvSpPr>
            <a:spLocks noChangeShapeType="1"/>
          </p:cNvSpPr>
          <p:nvPr/>
        </p:nvSpPr>
        <p:spPr bwMode="auto">
          <a:xfrm>
            <a:off x="827088" y="3357563"/>
            <a:ext cx="1587" cy="1150937"/>
          </a:xfrm>
          <a:prstGeom prst="line">
            <a:avLst/>
          </a:prstGeom>
          <a:noFill/>
          <a:ln w="9525">
            <a:solidFill>
              <a:schemeClr val="tx1"/>
            </a:solidFill>
            <a:round/>
            <a:headEnd/>
            <a:tailEnd type="triangle" w="med" len="med"/>
          </a:ln>
          <a:effectLst/>
        </p:spPr>
        <p:txBody>
          <a:bodyPr/>
          <a:lstStyle/>
          <a:p>
            <a:endParaRPr lang="en-NZ"/>
          </a:p>
        </p:txBody>
      </p:sp>
      <p:sp>
        <p:nvSpPr>
          <p:cNvPr id="36879" name="Text Box 15"/>
          <p:cNvSpPr txBox="1">
            <a:spLocks noChangeArrowheads="1"/>
          </p:cNvSpPr>
          <p:nvPr/>
        </p:nvSpPr>
        <p:spPr bwMode="auto">
          <a:xfrm>
            <a:off x="7092950"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Tail</a:t>
            </a:r>
          </a:p>
        </p:txBody>
      </p:sp>
      <p:sp>
        <p:nvSpPr>
          <p:cNvPr id="36881" name="Line 17"/>
          <p:cNvSpPr>
            <a:spLocks noChangeShapeType="1"/>
          </p:cNvSpPr>
          <p:nvPr/>
        </p:nvSpPr>
        <p:spPr bwMode="auto">
          <a:xfrm>
            <a:off x="7740650" y="3429000"/>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36882" name="Text Box 18"/>
          <p:cNvSpPr txBox="1">
            <a:spLocks noChangeArrowheads="1"/>
          </p:cNvSpPr>
          <p:nvPr/>
        </p:nvSpPr>
        <p:spPr bwMode="auto">
          <a:xfrm>
            <a:off x="7018338" y="4581525"/>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Monster4</a:t>
            </a:r>
          </a:p>
        </p:txBody>
      </p:sp>
      <p:sp>
        <p:nvSpPr>
          <p:cNvPr id="36883" name="Text Box 19"/>
          <p:cNvSpPr txBox="1">
            <a:spLocks noChangeArrowheads="1"/>
          </p:cNvSpPr>
          <p:nvPr/>
        </p:nvSpPr>
        <p:spPr bwMode="auto">
          <a:xfrm>
            <a:off x="7018338" y="5014913"/>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6884"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36887" name="Line 23"/>
          <p:cNvSpPr>
            <a:spLocks noChangeShapeType="1"/>
          </p:cNvSpPr>
          <p:nvPr/>
        </p:nvSpPr>
        <p:spPr bwMode="auto">
          <a:xfrm flipH="1">
            <a:off x="1258888" y="3357563"/>
            <a:ext cx="1800225" cy="1008062"/>
          </a:xfrm>
          <a:prstGeom prst="line">
            <a:avLst/>
          </a:prstGeom>
          <a:noFill/>
          <a:ln w="9525">
            <a:solidFill>
              <a:schemeClr val="tx1"/>
            </a:solidFill>
            <a:round/>
            <a:headEnd/>
            <a:tailEnd type="triangle" w="med" len="med"/>
          </a:ln>
          <a:effectLst/>
        </p:spPr>
        <p:txBody>
          <a:bodyPr/>
          <a:lstStyle/>
          <a:p>
            <a:endParaRPr lang="en-NZ"/>
          </a:p>
        </p:txBody>
      </p:sp>
      <p:sp>
        <p:nvSpPr>
          <p:cNvPr id="36888" name="Text Box 24"/>
          <p:cNvSpPr txBox="1">
            <a:spLocks noChangeArrowheads="1"/>
          </p:cNvSpPr>
          <p:nvPr/>
        </p:nvSpPr>
        <p:spPr bwMode="auto">
          <a:xfrm>
            <a:off x="2052638" y="2852738"/>
            <a:ext cx="2087562"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NodeWalker</a:t>
            </a:r>
          </a:p>
        </p:txBody>
      </p:sp>
      <p:sp>
        <p:nvSpPr>
          <p:cNvPr id="36891" name="Text Box 27"/>
          <p:cNvSpPr txBox="1">
            <a:spLocks noChangeArrowheads="1"/>
          </p:cNvSpPr>
          <p:nvPr/>
        </p:nvSpPr>
        <p:spPr bwMode="auto">
          <a:xfrm>
            <a:off x="4427538" y="6165850"/>
            <a:ext cx="23749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NodeToDelete</a:t>
            </a:r>
          </a:p>
        </p:txBody>
      </p:sp>
      <p:sp>
        <p:nvSpPr>
          <p:cNvPr id="36892" name="Line 28"/>
          <p:cNvSpPr>
            <a:spLocks noChangeShapeType="1"/>
          </p:cNvSpPr>
          <p:nvPr/>
        </p:nvSpPr>
        <p:spPr bwMode="auto">
          <a:xfrm flipV="1">
            <a:off x="5580063" y="5373688"/>
            <a:ext cx="0" cy="720725"/>
          </a:xfrm>
          <a:prstGeom prst="line">
            <a:avLst/>
          </a:prstGeom>
          <a:noFill/>
          <a:ln w="9525">
            <a:solidFill>
              <a:schemeClr val="tx1"/>
            </a:solidFill>
            <a:round/>
            <a:headEnd/>
            <a:tailEnd type="triangle" w="med" len="med"/>
          </a:ln>
          <a:effectLst/>
        </p:spPr>
        <p:txBody>
          <a:bodyPr/>
          <a:lstStyle/>
          <a:p>
            <a:endParaRPr lang="en-NZ"/>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NZ"/>
              <a:t>Deleting continued</a:t>
            </a:r>
          </a:p>
        </p:txBody>
      </p:sp>
      <p:sp>
        <p:nvSpPr>
          <p:cNvPr id="38915" name="Rectangle 3"/>
          <p:cNvSpPr>
            <a:spLocks noGrp="1" noChangeArrowheads="1"/>
          </p:cNvSpPr>
          <p:nvPr>
            <p:ph idx="1"/>
          </p:nvPr>
        </p:nvSpPr>
        <p:spPr/>
        <p:txBody>
          <a:bodyPr/>
          <a:lstStyle/>
          <a:p>
            <a:r>
              <a:rPr lang="en-NZ" dirty="0" err="1"/>
              <a:t>NodeWalker</a:t>
            </a:r>
            <a:r>
              <a:rPr lang="en-NZ" dirty="0"/>
              <a:t> = </a:t>
            </a:r>
            <a:r>
              <a:rPr lang="en-NZ" dirty="0" err="1"/>
              <a:t>NodeWalker</a:t>
            </a:r>
            <a:r>
              <a:rPr lang="en-NZ" dirty="0"/>
              <a:t> </a:t>
            </a:r>
            <a:r>
              <a:rPr lang="en-NZ" dirty="0" smtClean="0"/>
              <a:t>-&gt;</a:t>
            </a:r>
            <a:r>
              <a:rPr lang="en-NZ" dirty="0"/>
              <a:t>Next</a:t>
            </a:r>
          </a:p>
        </p:txBody>
      </p:sp>
      <p:sp>
        <p:nvSpPr>
          <p:cNvPr id="38916" name="Text Box 4"/>
          <p:cNvSpPr txBox="1">
            <a:spLocks noChangeArrowheads="1"/>
          </p:cNvSpPr>
          <p:nvPr/>
        </p:nvSpPr>
        <p:spPr bwMode="auto">
          <a:xfrm>
            <a:off x="179388"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Head</a:t>
            </a:r>
          </a:p>
        </p:txBody>
      </p:sp>
      <p:sp>
        <p:nvSpPr>
          <p:cNvPr id="38918" name="Text Box 6"/>
          <p:cNvSpPr txBox="1">
            <a:spLocks noChangeArrowheads="1"/>
          </p:cNvSpPr>
          <p:nvPr/>
        </p:nvSpPr>
        <p:spPr bwMode="auto">
          <a:xfrm>
            <a:off x="252413"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1</a:t>
            </a:r>
          </a:p>
        </p:txBody>
      </p:sp>
      <p:sp>
        <p:nvSpPr>
          <p:cNvPr id="38919" name="Text Box 7"/>
          <p:cNvSpPr txBox="1">
            <a:spLocks noChangeArrowheads="1"/>
          </p:cNvSpPr>
          <p:nvPr/>
        </p:nvSpPr>
        <p:spPr bwMode="auto">
          <a:xfrm>
            <a:off x="252413"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8920"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38921" name="Text Box 9"/>
          <p:cNvSpPr txBox="1">
            <a:spLocks noChangeArrowheads="1"/>
          </p:cNvSpPr>
          <p:nvPr/>
        </p:nvSpPr>
        <p:spPr bwMode="auto">
          <a:xfrm>
            <a:off x="2555875" y="4564063"/>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Monster2</a:t>
            </a:r>
          </a:p>
        </p:txBody>
      </p:sp>
      <p:sp>
        <p:nvSpPr>
          <p:cNvPr id="38922" name="Text Box 10"/>
          <p:cNvSpPr txBox="1">
            <a:spLocks noChangeArrowheads="1"/>
          </p:cNvSpPr>
          <p:nvPr/>
        </p:nvSpPr>
        <p:spPr bwMode="auto">
          <a:xfrm>
            <a:off x="2555875" y="4997450"/>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8923"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38924" name="Text Box 12"/>
          <p:cNvSpPr txBox="1">
            <a:spLocks noChangeArrowheads="1"/>
          </p:cNvSpPr>
          <p:nvPr/>
        </p:nvSpPr>
        <p:spPr bwMode="auto">
          <a:xfrm>
            <a:off x="4860925"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3</a:t>
            </a:r>
          </a:p>
        </p:txBody>
      </p:sp>
      <p:sp>
        <p:nvSpPr>
          <p:cNvPr id="38925" name="Text Box 13"/>
          <p:cNvSpPr txBox="1">
            <a:spLocks noChangeArrowheads="1"/>
          </p:cNvSpPr>
          <p:nvPr/>
        </p:nvSpPr>
        <p:spPr bwMode="auto">
          <a:xfrm>
            <a:off x="4860925"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8926" name="Line 14"/>
          <p:cNvSpPr>
            <a:spLocks noChangeShapeType="1"/>
          </p:cNvSpPr>
          <p:nvPr/>
        </p:nvSpPr>
        <p:spPr bwMode="auto">
          <a:xfrm>
            <a:off x="827088" y="3429000"/>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38927" name="Text Box 15"/>
          <p:cNvSpPr txBox="1">
            <a:spLocks noChangeArrowheads="1"/>
          </p:cNvSpPr>
          <p:nvPr/>
        </p:nvSpPr>
        <p:spPr bwMode="auto">
          <a:xfrm>
            <a:off x="7092950"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Tail</a:t>
            </a:r>
          </a:p>
        </p:txBody>
      </p:sp>
      <p:sp>
        <p:nvSpPr>
          <p:cNvPr id="38929" name="Line 17"/>
          <p:cNvSpPr>
            <a:spLocks noChangeShapeType="1"/>
          </p:cNvSpPr>
          <p:nvPr/>
        </p:nvSpPr>
        <p:spPr bwMode="auto">
          <a:xfrm>
            <a:off x="7740650" y="3357563"/>
            <a:ext cx="1588" cy="1150937"/>
          </a:xfrm>
          <a:prstGeom prst="line">
            <a:avLst/>
          </a:prstGeom>
          <a:noFill/>
          <a:ln w="9525">
            <a:solidFill>
              <a:schemeClr val="tx1"/>
            </a:solidFill>
            <a:round/>
            <a:headEnd/>
            <a:tailEnd type="triangle" w="med" len="med"/>
          </a:ln>
          <a:effectLst/>
        </p:spPr>
        <p:txBody>
          <a:bodyPr/>
          <a:lstStyle/>
          <a:p>
            <a:endParaRPr lang="en-NZ"/>
          </a:p>
        </p:txBody>
      </p:sp>
      <p:sp>
        <p:nvSpPr>
          <p:cNvPr id="38930" name="Text Box 18"/>
          <p:cNvSpPr txBox="1">
            <a:spLocks noChangeArrowheads="1"/>
          </p:cNvSpPr>
          <p:nvPr/>
        </p:nvSpPr>
        <p:spPr bwMode="auto">
          <a:xfrm>
            <a:off x="7018338" y="4581525"/>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Monster4</a:t>
            </a:r>
          </a:p>
        </p:txBody>
      </p:sp>
      <p:sp>
        <p:nvSpPr>
          <p:cNvPr id="38931" name="Text Box 19"/>
          <p:cNvSpPr txBox="1">
            <a:spLocks noChangeArrowheads="1"/>
          </p:cNvSpPr>
          <p:nvPr/>
        </p:nvSpPr>
        <p:spPr bwMode="auto">
          <a:xfrm>
            <a:off x="7018338" y="5014913"/>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8932"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38935" name="Line 23"/>
          <p:cNvSpPr>
            <a:spLocks noChangeShapeType="1"/>
          </p:cNvSpPr>
          <p:nvPr/>
        </p:nvSpPr>
        <p:spPr bwMode="auto">
          <a:xfrm>
            <a:off x="2555875" y="3357563"/>
            <a:ext cx="720725" cy="1150937"/>
          </a:xfrm>
          <a:prstGeom prst="line">
            <a:avLst/>
          </a:prstGeom>
          <a:noFill/>
          <a:ln w="9525">
            <a:solidFill>
              <a:schemeClr val="tx1"/>
            </a:solidFill>
            <a:round/>
            <a:headEnd/>
            <a:tailEnd type="triangle" w="med" len="med"/>
          </a:ln>
          <a:effectLst/>
        </p:spPr>
        <p:txBody>
          <a:bodyPr/>
          <a:lstStyle/>
          <a:p>
            <a:endParaRPr lang="en-NZ"/>
          </a:p>
        </p:txBody>
      </p:sp>
      <p:sp>
        <p:nvSpPr>
          <p:cNvPr id="38936" name="Text Box 24"/>
          <p:cNvSpPr txBox="1">
            <a:spLocks noChangeArrowheads="1"/>
          </p:cNvSpPr>
          <p:nvPr/>
        </p:nvSpPr>
        <p:spPr bwMode="auto">
          <a:xfrm>
            <a:off x="2052638" y="2852738"/>
            <a:ext cx="2087562"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NodeWalker</a:t>
            </a:r>
          </a:p>
        </p:txBody>
      </p:sp>
      <p:sp>
        <p:nvSpPr>
          <p:cNvPr id="38937" name="Text Box 25"/>
          <p:cNvSpPr txBox="1">
            <a:spLocks noChangeArrowheads="1"/>
          </p:cNvSpPr>
          <p:nvPr/>
        </p:nvSpPr>
        <p:spPr bwMode="auto">
          <a:xfrm>
            <a:off x="4427538" y="6165850"/>
            <a:ext cx="23749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NodeToDelete</a:t>
            </a:r>
          </a:p>
        </p:txBody>
      </p:sp>
      <p:sp>
        <p:nvSpPr>
          <p:cNvPr id="38938" name="Line 26"/>
          <p:cNvSpPr>
            <a:spLocks noChangeShapeType="1"/>
          </p:cNvSpPr>
          <p:nvPr/>
        </p:nvSpPr>
        <p:spPr bwMode="auto">
          <a:xfrm flipV="1">
            <a:off x="5580063" y="5373688"/>
            <a:ext cx="0" cy="720725"/>
          </a:xfrm>
          <a:prstGeom prst="line">
            <a:avLst/>
          </a:prstGeom>
          <a:noFill/>
          <a:ln w="9525">
            <a:solidFill>
              <a:schemeClr val="tx1"/>
            </a:solidFill>
            <a:round/>
            <a:headEnd/>
            <a:tailEnd type="triangle" w="med" len="med"/>
          </a:ln>
          <a:effectLst/>
        </p:spPr>
        <p:txBody>
          <a:bodyPr/>
          <a:lstStyle/>
          <a:p>
            <a:endParaRPr lang="en-NZ"/>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NZ"/>
              <a:t>Deleting continued</a:t>
            </a:r>
          </a:p>
        </p:txBody>
      </p:sp>
      <p:sp>
        <p:nvSpPr>
          <p:cNvPr id="43011" name="Rectangle 3"/>
          <p:cNvSpPr>
            <a:spLocks noGrp="1" noChangeArrowheads="1"/>
          </p:cNvSpPr>
          <p:nvPr>
            <p:ph idx="1"/>
          </p:nvPr>
        </p:nvSpPr>
        <p:spPr/>
        <p:txBody>
          <a:bodyPr/>
          <a:lstStyle/>
          <a:p>
            <a:r>
              <a:rPr lang="en-NZ" sz="2400" dirty="0" err="1"/>
              <a:t>NodeWalker</a:t>
            </a:r>
            <a:r>
              <a:rPr lang="en-NZ" sz="2400" dirty="0"/>
              <a:t> </a:t>
            </a:r>
            <a:r>
              <a:rPr lang="en-NZ" sz="2400" dirty="0" smtClean="0"/>
              <a:t>-&gt;</a:t>
            </a:r>
            <a:r>
              <a:rPr lang="en-NZ" sz="2400" dirty="0"/>
              <a:t>Next now equals </a:t>
            </a:r>
            <a:r>
              <a:rPr lang="en-NZ" sz="2400" dirty="0" err="1"/>
              <a:t>NodeToDelete</a:t>
            </a:r>
            <a:endParaRPr lang="en-NZ" sz="2400" dirty="0"/>
          </a:p>
        </p:txBody>
      </p:sp>
      <p:sp>
        <p:nvSpPr>
          <p:cNvPr id="43012" name="Text Box 4"/>
          <p:cNvSpPr txBox="1">
            <a:spLocks noChangeArrowheads="1"/>
          </p:cNvSpPr>
          <p:nvPr/>
        </p:nvSpPr>
        <p:spPr bwMode="auto">
          <a:xfrm>
            <a:off x="179388"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Head</a:t>
            </a:r>
          </a:p>
        </p:txBody>
      </p:sp>
      <p:sp>
        <p:nvSpPr>
          <p:cNvPr id="43014" name="Text Box 6"/>
          <p:cNvSpPr txBox="1">
            <a:spLocks noChangeArrowheads="1"/>
          </p:cNvSpPr>
          <p:nvPr/>
        </p:nvSpPr>
        <p:spPr bwMode="auto">
          <a:xfrm>
            <a:off x="252413"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1</a:t>
            </a:r>
          </a:p>
        </p:txBody>
      </p:sp>
      <p:sp>
        <p:nvSpPr>
          <p:cNvPr id="43015" name="Text Box 7"/>
          <p:cNvSpPr txBox="1">
            <a:spLocks noChangeArrowheads="1"/>
          </p:cNvSpPr>
          <p:nvPr/>
        </p:nvSpPr>
        <p:spPr bwMode="auto">
          <a:xfrm>
            <a:off x="252413"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3016"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3017" name="Text Box 9"/>
          <p:cNvSpPr txBox="1">
            <a:spLocks noChangeArrowheads="1"/>
          </p:cNvSpPr>
          <p:nvPr/>
        </p:nvSpPr>
        <p:spPr bwMode="auto">
          <a:xfrm>
            <a:off x="2555875" y="4564063"/>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Monster2</a:t>
            </a:r>
          </a:p>
        </p:txBody>
      </p:sp>
      <p:sp>
        <p:nvSpPr>
          <p:cNvPr id="43018" name="Text Box 10"/>
          <p:cNvSpPr txBox="1">
            <a:spLocks noChangeArrowheads="1"/>
          </p:cNvSpPr>
          <p:nvPr/>
        </p:nvSpPr>
        <p:spPr bwMode="auto">
          <a:xfrm>
            <a:off x="2555875" y="4997450"/>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3019"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3020" name="Text Box 12"/>
          <p:cNvSpPr txBox="1">
            <a:spLocks noChangeArrowheads="1"/>
          </p:cNvSpPr>
          <p:nvPr/>
        </p:nvSpPr>
        <p:spPr bwMode="auto">
          <a:xfrm>
            <a:off x="4860925"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3</a:t>
            </a:r>
          </a:p>
        </p:txBody>
      </p:sp>
      <p:sp>
        <p:nvSpPr>
          <p:cNvPr id="43021" name="Text Box 13"/>
          <p:cNvSpPr txBox="1">
            <a:spLocks noChangeArrowheads="1"/>
          </p:cNvSpPr>
          <p:nvPr/>
        </p:nvSpPr>
        <p:spPr bwMode="auto">
          <a:xfrm>
            <a:off x="4860925"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3022" name="Line 14"/>
          <p:cNvSpPr>
            <a:spLocks noChangeShapeType="1"/>
          </p:cNvSpPr>
          <p:nvPr/>
        </p:nvSpPr>
        <p:spPr bwMode="auto">
          <a:xfrm>
            <a:off x="827088" y="3357563"/>
            <a:ext cx="1587" cy="1150937"/>
          </a:xfrm>
          <a:prstGeom prst="line">
            <a:avLst/>
          </a:prstGeom>
          <a:noFill/>
          <a:ln w="9525">
            <a:solidFill>
              <a:schemeClr val="tx1"/>
            </a:solidFill>
            <a:round/>
            <a:headEnd/>
            <a:tailEnd type="triangle" w="med" len="med"/>
          </a:ln>
          <a:effectLst/>
        </p:spPr>
        <p:txBody>
          <a:bodyPr/>
          <a:lstStyle/>
          <a:p>
            <a:endParaRPr lang="en-NZ"/>
          </a:p>
        </p:txBody>
      </p:sp>
      <p:sp>
        <p:nvSpPr>
          <p:cNvPr id="43023" name="Text Box 15"/>
          <p:cNvSpPr txBox="1">
            <a:spLocks noChangeArrowheads="1"/>
          </p:cNvSpPr>
          <p:nvPr/>
        </p:nvSpPr>
        <p:spPr bwMode="auto">
          <a:xfrm>
            <a:off x="7092950"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Tail</a:t>
            </a:r>
          </a:p>
        </p:txBody>
      </p:sp>
      <p:sp>
        <p:nvSpPr>
          <p:cNvPr id="43025" name="Line 17"/>
          <p:cNvSpPr>
            <a:spLocks noChangeShapeType="1"/>
          </p:cNvSpPr>
          <p:nvPr/>
        </p:nvSpPr>
        <p:spPr bwMode="auto">
          <a:xfrm>
            <a:off x="7740650" y="3500438"/>
            <a:ext cx="1588" cy="1008062"/>
          </a:xfrm>
          <a:prstGeom prst="line">
            <a:avLst/>
          </a:prstGeom>
          <a:noFill/>
          <a:ln w="9525">
            <a:solidFill>
              <a:schemeClr val="tx1"/>
            </a:solidFill>
            <a:round/>
            <a:headEnd/>
            <a:tailEnd type="triangle" w="med" len="med"/>
          </a:ln>
          <a:effectLst/>
        </p:spPr>
        <p:txBody>
          <a:bodyPr/>
          <a:lstStyle/>
          <a:p>
            <a:endParaRPr lang="en-NZ"/>
          </a:p>
        </p:txBody>
      </p:sp>
      <p:sp>
        <p:nvSpPr>
          <p:cNvPr id="43026" name="Text Box 18"/>
          <p:cNvSpPr txBox="1">
            <a:spLocks noChangeArrowheads="1"/>
          </p:cNvSpPr>
          <p:nvPr/>
        </p:nvSpPr>
        <p:spPr bwMode="auto">
          <a:xfrm>
            <a:off x="7018338" y="4581525"/>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Monster4</a:t>
            </a:r>
          </a:p>
        </p:txBody>
      </p:sp>
      <p:sp>
        <p:nvSpPr>
          <p:cNvPr id="43027" name="Text Box 19"/>
          <p:cNvSpPr txBox="1">
            <a:spLocks noChangeArrowheads="1"/>
          </p:cNvSpPr>
          <p:nvPr/>
        </p:nvSpPr>
        <p:spPr bwMode="auto">
          <a:xfrm>
            <a:off x="7018338" y="5014913"/>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302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43031" name="Line 23"/>
          <p:cNvSpPr>
            <a:spLocks noChangeShapeType="1"/>
          </p:cNvSpPr>
          <p:nvPr/>
        </p:nvSpPr>
        <p:spPr bwMode="auto">
          <a:xfrm>
            <a:off x="2627313" y="3357563"/>
            <a:ext cx="649287" cy="1150937"/>
          </a:xfrm>
          <a:prstGeom prst="line">
            <a:avLst/>
          </a:prstGeom>
          <a:noFill/>
          <a:ln w="9525">
            <a:solidFill>
              <a:schemeClr val="tx1"/>
            </a:solidFill>
            <a:round/>
            <a:headEnd/>
            <a:tailEnd type="triangle" w="med" len="med"/>
          </a:ln>
          <a:effectLst/>
        </p:spPr>
        <p:txBody>
          <a:bodyPr/>
          <a:lstStyle/>
          <a:p>
            <a:endParaRPr lang="en-NZ"/>
          </a:p>
        </p:txBody>
      </p:sp>
      <p:sp>
        <p:nvSpPr>
          <p:cNvPr id="43032" name="Text Box 24"/>
          <p:cNvSpPr txBox="1">
            <a:spLocks noChangeArrowheads="1"/>
          </p:cNvSpPr>
          <p:nvPr/>
        </p:nvSpPr>
        <p:spPr bwMode="auto">
          <a:xfrm>
            <a:off x="2052638" y="2852738"/>
            <a:ext cx="2087562"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NodeWalker</a:t>
            </a:r>
          </a:p>
        </p:txBody>
      </p:sp>
      <p:sp>
        <p:nvSpPr>
          <p:cNvPr id="43033" name="Text Box 25"/>
          <p:cNvSpPr txBox="1">
            <a:spLocks noChangeArrowheads="1"/>
          </p:cNvSpPr>
          <p:nvPr/>
        </p:nvSpPr>
        <p:spPr bwMode="auto">
          <a:xfrm>
            <a:off x="4427538" y="6165850"/>
            <a:ext cx="23749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NodeToDelete</a:t>
            </a:r>
          </a:p>
        </p:txBody>
      </p:sp>
      <p:sp>
        <p:nvSpPr>
          <p:cNvPr id="43034" name="Line 26"/>
          <p:cNvSpPr>
            <a:spLocks noChangeShapeType="1"/>
          </p:cNvSpPr>
          <p:nvPr/>
        </p:nvSpPr>
        <p:spPr bwMode="auto">
          <a:xfrm flipV="1">
            <a:off x="5580063" y="5373688"/>
            <a:ext cx="0" cy="720725"/>
          </a:xfrm>
          <a:prstGeom prst="line">
            <a:avLst/>
          </a:prstGeom>
          <a:noFill/>
          <a:ln w="9525">
            <a:solidFill>
              <a:schemeClr val="tx1"/>
            </a:solidFill>
            <a:round/>
            <a:headEnd/>
            <a:tailEnd type="triangle" w="med" len="med"/>
          </a:ln>
          <a:effectLst/>
        </p:spPr>
        <p:txBody>
          <a:bodyPr/>
          <a:lstStyle/>
          <a:p>
            <a:endParaRPr lang="en-NZ"/>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NZ"/>
              <a:t>Deleting continued</a:t>
            </a:r>
          </a:p>
        </p:txBody>
      </p:sp>
      <p:sp>
        <p:nvSpPr>
          <p:cNvPr id="47107" name="Rectangle 3"/>
          <p:cNvSpPr>
            <a:spLocks noGrp="1" noChangeArrowheads="1"/>
          </p:cNvSpPr>
          <p:nvPr>
            <p:ph idx="1"/>
          </p:nvPr>
        </p:nvSpPr>
        <p:spPr/>
        <p:txBody>
          <a:bodyPr/>
          <a:lstStyle/>
          <a:p>
            <a:r>
              <a:rPr lang="en-NZ" sz="2400"/>
              <a:t>NodeWalker -&gt;Next  = NodeToDelete-&gt;Next</a:t>
            </a:r>
          </a:p>
        </p:txBody>
      </p:sp>
      <p:sp>
        <p:nvSpPr>
          <p:cNvPr id="47108" name="Text Box 4"/>
          <p:cNvSpPr txBox="1">
            <a:spLocks noChangeArrowheads="1"/>
          </p:cNvSpPr>
          <p:nvPr/>
        </p:nvSpPr>
        <p:spPr bwMode="auto">
          <a:xfrm>
            <a:off x="179388"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Head</a:t>
            </a:r>
          </a:p>
        </p:txBody>
      </p:sp>
      <p:sp>
        <p:nvSpPr>
          <p:cNvPr id="47109" name="Text Box 5"/>
          <p:cNvSpPr txBox="1">
            <a:spLocks noChangeArrowheads="1"/>
          </p:cNvSpPr>
          <p:nvPr/>
        </p:nvSpPr>
        <p:spPr bwMode="auto">
          <a:xfrm>
            <a:off x="252413"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1</a:t>
            </a:r>
          </a:p>
        </p:txBody>
      </p:sp>
      <p:sp>
        <p:nvSpPr>
          <p:cNvPr id="47110" name="Text Box 6"/>
          <p:cNvSpPr txBox="1">
            <a:spLocks noChangeArrowheads="1"/>
          </p:cNvSpPr>
          <p:nvPr/>
        </p:nvSpPr>
        <p:spPr bwMode="auto">
          <a:xfrm>
            <a:off x="252413"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7111" name="Line 7"/>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7112" name="Text Box 8"/>
          <p:cNvSpPr txBox="1">
            <a:spLocks noChangeArrowheads="1"/>
          </p:cNvSpPr>
          <p:nvPr/>
        </p:nvSpPr>
        <p:spPr bwMode="auto">
          <a:xfrm>
            <a:off x="2555875" y="4564063"/>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Monster2</a:t>
            </a:r>
          </a:p>
        </p:txBody>
      </p:sp>
      <p:sp>
        <p:nvSpPr>
          <p:cNvPr id="47113" name="Text Box 9"/>
          <p:cNvSpPr txBox="1">
            <a:spLocks noChangeArrowheads="1"/>
          </p:cNvSpPr>
          <p:nvPr/>
        </p:nvSpPr>
        <p:spPr bwMode="auto">
          <a:xfrm>
            <a:off x="2555875" y="4997450"/>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7115" name="Text Box 11"/>
          <p:cNvSpPr txBox="1">
            <a:spLocks noChangeArrowheads="1"/>
          </p:cNvSpPr>
          <p:nvPr/>
        </p:nvSpPr>
        <p:spPr bwMode="auto">
          <a:xfrm>
            <a:off x="4860925"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3</a:t>
            </a:r>
          </a:p>
        </p:txBody>
      </p:sp>
      <p:sp>
        <p:nvSpPr>
          <p:cNvPr id="47116" name="Text Box 12"/>
          <p:cNvSpPr txBox="1">
            <a:spLocks noChangeArrowheads="1"/>
          </p:cNvSpPr>
          <p:nvPr/>
        </p:nvSpPr>
        <p:spPr bwMode="auto">
          <a:xfrm>
            <a:off x="4860925"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7117" name="Line 13"/>
          <p:cNvSpPr>
            <a:spLocks noChangeShapeType="1"/>
          </p:cNvSpPr>
          <p:nvPr/>
        </p:nvSpPr>
        <p:spPr bwMode="auto">
          <a:xfrm>
            <a:off x="827088" y="3429000"/>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47118" name="Text Box 14"/>
          <p:cNvSpPr txBox="1">
            <a:spLocks noChangeArrowheads="1"/>
          </p:cNvSpPr>
          <p:nvPr/>
        </p:nvSpPr>
        <p:spPr bwMode="auto">
          <a:xfrm>
            <a:off x="7092950"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Tail</a:t>
            </a:r>
          </a:p>
        </p:txBody>
      </p:sp>
      <p:sp>
        <p:nvSpPr>
          <p:cNvPr id="47119" name="Line 15"/>
          <p:cNvSpPr>
            <a:spLocks noChangeShapeType="1"/>
          </p:cNvSpPr>
          <p:nvPr/>
        </p:nvSpPr>
        <p:spPr bwMode="auto">
          <a:xfrm>
            <a:off x="7740650" y="3357563"/>
            <a:ext cx="1588" cy="1150937"/>
          </a:xfrm>
          <a:prstGeom prst="line">
            <a:avLst/>
          </a:prstGeom>
          <a:noFill/>
          <a:ln w="9525">
            <a:solidFill>
              <a:schemeClr val="tx1"/>
            </a:solidFill>
            <a:round/>
            <a:headEnd/>
            <a:tailEnd type="triangle" w="med" len="med"/>
          </a:ln>
          <a:effectLst/>
        </p:spPr>
        <p:txBody>
          <a:bodyPr/>
          <a:lstStyle/>
          <a:p>
            <a:endParaRPr lang="en-NZ"/>
          </a:p>
        </p:txBody>
      </p:sp>
      <p:sp>
        <p:nvSpPr>
          <p:cNvPr id="47120" name="Text Box 16"/>
          <p:cNvSpPr txBox="1">
            <a:spLocks noChangeArrowheads="1"/>
          </p:cNvSpPr>
          <p:nvPr/>
        </p:nvSpPr>
        <p:spPr bwMode="auto">
          <a:xfrm>
            <a:off x="7018338" y="4581525"/>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Monster4</a:t>
            </a:r>
          </a:p>
        </p:txBody>
      </p:sp>
      <p:sp>
        <p:nvSpPr>
          <p:cNvPr id="47121" name="Text Box 17"/>
          <p:cNvSpPr txBox="1">
            <a:spLocks noChangeArrowheads="1"/>
          </p:cNvSpPr>
          <p:nvPr/>
        </p:nvSpPr>
        <p:spPr bwMode="auto">
          <a:xfrm>
            <a:off x="7018338" y="5014913"/>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7122" name="Line 18"/>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47124" name="Line 20"/>
          <p:cNvSpPr>
            <a:spLocks noChangeShapeType="1"/>
          </p:cNvSpPr>
          <p:nvPr/>
        </p:nvSpPr>
        <p:spPr bwMode="auto">
          <a:xfrm>
            <a:off x="2555875" y="3284538"/>
            <a:ext cx="720725" cy="1223962"/>
          </a:xfrm>
          <a:prstGeom prst="line">
            <a:avLst/>
          </a:prstGeom>
          <a:noFill/>
          <a:ln w="9525">
            <a:solidFill>
              <a:schemeClr val="tx1"/>
            </a:solidFill>
            <a:round/>
            <a:headEnd/>
            <a:tailEnd type="triangle" w="med" len="med"/>
          </a:ln>
          <a:effectLst/>
        </p:spPr>
        <p:txBody>
          <a:bodyPr/>
          <a:lstStyle/>
          <a:p>
            <a:endParaRPr lang="en-NZ"/>
          </a:p>
        </p:txBody>
      </p:sp>
      <p:sp>
        <p:nvSpPr>
          <p:cNvPr id="47125" name="Line 21"/>
          <p:cNvSpPr>
            <a:spLocks noChangeShapeType="1"/>
          </p:cNvSpPr>
          <p:nvPr/>
        </p:nvSpPr>
        <p:spPr bwMode="auto">
          <a:xfrm>
            <a:off x="3563938" y="5229225"/>
            <a:ext cx="1944687" cy="936625"/>
          </a:xfrm>
          <a:prstGeom prst="line">
            <a:avLst/>
          </a:prstGeom>
          <a:noFill/>
          <a:ln w="9525">
            <a:solidFill>
              <a:schemeClr val="tx1"/>
            </a:solidFill>
            <a:round/>
            <a:headEnd/>
            <a:tailEnd/>
          </a:ln>
          <a:effectLst/>
        </p:spPr>
        <p:txBody>
          <a:bodyPr/>
          <a:lstStyle/>
          <a:p>
            <a:endParaRPr lang="en-NZ"/>
          </a:p>
        </p:txBody>
      </p:sp>
      <p:sp>
        <p:nvSpPr>
          <p:cNvPr id="47126" name="Line 22"/>
          <p:cNvSpPr>
            <a:spLocks noChangeShapeType="1"/>
          </p:cNvSpPr>
          <p:nvPr/>
        </p:nvSpPr>
        <p:spPr bwMode="auto">
          <a:xfrm flipV="1">
            <a:off x="5508625" y="5229225"/>
            <a:ext cx="2376488" cy="936625"/>
          </a:xfrm>
          <a:prstGeom prst="line">
            <a:avLst/>
          </a:prstGeom>
          <a:noFill/>
          <a:ln w="9525">
            <a:solidFill>
              <a:schemeClr val="tx1"/>
            </a:solidFill>
            <a:round/>
            <a:headEnd/>
            <a:tailEnd type="triangle" w="med" len="med"/>
          </a:ln>
          <a:effectLst/>
        </p:spPr>
        <p:txBody>
          <a:bodyPr/>
          <a:lstStyle/>
          <a:p>
            <a:endParaRPr lang="en-NZ"/>
          </a:p>
        </p:txBody>
      </p:sp>
      <p:sp>
        <p:nvSpPr>
          <p:cNvPr id="47127" name="Text Box 23"/>
          <p:cNvSpPr txBox="1">
            <a:spLocks noChangeArrowheads="1"/>
          </p:cNvSpPr>
          <p:nvPr/>
        </p:nvSpPr>
        <p:spPr bwMode="auto">
          <a:xfrm>
            <a:off x="2052638" y="2852738"/>
            <a:ext cx="2087562"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NodeWalker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NZ"/>
              <a:t>Deleting continued</a:t>
            </a:r>
          </a:p>
        </p:txBody>
      </p:sp>
      <p:sp>
        <p:nvSpPr>
          <p:cNvPr id="49155" name="Rectangle 3"/>
          <p:cNvSpPr>
            <a:spLocks noGrp="1" noChangeArrowheads="1"/>
          </p:cNvSpPr>
          <p:nvPr>
            <p:ph idx="1"/>
          </p:nvPr>
        </p:nvSpPr>
        <p:spPr/>
        <p:txBody>
          <a:bodyPr/>
          <a:lstStyle/>
          <a:p>
            <a:r>
              <a:rPr lang="en-NZ" sz="2400" dirty="0" smtClean="0"/>
              <a:t>Monster3 will be </a:t>
            </a:r>
            <a:r>
              <a:rPr lang="en-NZ" sz="2400" dirty="0" err="1" smtClean="0"/>
              <a:t>GC’d</a:t>
            </a:r>
            <a:endParaRPr lang="en-NZ" sz="2400" dirty="0"/>
          </a:p>
        </p:txBody>
      </p:sp>
      <p:sp>
        <p:nvSpPr>
          <p:cNvPr id="49156" name="Text Box 4"/>
          <p:cNvSpPr txBox="1">
            <a:spLocks noChangeArrowheads="1"/>
          </p:cNvSpPr>
          <p:nvPr/>
        </p:nvSpPr>
        <p:spPr bwMode="auto">
          <a:xfrm>
            <a:off x="179388"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Head</a:t>
            </a:r>
          </a:p>
        </p:txBody>
      </p:sp>
      <p:sp>
        <p:nvSpPr>
          <p:cNvPr id="49157" name="Text Box 5"/>
          <p:cNvSpPr txBox="1">
            <a:spLocks noChangeArrowheads="1"/>
          </p:cNvSpPr>
          <p:nvPr/>
        </p:nvSpPr>
        <p:spPr bwMode="auto">
          <a:xfrm>
            <a:off x="252413" y="4564063"/>
            <a:ext cx="17272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 1</a:t>
            </a:r>
          </a:p>
        </p:txBody>
      </p:sp>
      <p:sp>
        <p:nvSpPr>
          <p:cNvPr id="49158" name="Text Box 6"/>
          <p:cNvSpPr txBox="1">
            <a:spLocks noChangeArrowheads="1"/>
          </p:cNvSpPr>
          <p:nvPr/>
        </p:nvSpPr>
        <p:spPr bwMode="auto">
          <a:xfrm>
            <a:off x="252413" y="4997450"/>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9159" name="Line 7"/>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9160" name="Text Box 8"/>
          <p:cNvSpPr txBox="1">
            <a:spLocks noChangeArrowheads="1"/>
          </p:cNvSpPr>
          <p:nvPr/>
        </p:nvSpPr>
        <p:spPr bwMode="auto">
          <a:xfrm>
            <a:off x="2555875" y="4564063"/>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Monster2</a:t>
            </a:r>
          </a:p>
        </p:txBody>
      </p:sp>
      <p:sp>
        <p:nvSpPr>
          <p:cNvPr id="49161" name="Text Box 9"/>
          <p:cNvSpPr txBox="1">
            <a:spLocks noChangeArrowheads="1"/>
          </p:cNvSpPr>
          <p:nvPr/>
        </p:nvSpPr>
        <p:spPr bwMode="auto">
          <a:xfrm>
            <a:off x="2555875" y="4997450"/>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9164" name="Line 12"/>
          <p:cNvSpPr>
            <a:spLocks noChangeShapeType="1"/>
          </p:cNvSpPr>
          <p:nvPr/>
        </p:nvSpPr>
        <p:spPr bwMode="auto">
          <a:xfrm>
            <a:off x="827088" y="3429000"/>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49165" name="Text Box 13"/>
          <p:cNvSpPr txBox="1">
            <a:spLocks noChangeArrowheads="1"/>
          </p:cNvSpPr>
          <p:nvPr/>
        </p:nvSpPr>
        <p:spPr bwMode="auto">
          <a:xfrm>
            <a:off x="7092950"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Tail</a:t>
            </a:r>
          </a:p>
        </p:txBody>
      </p:sp>
      <p:sp>
        <p:nvSpPr>
          <p:cNvPr id="49166" name="Line 14"/>
          <p:cNvSpPr>
            <a:spLocks noChangeShapeType="1"/>
          </p:cNvSpPr>
          <p:nvPr/>
        </p:nvSpPr>
        <p:spPr bwMode="auto">
          <a:xfrm>
            <a:off x="7740650" y="3357563"/>
            <a:ext cx="1588" cy="1150937"/>
          </a:xfrm>
          <a:prstGeom prst="line">
            <a:avLst/>
          </a:prstGeom>
          <a:noFill/>
          <a:ln w="9525">
            <a:solidFill>
              <a:schemeClr val="tx1"/>
            </a:solidFill>
            <a:round/>
            <a:headEnd/>
            <a:tailEnd type="triangle" w="med" len="med"/>
          </a:ln>
          <a:effectLst/>
        </p:spPr>
        <p:txBody>
          <a:bodyPr/>
          <a:lstStyle/>
          <a:p>
            <a:endParaRPr lang="en-NZ"/>
          </a:p>
        </p:txBody>
      </p:sp>
      <p:sp>
        <p:nvSpPr>
          <p:cNvPr id="49167" name="Text Box 15"/>
          <p:cNvSpPr txBox="1">
            <a:spLocks noChangeArrowheads="1"/>
          </p:cNvSpPr>
          <p:nvPr/>
        </p:nvSpPr>
        <p:spPr bwMode="auto">
          <a:xfrm>
            <a:off x="7018338" y="4581525"/>
            <a:ext cx="165735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Monster4</a:t>
            </a:r>
          </a:p>
        </p:txBody>
      </p:sp>
      <p:sp>
        <p:nvSpPr>
          <p:cNvPr id="49168" name="Text Box 16"/>
          <p:cNvSpPr txBox="1">
            <a:spLocks noChangeArrowheads="1"/>
          </p:cNvSpPr>
          <p:nvPr/>
        </p:nvSpPr>
        <p:spPr bwMode="auto">
          <a:xfrm>
            <a:off x="7018338" y="5014913"/>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9171" name="Line 19"/>
          <p:cNvSpPr>
            <a:spLocks noChangeShapeType="1"/>
          </p:cNvSpPr>
          <p:nvPr/>
        </p:nvSpPr>
        <p:spPr bwMode="auto">
          <a:xfrm>
            <a:off x="2555875" y="3284538"/>
            <a:ext cx="720725" cy="1223962"/>
          </a:xfrm>
          <a:prstGeom prst="line">
            <a:avLst/>
          </a:prstGeom>
          <a:noFill/>
          <a:ln w="9525">
            <a:solidFill>
              <a:schemeClr val="tx1"/>
            </a:solidFill>
            <a:round/>
            <a:headEnd/>
            <a:tailEnd type="triangle" w="med" len="med"/>
          </a:ln>
          <a:effectLst/>
        </p:spPr>
        <p:txBody>
          <a:bodyPr/>
          <a:lstStyle/>
          <a:p>
            <a:endParaRPr lang="en-NZ"/>
          </a:p>
        </p:txBody>
      </p:sp>
      <p:sp>
        <p:nvSpPr>
          <p:cNvPr id="49173" name="Line 21"/>
          <p:cNvSpPr>
            <a:spLocks noChangeShapeType="1"/>
          </p:cNvSpPr>
          <p:nvPr/>
        </p:nvSpPr>
        <p:spPr bwMode="auto">
          <a:xfrm flipV="1">
            <a:off x="3924300" y="5157788"/>
            <a:ext cx="3384550" cy="71437"/>
          </a:xfrm>
          <a:prstGeom prst="line">
            <a:avLst/>
          </a:prstGeom>
          <a:noFill/>
          <a:ln w="9525">
            <a:solidFill>
              <a:schemeClr val="tx1"/>
            </a:solidFill>
            <a:round/>
            <a:headEnd/>
            <a:tailEnd type="triangle" w="med" len="med"/>
          </a:ln>
          <a:effectLst/>
        </p:spPr>
        <p:txBody>
          <a:bodyPr/>
          <a:lstStyle/>
          <a:p>
            <a:endParaRPr lang="en-NZ"/>
          </a:p>
        </p:txBody>
      </p:sp>
      <p:sp>
        <p:nvSpPr>
          <p:cNvPr id="49174" name="Text Box 22"/>
          <p:cNvSpPr txBox="1">
            <a:spLocks noChangeArrowheads="1"/>
          </p:cNvSpPr>
          <p:nvPr/>
        </p:nvSpPr>
        <p:spPr bwMode="auto">
          <a:xfrm>
            <a:off x="2052638" y="2852738"/>
            <a:ext cx="2087562"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NodeWalker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NZ"/>
              <a:t>Static Storage</a:t>
            </a:r>
          </a:p>
        </p:txBody>
      </p:sp>
      <p:sp>
        <p:nvSpPr>
          <p:cNvPr id="9219" name="Rectangle 3"/>
          <p:cNvSpPr>
            <a:spLocks noGrp="1" noChangeArrowheads="1"/>
          </p:cNvSpPr>
          <p:nvPr>
            <p:ph idx="1"/>
          </p:nvPr>
        </p:nvSpPr>
        <p:spPr/>
        <p:txBody>
          <a:bodyPr>
            <a:normAutofit/>
          </a:bodyPr>
          <a:lstStyle/>
          <a:p>
            <a:r>
              <a:rPr lang="en-NZ" dirty="0"/>
              <a:t>Arrays</a:t>
            </a:r>
          </a:p>
          <a:p>
            <a:pPr lvl="1"/>
            <a:r>
              <a:rPr lang="en-NZ" sz="2400" dirty="0"/>
              <a:t>Advantages:</a:t>
            </a:r>
          </a:p>
          <a:p>
            <a:pPr lvl="2"/>
            <a:r>
              <a:rPr lang="en-NZ" sz="2400" dirty="0"/>
              <a:t>Easy to create and initialise</a:t>
            </a:r>
          </a:p>
          <a:p>
            <a:pPr lvl="2"/>
            <a:r>
              <a:rPr lang="en-NZ" sz="2400" dirty="0"/>
              <a:t>Easy to index into</a:t>
            </a:r>
          </a:p>
          <a:p>
            <a:pPr lvl="2"/>
            <a:r>
              <a:rPr lang="en-NZ" sz="2400" dirty="0"/>
              <a:t>Built-in in most development environments</a:t>
            </a:r>
          </a:p>
          <a:p>
            <a:pPr lvl="1"/>
            <a:r>
              <a:rPr lang="en-NZ" sz="2400" dirty="0"/>
              <a:t>Disadvantages:</a:t>
            </a:r>
          </a:p>
          <a:p>
            <a:pPr lvl="2"/>
            <a:r>
              <a:rPr lang="en-NZ" sz="2400" dirty="0"/>
              <a:t>Inflexible size</a:t>
            </a:r>
          </a:p>
          <a:p>
            <a:pPr lvl="2"/>
            <a:r>
              <a:rPr lang="en-NZ" sz="2400" dirty="0"/>
              <a:t>Awkward for deletion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3"/>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NZ"/>
              <a:t>Deleting continued</a:t>
            </a:r>
          </a:p>
        </p:txBody>
      </p:sp>
      <p:sp>
        <p:nvSpPr>
          <p:cNvPr id="2" name="Content Placeholder 1"/>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458" y="1988840"/>
            <a:ext cx="7003934" cy="3993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0205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NZ"/>
              <a:t>Generic Structure of a List</a:t>
            </a:r>
          </a:p>
        </p:txBody>
      </p:sp>
      <p:sp>
        <p:nvSpPr>
          <p:cNvPr id="51203" name="Rectangle 3"/>
          <p:cNvSpPr>
            <a:spLocks noGrp="1" noChangeArrowheads="1"/>
          </p:cNvSpPr>
          <p:nvPr>
            <p:ph idx="1"/>
          </p:nvPr>
        </p:nvSpPr>
        <p:spPr/>
        <p:txBody>
          <a:bodyPr>
            <a:normAutofit/>
          </a:bodyPr>
          <a:lstStyle/>
          <a:p>
            <a:pPr lvl="1">
              <a:buFontTx/>
              <a:buNone/>
            </a:pPr>
            <a:r>
              <a:rPr lang="en-NZ" sz="2400" dirty="0" smtClean="0"/>
              <a:t>private</a:t>
            </a:r>
            <a:r>
              <a:rPr lang="en-NZ" sz="2400" dirty="0"/>
              <a:t>:</a:t>
            </a:r>
          </a:p>
          <a:p>
            <a:pPr lvl="1">
              <a:buFontTx/>
              <a:buNone/>
            </a:pPr>
            <a:r>
              <a:rPr lang="en-NZ" sz="2400" dirty="0"/>
              <a:t>		</a:t>
            </a:r>
            <a:r>
              <a:rPr lang="en-NZ" sz="2400" dirty="0" smtClean="0"/>
              <a:t>Node^ head</a:t>
            </a:r>
            <a:r>
              <a:rPr lang="en-NZ" sz="2400" dirty="0"/>
              <a:t>;</a:t>
            </a:r>
          </a:p>
          <a:p>
            <a:pPr lvl="1">
              <a:buFontTx/>
              <a:buNone/>
            </a:pPr>
            <a:r>
              <a:rPr lang="en-NZ" sz="2400" dirty="0"/>
              <a:t>		</a:t>
            </a:r>
            <a:r>
              <a:rPr lang="en-NZ" sz="2400" dirty="0" smtClean="0"/>
              <a:t>Node^ </a:t>
            </a:r>
            <a:r>
              <a:rPr lang="en-NZ" sz="2400" dirty="0"/>
              <a:t>t</a:t>
            </a:r>
            <a:r>
              <a:rPr lang="en-NZ" sz="2400" dirty="0" smtClean="0"/>
              <a:t>ail</a:t>
            </a:r>
            <a:r>
              <a:rPr lang="en-NZ" sz="2400" dirty="0"/>
              <a:t>;</a:t>
            </a:r>
          </a:p>
          <a:p>
            <a:pPr lvl="1">
              <a:buFontTx/>
              <a:buNone/>
            </a:pPr>
            <a:r>
              <a:rPr lang="en-NZ" sz="2400" dirty="0" smtClean="0"/>
              <a:t>public</a:t>
            </a:r>
            <a:r>
              <a:rPr lang="en-NZ" sz="2400" dirty="0"/>
              <a:t>:</a:t>
            </a:r>
          </a:p>
          <a:p>
            <a:pPr lvl="1">
              <a:buFontTx/>
              <a:buNone/>
            </a:pPr>
            <a:r>
              <a:rPr lang="en-NZ" sz="2400" i="1" dirty="0"/>
              <a:t>	</a:t>
            </a:r>
            <a:r>
              <a:rPr lang="en-NZ" sz="2400" i="1" dirty="0" smtClean="0"/>
              <a:t>//List </a:t>
            </a:r>
            <a:r>
              <a:rPr lang="en-NZ" sz="2400" i="1" dirty="0"/>
              <a:t>Operations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en-NZ" sz="4000"/>
              <a:t>Project: The Incredible Rainbow Spitting Chicken</a:t>
            </a:r>
          </a:p>
        </p:txBody>
      </p:sp>
      <p:pic>
        <p:nvPicPr>
          <p:cNvPr id="56334" name="Picture 14"/>
          <p:cNvPicPr>
            <a:picLocks noGrp="1" noChangeAspect="1" noChangeArrowheads="1"/>
          </p:cNvPicPr>
          <p:nvPr>
            <p:ph idx="1"/>
          </p:nvPr>
        </p:nvPicPr>
        <p:blipFill>
          <a:blip r:embed="rId3" cstate="print"/>
          <a:stretch>
            <a:fillRect/>
          </a:stretch>
        </p:blipFill>
        <p:spPr>
          <a:xfrm>
            <a:off x="2146941" y="2245959"/>
            <a:ext cx="5307317" cy="3648781"/>
          </a:xfrm>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KeyDown</a:t>
            </a:r>
            <a:r>
              <a:rPr lang="en-US" dirty="0" smtClean="0"/>
              <a:t> in Visual Studio</a:t>
            </a:r>
            <a:endParaRPr lang="en-NZ" dirty="0"/>
          </a:p>
        </p:txBody>
      </p:sp>
      <p:sp>
        <p:nvSpPr>
          <p:cNvPr id="3" name="Content Placeholder 2"/>
          <p:cNvSpPr>
            <a:spLocks noGrp="1"/>
          </p:cNvSpPr>
          <p:nvPr>
            <p:ph idx="1"/>
          </p:nvPr>
        </p:nvSpPr>
        <p:spPr/>
        <p:txBody>
          <a:bodyPr/>
          <a:lstStyle/>
          <a:p>
            <a:endParaRPr lang="en-NZ"/>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32" y="2181167"/>
            <a:ext cx="8676456" cy="3048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NZ"/>
              <a:t>Dynamic Storage</a:t>
            </a:r>
          </a:p>
        </p:txBody>
      </p:sp>
      <p:sp>
        <p:nvSpPr>
          <p:cNvPr id="11267" name="Rectangle 3"/>
          <p:cNvSpPr>
            <a:spLocks noGrp="1" noChangeArrowheads="1"/>
          </p:cNvSpPr>
          <p:nvPr>
            <p:ph idx="1"/>
          </p:nvPr>
        </p:nvSpPr>
        <p:spPr/>
        <p:txBody>
          <a:bodyPr/>
          <a:lstStyle/>
          <a:p>
            <a:r>
              <a:rPr lang="en-NZ"/>
              <a:t>Linked lists</a:t>
            </a:r>
          </a:p>
        </p:txBody>
      </p:sp>
      <p:sp>
        <p:nvSpPr>
          <p:cNvPr id="11326" name="Text Box 62"/>
          <p:cNvSpPr txBox="1">
            <a:spLocks noChangeArrowheads="1"/>
          </p:cNvSpPr>
          <p:nvPr/>
        </p:nvSpPr>
        <p:spPr bwMode="auto">
          <a:xfrm>
            <a:off x="1258888"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a:t>
            </a:r>
          </a:p>
        </p:txBody>
      </p:sp>
      <p:sp>
        <p:nvSpPr>
          <p:cNvPr id="11385" name="Text Box 121"/>
          <p:cNvSpPr txBox="1">
            <a:spLocks noChangeArrowheads="1"/>
          </p:cNvSpPr>
          <p:nvPr/>
        </p:nvSpPr>
        <p:spPr bwMode="auto">
          <a:xfrm>
            <a:off x="1258888" y="3357563"/>
            <a:ext cx="151130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1386" name="Line 122"/>
          <p:cNvSpPr>
            <a:spLocks noChangeShapeType="1"/>
          </p:cNvSpPr>
          <p:nvPr/>
        </p:nvSpPr>
        <p:spPr bwMode="auto">
          <a:xfrm>
            <a:off x="1978025" y="3573463"/>
            <a:ext cx="1584325" cy="0"/>
          </a:xfrm>
          <a:prstGeom prst="line">
            <a:avLst/>
          </a:prstGeom>
          <a:noFill/>
          <a:ln w="9525">
            <a:solidFill>
              <a:schemeClr val="tx1"/>
            </a:solidFill>
            <a:round/>
            <a:headEnd/>
            <a:tailEnd type="triangle" w="med" len="med"/>
          </a:ln>
          <a:effectLst/>
        </p:spPr>
        <p:txBody>
          <a:bodyPr/>
          <a:lstStyle/>
          <a:p>
            <a:endParaRPr lang="en-NZ"/>
          </a:p>
        </p:txBody>
      </p:sp>
      <p:sp>
        <p:nvSpPr>
          <p:cNvPr id="11387" name="Text Box 123"/>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a:t>
            </a:r>
          </a:p>
        </p:txBody>
      </p:sp>
      <p:sp>
        <p:nvSpPr>
          <p:cNvPr id="11388" name="Text Box 124"/>
          <p:cNvSpPr txBox="1">
            <a:spLocks noChangeArrowheads="1"/>
          </p:cNvSpPr>
          <p:nvPr/>
        </p:nvSpPr>
        <p:spPr bwMode="auto">
          <a:xfrm>
            <a:off x="1331913"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1389" name="Line 125"/>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390" name="Text Box 126"/>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a:t>
            </a:r>
          </a:p>
        </p:txBody>
      </p:sp>
      <p:sp>
        <p:nvSpPr>
          <p:cNvPr id="11391" name="Text Box 127"/>
          <p:cNvSpPr txBox="1">
            <a:spLocks noChangeArrowheads="1"/>
          </p:cNvSpPr>
          <p:nvPr/>
        </p:nvSpPr>
        <p:spPr bwMode="auto">
          <a:xfrm>
            <a:off x="363537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1392" name="Line 128"/>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393" name="Text Box 129"/>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a:t>
            </a:r>
          </a:p>
        </p:txBody>
      </p:sp>
      <p:sp>
        <p:nvSpPr>
          <p:cNvPr id="11394" name="Text Box 130"/>
          <p:cNvSpPr txBox="1">
            <a:spLocks noChangeArrowheads="1"/>
          </p:cNvSpPr>
          <p:nvPr/>
        </p:nvSpPr>
        <p:spPr bwMode="auto">
          <a:xfrm>
            <a:off x="594042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1395" name="Line 131"/>
          <p:cNvSpPr>
            <a:spLocks noChangeShapeType="1"/>
          </p:cNvSpPr>
          <p:nvPr/>
        </p:nvSpPr>
        <p:spPr bwMode="auto">
          <a:xfrm>
            <a:off x="6659563" y="5213350"/>
            <a:ext cx="1584325" cy="0"/>
          </a:xfrm>
          <a:prstGeom prst="line">
            <a:avLst/>
          </a:prstGeom>
          <a:noFill/>
          <a:ln w="9525">
            <a:solidFill>
              <a:schemeClr val="tx1"/>
            </a:solidFill>
            <a:round/>
            <a:headEnd/>
            <a:tailEnd type="triangle" w="med" len="med"/>
          </a:ln>
          <a:effectLst/>
        </p:spPr>
        <p:txBody>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390"/>
                                        </p:tgtEl>
                                        <p:attrNameLst>
                                          <p:attrName>style.visibility</p:attrName>
                                        </p:attrNameLst>
                                      </p:cBhvr>
                                      <p:to>
                                        <p:strVal val="visible"/>
                                      </p:to>
                                    </p:set>
                                    <p:anim calcmode="lin" valueType="num">
                                      <p:cBhvr additive="base">
                                        <p:cTn id="23" dur="500" fill="hold"/>
                                        <p:tgtEl>
                                          <p:spTgt spid="11390"/>
                                        </p:tgtEl>
                                        <p:attrNameLst>
                                          <p:attrName>ppt_x</p:attrName>
                                        </p:attrNameLst>
                                      </p:cBhvr>
                                      <p:tavLst>
                                        <p:tav tm="0">
                                          <p:val>
                                            <p:strVal val="#ppt_x"/>
                                          </p:val>
                                        </p:tav>
                                        <p:tav tm="100000">
                                          <p:val>
                                            <p:strVal val="#ppt_x"/>
                                          </p:val>
                                        </p:tav>
                                      </p:tavLst>
                                    </p:anim>
                                    <p:anim calcmode="lin" valueType="num">
                                      <p:cBhvr additive="base">
                                        <p:cTn id="24" dur="500" fill="hold"/>
                                        <p:tgtEl>
                                          <p:spTgt spid="1139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391"/>
                                        </p:tgtEl>
                                        <p:attrNameLst>
                                          <p:attrName>style.visibility</p:attrName>
                                        </p:attrNameLst>
                                      </p:cBhvr>
                                      <p:to>
                                        <p:strVal val="visible"/>
                                      </p:to>
                                    </p:set>
                                    <p:anim calcmode="lin" valueType="num">
                                      <p:cBhvr additive="base">
                                        <p:cTn id="27" dur="500" fill="hold"/>
                                        <p:tgtEl>
                                          <p:spTgt spid="11391"/>
                                        </p:tgtEl>
                                        <p:attrNameLst>
                                          <p:attrName>ppt_x</p:attrName>
                                        </p:attrNameLst>
                                      </p:cBhvr>
                                      <p:tavLst>
                                        <p:tav tm="0">
                                          <p:val>
                                            <p:strVal val="#ppt_x"/>
                                          </p:val>
                                        </p:tav>
                                        <p:tav tm="100000">
                                          <p:val>
                                            <p:strVal val="#ppt_x"/>
                                          </p:val>
                                        </p:tav>
                                      </p:tavLst>
                                    </p:anim>
                                    <p:anim calcmode="lin" valueType="num">
                                      <p:cBhvr additive="base">
                                        <p:cTn id="28" dur="500" fill="hold"/>
                                        <p:tgtEl>
                                          <p:spTgt spid="1139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392"/>
                                        </p:tgtEl>
                                        <p:attrNameLst>
                                          <p:attrName>style.visibility</p:attrName>
                                        </p:attrNameLst>
                                      </p:cBhvr>
                                      <p:to>
                                        <p:strVal val="visible"/>
                                      </p:to>
                                    </p:set>
                                    <p:anim calcmode="lin" valueType="num">
                                      <p:cBhvr additive="base">
                                        <p:cTn id="31" dur="500" fill="hold"/>
                                        <p:tgtEl>
                                          <p:spTgt spid="11392"/>
                                        </p:tgtEl>
                                        <p:attrNameLst>
                                          <p:attrName>ppt_x</p:attrName>
                                        </p:attrNameLst>
                                      </p:cBhvr>
                                      <p:tavLst>
                                        <p:tav tm="0">
                                          <p:val>
                                            <p:strVal val="#ppt_x"/>
                                          </p:val>
                                        </p:tav>
                                        <p:tav tm="100000">
                                          <p:val>
                                            <p:strVal val="#ppt_x"/>
                                          </p:val>
                                        </p:tav>
                                      </p:tavLst>
                                    </p:anim>
                                    <p:anim calcmode="lin" valueType="num">
                                      <p:cBhvr additive="base">
                                        <p:cTn id="32" dur="500" fill="hold"/>
                                        <p:tgtEl>
                                          <p:spTgt spid="1139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393"/>
                                        </p:tgtEl>
                                        <p:attrNameLst>
                                          <p:attrName>style.visibility</p:attrName>
                                        </p:attrNameLst>
                                      </p:cBhvr>
                                      <p:to>
                                        <p:strVal val="visible"/>
                                      </p:to>
                                    </p:set>
                                    <p:anim calcmode="lin" valueType="num">
                                      <p:cBhvr additive="base">
                                        <p:cTn id="37" dur="500" fill="hold"/>
                                        <p:tgtEl>
                                          <p:spTgt spid="11393"/>
                                        </p:tgtEl>
                                        <p:attrNameLst>
                                          <p:attrName>ppt_x</p:attrName>
                                        </p:attrNameLst>
                                      </p:cBhvr>
                                      <p:tavLst>
                                        <p:tav tm="0">
                                          <p:val>
                                            <p:strVal val="#ppt_x"/>
                                          </p:val>
                                        </p:tav>
                                        <p:tav tm="100000">
                                          <p:val>
                                            <p:strVal val="#ppt_x"/>
                                          </p:val>
                                        </p:tav>
                                      </p:tavLst>
                                    </p:anim>
                                    <p:anim calcmode="lin" valueType="num">
                                      <p:cBhvr additive="base">
                                        <p:cTn id="38" dur="500" fill="hold"/>
                                        <p:tgtEl>
                                          <p:spTgt spid="1139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394"/>
                                        </p:tgtEl>
                                        <p:attrNameLst>
                                          <p:attrName>style.visibility</p:attrName>
                                        </p:attrNameLst>
                                      </p:cBhvr>
                                      <p:to>
                                        <p:strVal val="visible"/>
                                      </p:to>
                                    </p:set>
                                    <p:anim calcmode="lin" valueType="num">
                                      <p:cBhvr additive="base">
                                        <p:cTn id="41" dur="500" fill="hold"/>
                                        <p:tgtEl>
                                          <p:spTgt spid="11394"/>
                                        </p:tgtEl>
                                        <p:attrNameLst>
                                          <p:attrName>ppt_x</p:attrName>
                                        </p:attrNameLst>
                                      </p:cBhvr>
                                      <p:tavLst>
                                        <p:tav tm="0">
                                          <p:val>
                                            <p:strVal val="#ppt_x"/>
                                          </p:val>
                                        </p:tav>
                                        <p:tav tm="100000">
                                          <p:val>
                                            <p:strVal val="#ppt_x"/>
                                          </p:val>
                                        </p:tav>
                                      </p:tavLst>
                                    </p:anim>
                                    <p:anim calcmode="lin" valueType="num">
                                      <p:cBhvr additive="base">
                                        <p:cTn id="42" dur="500" fill="hold"/>
                                        <p:tgtEl>
                                          <p:spTgt spid="1139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395"/>
                                        </p:tgtEl>
                                        <p:attrNameLst>
                                          <p:attrName>style.visibility</p:attrName>
                                        </p:attrNameLst>
                                      </p:cBhvr>
                                      <p:to>
                                        <p:strVal val="visible"/>
                                      </p:to>
                                    </p:set>
                                    <p:anim calcmode="lin" valueType="num">
                                      <p:cBhvr additive="base">
                                        <p:cTn id="45" dur="500" fill="hold"/>
                                        <p:tgtEl>
                                          <p:spTgt spid="11395"/>
                                        </p:tgtEl>
                                        <p:attrNameLst>
                                          <p:attrName>ppt_x</p:attrName>
                                        </p:attrNameLst>
                                      </p:cBhvr>
                                      <p:tavLst>
                                        <p:tav tm="0">
                                          <p:val>
                                            <p:strVal val="#ppt_x"/>
                                          </p:val>
                                        </p:tav>
                                        <p:tav tm="100000">
                                          <p:val>
                                            <p:strVal val="#ppt_x"/>
                                          </p:val>
                                        </p:tav>
                                      </p:tavLst>
                                    </p:anim>
                                    <p:anim calcmode="lin" valueType="num">
                                      <p:cBhvr additive="base">
                                        <p:cTn id="46" dur="500" fill="hold"/>
                                        <p:tgtEl>
                                          <p:spTgt spid="1139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1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6" grpId="0" animBg="1"/>
      <p:bldP spid="11385" grpId="0" animBg="1"/>
      <p:bldP spid="11386" grpId="0" animBg="1"/>
      <p:bldP spid="11387" grpId="0" animBg="1"/>
      <p:bldP spid="11388" grpId="0" animBg="1"/>
      <p:bldP spid="11389" grpId="0" animBg="1"/>
      <p:bldP spid="11390" grpId="0" animBg="1"/>
      <p:bldP spid="11391" grpId="0" animBg="1"/>
      <p:bldP spid="11392" grpId="0" animBg="1"/>
      <p:bldP spid="11393" grpId="0" animBg="1"/>
      <p:bldP spid="11394" grpId="0" animBg="1"/>
      <p:bldP spid="11395" grpId="0" animBg="1"/>
      <p:bldP spid="1139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NZ"/>
              <a:t>Dynamic Storage</a:t>
            </a:r>
          </a:p>
        </p:txBody>
      </p:sp>
      <p:sp>
        <p:nvSpPr>
          <p:cNvPr id="14339" name="Rectangle 3"/>
          <p:cNvSpPr>
            <a:spLocks noGrp="1" noChangeArrowheads="1"/>
          </p:cNvSpPr>
          <p:nvPr>
            <p:ph idx="1"/>
          </p:nvPr>
        </p:nvSpPr>
        <p:spPr/>
        <p:txBody>
          <a:bodyPr/>
          <a:lstStyle/>
          <a:p>
            <a:r>
              <a:rPr lang="en-NZ"/>
              <a:t>Linked lists</a:t>
            </a:r>
          </a:p>
        </p:txBody>
      </p:sp>
      <p:sp>
        <p:nvSpPr>
          <p:cNvPr id="14343"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a:t>
            </a:r>
          </a:p>
        </p:txBody>
      </p:sp>
      <p:sp>
        <p:nvSpPr>
          <p:cNvPr id="14344" name="Text Box 8"/>
          <p:cNvSpPr txBox="1">
            <a:spLocks noChangeArrowheads="1"/>
          </p:cNvSpPr>
          <p:nvPr/>
        </p:nvSpPr>
        <p:spPr bwMode="auto">
          <a:xfrm>
            <a:off x="1331913"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4345" name="Line 9"/>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4346"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a:t>
            </a:r>
          </a:p>
        </p:txBody>
      </p:sp>
      <p:sp>
        <p:nvSpPr>
          <p:cNvPr id="14347" name="Text Box 11"/>
          <p:cNvSpPr txBox="1">
            <a:spLocks noChangeArrowheads="1"/>
          </p:cNvSpPr>
          <p:nvPr/>
        </p:nvSpPr>
        <p:spPr bwMode="auto">
          <a:xfrm>
            <a:off x="363537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4348"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4349" name="Text Box 13"/>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Monster</a:t>
            </a:r>
          </a:p>
        </p:txBody>
      </p:sp>
      <p:sp>
        <p:nvSpPr>
          <p:cNvPr id="14350" name="Text Box 14"/>
          <p:cNvSpPr txBox="1">
            <a:spLocks noChangeArrowheads="1"/>
          </p:cNvSpPr>
          <p:nvPr/>
        </p:nvSpPr>
        <p:spPr bwMode="auto">
          <a:xfrm>
            <a:off x="594042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4351" name="Line 15"/>
          <p:cNvSpPr>
            <a:spLocks noChangeShapeType="1"/>
          </p:cNvSpPr>
          <p:nvPr/>
        </p:nvSpPr>
        <p:spPr bwMode="auto">
          <a:xfrm>
            <a:off x="665956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4356" name="Text Box 20"/>
          <p:cNvSpPr txBox="1">
            <a:spLocks noChangeArrowheads="1"/>
          </p:cNvSpPr>
          <p:nvPr/>
        </p:nvSpPr>
        <p:spPr bwMode="auto">
          <a:xfrm>
            <a:off x="1258888"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Head</a:t>
            </a:r>
          </a:p>
        </p:txBody>
      </p:sp>
      <p:sp>
        <p:nvSpPr>
          <p:cNvPr id="14357" name="Line 21"/>
          <p:cNvSpPr>
            <a:spLocks noChangeShapeType="1"/>
          </p:cNvSpPr>
          <p:nvPr/>
        </p:nvSpPr>
        <p:spPr bwMode="auto">
          <a:xfrm>
            <a:off x="1908175" y="3357563"/>
            <a:ext cx="0" cy="1150937"/>
          </a:xfrm>
          <a:prstGeom prst="line">
            <a:avLst/>
          </a:prstGeom>
          <a:noFill/>
          <a:ln w="9525">
            <a:solidFill>
              <a:schemeClr val="tx1"/>
            </a:solidFill>
            <a:round/>
            <a:headEnd/>
            <a:tailEnd type="triangle" w="med" len="med"/>
          </a:ln>
          <a:effectLst/>
        </p:spPr>
        <p:txBody>
          <a:bodyPr/>
          <a:lstStyle/>
          <a:p>
            <a:endParaRPr lang="en-NZ"/>
          </a:p>
        </p:txBody>
      </p:sp>
      <p:sp>
        <p:nvSpPr>
          <p:cNvPr id="14358" name="Text Box 22"/>
          <p:cNvSpPr txBox="1">
            <a:spLocks noChangeArrowheads="1"/>
          </p:cNvSpPr>
          <p:nvPr/>
        </p:nvSpPr>
        <p:spPr bwMode="auto">
          <a:xfrm>
            <a:off x="6013450"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a:t>Tail</a:t>
            </a:r>
          </a:p>
        </p:txBody>
      </p:sp>
      <p:sp>
        <p:nvSpPr>
          <p:cNvPr id="14359" name="Line 23"/>
          <p:cNvSpPr>
            <a:spLocks noChangeShapeType="1"/>
          </p:cNvSpPr>
          <p:nvPr/>
        </p:nvSpPr>
        <p:spPr bwMode="auto">
          <a:xfrm>
            <a:off x="6659563" y="3357563"/>
            <a:ext cx="3175" cy="1150937"/>
          </a:xfrm>
          <a:prstGeom prst="line">
            <a:avLst/>
          </a:prstGeom>
          <a:noFill/>
          <a:ln w="9525">
            <a:solidFill>
              <a:schemeClr val="tx1"/>
            </a:solidFill>
            <a:round/>
            <a:headEnd/>
            <a:tailEnd type="triangle" w="med" len="med"/>
          </a:ln>
          <a:effectLst/>
        </p:spPr>
        <p:txBody>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43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3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animBg="1"/>
      <p:bldP spid="14344" grpId="0" animBg="1"/>
      <p:bldP spid="14345" grpId="0" animBg="1"/>
      <p:bldP spid="14346" grpId="0" animBg="1"/>
      <p:bldP spid="14347" grpId="0" animBg="1"/>
      <p:bldP spid="14348" grpId="0" animBg="1"/>
      <p:bldP spid="14349" grpId="0" animBg="1"/>
      <p:bldP spid="14350" grpId="0" animBg="1"/>
      <p:bldP spid="14351" grpId="0" animBg="1"/>
      <p:bldP spid="14351" grpId="1" animBg="1"/>
      <p:bldP spid="14356" grpId="0" animBg="1"/>
      <p:bldP spid="14357" grpId="0" animBg="1"/>
      <p:bldP spid="14358" grpId="0" animBg="1"/>
      <p:bldP spid="143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NZ" sz="4000" dirty="0"/>
              <a:t>Generic Structure of a Node Object</a:t>
            </a:r>
          </a:p>
        </p:txBody>
      </p:sp>
      <p:sp>
        <p:nvSpPr>
          <p:cNvPr id="17411" name="Rectangle 3"/>
          <p:cNvSpPr>
            <a:spLocks noGrp="1" noChangeArrowheads="1"/>
          </p:cNvSpPr>
          <p:nvPr>
            <p:ph idx="1"/>
          </p:nvPr>
        </p:nvSpPr>
        <p:spPr/>
        <p:txBody>
          <a:bodyPr/>
          <a:lstStyle/>
          <a:p>
            <a:r>
              <a:rPr lang="en-NZ" dirty="0" smtClean="0"/>
              <a:t>Node</a:t>
            </a:r>
            <a:endParaRPr lang="en-NZ" dirty="0"/>
          </a:p>
          <a:p>
            <a:pPr lvl="2">
              <a:buFont typeface="Wingdings" pitchFamily="2" charset="2"/>
              <a:buNone/>
            </a:pPr>
            <a:r>
              <a:rPr lang="en-NZ" sz="2400" dirty="0" smtClean="0"/>
              <a:t>//</a:t>
            </a:r>
            <a:r>
              <a:rPr lang="en-NZ" sz="2400" i="1" dirty="0" smtClean="0"/>
              <a:t>Object </a:t>
            </a:r>
            <a:r>
              <a:rPr lang="en-NZ" sz="2400" i="1" dirty="0"/>
              <a:t>Data and Methods</a:t>
            </a:r>
          </a:p>
          <a:p>
            <a:pPr lvl="2">
              <a:buFont typeface="Wingdings" pitchFamily="2" charset="2"/>
              <a:buNone/>
            </a:pPr>
            <a:r>
              <a:rPr lang="en-NZ" sz="2400" dirty="0" smtClean="0"/>
              <a:t>Node^ Next</a:t>
            </a:r>
            <a:r>
              <a:rPr lang="en-NZ" sz="2400" dirty="0"/>
              <a:t>;</a:t>
            </a:r>
          </a:p>
          <a:p>
            <a:pPr lvl="2">
              <a:buFont typeface="Wingdings" pitchFamily="2" charset="2"/>
              <a:buNone/>
            </a:pPr>
            <a:endParaRPr lang="en-NZ" dirty="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NZ" sz="4000"/>
              <a:t>Generic Structure of a Linked List</a:t>
            </a:r>
          </a:p>
        </p:txBody>
      </p:sp>
      <p:sp>
        <p:nvSpPr>
          <p:cNvPr id="61443" name="Rectangle 3"/>
          <p:cNvSpPr>
            <a:spLocks noGrp="1" noChangeArrowheads="1"/>
          </p:cNvSpPr>
          <p:nvPr>
            <p:ph idx="1"/>
          </p:nvPr>
        </p:nvSpPr>
        <p:spPr/>
        <p:txBody>
          <a:bodyPr>
            <a:normAutofit/>
          </a:bodyPr>
          <a:lstStyle/>
          <a:p>
            <a:r>
              <a:rPr lang="en-NZ" dirty="0" err="1" smtClean="0"/>
              <a:t>LinkedList</a:t>
            </a:r>
            <a:endParaRPr lang="en-NZ" dirty="0"/>
          </a:p>
          <a:p>
            <a:pPr lvl="2">
              <a:buFont typeface="Wingdings" pitchFamily="2" charset="2"/>
              <a:buNone/>
            </a:pPr>
            <a:r>
              <a:rPr lang="en-NZ" sz="2400" dirty="0" smtClean="0"/>
              <a:t>Node^ head</a:t>
            </a:r>
            <a:r>
              <a:rPr lang="en-NZ" sz="2400" dirty="0"/>
              <a:t>;</a:t>
            </a:r>
          </a:p>
          <a:p>
            <a:pPr lvl="2">
              <a:buFont typeface="Wingdings" pitchFamily="2" charset="2"/>
              <a:buNone/>
            </a:pPr>
            <a:r>
              <a:rPr lang="en-NZ" sz="2400" dirty="0" smtClean="0"/>
              <a:t>Node^ tail</a:t>
            </a:r>
            <a:r>
              <a:rPr lang="en-NZ"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NZ"/>
              <a:t>Linked List Operations</a:t>
            </a:r>
          </a:p>
        </p:txBody>
      </p:sp>
      <p:sp>
        <p:nvSpPr>
          <p:cNvPr id="13315" name="Rectangle 3"/>
          <p:cNvSpPr>
            <a:spLocks noGrp="1" noChangeArrowheads="1"/>
          </p:cNvSpPr>
          <p:nvPr>
            <p:ph idx="1"/>
          </p:nvPr>
        </p:nvSpPr>
        <p:spPr>
          <a:xfrm>
            <a:off x="457200" y="1888232"/>
            <a:ext cx="8229600" cy="4205064"/>
          </a:xfrm>
        </p:spPr>
        <p:txBody>
          <a:bodyPr/>
          <a:lstStyle/>
          <a:p>
            <a:pPr marL="609600" indent="-609600"/>
            <a:r>
              <a:rPr lang="en-NZ" dirty="0"/>
              <a:t>To create a linked list</a:t>
            </a:r>
          </a:p>
          <a:p>
            <a:pPr marL="609600" indent="-609600"/>
            <a:endParaRPr lang="en-NZ" dirty="0"/>
          </a:p>
          <a:p>
            <a:pPr marL="990600" lvl="1" indent="-533400">
              <a:buFontTx/>
              <a:buAutoNum type="arabicPeriod"/>
            </a:pPr>
            <a:r>
              <a:rPr lang="en-NZ" sz="2400" dirty="0"/>
              <a:t>Create </a:t>
            </a:r>
            <a:r>
              <a:rPr lang="en-NZ" sz="2400" dirty="0" smtClean="0"/>
              <a:t>a </a:t>
            </a:r>
            <a:r>
              <a:rPr lang="en-NZ" sz="2400" b="1" dirty="0" smtClean="0"/>
              <a:t>head</a:t>
            </a:r>
            <a:r>
              <a:rPr lang="en-NZ" sz="2400" dirty="0" smtClean="0"/>
              <a:t> </a:t>
            </a:r>
            <a:r>
              <a:rPr lang="en-NZ" sz="2400" dirty="0"/>
              <a:t>node pointer</a:t>
            </a:r>
          </a:p>
          <a:p>
            <a:pPr marL="990600" lvl="1" indent="-533400">
              <a:buFontTx/>
              <a:buAutoNum type="arabicPeriod"/>
            </a:pPr>
            <a:r>
              <a:rPr lang="en-NZ" sz="2400" dirty="0"/>
              <a:t>Create a </a:t>
            </a:r>
            <a:r>
              <a:rPr lang="en-NZ" sz="2400" b="1" dirty="0" smtClean="0"/>
              <a:t>tail</a:t>
            </a:r>
            <a:r>
              <a:rPr lang="en-NZ" sz="2400" dirty="0" smtClean="0"/>
              <a:t> </a:t>
            </a:r>
            <a:r>
              <a:rPr lang="en-NZ" sz="2400" dirty="0"/>
              <a:t>node pointer</a:t>
            </a:r>
          </a:p>
          <a:p>
            <a:pPr marL="990600" lvl="1" indent="-533400">
              <a:buFontTx/>
              <a:buAutoNum type="arabicPeriod"/>
            </a:pPr>
            <a:r>
              <a:rPr lang="en-NZ" sz="2400" dirty="0"/>
              <a:t>Set </a:t>
            </a:r>
            <a:r>
              <a:rPr lang="en-NZ" sz="2400" dirty="0" smtClean="0"/>
              <a:t>the value of both </a:t>
            </a:r>
            <a:r>
              <a:rPr lang="en-NZ" sz="2400" b="1" dirty="0" smtClean="0"/>
              <a:t>head</a:t>
            </a:r>
            <a:r>
              <a:rPr lang="en-NZ" sz="2400" dirty="0" smtClean="0"/>
              <a:t> </a:t>
            </a:r>
            <a:r>
              <a:rPr lang="en-NZ" sz="2400" dirty="0"/>
              <a:t>and </a:t>
            </a:r>
            <a:r>
              <a:rPr lang="en-NZ" sz="2400" b="1" dirty="0" smtClean="0"/>
              <a:t>tail</a:t>
            </a:r>
            <a:r>
              <a:rPr lang="en-NZ" sz="2400" dirty="0" smtClean="0"/>
              <a:t> </a:t>
            </a:r>
            <a:r>
              <a:rPr lang="en-NZ" sz="2400" dirty="0"/>
              <a:t>to </a:t>
            </a:r>
            <a:r>
              <a:rPr lang="en-NZ" sz="2400" dirty="0" err="1" smtClean="0"/>
              <a:t>nullptr</a:t>
            </a:r>
            <a:endParaRPr lang="en-NZ" sz="2400" dirty="0"/>
          </a:p>
          <a:p>
            <a:pPr marL="609600" indent="-609600"/>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Linked List Operations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count the number of elements in a linked list</a:t>
            </a:r>
          </a:p>
          <a:p>
            <a:pPr lvl="1"/>
            <a:r>
              <a:rPr lang="en-US" dirty="0" err="1"/>
              <a:t>n</a:t>
            </a:r>
            <a:r>
              <a:rPr lang="en-US" dirty="0" err="1" smtClean="0"/>
              <a:t>odeCount</a:t>
            </a:r>
            <a:r>
              <a:rPr lang="en-US" dirty="0" smtClean="0"/>
              <a:t> </a:t>
            </a:r>
            <a:r>
              <a:rPr lang="en-US" dirty="0"/>
              <a:t>= 0</a:t>
            </a:r>
          </a:p>
          <a:p>
            <a:pPr lvl="1"/>
            <a:r>
              <a:rPr lang="en-US" dirty="0"/>
              <a:t>Start at the node pointed to by </a:t>
            </a:r>
            <a:r>
              <a:rPr lang="en-US" b="1" dirty="0" smtClean="0"/>
              <a:t>head</a:t>
            </a:r>
            <a:endParaRPr lang="en-US" b="1" dirty="0"/>
          </a:p>
          <a:p>
            <a:pPr lvl="1"/>
            <a:r>
              <a:rPr lang="en-US" dirty="0"/>
              <a:t>Loop for all nodes</a:t>
            </a:r>
          </a:p>
          <a:p>
            <a:pPr lvl="2"/>
            <a:r>
              <a:rPr lang="en-US" sz="2000" dirty="0" smtClean="0"/>
              <a:t>++</a:t>
            </a:r>
            <a:r>
              <a:rPr lang="en-US" sz="2000" dirty="0" err="1" smtClean="0"/>
              <a:t>nodeCount</a:t>
            </a:r>
            <a:endParaRPr lang="en-US" sz="2000" dirty="0"/>
          </a:p>
          <a:p>
            <a:pPr lvl="2"/>
            <a:r>
              <a:rPr lang="en-US" sz="2000" dirty="0"/>
              <a:t>Go to the next node in the </a:t>
            </a:r>
            <a:r>
              <a:rPr lang="en-US" sz="2000" dirty="0" smtClean="0"/>
              <a:t>list</a:t>
            </a:r>
          </a:p>
          <a:p>
            <a:pPr lvl="2"/>
            <a:endParaRPr lang="en-US" sz="2000" dirty="0" smtClean="0"/>
          </a:p>
          <a:p>
            <a:r>
              <a:rPr lang="en-US" dirty="0"/>
              <a:t>Move through the list by following the Next pointers</a:t>
            </a:r>
          </a:p>
          <a:p>
            <a:r>
              <a:rPr lang="en-US" dirty="0"/>
              <a:t>You’ll know you have reached the end of the list when the Next pointer of the current node points to </a:t>
            </a:r>
            <a:r>
              <a:rPr lang="en-US" dirty="0" err="1"/>
              <a:t>nullptr</a:t>
            </a:r>
            <a:r>
              <a:rPr lang="en-US" dirty="0"/>
              <a:t> (i.e. there is no next node in the list)</a:t>
            </a:r>
          </a:p>
          <a:p>
            <a:endParaRPr lang="en-US" dirty="0" smtClean="0"/>
          </a:p>
          <a:p>
            <a:endParaRPr lang="en-US" dirty="0"/>
          </a:p>
        </p:txBody>
      </p:sp>
    </p:spTree>
    <p:extLst>
      <p:ext uri="{BB962C8B-B14F-4D97-AF65-F5344CB8AC3E}">
        <p14:creationId xmlns:p14="http://schemas.microsoft.com/office/powerpoint/2010/main" val="1528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528</TotalTime>
  <Words>2298</Words>
  <Application>Microsoft Office PowerPoint</Application>
  <PresentationFormat>On-screen Show (4:3)</PresentationFormat>
  <Paragraphs>336</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Verdana</vt:lpstr>
      <vt:lpstr>Wingdings</vt:lpstr>
      <vt:lpstr>Clarity</vt:lpstr>
      <vt:lpstr>Implementing Dynamic Data Structures</vt:lpstr>
      <vt:lpstr>Data Storage for Games </vt:lpstr>
      <vt:lpstr>Static Storage</vt:lpstr>
      <vt:lpstr>Dynamic Storage</vt:lpstr>
      <vt:lpstr>Dynamic Storage</vt:lpstr>
      <vt:lpstr>Generic Structure of a Node Object</vt:lpstr>
      <vt:lpstr>Generic Structure of a Linked List</vt:lpstr>
      <vt:lpstr>Linked List Operations</vt:lpstr>
      <vt:lpstr>Linked List Operations</vt:lpstr>
      <vt:lpstr>Linked List Operations</vt:lpstr>
      <vt:lpstr>nodeWalker = nodeWalker-&gt;Next</vt:lpstr>
      <vt:lpstr>nodeWalker = nodeWalker-&gt;Next</vt:lpstr>
      <vt:lpstr>nodeWalker = nodeWalker-&gt;Next</vt:lpstr>
      <vt:lpstr>nodeWalker = nodeWalker-&gt;Next</vt:lpstr>
      <vt:lpstr>Linked List Operations</vt:lpstr>
      <vt:lpstr>Adding to a Linked List</vt:lpstr>
      <vt:lpstr>Adding to a Linked List</vt:lpstr>
      <vt:lpstr>Linked List Operations</vt:lpstr>
      <vt:lpstr>Linked List Operations</vt:lpstr>
      <vt:lpstr>Linked List Operations</vt:lpstr>
      <vt:lpstr>Linked List Operations</vt:lpstr>
      <vt:lpstr>Deleting continued</vt:lpstr>
      <vt:lpstr>Deleting continued</vt:lpstr>
      <vt:lpstr>Deleting continued</vt:lpstr>
      <vt:lpstr>Deleting continued</vt:lpstr>
      <vt:lpstr>Deleting continued</vt:lpstr>
      <vt:lpstr>Deleting continued</vt:lpstr>
      <vt:lpstr>Deleting continued</vt:lpstr>
      <vt:lpstr>Deleting continued</vt:lpstr>
      <vt:lpstr>Deleting continued</vt:lpstr>
      <vt:lpstr>Generic Structure of a List</vt:lpstr>
      <vt:lpstr>Project: The Incredible Rainbow Spitting Chicken</vt:lpstr>
      <vt:lpstr>KeyDown in Visual Studio</vt:lpstr>
    </vt:vector>
  </TitlesOfParts>
  <Company>Otago Polytechnic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for Games</dc:title>
  <dc:creator>default-user</dc:creator>
  <cp:lastModifiedBy>Patricia Haden</cp:lastModifiedBy>
  <cp:revision>278</cp:revision>
  <dcterms:created xsi:type="dcterms:W3CDTF">2004-06-04T01:30:39Z</dcterms:created>
  <dcterms:modified xsi:type="dcterms:W3CDTF">2016-08-01T05:39:20Z</dcterms:modified>
</cp:coreProperties>
</file>