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0"/>
  </p:notesMasterIdLst>
  <p:sldIdLst>
    <p:sldId id="256" r:id="rId2"/>
    <p:sldId id="258" r:id="rId3"/>
    <p:sldId id="257" r:id="rId4"/>
    <p:sldId id="261" r:id="rId5"/>
    <p:sldId id="262" r:id="rId6"/>
    <p:sldId id="263" r:id="rId7"/>
    <p:sldId id="264" r:id="rId8"/>
    <p:sldId id="265" r:id="rId9"/>
    <p:sldId id="266" r:id="rId10"/>
    <p:sldId id="267" r:id="rId11"/>
    <p:sldId id="270" r:id="rId12"/>
    <p:sldId id="269" r:id="rId13"/>
    <p:sldId id="268" r:id="rId14"/>
    <p:sldId id="272" r:id="rId15"/>
    <p:sldId id="273" r:id="rId16"/>
    <p:sldId id="274" r:id="rId17"/>
    <p:sldId id="275" r:id="rId18"/>
    <p:sldId id="271" r:id="rId19"/>
  </p:sldIdLst>
  <p:sldSz cx="9144000" cy="6858000" type="screen4x3"/>
  <p:notesSz cx="6797675" cy="9926638"/>
  <p:defaultTextStyle>
    <a:defPPr>
      <a:defRPr lang="en-NZ"/>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116" autoAdjust="0"/>
  </p:normalViewPr>
  <p:slideViewPr>
    <p:cSldViewPr>
      <p:cViewPr varScale="1">
        <p:scale>
          <a:sx n="46" d="100"/>
          <a:sy n="46" d="100"/>
        </p:scale>
        <p:origin x="-2506"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en-NZ"/>
          </a:p>
        </p:txBody>
      </p:sp>
      <p:sp>
        <p:nvSpPr>
          <p:cNvPr id="3481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en-NZ"/>
          </a:p>
        </p:txBody>
      </p:sp>
      <p:sp>
        <p:nvSpPr>
          <p:cNvPr id="16388"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482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NZ"/>
          </a:p>
        </p:txBody>
      </p:sp>
      <p:sp>
        <p:nvSpPr>
          <p:cNvPr id="3482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4F9FDF12-5737-48D8-B3AD-C51CEB5CA231}" type="slidenum">
              <a:rPr lang="en-NZ"/>
              <a:pPr>
                <a:defRPr/>
              </a:pPr>
              <a:t>‹#›</a:t>
            </a:fld>
            <a:endParaRPr lang="en-NZ"/>
          </a:p>
        </p:txBody>
      </p:sp>
    </p:spTree>
    <p:extLst>
      <p:ext uri="{BB962C8B-B14F-4D97-AF65-F5344CB8AC3E}">
        <p14:creationId xmlns="" xmlns:p14="http://schemas.microsoft.com/office/powerpoint/2010/main" val="28954941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1549CAB0-4655-4A8B-8C49-C47F83B1DA11}" type="slidenum">
              <a:rPr lang="en-NZ"/>
              <a:pPr/>
              <a:t>1</a:t>
            </a:fld>
            <a:endParaRPr lang="en-NZ"/>
          </a:p>
        </p:txBody>
      </p:sp>
      <p:sp>
        <p:nvSpPr>
          <p:cNvPr id="17411" name="Rectangle 2"/>
          <p:cNvSpPr>
            <a:spLocks noGrp="1" noRot="1" noChangeAspect="1" noChangeArrowheads="1" noTextEdit="1"/>
          </p:cNvSpPr>
          <p:nvPr>
            <p:ph type="sldImg"/>
          </p:nvPr>
        </p:nvSpPr>
        <p:spPr>
          <a:xfrm>
            <a:off x="917575" y="744538"/>
            <a:ext cx="4962525" cy="3722687"/>
          </a:xfrm>
          <a:ln/>
        </p:spPr>
      </p:sp>
      <p:sp>
        <p:nvSpPr>
          <p:cNvPr id="17412" name="Rectangle 3"/>
          <p:cNvSpPr>
            <a:spLocks noGrp="1" noChangeArrowheads="1"/>
          </p:cNvSpPr>
          <p:nvPr>
            <p:ph type="body" idx="1"/>
          </p:nvPr>
        </p:nvSpPr>
        <p:spPr>
          <a:noFill/>
          <a:ln/>
        </p:spPr>
        <p:txBody>
          <a:bodyPr/>
          <a:lstStyle/>
          <a:p>
            <a:pPr eaLnBrk="1" hangingPunct="1">
              <a:buFontTx/>
              <a:buChar char="•"/>
            </a:pPr>
            <a:r>
              <a:rPr lang="en-US" dirty="0" smtClean="0"/>
              <a:t>Since</a:t>
            </a:r>
            <a:r>
              <a:rPr lang="en-US" baseline="0" dirty="0" smtClean="0"/>
              <a:t> we will be wanting animation in our </a:t>
            </a:r>
            <a:r>
              <a:rPr lang="en-US" baseline="0" dirty="0" err="1" smtClean="0"/>
              <a:t>roguelike</a:t>
            </a:r>
            <a:r>
              <a:rPr lang="en-US" baseline="0" dirty="0" smtClean="0"/>
              <a:t>, we will now start looking at how to implement it in C++.</a:t>
            </a:r>
          </a:p>
          <a:p>
            <a:pPr eaLnBrk="1" hangingPunct="1">
              <a:buFontTx/>
              <a:buChar char="•"/>
            </a:pPr>
            <a:r>
              <a:rPr lang="en-US" baseline="0" dirty="0" smtClean="0"/>
              <a:t>This process will let us continue to develop our understanding of OO architecture, and will show examples of some new computational approaches.</a:t>
            </a:r>
          </a:p>
          <a:p>
            <a:pPr eaLnBrk="1" hangingPunct="1">
              <a:buFontTx/>
              <a:buChar char="•"/>
            </a:pPr>
            <a:endParaRPr lang="en-US" baseline="0" dirty="0" smtClean="0"/>
          </a:p>
          <a:p>
            <a:pPr eaLnBrk="1" hangingPunct="1">
              <a:buFontTx/>
              <a:buChar char="•"/>
            </a:pPr>
            <a:r>
              <a:rPr lang="en-US" baseline="0" dirty="0" smtClean="0"/>
              <a:t>We will begin with a very brief discussion of how animation works from a human cognition perspective, then we will consider the initial architecture of out animated character class. Over the next couple of weeks, we will add additional features to this class, to end up with what we need for our </a:t>
            </a:r>
            <a:r>
              <a:rPr lang="en-US" baseline="0" dirty="0" err="1" smtClean="0"/>
              <a:t>roguelike</a:t>
            </a:r>
            <a:r>
              <a:rPr lang="en-US" baseline="0" dirty="0" smtClean="0"/>
              <a:t>.</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To draw only a portion of an image file, we use</a:t>
            </a:r>
            <a:r>
              <a:rPr lang="en-US" baseline="0" dirty="0" smtClean="0"/>
              <a:t> a more complex overload of </a:t>
            </a:r>
            <a:r>
              <a:rPr lang="en-US" baseline="0" dirty="0" err="1" smtClean="0"/>
              <a:t>DrawImage</a:t>
            </a:r>
            <a:endParaRPr lang="en-US" baseline="0" dirty="0" smtClean="0"/>
          </a:p>
          <a:p>
            <a:pPr>
              <a:buFont typeface="Arial" pitchFamily="34" charset="0"/>
              <a:buChar char="•"/>
            </a:pPr>
            <a:r>
              <a:rPr lang="en-NZ" baseline="0" dirty="0" smtClean="0"/>
              <a:t>Here is the function prototype for that method, from the definition of the Graphics class</a:t>
            </a:r>
            <a:endParaRPr lang="en-US" baseline="0" dirty="0" smtClean="0"/>
          </a:p>
          <a:p>
            <a:pPr>
              <a:buFont typeface="Arial" pitchFamily="34" charset="0"/>
              <a:buChar char="•"/>
            </a:pPr>
            <a:r>
              <a:rPr lang="en-US" baseline="0" dirty="0" smtClean="0"/>
              <a:t>Source image is the image object loaded up with the jpg of the whole </a:t>
            </a:r>
            <a:r>
              <a:rPr lang="en-US" baseline="0" dirty="0" err="1" smtClean="0"/>
              <a:t>spritesheet</a:t>
            </a:r>
            <a:r>
              <a:rPr lang="en-US" baseline="0" dirty="0" smtClean="0"/>
              <a:t> (all 8 frames).</a:t>
            </a:r>
          </a:p>
          <a:p>
            <a:pPr>
              <a:buFont typeface="Arial" pitchFamily="34" charset="0"/>
              <a:buChar char="•"/>
            </a:pPr>
            <a:r>
              <a:rPr lang="en-US" baseline="0" dirty="0" err="1" smtClean="0"/>
              <a:t>xLoc</a:t>
            </a:r>
            <a:r>
              <a:rPr lang="en-US" baseline="0" dirty="0" smtClean="0"/>
              <a:t> and </a:t>
            </a:r>
            <a:r>
              <a:rPr lang="en-US" baseline="0" dirty="0" err="1" smtClean="0"/>
              <a:t>yLoc</a:t>
            </a:r>
            <a:r>
              <a:rPr lang="en-US" baseline="0" dirty="0" smtClean="0"/>
              <a:t> are still the </a:t>
            </a:r>
            <a:r>
              <a:rPr lang="en-US" baseline="0" dirty="0" err="1" smtClean="0"/>
              <a:t>upperLeft</a:t>
            </a:r>
            <a:r>
              <a:rPr lang="en-US" baseline="0" dirty="0" smtClean="0"/>
              <a:t> corner on the form</a:t>
            </a:r>
          </a:p>
          <a:p>
            <a:pPr>
              <a:buFont typeface="Arial" pitchFamily="34" charset="0"/>
              <a:buChar char="•"/>
            </a:pPr>
            <a:r>
              <a:rPr lang="en-US" baseline="0" dirty="0" err="1" smtClean="0"/>
              <a:t>sourceRectangle</a:t>
            </a:r>
            <a:r>
              <a:rPr lang="en-US" baseline="0" dirty="0" smtClean="0"/>
              <a:t> describes which pixels </a:t>
            </a:r>
            <a:r>
              <a:rPr lang="en-US" b="1" i="1" baseline="0" dirty="0" smtClean="0"/>
              <a:t>of the image</a:t>
            </a:r>
            <a:r>
              <a:rPr lang="en-US" baseline="0" dirty="0" smtClean="0"/>
              <a:t> you want to draw. Rectangle is a primitive type that takes </a:t>
            </a:r>
            <a:r>
              <a:rPr lang="en-US" baseline="0" dirty="0" err="1" smtClean="0"/>
              <a:t>x,y,w,h</a:t>
            </a:r>
            <a:r>
              <a:rPr lang="en-US" baseline="0" dirty="0" smtClean="0"/>
              <a:t>. </a:t>
            </a:r>
          </a:p>
          <a:p>
            <a:pPr>
              <a:buFont typeface="Arial" pitchFamily="34" charset="0"/>
              <a:buChar char="•"/>
            </a:pPr>
            <a:r>
              <a:rPr lang="en-US" baseline="0" dirty="0" smtClean="0"/>
              <a:t>You create them with the Rectangle constructor. Equivalent to what you have been doing with Point. </a:t>
            </a:r>
          </a:p>
          <a:p>
            <a:pPr>
              <a:buFont typeface="Arial" pitchFamily="34" charset="0"/>
              <a:buChar char="•"/>
            </a:pPr>
            <a:r>
              <a:rPr lang="en-US" baseline="0" dirty="0" smtClean="0"/>
              <a:t>Graphics unit tell it the unit is pixels, not cm or </a:t>
            </a:r>
            <a:r>
              <a:rPr lang="en-US" baseline="0" dirty="0" err="1" smtClean="0"/>
              <a:t>em</a:t>
            </a:r>
            <a:r>
              <a:rPr lang="en-US" baseline="0" dirty="0" smtClean="0"/>
              <a:t> or something. We’ll see how to say this in a moment</a:t>
            </a:r>
          </a:p>
        </p:txBody>
      </p:sp>
      <p:sp>
        <p:nvSpPr>
          <p:cNvPr id="4" name="Slide Number Placeholder 3"/>
          <p:cNvSpPr>
            <a:spLocks noGrp="1"/>
          </p:cNvSpPr>
          <p:nvPr>
            <p:ph type="sldNum" sz="quarter" idx="10"/>
          </p:nvPr>
        </p:nvSpPr>
        <p:spPr/>
        <p:txBody>
          <a:bodyPr/>
          <a:lstStyle/>
          <a:p>
            <a:pPr>
              <a:defRPr/>
            </a:pPr>
            <a:fld id="{4F9FDF12-5737-48D8-B3AD-C51CEB5CA231}" type="slidenum">
              <a:rPr lang="en-NZ" smtClean="0"/>
              <a:pPr>
                <a:defRPr/>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Let’s see if we can draw just a portion of this very big image (it’s 1024 pixels wide).</a:t>
            </a:r>
          </a:p>
          <a:p>
            <a:pPr>
              <a:buFont typeface="Arial" pitchFamily="34" charset="0"/>
              <a:buChar char="•"/>
            </a:pPr>
            <a:r>
              <a:rPr lang="en-US" baseline="0" dirty="0" smtClean="0"/>
              <a:t>Say starting at 1000,400 and being 200 wide and 200 high</a:t>
            </a:r>
          </a:p>
        </p:txBody>
      </p:sp>
      <p:sp>
        <p:nvSpPr>
          <p:cNvPr id="4" name="Slide Number Placeholder 3"/>
          <p:cNvSpPr>
            <a:spLocks noGrp="1"/>
          </p:cNvSpPr>
          <p:nvPr>
            <p:ph type="sldNum" sz="quarter" idx="10"/>
          </p:nvPr>
        </p:nvSpPr>
        <p:spPr/>
        <p:txBody>
          <a:bodyPr/>
          <a:lstStyle/>
          <a:p>
            <a:pPr>
              <a:defRPr/>
            </a:pPr>
            <a:fld id="{4F9FDF12-5737-48D8-B3AD-C51CEB5CA231}" type="slidenum">
              <a:rPr lang="en-NZ" smtClean="0"/>
              <a:pPr>
                <a:defRPr/>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Note </a:t>
            </a:r>
            <a:r>
              <a:rPr lang="en-NZ" dirty="0" err="1" smtClean="0"/>
              <a:t>GraphicsUnit</a:t>
            </a:r>
            <a:r>
              <a:rPr lang="en-NZ" dirty="0" smtClean="0"/>
              <a:t>::Pixel. That is one of the .NET </a:t>
            </a:r>
            <a:r>
              <a:rPr lang="en-NZ" dirty="0" err="1" smtClean="0"/>
              <a:t>enum</a:t>
            </a:r>
            <a:r>
              <a:rPr lang="en-NZ" dirty="0" smtClean="0"/>
              <a:t> types. You will do this sort of thing a lot when working with .NET.</a:t>
            </a:r>
          </a:p>
          <a:p>
            <a:pPr marL="171450" indent="-171450">
              <a:buFont typeface="Arial" pitchFamily="34" charset="0"/>
              <a:buChar char="•"/>
            </a:pPr>
            <a:endParaRPr lang="en-NZ" dirty="0" smtClean="0"/>
          </a:p>
          <a:p>
            <a:pPr marL="171450" indent="-171450">
              <a:buFont typeface="Arial" pitchFamily="34" charset="0"/>
              <a:buChar char="•"/>
            </a:pPr>
            <a:r>
              <a:rPr lang="en-NZ" dirty="0" smtClean="0"/>
              <a:t>This will copy the area of the gecko image with</a:t>
            </a:r>
            <a:r>
              <a:rPr lang="en-NZ" baseline="0" dirty="0" smtClean="0"/>
              <a:t> upper left at 1000,400 and lower right at 1200,600.</a:t>
            </a:r>
          </a:p>
          <a:p>
            <a:pPr marL="171450" indent="-171450">
              <a:buFont typeface="Arial" pitchFamily="34" charset="0"/>
              <a:buChar char="•"/>
            </a:pPr>
            <a:r>
              <a:rPr lang="en-NZ" baseline="0" dirty="0" smtClean="0"/>
              <a:t>It will draw those pixels at location 150,100 on the Form.</a:t>
            </a:r>
            <a:endParaRPr lang="en-US" dirty="0"/>
          </a:p>
        </p:txBody>
      </p:sp>
      <p:sp>
        <p:nvSpPr>
          <p:cNvPr id="4" name="Slide Number Placeholder 3"/>
          <p:cNvSpPr>
            <a:spLocks noGrp="1"/>
          </p:cNvSpPr>
          <p:nvPr>
            <p:ph type="sldNum" sz="quarter" idx="10"/>
          </p:nvPr>
        </p:nvSpPr>
        <p:spPr/>
        <p:txBody>
          <a:bodyPr/>
          <a:lstStyle/>
          <a:p>
            <a:pPr>
              <a:defRPr/>
            </a:pPr>
            <a:fld id="{4F9FDF12-5737-48D8-B3AD-C51CEB5CA231}" type="slidenum">
              <a:rPr lang="en-NZ" smtClean="0"/>
              <a:pPr>
                <a:defRPr/>
              </a:pPr>
              <a:t>12</a:t>
            </a:fld>
            <a:endParaRPr lang="en-NZ"/>
          </a:p>
        </p:txBody>
      </p:sp>
    </p:spTree>
    <p:extLst>
      <p:ext uri="{BB962C8B-B14F-4D97-AF65-F5344CB8AC3E}">
        <p14:creationId xmlns="" xmlns:p14="http://schemas.microsoft.com/office/powerpoint/2010/main" val="3892131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So the challenge is:</a:t>
            </a:r>
            <a:r>
              <a:rPr lang="en-NZ" baseline="0" dirty="0" smtClean="0"/>
              <a:t> How do you get your sprite to draw the correct pixels from his </a:t>
            </a:r>
            <a:r>
              <a:rPr lang="en-NZ" baseline="0" dirty="0" err="1" smtClean="0"/>
              <a:t>spritesheet</a:t>
            </a:r>
            <a:r>
              <a:rPr lang="en-NZ" baseline="0" dirty="0" smtClean="0"/>
              <a:t>?</a:t>
            </a:r>
          </a:p>
          <a:p>
            <a:pPr marL="171450" indent="-171450">
              <a:buFont typeface="Arial" pitchFamily="34" charset="0"/>
              <a:buChar char="•"/>
            </a:pPr>
            <a:r>
              <a:rPr lang="en-NZ" baseline="0" dirty="0" smtClean="0"/>
              <a:t>Imagine you just wanted to make a simple animation loop that drew frame 1, then frame 2, then frame 3,…, to frame n, then started over.</a:t>
            </a:r>
          </a:p>
          <a:p>
            <a:pPr marL="171450" indent="-171450">
              <a:buFont typeface="Arial" pitchFamily="34" charset="0"/>
              <a:buChar char="•"/>
            </a:pPr>
            <a:r>
              <a:rPr lang="en-NZ" baseline="0" dirty="0" smtClean="0"/>
              <a:t>How would you do it?</a:t>
            </a:r>
          </a:p>
          <a:p>
            <a:pPr marL="171450" indent="-171450">
              <a:buFont typeface="Arial" pitchFamily="34" charset="0"/>
              <a:buChar char="•"/>
            </a:pPr>
            <a:r>
              <a:rPr lang="en-NZ" baseline="0" dirty="0" smtClean="0"/>
              <a:t>Assuming the sprite was staying in the same location, what would have to change in the call to </a:t>
            </a:r>
            <a:r>
              <a:rPr lang="en-NZ" baseline="0" dirty="0" err="1" smtClean="0"/>
              <a:t>Drawimage</a:t>
            </a:r>
            <a:r>
              <a:rPr lang="en-NZ" baseline="0" dirty="0" smtClean="0"/>
              <a:t>? =&gt; only the rectangle.</a:t>
            </a:r>
          </a:p>
          <a:p>
            <a:pPr marL="171450" indent="-171450">
              <a:buFont typeface="Arial" pitchFamily="34" charset="0"/>
              <a:buChar char="•"/>
            </a:pPr>
            <a:r>
              <a:rPr lang="en-NZ" baseline="0" dirty="0" smtClean="0"/>
              <a:t>How would it change? =&gt; w, h, y would stay the same; x would increase by frame width each pass through the loop, and then wrap around to 0.</a:t>
            </a:r>
          </a:p>
          <a:p>
            <a:pPr marL="171450" indent="-171450">
              <a:buFont typeface="Arial" pitchFamily="34" charset="0"/>
              <a:buChar char="•"/>
            </a:pPr>
            <a:r>
              <a:rPr lang="en-NZ" baseline="0" dirty="0" smtClean="0"/>
              <a:t>Let’s think about the logic and the maths</a:t>
            </a:r>
          </a:p>
        </p:txBody>
      </p:sp>
      <p:sp>
        <p:nvSpPr>
          <p:cNvPr id="4" name="Slide Number Placeholder 3"/>
          <p:cNvSpPr>
            <a:spLocks noGrp="1"/>
          </p:cNvSpPr>
          <p:nvPr>
            <p:ph type="sldNum" sz="quarter" idx="10"/>
          </p:nvPr>
        </p:nvSpPr>
        <p:spPr/>
        <p:txBody>
          <a:bodyPr/>
          <a:lstStyle/>
          <a:p>
            <a:pPr>
              <a:defRPr/>
            </a:pPr>
            <a:fld id="{4F9FDF12-5737-48D8-B3AD-C51CEB5CA231}" type="slidenum">
              <a:rPr lang="en-NZ" smtClean="0"/>
              <a:pPr>
                <a:defRPr/>
              </a:pPr>
              <a:t>13</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(Draw on board first)</a:t>
            </a:r>
          </a:p>
          <a:p>
            <a:pPr marL="171450" indent="-171450">
              <a:buFont typeface="Arial" pitchFamily="34" charset="0"/>
              <a:buChar char="•"/>
            </a:pPr>
            <a:r>
              <a:rPr lang="en-NZ" dirty="0" smtClean="0"/>
              <a:t>For example, </a:t>
            </a:r>
            <a:r>
              <a:rPr lang="en-NZ" dirty="0" err="1" smtClean="0"/>
              <a:t>blobbo</a:t>
            </a:r>
            <a:r>
              <a:rPr lang="en-NZ" dirty="0" smtClean="0"/>
              <a:t> is 32 X 34  (frames are often square, but don’t have to be).</a:t>
            </a:r>
          </a:p>
          <a:p>
            <a:pPr marL="171450" indent="-171450">
              <a:buFont typeface="Arial" pitchFamily="34" charset="0"/>
              <a:buChar char="•"/>
            </a:pPr>
            <a:r>
              <a:rPr lang="en-NZ" dirty="0" smtClean="0"/>
              <a:t>For reasons</a:t>
            </a:r>
            <a:r>
              <a:rPr lang="en-NZ" baseline="0" dirty="0" smtClean="0"/>
              <a:t> that will become clear, we think of the frames as being numbered from 0 to n-1, like the locations in an array</a:t>
            </a:r>
          </a:p>
          <a:p>
            <a:pPr marL="171450" indent="-171450">
              <a:buFont typeface="Arial" pitchFamily="34" charset="0"/>
              <a:buChar char="•"/>
            </a:pPr>
            <a:r>
              <a:rPr lang="en-NZ" baseline="0" dirty="0" smtClean="0"/>
              <a:t>What are the pixel rectangles, </a:t>
            </a:r>
            <a:r>
              <a:rPr lang="en-NZ" b="1" i="1" baseline="0" dirty="0" smtClean="0"/>
              <a:t>in the coordinate space of the </a:t>
            </a:r>
            <a:r>
              <a:rPr lang="en-NZ" b="1" i="1" baseline="0" dirty="0" err="1" smtClean="0"/>
              <a:t>spriteSheet</a:t>
            </a:r>
            <a:r>
              <a:rPr lang="en-NZ" b="0" i="0" baseline="0" dirty="0" smtClean="0"/>
              <a:t> that we want to display?</a:t>
            </a:r>
          </a:p>
          <a:p>
            <a:pPr marL="171450" indent="-171450">
              <a:buFont typeface="Arial" pitchFamily="34" charset="0"/>
              <a:buChar char="•"/>
            </a:pPr>
            <a:r>
              <a:rPr lang="en-NZ" b="0" i="0" baseline="0" dirty="0" smtClean="0"/>
              <a:t>(Work through on board first)</a:t>
            </a:r>
          </a:p>
          <a:p>
            <a:pPr marL="171450" indent="-171450">
              <a:buFont typeface="Arial" pitchFamily="34" charset="0"/>
              <a:buChar char="•"/>
            </a:pPr>
            <a:r>
              <a:rPr lang="en-NZ" b="0" i="0" baseline="0" dirty="0" smtClean="0"/>
              <a:t>Note that the x-coordinate for the drawing </a:t>
            </a:r>
            <a:r>
              <a:rPr lang="en-NZ" b="0" i="0" baseline="0" dirty="0" err="1" smtClean="0"/>
              <a:t>rect</a:t>
            </a:r>
            <a:r>
              <a:rPr lang="en-NZ" b="0" i="0" baseline="0" dirty="0" smtClean="0"/>
              <a:t> is </a:t>
            </a:r>
            <a:r>
              <a:rPr lang="en-NZ" b="0" i="0" baseline="0" dirty="0" err="1" smtClean="0"/>
              <a:t>frameNumber</a:t>
            </a:r>
            <a:r>
              <a:rPr lang="en-NZ" b="0" i="0" baseline="0" dirty="0" smtClean="0"/>
              <a:t> * </a:t>
            </a:r>
            <a:r>
              <a:rPr lang="en-NZ" b="0" i="0" baseline="0" dirty="0" err="1" smtClean="0"/>
              <a:t>frameWidth</a:t>
            </a:r>
            <a:r>
              <a:rPr lang="en-NZ" b="0" i="0" baseline="0" dirty="0" smtClean="0"/>
              <a:t>. The first two are really 0*</a:t>
            </a:r>
            <a:r>
              <a:rPr lang="en-NZ" b="0" i="0" baseline="0" dirty="0" err="1" smtClean="0"/>
              <a:t>frameWidth</a:t>
            </a:r>
            <a:r>
              <a:rPr lang="en-NZ" b="0" i="0" baseline="0" dirty="0" smtClean="0"/>
              <a:t> and 1*</a:t>
            </a:r>
            <a:r>
              <a:rPr lang="en-NZ" b="0" i="0" baseline="0" dirty="0" err="1" smtClean="0"/>
              <a:t>frameWidth</a:t>
            </a:r>
            <a:r>
              <a:rPr lang="en-NZ" b="0" i="0" baseline="0" dirty="0" smtClean="0"/>
              <a:t>. (This is why we like to number our frame 0 to n-1).</a:t>
            </a:r>
          </a:p>
          <a:p>
            <a:pPr marL="171450" indent="-171450">
              <a:buFont typeface="Arial" pitchFamily="34" charset="0"/>
              <a:buChar char="•"/>
            </a:pPr>
            <a:r>
              <a:rPr lang="en-NZ" b="0" i="0" baseline="0" dirty="0" smtClean="0"/>
              <a:t>Imagine we just wanted to draw </a:t>
            </a:r>
            <a:r>
              <a:rPr lang="en-NZ" b="0" i="0" baseline="0" dirty="0" err="1" smtClean="0"/>
              <a:t>Blobbo’s</a:t>
            </a:r>
            <a:r>
              <a:rPr lang="en-NZ" b="0" i="0" baseline="0" dirty="0" smtClean="0"/>
              <a:t> animation in a loop (in a button-click handler, say). It could look like this…</a:t>
            </a:r>
          </a:p>
          <a:p>
            <a:pPr marL="171450" indent="-171450">
              <a:buFont typeface="Arial" pitchFamily="34" charset="0"/>
              <a:buChar char="•"/>
            </a:pPr>
            <a:endParaRPr lang="en-US" b="1" i="1" dirty="0"/>
          </a:p>
        </p:txBody>
      </p:sp>
      <p:sp>
        <p:nvSpPr>
          <p:cNvPr id="4" name="Slide Number Placeholder 3"/>
          <p:cNvSpPr>
            <a:spLocks noGrp="1"/>
          </p:cNvSpPr>
          <p:nvPr>
            <p:ph type="sldNum" sz="quarter" idx="10"/>
          </p:nvPr>
        </p:nvSpPr>
        <p:spPr/>
        <p:txBody>
          <a:bodyPr/>
          <a:lstStyle/>
          <a:p>
            <a:pPr>
              <a:defRPr/>
            </a:pPr>
            <a:fld id="{4F9FDF12-5737-48D8-B3AD-C51CEB5CA231}" type="slidenum">
              <a:rPr lang="en-NZ" smtClean="0"/>
              <a:pPr>
                <a:defRPr/>
              </a:pPr>
              <a:t>14</a:t>
            </a:fld>
            <a:endParaRPr lang="en-NZ"/>
          </a:p>
        </p:txBody>
      </p:sp>
    </p:spTree>
    <p:extLst>
      <p:ext uri="{BB962C8B-B14F-4D97-AF65-F5344CB8AC3E}">
        <p14:creationId xmlns="" xmlns:p14="http://schemas.microsoft.com/office/powerpoint/2010/main" val="399312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Talk through…</a:t>
            </a:r>
          </a:p>
          <a:p>
            <a:pPr marL="171450" indent="-171450">
              <a:buFont typeface="Arial" pitchFamily="34" charset="0"/>
              <a:buChar char="•"/>
            </a:pPr>
            <a:r>
              <a:rPr lang="en-NZ" dirty="0" smtClean="0"/>
              <a:t>Here we are using the Bitmap</a:t>
            </a:r>
            <a:r>
              <a:rPr lang="en-NZ" baseline="0" dirty="0" smtClean="0"/>
              <a:t> class instead of Image. Note the different syntax for creation.</a:t>
            </a:r>
          </a:p>
          <a:p>
            <a:pPr marL="171450" indent="-171450">
              <a:buFont typeface="Arial" pitchFamily="34" charset="0"/>
              <a:buChar char="•"/>
            </a:pPr>
            <a:r>
              <a:rPr lang="en-NZ" baseline="0" dirty="0" smtClean="0"/>
              <a:t>Bitmap is more powerful; we will need some of his special features later.</a:t>
            </a:r>
            <a:endParaRPr lang="en-NZ" dirty="0" smtClean="0"/>
          </a:p>
          <a:p>
            <a:pPr marL="171450" indent="-171450">
              <a:buFont typeface="Arial" pitchFamily="34" charset="0"/>
              <a:buChar char="•"/>
            </a:pPr>
            <a:r>
              <a:rPr lang="en-NZ" dirty="0" smtClean="0"/>
              <a:t>Now what if we want to add</a:t>
            </a:r>
            <a:r>
              <a:rPr lang="en-NZ" baseline="0" dirty="0" smtClean="0"/>
              <a:t> this behaviour to a Sprite class. We want our Sprite class to be able to draw itself. </a:t>
            </a:r>
          </a:p>
          <a:p>
            <a:pPr marL="171450" indent="-171450">
              <a:buFont typeface="Arial" pitchFamily="34" charset="0"/>
              <a:buChar char="•"/>
            </a:pPr>
            <a:r>
              <a:rPr lang="en-NZ" baseline="0" dirty="0" smtClean="0"/>
              <a:t>Each time we call its draw method, we want to see the next frame</a:t>
            </a:r>
            <a:endParaRPr lang="en-US" dirty="0"/>
          </a:p>
        </p:txBody>
      </p:sp>
      <p:sp>
        <p:nvSpPr>
          <p:cNvPr id="4" name="Slide Number Placeholder 3"/>
          <p:cNvSpPr>
            <a:spLocks noGrp="1"/>
          </p:cNvSpPr>
          <p:nvPr>
            <p:ph type="sldNum" sz="quarter" idx="10"/>
          </p:nvPr>
        </p:nvSpPr>
        <p:spPr/>
        <p:txBody>
          <a:bodyPr/>
          <a:lstStyle/>
          <a:p>
            <a:pPr>
              <a:defRPr/>
            </a:pPr>
            <a:fld id="{4F9FDF12-5737-48D8-B3AD-C51CEB5CA231}" type="slidenum">
              <a:rPr lang="en-NZ" smtClean="0"/>
              <a:pPr>
                <a:defRPr/>
              </a:pPr>
              <a:t>15</a:t>
            </a:fld>
            <a:endParaRPr lang="en-NZ"/>
          </a:p>
        </p:txBody>
      </p:sp>
    </p:spTree>
    <p:extLst>
      <p:ext uri="{BB962C8B-B14F-4D97-AF65-F5344CB8AC3E}">
        <p14:creationId xmlns="" xmlns:p14="http://schemas.microsoft.com/office/powerpoint/2010/main" val="1898986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We have seen why the class would need all that stuff…</a:t>
            </a:r>
          </a:p>
          <a:p>
            <a:pPr marL="171450" indent="-171450">
              <a:buFont typeface="Arial" pitchFamily="34" charset="0"/>
              <a:buChar char="•"/>
            </a:pPr>
            <a:r>
              <a:rPr lang="en-NZ" dirty="0" smtClean="0"/>
              <a:t>We know how to do the computation:</a:t>
            </a:r>
            <a:r>
              <a:rPr lang="en-NZ" baseline="0" dirty="0" smtClean="0"/>
              <a:t> </a:t>
            </a:r>
            <a:r>
              <a:rPr lang="en-NZ" baseline="0" dirty="0" err="1" smtClean="0"/>
              <a:t>currentFrame</a:t>
            </a:r>
            <a:r>
              <a:rPr lang="en-NZ" baseline="0" dirty="0" smtClean="0"/>
              <a:t> * </a:t>
            </a:r>
            <a:r>
              <a:rPr lang="en-NZ" baseline="0" dirty="0" err="1" smtClean="0"/>
              <a:t>frameWidth</a:t>
            </a:r>
            <a:r>
              <a:rPr lang="en-NZ" baseline="0" dirty="0" smtClean="0"/>
              <a:t>, 0, </a:t>
            </a:r>
            <a:r>
              <a:rPr lang="en-NZ" baseline="0" dirty="0" err="1" smtClean="0"/>
              <a:t>frameWidth</a:t>
            </a:r>
            <a:r>
              <a:rPr lang="en-NZ" baseline="0" dirty="0" smtClean="0"/>
              <a:t>, </a:t>
            </a:r>
            <a:r>
              <a:rPr lang="en-NZ" baseline="0" dirty="0" err="1" smtClean="0"/>
              <a:t>frameHeight</a:t>
            </a:r>
            <a:endParaRPr lang="en-NZ" baseline="0" dirty="0" smtClean="0"/>
          </a:p>
          <a:p>
            <a:pPr marL="171450" indent="-171450">
              <a:buFont typeface="Arial" pitchFamily="34" charset="0"/>
              <a:buChar char="•"/>
            </a:pPr>
            <a:r>
              <a:rPr lang="en-NZ" baseline="0" dirty="0" smtClean="0"/>
              <a:t>But how does that “update” part work?</a:t>
            </a:r>
            <a:endParaRPr lang="en-US" dirty="0"/>
          </a:p>
        </p:txBody>
      </p:sp>
      <p:sp>
        <p:nvSpPr>
          <p:cNvPr id="4" name="Slide Number Placeholder 3"/>
          <p:cNvSpPr>
            <a:spLocks noGrp="1"/>
          </p:cNvSpPr>
          <p:nvPr>
            <p:ph type="sldNum" sz="quarter" idx="10"/>
          </p:nvPr>
        </p:nvSpPr>
        <p:spPr/>
        <p:txBody>
          <a:bodyPr/>
          <a:lstStyle/>
          <a:p>
            <a:pPr>
              <a:defRPr/>
            </a:pPr>
            <a:fld id="{4F9FDF12-5737-48D8-B3AD-C51CEB5CA231}" type="slidenum">
              <a:rPr lang="en-NZ" smtClean="0"/>
              <a:pPr>
                <a:defRPr/>
              </a:pPr>
              <a:t>16</a:t>
            </a:fld>
            <a:endParaRPr lang="en-NZ"/>
          </a:p>
        </p:txBody>
      </p:sp>
    </p:spTree>
    <p:extLst>
      <p:ext uri="{BB962C8B-B14F-4D97-AF65-F5344CB8AC3E}">
        <p14:creationId xmlns="" xmlns:p14="http://schemas.microsoft.com/office/powerpoint/2010/main" val="3095447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As long as we make </a:t>
            </a:r>
            <a:r>
              <a:rPr lang="en-NZ" dirty="0" err="1" smtClean="0"/>
              <a:t>currentFrame</a:t>
            </a:r>
            <a:r>
              <a:rPr lang="en-NZ" dirty="0" smtClean="0"/>
              <a:t> a class data member, we can update it in one method (</a:t>
            </a:r>
            <a:r>
              <a:rPr lang="en-NZ" dirty="0" err="1" smtClean="0"/>
              <a:t>updateFrame</a:t>
            </a:r>
            <a:r>
              <a:rPr lang="en-NZ" dirty="0" smtClean="0"/>
              <a:t>)</a:t>
            </a:r>
            <a:r>
              <a:rPr lang="en-NZ" baseline="0" dirty="0" smtClean="0"/>
              <a:t> and use it in another method (draw) with no problems.</a:t>
            </a:r>
          </a:p>
          <a:p>
            <a:pPr marL="171450" indent="-171450">
              <a:buFont typeface="Arial" pitchFamily="34" charset="0"/>
              <a:buChar char="•"/>
            </a:pPr>
            <a:r>
              <a:rPr lang="en-NZ" baseline="0" dirty="0" smtClean="0"/>
              <a:t>This works great….for awhile</a:t>
            </a:r>
          </a:p>
          <a:p>
            <a:pPr marL="171450" indent="-171450">
              <a:buFont typeface="Arial" pitchFamily="34" charset="0"/>
              <a:buChar char="•"/>
            </a:pPr>
            <a:r>
              <a:rPr lang="en-NZ" baseline="0" dirty="0" smtClean="0"/>
              <a:t>Assume that, like </a:t>
            </a:r>
            <a:r>
              <a:rPr lang="en-NZ" baseline="0" dirty="0" err="1" smtClean="0"/>
              <a:t>blobbo</a:t>
            </a:r>
            <a:r>
              <a:rPr lang="en-NZ" baseline="0" dirty="0" smtClean="0"/>
              <a:t>, you have 8 frames. 0, 1, 2,…7 is fine, but when you get to 8, you will be asking for a pixel position that is actually off the end of the </a:t>
            </a:r>
            <a:r>
              <a:rPr lang="en-NZ" baseline="0" dirty="0" err="1" smtClean="0"/>
              <a:t>spritesheet</a:t>
            </a:r>
            <a:r>
              <a:rPr lang="en-NZ" baseline="0" dirty="0" smtClean="0"/>
              <a:t>. (What do you think will happen? Try it. It’s fun.)</a:t>
            </a:r>
          </a:p>
          <a:p>
            <a:pPr marL="171450" indent="-171450">
              <a:buFont typeface="Arial" pitchFamily="34" charset="0"/>
              <a:buChar char="•"/>
            </a:pPr>
            <a:r>
              <a:rPr lang="en-NZ" baseline="0" dirty="0" smtClean="0"/>
              <a:t>For a repeating animation like </a:t>
            </a:r>
            <a:r>
              <a:rPr lang="en-NZ" baseline="0" dirty="0" err="1" smtClean="0"/>
              <a:t>Blobbo’s</a:t>
            </a:r>
            <a:r>
              <a:rPr lang="en-NZ" baseline="0" dirty="0" smtClean="0"/>
              <a:t> we need to loop back around from n-1 to 0.</a:t>
            </a:r>
          </a:p>
          <a:p>
            <a:pPr marL="171450" indent="-171450">
              <a:buFont typeface="Arial" pitchFamily="34" charset="0"/>
              <a:buChar char="•"/>
            </a:pPr>
            <a:r>
              <a:rPr lang="en-NZ" baseline="0" dirty="0" smtClean="0"/>
              <a:t>That is, 0, 1,…,6, 7, 0, 1, ….</a:t>
            </a:r>
          </a:p>
          <a:p>
            <a:pPr marL="171450" indent="-171450">
              <a:buFont typeface="Arial" pitchFamily="34" charset="0"/>
              <a:buChar char="•"/>
            </a:pPr>
            <a:r>
              <a:rPr lang="en-NZ" baseline="0" dirty="0" smtClean="0"/>
              <a:t>Fortunately, this is exactly what the modulo operator does. Increment a value and take the mod n of that result and, when it reaches n, it loops back to 0 (Because the remainder of n/n = 0).</a:t>
            </a:r>
          </a:p>
          <a:p>
            <a:pPr marL="171450" indent="-171450">
              <a:buFont typeface="Arial" pitchFamily="34" charset="0"/>
              <a:buChar char="•"/>
            </a:pPr>
            <a:r>
              <a:rPr lang="en-NZ" baseline="0" dirty="0" smtClean="0"/>
              <a:t>Questions:</a:t>
            </a:r>
          </a:p>
          <a:p>
            <a:pPr marL="628650" lvl="1" indent="-171450">
              <a:buFont typeface="Arial" pitchFamily="34" charset="0"/>
              <a:buChar char="•"/>
            </a:pPr>
            <a:r>
              <a:rPr lang="en-NZ" baseline="0" dirty="0" smtClean="0"/>
              <a:t>Where, and to what, do we initialise </a:t>
            </a:r>
            <a:r>
              <a:rPr lang="en-NZ" baseline="0" dirty="0" err="1" smtClean="0"/>
              <a:t>currentFrame</a:t>
            </a:r>
            <a:r>
              <a:rPr lang="en-NZ" baseline="0" dirty="0" smtClean="0"/>
              <a:t>? In the </a:t>
            </a:r>
            <a:r>
              <a:rPr lang="en-NZ" baseline="0" dirty="0" err="1" smtClean="0"/>
              <a:t>ctor</a:t>
            </a:r>
            <a:r>
              <a:rPr lang="en-NZ" baseline="0" dirty="0" smtClean="0"/>
              <a:t>; to 0</a:t>
            </a:r>
          </a:p>
          <a:p>
            <a:pPr marL="628650" lvl="1" indent="-171450">
              <a:buFont typeface="Arial" pitchFamily="34" charset="0"/>
              <a:buChar char="•"/>
            </a:pPr>
            <a:r>
              <a:rPr lang="en-NZ" baseline="0" dirty="0" smtClean="0"/>
              <a:t>Why do we make a separate method for </a:t>
            </a:r>
            <a:r>
              <a:rPr lang="en-NZ" baseline="0" dirty="0" err="1" smtClean="0"/>
              <a:t>updateFrame</a:t>
            </a:r>
            <a:r>
              <a:rPr lang="en-NZ" baseline="0" dirty="0" smtClean="0"/>
              <a:t>, rather than just add that code to Draw() =&gt; Because updating the frame is not part of drawing. We can easily imagine situations where we want to control drawing and updating separately. This is an OO thing: One Method, One Job.</a:t>
            </a:r>
          </a:p>
          <a:p>
            <a:pPr marL="628650" lvl="1" indent="-171450">
              <a:buFont typeface="Arial" pitchFamily="34" charset="0"/>
              <a:buChar char="•"/>
            </a:pPr>
            <a:r>
              <a:rPr lang="en-NZ" baseline="0" dirty="0" smtClean="0"/>
              <a:t>How does animation happen? The consuming class must call Draw(), Update() in a loop. Also, possibly Erase() depending on the implementation. Or, you can provide a wrapper method that bundles them up.</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4F9FDF12-5737-48D8-B3AD-C51CEB5CA231}" type="slidenum">
              <a:rPr lang="en-NZ" smtClean="0"/>
              <a:pPr>
                <a:defRPr/>
              </a:pPr>
              <a:t>17</a:t>
            </a:fld>
            <a:endParaRPr lang="en-NZ"/>
          </a:p>
        </p:txBody>
      </p:sp>
    </p:spTree>
    <p:extLst>
      <p:ext uri="{BB962C8B-B14F-4D97-AF65-F5344CB8AC3E}">
        <p14:creationId xmlns="" xmlns:p14="http://schemas.microsoft.com/office/powerpoint/2010/main" val="3095684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Finally, how to get rid of those background pixels?</a:t>
            </a:r>
          </a:p>
          <a:p>
            <a:pPr marL="171450" indent="-171450">
              <a:buFont typeface="Arial" pitchFamily="34" charset="0"/>
              <a:buChar char="•"/>
            </a:pPr>
            <a:r>
              <a:rPr lang="en-NZ" dirty="0" smtClean="0"/>
              <a:t>Given the convention for backgrounds in 2D sprites, what colour do you need to know? =&gt; the colour of pixel 0,0.</a:t>
            </a:r>
          </a:p>
          <a:p>
            <a:pPr marL="171450" indent="-171450">
              <a:buFont typeface="Arial" pitchFamily="34" charset="0"/>
              <a:buChar char="•"/>
            </a:pPr>
            <a:r>
              <a:rPr lang="en-NZ" dirty="0" smtClean="0"/>
              <a:t>Fortunately,</a:t>
            </a:r>
            <a:r>
              <a:rPr lang="en-NZ" baseline="0" dirty="0" smtClean="0"/>
              <a:t> bitmaps expose a </a:t>
            </a:r>
            <a:r>
              <a:rPr lang="en-NZ" baseline="0" dirty="0" err="1" smtClean="0"/>
              <a:t>GetPixel</a:t>
            </a:r>
            <a:r>
              <a:rPr lang="en-NZ" baseline="0" dirty="0" smtClean="0"/>
              <a:t> method that does exactly what you need here.</a:t>
            </a:r>
            <a:endParaRPr lang="en-NZ" dirty="0" smtClean="0"/>
          </a:p>
          <a:p>
            <a:pPr marL="171450" indent="-171450">
              <a:buFont typeface="Arial" pitchFamily="34" charset="0"/>
              <a:buChar char="•"/>
            </a:pPr>
            <a:r>
              <a:rPr lang="en-NZ" dirty="0" smtClean="0"/>
              <a:t>We’ll see examples of the syntax in the</a:t>
            </a:r>
            <a:r>
              <a:rPr lang="en-NZ" baseline="0" dirty="0" smtClean="0"/>
              <a:t> practical handout.</a:t>
            </a:r>
            <a:endParaRPr lang="en-NZ"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4F9FDF12-5737-48D8-B3AD-C51CEB5CA231}" type="slidenum">
              <a:rPr lang="en-NZ" smtClean="0"/>
              <a:pPr>
                <a:defRPr/>
              </a:pPr>
              <a:t>18</a:t>
            </a:fld>
            <a:endParaRPr lang="en-NZ"/>
          </a:p>
        </p:txBody>
      </p:sp>
    </p:spTree>
    <p:extLst>
      <p:ext uri="{BB962C8B-B14F-4D97-AF65-F5344CB8AC3E}">
        <p14:creationId xmlns="" xmlns:p14="http://schemas.microsoft.com/office/powerpoint/2010/main" val="2953980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A646B153-A5CF-4BCE-8DED-1C7C9C308E46}" type="slidenum">
              <a:rPr lang="en-NZ"/>
              <a:pPr/>
              <a:t>2</a:t>
            </a:fld>
            <a:endParaRPr lang="en-NZ"/>
          </a:p>
        </p:txBody>
      </p:sp>
      <p:sp>
        <p:nvSpPr>
          <p:cNvPr id="18435" name="Rectangle 2"/>
          <p:cNvSpPr>
            <a:spLocks noGrp="1" noRot="1" noChangeAspect="1" noChangeArrowheads="1" noTextEdit="1"/>
          </p:cNvSpPr>
          <p:nvPr>
            <p:ph type="sldImg"/>
          </p:nvPr>
        </p:nvSpPr>
        <p:spPr>
          <a:xfrm>
            <a:off x="917575" y="744538"/>
            <a:ext cx="4962525" cy="3722687"/>
          </a:xfrm>
          <a:ln/>
        </p:spPr>
      </p:sp>
      <p:sp>
        <p:nvSpPr>
          <p:cNvPr id="18436" name="Rectangle 3"/>
          <p:cNvSpPr>
            <a:spLocks noGrp="1" noChangeArrowheads="1"/>
          </p:cNvSpPr>
          <p:nvPr>
            <p:ph type="body" idx="1"/>
          </p:nvPr>
        </p:nvSpPr>
        <p:spPr>
          <a:noFill/>
          <a:ln/>
        </p:spPr>
        <p:txBody>
          <a:bodyPr/>
          <a:lstStyle/>
          <a:p>
            <a:pPr eaLnBrk="1" hangingPunct="1">
              <a:buFontTx/>
              <a:buChar char="•"/>
            </a:pPr>
            <a:r>
              <a:rPr lang="en-NZ" dirty="0" smtClean="0"/>
              <a:t>The basic physiology is of course the same</a:t>
            </a:r>
          </a:p>
          <a:p>
            <a:pPr eaLnBrk="1" hangingPunct="1">
              <a:buFontTx/>
              <a:buChar char="•"/>
            </a:pPr>
            <a:r>
              <a:rPr lang="en-NZ" dirty="0" smtClean="0"/>
              <a:t>Works because of visual persistence (EXPLAIN)</a:t>
            </a:r>
          </a:p>
          <a:p>
            <a:pPr eaLnBrk="1" hangingPunct="1">
              <a:buFontTx/>
              <a:buChar char="•"/>
            </a:pPr>
            <a:r>
              <a:rPr lang="en-NZ" dirty="0" smtClean="0"/>
              <a:t>Around in one form</a:t>
            </a:r>
            <a:r>
              <a:rPr lang="en-NZ" baseline="0" dirty="0" smtClean="0"/>
              <a:t> or another since the 17</a:t>
            </a:r>
            <a:r>
              <a:rPr lang="en-NZ" baseline="30000" dirty="0" smtClean="0"/>
              <a:t>th</a:t>
            </a:r>
            <a:r>
              <a:rPr lang="en-NZ" baseline="0" dirty="0" smtClean="0"/>
              <a:t> century.</a:t>
            </a:r>
            <a:endParaRPr lang="en-NZ"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16E4BC0D-F9AD-4E2B-BA19-F6FAE2085A82}" type="slidenum">
              <a:rPr lang="en-NZ"/>
              <a:pPr/>
              <a:t>3</a:t>
            </a:fld>
            <a:endParaRPr lang="en-NZ"/>
          </a:p>
        </p:txBody>
      </p:sp>
      <p:sp>
        <p:nvSpPr>
          <p:cNvPr id="19459" name="Rectangle 2"/>
          <p:cNvSpPr>
            <a:spLocks noGrp="1" noRot="1" noChangeAspect="1" noChangeArrowheads="1" noTextEdit="1"/>
          </p:cNvSpPr>
          <p:nvPr>
            <p:ph type="sldImg"/>
          </p:nvPr>
        </p:nvSpPr>
        <p:spPr>
          <a:xfrm>
            <a:off x="917575" y="744538"/>
            <a:ext cx="4962525" cy="3722687"/>
          </a:xfrm>
          <a:ln/>
        </p:spPr>
      </p:sp>
      <p:sp>
        <p:nvSpPr>
          <p:cNvPr id="19460" name="Rectangle 3"/>
          <p:cNvSpPr>
            <a:spLocks noGrp="1" noChangeArrowheads="1"/>
          </p:cNvSpPr>
          <p:nvPr>
            <p:ph type="body" idx="1"/>
          </p:nvPr>
        </p:nvSpPr>
        <p:spPr>
          <a:noFill/>
          <a:ln/>
        </p:spPr>
        <p:txBody>
          <a:bodyPr/>
          <a:lstStyle/>
          <a:p>
            <a:pPr eaLnBrk="1" hangingPunct="1">
              <a:buFontTx/>
              <a:buChar char="•"/>
            </a:pPr>
            <a:r>
              <a:rPr lang="en-US" smtClean="0"/>
              <a:t>2d and 3d are completely different things</a:t>
            </a:r>
          </a:p>
          <a:p>
            <a:pPr eaLnBrk="1" hangingPunct="1">
              <a:buFontTx/>
              <a:buChar char="•"/>
            </a:pPr>
            <a:r>
              <a:rPr lang="en-US" smtClean="0"/>
              <a:t>Note that 2D images may use perspective drawing techniques to appear three dimensional, but it is still 2D animation. Each individual image is flat and pre-rendered.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B99C1294-80DC-4500-95EA-3843E229FED8}" type="slidenum">
              <a:rPr lang="en-NZ"/>
              <a:pPr/>
              <a:t>4</a:t>
            </a:fld>
            <a:endParaRPr lang="en-NZ"/>
          </a:p>
        </p:txBody>
      </p:sp>
      <p:sp>
        <p:nvSpPr>
          <p:cNvPr id="20483" name="Rectangle 2"/>
          <p:cNvSpPr>
            <a:spLocks noGrp="1" noRot="1" noChangeAspect="1" noChangeArrowheads="1" noTextEdit="1"/>
          </p:cNvSpPr>
          <p:nvPr>
            <p:ph type="sldImg"/>
          </p:nvPr>
        </p:nvSpPr>
        <p:spPr>
          <a:xfrm>
            <a:off x="917575" y="744538"/>
            <a:ext cx="4962525" cy="3722687"/>
          </a:xfrm>
          <a:ln/>
        </p:spPr>
      </p:sp>
      <p:sp>
        <p:nvSpPr>
          <p:cNvPr id="20484" name="Rectangle 3"/>
          <p:cNvSpPr>
            <a:spLocks noGrp="1" noChangeArrowheads="1"/>
          </p:cNvSpPr>
          <p:nvPr>
            <p:ph type="body" idx="1"/>
          </p:nvPr>
        </p:nvSpPr>
        <p:spPr>
          <a:noFill/>
          <a:ln/>
        </p:spPr>
        <p:txBody>
          <a:bodyPr/>
          <a:lstStyle/>
          <a:p>
            <a:pPr eaLnBrk="1" hangingPunct="1">
              <a:buFontTx/>
              <a:buChar char="•"/>
            </a:pPr>
            <a:r>
              <a:rPr lang="en-NZ" dirty="0" smtClean="0"/>
              <a:t>Image is defined as a set of (</a:t>
            </a:r>
            <a:r>
              <a:rPr lang="en-NZ" dirty="0" err="1" smtClean="0"/>
              <a:t>x,y,z</a:t>
            </a:r>
            <a:r>
              <a:rPr lang="en-NZ" dirty="0" smtClean="0"/>
              <a:t>) vertices in a three dimensional coordinate space</a:t>
            </a:r>
          </a:p>
          <a:p>
            <a:pPr eaLnBrk="1" hangingPunct="1">
              <a:buFontTx/>
              <a:buChar char="•"/>
            </a:pPr>
            <a:r>
              <a:rPr lang="en-NZ" dirty="0" smtClean="0"/>
              <a:t>The resulting planes are each assigned a colour</a:t>
            </a:r>
          </a:p>
          <a:p>
            <a:pPr eaLnBrk="1" hangingPunct="1">
              <a:buFontTx/>
              <a:buChar char="•"/>
            </a:pPr>
            <a:r>
              <a:rPr lang="en-NZ" dirty="0" smtClean="0"/>
              <a:t>To update (e.g. move) the new location of each vertex is computed. Lots</a:t>
            </a:r>
            <a:r>
              <a:rPr lang="en-NZ" baseline="0" dirty="0" smtClean="0"/>
              <a:t> of maths required to do these transformation in three dimensions.</a:t>
            </a:r>
            <a:endParaRPr lang="en-NZ" dirty="0" smtClean="0"/>
          </a:p>
          <a:p>
            <a:pPr eaLnBrk="1" hangingPunct="1">
              <a:buFontTx/>
              <a:buChar char="•"/>
            </a:pPr>
            <a:r>
              <a:rPr lang="en-NZ" dirty="0" smtClean="0"/>
              <a:t>This determines the orientation of the planes (polygon)</a:t>
            </a:r>
          </a:p>
          <a:p>
            <a:pPr eaLnBrk="1" hangingPunct="1">
              <a:buFontTx/>
              <a:buChar char="•"/>
            </a:pPr>
            <a:r>
              <a:rPr lang="en-NZ" dirty="0" smtClean="0"/>
              <a:t>Plane orientation combined with light source position determines the shade of each polygon or, in modern 3D, each pixel in each polygon.</a:t>
            </a:r>
          </a:p>
          <a:p>
            <a:pPr eaLnBrk="1" hangingPunct="1">
              <a:buFontTx/>
              <a:buChar char="•"/>
            </a:pPr>
            <a:r>
              <a:rPr lang="en-NZ" dirty="0" smtClean="0"/>
              <a:t>The pixels are then drawn to the screen (called rendering).</a:t>
            </a:r>
          </a:p>
          <a:p>
            <a:pPr eaLnBrk="1" hangingPunct="1">
              <a:buFontTx/>
              <a:buChar char="•"/>
            </a:pPr>
            <a:r>
              <a:rPr lang="en-NZ" dirty="0" smtClean="0"/>
              <a:t>More detail later in the term if people are interested?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38D8396C-B891-446B-AFA2-B3856C37D2F1}" type="slidenum">
              <a:rPr lang="en-NZ"/>
              <a:pPr/>
              <a:t>5</a:t>
            </a:fld>
            <a:endParaRPr lang="en-NZ"/>
          </a:p>
        </p:txBody>
      </p:sp>
      <p:sp>
        <p:nvSpPr>
          <p:cNvPr id="21507" name="Rectangle 2"/>
          <p:cNvSpPr>
            <a:spLocks noGrp="1" noRot="1" noChangeAspect="1" noChangeArrowheads="1" noTextEdit="1"/>
          </p:cNvSpPr>
          <p:nvPr>
            <p:ph type="sldImg"/>
          </p:nvPr>
        </p:nvSpPr>
        <p:spPr>
          <a:xfrm>
            <a:off x="917575" y="744538"/>
            <a:ext cx="4962525" cy="3722687"/>
          </a:xfrm>
          <a:ln/>
        </p:spPr>
      </p:sp>
      <p:sp>
        <p:nvSpPr>
          <p:cNvPr id="21508" name="Rectangle 3"/>
          <p:cNvSpPr>
            <a:spLocks noGrp="1" noChangeArrowheads="1"/>
          </p:cNvSpPr>
          <p:nvPr>
            <p:ph type="body" idx="1"/>
          </p:nvPr>
        </p:nvSpPr>
        <p:spPr>
          <a:noFill/>
          <a:ln/>
        </p:spPr>
        <p:txBody>
          <a:bodyPr/>
          <a:lstStyle/>
          <a:p>
            <a:pPr eaLnBrk="1" hangingPunct="1">
              <a:buFontTx/>
              <a:buChar char="•"/>
            </a:pPr>
            <a:r>
              <a:rPr lang="en-NZ" smtClean="0"/>
              <a:t>Each image in the sequence is a single entity. Video is frame-based animation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149D5C4D-87AA-47EF-8826-19DBA7D99A32}" type="slidenum">
              <a:rPr lang="en-NZ"/>
              <a:pPr/>
              <a:t>6</a:t>
            </a:fld>
            <a:endParaRPr lang="en-NZ"/>
          </a:p>
        </p:txBody>
      </p:sp>
      <p:sp>
        <p:nvSpPr>
          <p:cNvPr id="22531" name="Rectangle 2"/>
          <p:cNvSpPr>
            <a:spLocks noGrp="1" noRot="1" noChangeAspect="1" noChangeArrowheads="1" noTextEdit="1"/>
          </p:cNvSpPr>
          <p:nvPr>
            <p:ph type="sldImg"/>
          </p:nvPr>
        </p:nvSpPr>
        <p:spPr>
          <a:xfrm>
            <a:off x="917575" y="744538"/>
            <a:ext cx="4962525" cy="3722687"/>
          </a:xfrm>
          <a:ln/>
        </p:spPr>
      </p:sp>
      <p:sp>
        <p:nvSpPr>
          <p:cNvPr id="22532" name="Rectangle 3"/>
          <p:cNvSpPr>
            <a:spLocks noGrp="1" noChangeArrowheads="1"/>
          </p:cNvSpPr>
          <p:nvPr>
            <p:ph type="body" idx="1"/>
          </p:nvPr>
        </p:nvSpPr>
        <p:spPr>
          <a:noFill/>
          <a:ln/>
        </p:spPr>
        <p:txBody>
          <a:bodyPr/>
          <a:lstStyle/>
          <a:p>
            <a:pPr eaLnBrk="1" hangingPunct="1">
              <a:buFontTx/>
              <a:buChar char="•"/>
            </a:pPr>
            <a:r>
              <a:rPr lang="en-NZ" dirty="0" smtClean="0"/>
              <a:t>Objects in the scene, often called sprites, move independently of the background</a:t>
            </a:r>
          </a:p>
          <a:p>
            <a:pPr eaLnBrk="1" hangingPunct="1">
              <a:buFontTx/>
              <a:buChar char="•"/>
            </a:pPr>
            <a:r>
              <a:rPr lang="en-NZ" dirty="0" smtClean="0"/>
              <a:t>Sprites can themselves be </a:t>
            </a:r>
            <a:r>
              <a:rPr lang="en-NZ" dirty="0" err="1" smtClean="0"/>
              <a:t>FrameBased</a:t>
            </a:r>
            <a:endParaRPr lang="en-NZ" dirty="0" smtClean="0"/>
          </a:p>
          <a:p>
            <a:pPr eaLnBrk="1" hangingPunct="1">
              <a:buFontTx/>
              <a:buChar char="•"/>
            </a:pPr>
            <a:r>
              <a:rPr lang="en-NZ" dirty="0" smtClean="0"/>
              <a:t>Later we’ll see that the backgrounds can be animated separately as well.</a:t>
            </a:r>
          </a:p>
          <a:p>
            <a:pPr eaLnBrk="1" hangingPunct="1">
              <a:buFontTx/>
              <a:buChar char="•"/>
            </a:pPr>
            <a:r>
              <a:rPr lang="en-NZ" dirty="0" smtClean="0"/>
              <a:t>We will be doing cast-based animation. That is, our animated figured will move on top of a separate background.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0BE617CE-F6CB-4E4A-9636-44352849D324}" type="slidenum">
              <a:rPr lang="en-NZ"/>
              <a:pPr/>
              <a:t>7</a:t>
            </a:fld>
            <a:endParaRPr lang="en-NZ"/>
          </a:p>
        </p:txBody>
      </p:sp>
      <p:sp>
        <p:nvSpPr>
          <p:cNvPr id="23555" name="Rectangle 2"/>
          <p:cNvSpPr>
            <a:spLocks noGrp="1" noRot="1" noChangeAspect="1" noChangeArrowheads="1" noTextEdit="1"/>
          </p:cNvSpPr>
          <p:nvPr>
            <p:ph type="sldImg"/>
          </p:nvPr>
        </p:nvSpPr>
        <p:spPr>
          <a:xfrm>
            <a:off x="917575" y="744538"/>
            <a:ext cx="4962525" cy="3722687"/>
          </a:xfrm>
          <a:ln/>
        </p:spPr>
      </p:sp>
      <p:sp>
        <p:nvSpPr>
          <p:cNvPr id="23556" name="Rectangle 3"/>
          <p:cNvSpPr>
            <a:spLocks noGrp="1" noChangeArrowheads="1"/>
          </p:cNvSpPr>
          <p:nvPr>
            <p:ph type="body" idx="1"/>
          </p:nvPr>
        </p:nvSpPr>
        <p:spPr>
          <a:noFill/>
          <a:ln/>
        </p:spPr>
        <p:txBody>
          <a:bodyPr/>
          <a:lstStyle/>
          <a:p>
            <a:pPr eaLnBrk="1" hangingPunct="1">
              <a:buFontTx/>
              <a:buChar char="•"/>
            </a:pPr>
            <a:r>
              <a:rPr lang="en-NZ" dirty="0" smtClean="0"/>
              <a:t>Images for simple 2D animation come in blocks called sprite sheets</a:t>
            </a:r>
          </a:p>
          <a:p>
            <a:pPr eaLnBrk="1" hangingPunct="1">
              <a:buFontTx/>
              <a:buChar char="•"/>
            </a:pPr>
            <a:r>
              <a:rPr lang="en-NZ" dirty="0" smtClean="0"/>
              <a:t>This is the </a:t>
            </a:r>
            <a:r>
              <a:rPr lang="en-NZ" dirty="0" err="1" smtClean="0"/>
              <a:t>Blobbo</a:t>
            </a:r>
            <a:r>
              <a:rPr lang="en-NZ" dirty="0" smtClean="0"/>
              <a:t> Sprite sheet</a:t>
            </a:r>
          </a:p>
          <a:p>
            <a:pPr eaLnBrk="1" hangingPunct="1">
              <a:buFontTx/>
              <a:buChar char="•"/>
            </a:pPr>
            <a:r>
              <a:rPr lang="en-NZ" dirty="0" smtClean="0"/>
              <a:t>Sprites are generally square, so a sprite sheet is D pixels high by D*N pixels wide.</a:t>
            </a:r>
          </a:p>
          <a:p>
            <a:pPr eaLnBrk="1" hangingPunct="1">
              <a:buFontTx/>
              <a:buChar char="•"/>
            </a:pPr>
            <a:r>
              <a:rPr lang="en-NZ" dirty="0" smtClean="0"/>
              <a:t>More complex animations can have more than one row of images, but we’ll start with this.</a:t>
            </a:r>
          </a:p>
          <a:p>
            <a:pPr eaLnBrk="1" hangingPunct="1">
              <a:buFontTx/>
              <a:buChar char="•"/>
            </a:pPr>
            <a:r>
              <a:rPr lang="en-NZ" dirty="0" smtClean="0"/>
              <a:t>Observe</a:t>
            </a:r>
            <a:r>
              <a:rPr lang="en-NZ" baseline="0" dirty="0" smtClean="0"/>
              <a:t> that, if you drew each little square of </a:t>
            </a:r>
            <a:r>
              <a:rPr lang="en-NZ" baseline="0" dirty="0" err="1" smtClean="0"/>
              <a:t>Blobbo</a:t>
            </a:r>
            <a:r>
              <a:rPr lang="en-NZ" baseline="0" dirty="0" smtClean="0"/>
              <a:t> onto the screen in rapid succession, it would look like a moving </a:t>
            </a:r>
            <a:r>
              <a:rPr lang="en-NZ" baseline="0" dirty="0" err="1" smtClean="0"/>
              <a:t>Blobbo</a:t>
            </a:r>
            <a:r>
              <a:rPr lang="en-NZ" baseline="0" dirty="0" smtClean="0"/>
              <a:t> (he twists from side to side).</a:t>
            </a:r>
          </a:p>
          <a:p>
            <a:pPr eaLnBrk="1" hangingPunct="1">
              <a:buFontTx/>
              <a:buChar char="•"/>
            </a:pPr>
            <a:r>
              <a:rPr lang="en-NZ" baseline="0" dirty="0" smtClean="0"/>
              <a:t>Sprite sheets usually have some very ugly background colour, like the fuchsia here. The method is to tell your rendering class to draw all the pixels from the </a:t>
            </a:r>
            <a:r>
              <a:rPr lang="en-NZ" baseline="0" dirty="0" err="1" smtClean="0"/>
              <a:t>spritesheet</a:t>
            </a:r>
            <a:r>
              <a:rPr lang="en-NZ" baseline="0" dirty="0" smtClean="0"/>
              <a:t> </a:t>
            </a:r>
            <a:r>
              <a:rPr lang="en-NZ" b="1" i="1" baseline="0" dirty="0" smtClean="0"/>
              <a:t>that aren’t</a:t>
            </a:r>
            <a:r>
              <a:rPr lang="en-NZ" b="0" i="0" baseline="0" dirty="0" smtClean="0"/>
              <a:t> the ugly background colour. Thus you can work with a convenient rectangular shape, but only the sprite itself shows.</a:t>
            </a:r>
          </a:p>
          <a:p>
            <a:pPr eaLnBrk="1" hangingPunct="1">
              <a:buFontTx/>
              <a:buChar char="•"/>
            </a:pPr>
            <a:r>
              <a:rPr lang="en-NZ" b="0" i="0" baseline="0" dirty="0" smtClean="0"/>
              <a:t>This is called making the background transparent, but more accurately, it is simply not drawing the background pixels at all.</a:t>
            </a:r>
          </a:p>
          <a:p>
            <a:pPr eaLnBrk="1" hangingPunct="1">
              <a:buFontTx/>
              <a:buChar char="•"/>
            </a:pPr>
            <a:r>
              <a:rPr lang="en-NZ" b="0" i="0" baseline="0" dirty="0" smtClean="0"/>
              <a:t>We will see how to do that with the .NET Graphics class in a bit.</a:t>
            </a:r>
            <a:endParaRPr lang="en-NZ"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sz="1200" kern="1200" dirty="0" smtClean="0">
                <a:solidFill>
                  <a:schemeClr val="tx1"/>
                </a:solidFill>
                <a:latin typeface="Arial" charset="0"/>
                <a:ea typeface="+mn-ea"/>
                <a:cs typeface="Arial" charset="0"/>
              </a:rPr>
              <a:t>We have been using instances of the Image class for drawing up until now.</a:t>
            </a:r>
          </a:p>
          <a:p>
            <a:pPr>
              <a:buFont typeface="Arial" pitchFamily="34" charset="0"/>
              <a:buChar char="•"/>
            </a:pPr>
            <a:r>
              <a:rPr lang="en-US" sz="1200" kern="1200" dirty="0" smtClean="0">
                <a:solidFill>
                  <a:schemeClr val="tx1"/>
                </a:solidFill>
                <a:latin typeface="Arial" charset="0"/>
                <a:ea typeface="+mn-ea"/>
                <a:cs typeface="Arial" charset="0"/>
              </a:rPr>
              <a:t>We</a:t>
            </a:r>
            <a:r>
              <a:rPr lang="en-US" sz="1200" kern="1200" baseline="0" dirty="0" smtClean="0">
                <a:solidFill>
                  <a:schemeClr val="tx1"/>
                </a:solidFill>
                <a:latin typeface="Arial" charset="0"/>
                <a:ea typeface="+mn-ea"/>
                <a:cs typeface="Arial" charset="0"/>
              </a:rPr>
              <a:t> declared an Image^, </a:t>
            </a:r>
            <a:r>
              <a:rPr lang="en-US" sz="1200" kern="1200" baseline="0" dirty="0" err="1" smtClean="0">
                <a:solidFill>
                  <a:schemeClr val="tx1"/>
                </a:solidFill>
                <a:latin typeface="Arial" charset="0"/>
                <a:ea typeface="+mn-ea"/>
                <a:cs typeface="Arial" charset="0"/>
              </a:rPr>
              <a:t>initialised</a:t>
            </a:r>
            <a:r>
              <a:rPr lang="en-US" sz="1200" kern="1200" baseline="0" dirty="0" smtClean="0">
                <a:solidFill>
                  <a:schemeClr val="tx1"/>
                </a:solidFill>
                <a:latin typeface="Arial" charset="0"/>
                <a:ea typeface="+mn-ea"/>
                <a:cs typeface="Arial" charset="0"/>
              </a:rPr>
              <a:t> it with the static </a:t>
            </a:r>
            <a:r>
              <a:rPr lang="en-US" sz="1200" kern="1200" baseline="0" dirty="0" err="1" smtClean="0">
                <a:solidFill>
                  <a:schemeClr val="tx1"/>
                </a:solidFill>
                <a:latin typeface="Arial" charset="0"/>
                <a:ea typeface="+mn-ea"/>
                <a:cs typeface="Arial" charset="0"/>
              </a:rPr>
              <a:t>FromFile</a:t>
            </a:r>
            <a:r>
              <a:rPr lang="en-US" sz="1200" kern="1200" baseline="0" dirty="0" smtClean="0">
                <a:solidFill>
                  <a:schemeClr val="tx1"/>
                </a:solidFill>
                <a:latin typeface="Arial" charset="0"/>
                <a:ea typeface="+mn-ea"/>
                <a:cs typeface="Arial" charset="0"/>
              </a:rPr>
              <a:t> method, and displayed it on the screen by handing it off to canvas-&gt;</a:t>
            </a:r>
            <a:r>
              <a:rPr lang="en-US" sz="1200" kern="1200" baseline="0" dirty="0" err="1" smtClean="0">
                <a:solidFill>
                  <a:schemeClr val="tx1"/>
                </a:solidFill>
                <a:latin typeface="Arial" charset="0"/>
                <a:ea typeface="+mn-ea"/>
                <a:cs typeface="Arial" charset="0"/>
              </a:rPr>
              <a:t>DrawImage</a:t>
            </a:r>
            <a:endParaRPr lang="en-US" sz="1200" kern="1200" baseline="0" dirty="0" smtClean="0">
              <a:solidFill>
                <a:schemeClr val="tx1"/>
              </a:solidFill>
              <a:latin typeface="Arial" charset="0"/>
              <a:ea typeface="+mn-ea"/>
              <a:cs typeface="Arial" charset="0"/>
            </a:endParaRPr>
          </a:p>
          <a:p>
            <a:pPr>
              <a:buFont typeface="Arial" pitchFamily="34" charset="0"/>
              <a:buChar char="•"/>
            </a:pPr>
            <a:r>
              <a:rPr lang="en-US" sz="1200" kern="1200" baseline="0" dirty="0" smtClean="0">
                <a:solidFill>
                  <a:schemeClr val="tx1"/>
                </a:solidFill>
                <a:latin typeface="Arial" charset="0"/>
                <a:ea typeface="+mn-ea"/>
                <a:cs typeface="Arial" charset="0"/>
              </a:rPr>
              <a:t>We always used the whole image, and it drew all of its pixels (including background pixels that we didn’t really want --- recall the white areas around the gnomes…)</a:t>
            </a:r>
            <a:endParaRPr lang="en-US" sz="1200" kern="1200" dirty="0" smtClean="0">
              <a:solidFill>
                <a:schemeClr val="tx1"/>
              </a:solidFill>
              <a:latin typeface="Arial" charset="0"/>
              <a:ea typeface="+mn-ea"/>
              <a:cs typeface="Arial" charset="0"/>
            </a:endParaRPr>
          </a:p>
          <a:p>
            <a:pPr>
              <a:buFont typeface="Arial" pitchFamily="34" charset="0"/>
              <a:buChar char="•"/>
            </a:pPr>
            <a:endParaRPr lang="en-US"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en-NZ" dirty="0"/>
          </a:p>
        </p:txBody>
      </p:sp>
      <p:sp>
        <p:nvSpPr>
          <p:cNvPr id="4" name="Slide Number Placeholder 3"/>
          <p:cNvSpPr>
            <a:spLocks noGrp="1"/>
          </p:cNvSpPr>
          <p:nvPr>
            <p:ph type="sldNum" sz="quarter" idx="10"/>
          </p:nvPr>
        </p:nvSpPr>
        <p:spPr/>
        <p:txBody>
          <a:bodyPr/>
          <a:lstStyle/>
          <a:p>
            <a:pPr>
              <a:defRPr/>
            </a:pPr>
            <a:fld id="{4F9FDF12-5737-48D8-B3AD-C51CEB5CA231}" type="slidenum">
              <a:rPr lang="en-NZ" smtClean="0"/>
              <a:pPr>
                <a:defRPr/>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228600" indent="-228600">
              <a:buFont typeface="Arial" pitchFamily="34" charset="0"/>
              <a:buChar char="•"/>
            </a:pPr>
            <a:r>
              <a:rPr lang="en-NZ" dirty="0" smtClean="0"/>
              <a:t>The </a:t>
            </a:r>
            <a:r>
              <a:rPr lang="en-NZ" dirty="0" err="1" smtClean="0"/>
              <a:t>spritesheet</a:t>
            </a:r>
            <a:r>
              <a:rPr lang="en-NZ" baseline="0" dirty="0" smtClean="0"/>
              <a:t> image, however, contains many frames of the animation.</a:t>
            </a:r>
          </a:p>
          <a:p>
            <a:pPr marL="228600" indent="-228600">
              <a:buFont typeface="Arial" pitchFamily="34" charset="0"/>
              <a:buChar char="•"/>
            </a:pPr>
            <a:r>
              <a:rPr lang="en-NZ" dirty="0" smtClean="0"/>
              <a:t>Now</a:t>
            </a:r>
            <a:r>
              <a:rPr lang="en-NZ" baseline="0" dirty="0" smtClean="0"/>
              <a:t> we need to draw a portion of the </a:t>
            </a:r>
            <a:r>
              <a:rPr lang="en-NZ" baseline="0" dirty="0" err="1" smtClean="0"/>
              <a:t>spritesheet</a:t>
            </a:r>
            <a:r>
              <a:rPr lang="en-NZ" baseline="0" dirty="0" smtClean="0"/>
              <a:t> image at a time.</a:t>
            </a:r>
            <a:endParaRPr lang="en-US" dirty="0" smtClean="0"/>
          </a:p>
          <a:p>
            <a:pPr marL="228600" indent="-228600">
              <a:buFont typeface="Arial" pitchFamily="34" charset="0"/>
              <a:buChar char="•"/>
            </a:pPr>
            <a:r>
              <a:rPr lang="en-US" dirty="0" smtClean="0"/>
              <a:t>Animation</a:t>
            </a:r>
            <a:r>
              <a:rPr lang="en-US" baseline="0" dirty="0" smtClean="0"/>
              <a:t> works by displaying the frames in turn, so we want to draw the first frame, then the second frame…</a:t>
            </a:r>
          </a:p>
          <a:p>
            <a:pPr marL="228600" indent="-228600">
              <a:buFont typeface="Arial" pitchFamily="34" charset="0"/>
              <a:buChar char="•"/>
            </a:pPr>
            <a:endParaRPr lang="en-US" baseline="0" dirty="0" smtClean="0"/>
          </a:p>
          <a:p>
            <a:pPr marL="228600" indent="-228600">
              <a:buFont typeface="Arial" pitchFamily="34" charset="0"/>
              <a:buChar char="•"/>
            </a:pPr>
            <a:r>
              <a:rPr lang="en-US" baseline="0" dirty="0" smtClean="0"/>
              <a:t>Here you see the </a:t>
            </a:r>
            <a:r>
              <a:rPr lang="en-US" baseline="0" dirty="0" err="1" smtClean="0"/>
              <a:t>blobbos</a:t>
            </a:r>
            <a:r>
              <a:rPr lang="en-US" baseline="0" dirty="0" smtClean="0"/>
              <a:t> appearing without their </a:t>
            </a:r>
            <a:r>
              <a:rPr lang="en-US" baseline="0" dirty="0" err="1" smtClean="0"/>
              <a:t>fucshia</a:t>
            </a:r>
            <a:r>
              <a:rPr lang="en-US" baseline="0" dirty="0" smtClean="0"/>
              <a:t> backgrounds (which we’ll discuss in a minute). Each </a:t>
            </a:r>
            <a:r>
              <a:rPr lang="en-US" baseline="0" dirty="0" err="1" smtClean="0"/>
              <a:t>blobbo</a:t>
            </a:r>
            <a:r>
              <a:rPr lang="en-US" baseline="0" dirty="0" smtClean="0"/>
              <a:t> has knows about the whole </a:t>
            </a:r>
            <a:r>
              <a:rPr lang="en-US" baseline="0" dirty="0" err="1" smtClean="0"/>
              <a:t>spritesheet</a:t>
            </a:r>
            <a:r>
              <a:rPr lang="en-US" baseline="0" dirty="0" smtClean="0"/>
              <a:t> with its 8 frames. Note how each of them is showing only a single frame-sized square from the whole </a:t>
            </a:r>
            <a:r>
              <a:rPr lang="en-US" baseline="0" dirty="0" err="1" smtClean="0"/>
              <a:t>spritesheet</a:t>
            </a:r>
            <a:r>
              <a:rPr lang="en-US" baseline="0" dirty="0" smtClean="0"/>
              <a:t>.</a:t>
            </a:r>
            <a:endParaRPr lang="en-NZ" dirty="0"/>
          </a:p>
        </p:txBody>
      </p:sp>
      <p:sp>
        <p:nvSpPr>
          <p:cNvPr id="4" name="Slide Number Placeholder 3"/>
          <p:cNvSpPr>
            <a:spLocks noGrp="1"/>
          </p:cNvSpPr>
          <p:nvPr>
            <p:ph type="sldNum" sz="quarter" idx="10"/>
          </p:nvPr>
        </p:nvSpPr>
        <p:spPr/>
        <p:txBody>
          <a:bodyPr/>
          <a:lstStyle/>
          <a:p>
            <a:pPr>
              <a:defRPr/>
            </a:pPr>
            <a:fld id="{4F9FDF12-5737-48D8-B3AD-C51CEB5CA231}" type="slidenum">
              <a:rPr lang="en-NZ" smtClean="0"/>
              <a:pPr>
                <a:defRPr/>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9CEF113C-6222-4E3D-9FED-0303F297BA40}"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B09BEF0D-1E43-4616-81D1-E72FFA216ABE}"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8AD4ADA-CFC4-4451-B025-07A8E391DD4E}" type="slidenum">
              <a:rPr lang="en-NZ" smtClean="0"/>
              <a:pPr>
                <a:defRPr/>
              </a:pPr>
              <a:t>‹#›</a:t>
            </a:fld>
            <a:endParaRPr lang="en-N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NZ"/>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Rectangle 2"/>
          <p:cNvSpPr>
            <a:spLocks noGrp="1" noChangeArrowheads="1"/>
          </p:cNvSpPr>
          <p:nvPr>
            <p:ph type="ftr" sz="quarter" idx="10"/>
          </p:nvPr>
        </p:nvSpPr>
        <p:spPr>
          <a:ln/>
        </p:spPr>
        <p:txBody>
          <a:bodyPr/>
          <a:lstStyle>
            <a:lvl1pPr>
              <a:defRPr/>
            </a:lvl1pPr>
          </a:lstStyle>
          <a:p>
            <a:pPr>
              <a:defRPr/>
            </a:pPr>
            <a:endParaRPr lang="en-NZ"/>
          </a:p>
        </p:txBody>
      </p:sp>
      <p:sp>
        <p:nvSpPr>
          <p:cNvPr id="6" name="Rectangle 3"/>
          <p:cNvSpPr>
            <a:spLocks noGrp="1" noChangeArrowheads="1"/>
          </p:cNvSpPr>
          <p:nvPr>
            <p:ph type="sldNum" sz="quarter" idx="11"/>
          </p:nvPr>
        </p:nvSpPr>
        <p:spPr>
          <a:ln/>
        </p:spPr>
        <p:txBody>
          <a:bodyPr/>
          <a:lstStyle>
            <a:lvl1pPr>
              <a:defRPr/>
            </a:lvl1pPr>
          </a:lstStyle>
          <a:p>
            <a:pPr>
              <a:defRPr/>
            </a:pPr>
            <a:fld id="{539B3A10-F331-4175-8F1D-0DDB9D8A4AB5}" type="slidenum">
              <a:rPr lang="en-NZ"/>
              <a:pPr>
                <a:defRPr/>
              </a:pPr>
              <a:t>‹#›</a:t>
            </a:fld>
            <a:endParaRPr lang="en-NZ"/>
          </a:p>
        </p:txBody>
      </p:sp>
      <p:sp>
        <p:nvSpPr>
          <p:cNvPr id="7" name="Rectangle 16"/>
          <p:cNvSpPr>
            <a:spLocks noGrp="1" noChangeArrowheads="1"/>
          </p:cNvSpPr>
          <p:nvPr>
            <p:ph type="dt" sz="half" idx="12"/>
          </p:nvPr>
        </p:nvSpPr>
        <p:spPr>
          <a:ln/>
        </p:spPr>
        <p:txBody>
          <a:bodyPr/>
          <a:lstStyle>
            <a:lvl1pPr>
              <a:defRPr/>
            </a:lvl1pPr>
          </a:lstStyle>
          <a:p>
            <a:pPr>
              <a:defRPr/>
            </a:pPr>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95247908-EFED-42D8-A6F3-78F00326C78C}" type="slidenum">
              <a:rPr lang="en-NZ" smtClean="0"/>
              <a:pPr>
                <a:defRPr/>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84E83198-97B1-4FDA-922E-C7E537B4D127}"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934CE6B3-9DDA-4317-8585-6BF49250D7C0}"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57806749-CC06-4D80-906A-5775153B286D}"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726EBEBA-9C14-4BC0-BB4F-97F9A90C9845}"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4743A0FE-F405-44D4-9CCB-588B9A06E627}"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3B1CB45D-27C6-4F68-BE8B-B4BE99B9ADBA}"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6B2B5360-E00F-4A12-AD8F-642A962E8FCE}"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0002992A-B133-41CB-8914-8EA0C3E1FCAC}"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hyperlink" Target="http://alex.eled.duth.gr/ipml/multi/animatio/animbase.html" TargetMode="Externa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jpeg"/><Relationship Id="rId5" Type="http://schemas.openxmlformats.org/officeDocument/2006/relationships/hyperlink" Target="http://alex.eled.duth.gr/ipml/multi/animatio/anim1.html" TargetMode="Externa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hyperlink" Target="http://alex.eled.duth.gr/ipml/multi/animatio/animbase.html" TargetMode="Externa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jpeg"/><Relationship Id="rId5" Type="http://schemas.openxmlformats.org/officeDocument/2006/relationships/hyperlink" Target="http://alex.eled.duth.gr/ipml/multi/animatio/anim2.html" TargetMode="Externa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NZ" smtClean="0"/>
              <a:t>Graphics and Animation</a:t>
            </a:r>
          </a:p>
        </p:txBody>
      </p:sp>
      <p:sp>
        <p:nvSpPr>
          <p:cNvPr id="5123" name="Rectangle 3"/>
          <p:cNvSpPr>
            <a:spLocks noGrp="1" noChangeArrowheads="1"/>
          </p:cNvSpPr>
          <p:nvPr>
            <p:ph type="subTitle" idx="1"/>
          </p:nvPr>
        </p:nvSpPr>
        <p:spPr>
          <a:xfrm>
            <a:off x="685800" y="3505200"/>
            <a:ext cx="6838528" cy="1752600"/>
          </a:xfrm>
        </p:spPr>
        <p:txBody>
          <a:bodyPr/>
          <a:lstStyle/>
          <a:p>
            <a:pPr eaLnBrk="1" hangingPunct="1"/>
            <a:r>
              <a:rPr lang="en-NZ" dirty="0" smtClean="0"/>
              <a:t>IN628 Intermediate Architectures and Algorithms</a:t>
            </a:r>
          </a:p>
          <a:p>
            <a:pPr eaLnBrk="1" hangingPunct="1"/>
            <a:r>
              <a:rPr lang="en-NZ" dirty="0" smtClean="0"/>
              <a:t>Semester 2,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Part of an Image</a:t>
            </a:r>
          </a:p>
        </p:txBody>
      </p:sp>
      <p:sp>
        <p:nvSpPr>
          <p:cNvPr id="3" name="Content Placeholder 2"/>
          <p:cNvSpPr>
            <a:spLocks noGrp="1"/>
          </p:cNvSpPr>
          <p:nvPr>
            <p:ph idx="1"/>
          </p:nvPr>
        </p:nvSpPr>
        <p:spPr>
          <a:xfrm>
            <a:off x="107504" y="1600200"/>
            <a:ext cx="8856984" cy="4876800"/>
          </a:xfrm>
        </p:spPr>
        <p:txBody>
          <a:bodyPr/>
          <a:lstStyle/>
          <a:p>
            <a:endParaRPr lang="en-US" dirty="0" smtClean="0"/>
          </a:p>
          <a:p>
            <a:pPr>
              <a:buNone/>
            </a:pPr>
            <a:r>
              <a:rPr lang="en-US" dirty="0" err="1" smtClean="0"/>
              <a:t>DrawImage</a:t>
            </a:r>
            <a:r>
              <a:rPr lang="en-US" dirty="0" smtClean="0"/>
              <a:t>(	Image^ </a:t>
            </a:r>
            <a:r>
              <a:rPr lang="en-US" dirty="0" err="1" smtClean="0"/>
              <a:t>sourceImage</a:t>
            </a:r>
            <a:r>
              <a:rPr lang="en-US" dirty="0" smtClean="0"/>
              <a:t>,</a:t>
            </a:r>
          </a:p>
          <a:p>
            <a:pPr>
              <a:buNone/>
            </a:pPr>
            <a:r>
              <a:rPr lang="en-US" dirty="0" smtClean="0"/>
              <a:t>		</a:t>
            </a:r>
            <a:r>
              <a:rPr lang="en-US" dirty="0"/>
              <a:t>	</a:t>
            </a:r>
            <a:r>
              <a:rPr lang="en-US" dirty="0" smtClean="0"/>
              <a:t>int </a:t>
            </a:r>
            <a:r>
              <a:rPr lang="en-US" dirty="0" err="1" smtClean="0"/>
              <a:t>xLoc</a:t>
            </a:r>
            <a:r>
              <a:rPr lang="en-US" dirty="0" smtClean="0"/>
              <a:t>,				// </a:t>
            </a:r>
            <a:r>
              <a:rPr lang="en-US" i="1" dirty="0" smtClean="0"/>
              <a:t>on canvas</a:t>
            </a:r>
          </a:p>
          <a:p>
            <a:pPr>
              <a:buNone/>
            </a:pPr>
            <a:r>
              <a:rPr lang="en-US" dirty="0" smtClean="0"/>
              <a:t>			int </a:t>
            </a:r>
            <a:r>
              <a:rPr lang="en-US" dirty="0" err="1" smtClean="0"/>
              <a:t>yLoc</a:t>
            </a:r>
            <a:r>
              <a:rPr lang="en-US" dirty="0" smtClean="0"/>
              <a:t>,				// </a:t>
            </a:r>
            <a:r>
              <a:rPr lang="en-US" i="1" dirty="0" smtClean="0"/>
              <a:t>on canvas</a:t>
            </a:r>
          </a:p>
          <a:p>
            <a:pPr>
              <a:buNone/>
            </a:pPr>
            <a:r>
              <a:rPr lang="en-US" dirty="0" smtClean="0"/>
              <a:t>			Rectangle </a:t>
            </a:r>
            <a:r>
              <a:rPr lang="en-US" dirty="0" err="1" smtClean="0"/>
              <a:t>sourceRectangle</a:t>
            </a:r>
            <a:r>
              <a:rPr lang="en-US" dirty="0" smtClean="0"/>
              <a:t>,	// </a:t>
            </a:r>
            <a:r>
              <a:rPr lang="en-US" i="1" dirty="0" smtClean="0"/>
              <a:t>on source</a:t>
            </a:r>
          </a:p>
          <a:p>
            <a:pPr>
              <a:buNone/>
            </a:pPr>
            <a:r>
              <a:rPr lang="en-US" dirty="0" smtClean="0"/>
              <a:t>                      </a:t>
            </a:r>
            <a:r>
              <a:rPr lang="en-US" dirty="0" err="1" smtClean="0"/>
              <a:t>GraphicsUnit</a:t>
            </a:r>
            <a:r>
              <a:rPr lang="en-US" dirty="0" smtClean="0"/>
              <a:t> unit);</a:t>
            </a:r>
          </a:p>
          <a:p>
            <a:pPr>
              <a:buNone/>
            </a:pPr>
            <a:r>
              <a:rPr lang="en-US" dirty="0" smtClean="0"/>
              <a:t>                          </a:t>
            </a:r>
          </a:p>
          <a:p>
            <a:pPr lvl="8"/>
            <a:endParaRPr lang="en-US" dirty="0" smtClean="0"/>
          </a:p>
          <a:p>
            <a:endParaRPr lang="en-NZ"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Part of an Image</a:t>
            </a:r>
          </a:p>
        </p:txBody>
      </p:sp>
      <p:sp>
        <p:nvSpPr>
          <p:cNvPr id="3" name="Content Placeholder 2"/>
          <p:cNvSpPr>
            <a:spLocks noGrp="1"/>
          </p:cNvSpPr>
          <p:nvPr>
            <p:ph idx="1"/>
          </p:nvPr>
        </p:nvSpPr>
        <p:spPr/>
        <p:txBody>
          <a:bodyPr/>
          <a:lstStyle/>
          <a:p>
            <a:pPr>
              <a:buNone/>
            </a:pPr>
            <a:r>
              <a:rPr lang="en-US" dirty="0" smtClean="0"/>
              <a:t>                          </a:t>
            </a:r>
          </a:p>
          <a:p>
            <a:pPr lvl="8"/>
            <a:endParaRPr lang="en-US" dirty="0" smtClean="0"/>
          </a:p>
          <a:p>
            <a:endParaRPr lang="en-NZ" dirty="0"/>
          </a:p>
        </p:txBody>
      </p:sp>
      <p:pic>
        <p:nvPicPr>
          <p:cNvPr id="6" name="Picture 5" descr="gecko.jpg"/>
          <p:cNvPicPr>
            <a:picLocks noChangeAspect="1"/>
          </p:cNvPicPr>
          <p:nvPr/>
        </p:nvPicPr>
        <p:blipFill>
          <a:blip r:embed="rId3" cstate="print"/>
          <a:stretch>
            <a:fillRect/>
          </a:stretch>
        </p:blipFill>
        <p:spPr>
          <a:xfrm>
            <a:off x="857256" y="1776996"/>
            <a:ext cx="7215206" cy="450950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Part of an Image</a:t>
            </a:r>
            <a:endParaRPr lang="en-NZ" dirty="0"/>
          </a:p>
        </p:txBody>
      </p:sp>
      <p:sp>
        <p:nvSpPr>
          <p:cNvPr id="3" name="Content Placeholder 2"/>
          <p:cNvSpPr>
            <a:spLocks noGrp="1"/>
          </p:cNvSpPr>
          <p:nvPr>
            <p:ph idx="1"/>
          </p:nvPr>
        </p:nvSpPr>
        <p:spPr/>
        <p:txBody>
          <a:bodyPr/>
          <a:lstStyle/>
          <a:p>
            <a:endParaRPr lang="en-NZ" dirty="0"/>
          </a:p>
        </p:txBody>
      </p:sp>
      <p:pic>
        <p:nvPicPr>
          <p:cNvPr id="27651" name="Picture 3"/>
          <p:cNvPicPr>
            <a:picLocks noChangeAspect="1" noChangeArrowheads="1"/>
          </p:cNvPicPr>
          <p:nvPr/>
        </p:nvPicPr>
        <p:blipFill>
          <a:blip r:embed="rId3" cstate="print"/>
          <a:srcRect/>
          <a:stretch>
            <a:fillRect/>
          </a:stretch>
        </p:blipFill>
        <p:spPr bwMode="auto">
          <a:xfrm>
            <a:off x="112945" y="2576513"/>
            <a:ext cx="8888211" cy="22066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Part of an Image</a:t>
            </a:r>
            <a:endParaRPr lang="en-NZ" dirty="0"/>
          </a:p>
        </p:txBody>
      </p:sp>
      <p:sp>
        <p:nvSpPr>
          <p:cNvPr id="3" name="Content Placeholder 2"/>
          <p:cNvSpPr>
            <a:spLocks noGrp="1"/>
          </p:cNvSpPr>
          <p:nvPr>
            <p:ph idx="1"/>
          </p:nvPr>
        </p:nvSpPr>
        <p:spPr/>
        <p:txBody>
          <a:bodyPr/>
          <a:lstStyle/>
          <a:p>
            <a:endParaRPr lang="en-NZ"/>
          </a:p>
        </p:txBody>
      </p:sp>
      <p:pic>
        <p:nvPicPr>
          <p:cNvPr id="28674" name="Picture 2"/>
          <p:cNvPicPr>
            <a:picLocks noChangeAspect="1" noChangeArrowheads="1"/>
          </p:cNvPicPr>
          <p:nvPr/>
        </p:nvPicPr>
        <p:blipFill>
          <a:blip r:embed="rId3" cstate="print"/>
          <a:srcRect/>
          <a:stretch>
            <a:fillRect/>
          </a:stretch>
        </p:blipFill>
        <p:spPr bwMode="auto">
          <a:xfrm>
            <a:off x="467544" y="1556791"/>
            <a:ext cx="6552728" cy="49309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Using a </a:t>
            </a:r>
            <a:r>
              <a:rPr lang="en-NZ" dirty="0" err="1" smtClean="0"/>
              <a:t>SpriteSheet</a:t>
            </a:r>
            <a:r>
              <a:rPr lang="en-NZ" dirty="0" smtClean="0"/>
              <a:t> – Selecting Frames</a:t>
            </a:r>
            <a:endParaRPr lang="en-US" dirty="0"/>
          </a:p>
        </p:txBody>
      </p:sp>
      <p:sp>
        <p:nvSpPr>
          <p:cNvPr id="3" name="Content Placeholder 2"/>
          <p:cNvSpPr>
            <a:spLocks noGrp="1"/>
          </p:cNvSpPr>
          <p:nvPr>
            <p:ph idx="1"/>
          </p:nvPr>
        </p:nvSpPr>
        <p:spPr/>
        <p:txBody>
          <a:bodyPr/>
          <a:lstStyle/>
          <a:p>
            <a:r>
              <a:rPr lang="en-NZ" dirty="0" smtClean="0"/>
              <a:t>Assume you know </a:t>
            </a:r>
            <a:r>
              <a:rPr lang="en-NZ" dirty="0" err="1" smtClean="0"/>
              <a:t>frameWidth</a:t>
            </a:r>
            <a:r>
              <a:rPr lang="en-NZ" dirty="0" smtClean="0"/>
              <a:t> and </a:t>
            </a:r>
            <a:r>
              <a:rPr lang="en-NZ" dirty="0" err="1" smtClean="0"/>
              <a:t>frameHeight</a:t>
            </a:r>
            <a:endParaRPr lang="en-NZ" dirty="0" smtClean="0"/>
          </a:p>
          <a:p>
            <a:r>
              <a:rPr lang="en-NZ" dirty="0" smtClean="0"/>
              <a:t>Assume the </a:t>
            </a:r>
            <a:r>
              <a:rPr lang="en-NZ" dirty="0" err="1" smtClean="0"/>
              <a:t>SpriteSheet</a:t>
            </a:r>
            <a:r>
              <a:rPr lang="en-NZ" dirty="0" smtClean="0"/>
              <a:t> has n frames (0 to n-1)</a:t>
            </a:r>
          </a:p>
          <a:p>
            <a:endParaRPr lang="en-NZ" dirty="0"/>
          </a:p>
          <a:p>
            <a:endParaRPr lang="en-NZ" dirty="0" smtClean="0"/>
          </a:p>
          <a:p>
            <a:endParaRPr lang="en-NZ" dirty="0"/>
          </a:p>
          <a:p>
            <a:endParaRPr lang="en-NZ" dirty="0" smtClean="0"/>
          </a:p>
          <a:p>
            <a:endParaRPr lang="en-NZ" dirty="0"/>
          </a:p>
          <a:p>
            <a:endParaRPr lang="en-NZ" dirty="0" smtClean="0"/>
          </a:p>
          <a:p>
            <a:endParaRPr lang="en-NZ" dirty="0"/>
          </a:p>
          <a:p>
            <a:endParaRPr lang="en-NZ" dirty="0" smtClean="0"/>
          </a:p>
          <a:p>
            <a:pPr marL="0" indent="0">
              <a:buNone/>
            </a:pPr>
            <a:endParaRPr lang="en-NZ" dirty="0" smtClean="0"/>
          </a:p>
          <a:p>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3030987161"/>
              </p:ext>
            </p:extLst>
          </p:nvPr>
        </p:nvGraphicFramePr>
        <p:xfrm>
          <a:off x="780256" y="2814920"/>
          <a:ext cx="6096000" cy="3350382"/>
        </p:xfrm>
        <a:graphic>
          <a:graphicData uri="http://schemas.openxmlformats.org/drawingml/2006/table">
            <a:tbl>
              <a:tblPr firstRow="1" bandRow="1">
                <a:tableStyleId>{5C22544A-7EE6-4342-B048-85BDC9FD1C3A}</a:tableStyleId>
              </a:tblPr>
              <a:tblGrid>
                <a:gridCol w="1080120"/>
                <a:gridCol w="5015880"/>
              </a:tblGrid>
              <a:tr h="478626">
                <a:tc>
                  <a:txBody>
                    <a:bodyPr/>
                    <a:lstStyle/>
                    <a:p>
                      <a:pPr>
                        <a:spcBef>
                          <a:spcPts val="1200"/>
                        </a:spcBef>
                        <a:spcAft>
                          <a:spcPts val="1200"/>
                        </a:spcAft>
                      </a:pPr>
                      <a:r>
                        <a:rPr lang="en-NZ" dirty="0" smtClean="0"/>
                        <a:t>Frame</a:t>
                      </a:r>
                      <a:endParaRPr lang="en-US" dirty="0"/>
                    </a:p>
                  </a:txBody>
                  <a:tcPr anchor="ctr"/>
                </a:tc>
                <a:tc>
                  <a:txBody>
                    <a:bodyPr/>
                    <a:lstStyle/>
                    <a:p>
                      <a:pPr>
                        <a:spcBef>
                          <a:spcPts val="1200"/>
                        </a:spcBef>
                        <a:spcAft>
                          <a:spcPts val="1200"/>
                        </a:spcAft>
                      </a:pPr>
                      <a:r>
                        <a:rPr lang="en-NZ" dirty="0" smtClean="0"/>
                        <a:t>Rectangle to draw</a:t>
                      </a:r>
                      <a:endParaRPr lang="en-US" dirty="0"/>
                    </a:p>
                  </a:txBody>
                  <a:tcPr anchor="ctr"/>
                </a:tc>
              </a:tr>
              <a:tr h="478626">
                <a:tc>
                  <a:txBody>
                    <a:bodyPr/>
                    <a:lstStyle/>
                    <a:p>
                      <a:pPr>
                        <a:spcBef>
                          <a:spcPts val="1200"/>
                        </a:spcBef>
                        <a:spcAft>
                          <a:spcPts val="1200"/>
                        </a:spcAft>
                      </a:pPr>
                      <a:r>
                        <a:rPr lang="en-NZ" dirty="0" smtClean="0"/>
                        <a:t>0</a:t>
                      </a:r>
                      <a:endParaRPr lang="en-US" dirty="0"/>
                    </a:p>
                  </a:txBody>
                  <a:tcPr anchor="ctr"/>
                </a:tc>
                <a:tc>
                  <a:txBody>
                    <a:bodyPr/>
                    <a:lstStyle/>
                    <a:p>
                      <a:pPr>
                        <a:spcBef>
                          <a:spcPts val="1200"/>
                        </a:spcBef>
                        <a:spcAft>
                          <a:spcPts val="1200"/>
                        </a:spcAft>
                      </a:pPr>
                      <a:r>
                        <a:rPr lang="en-NZ" dirty="0" smtClean="0"/>
                        <a:t>0, 0, </a:t>
                      </a:r>
                      <a:r>
                        <a:rPr lang="en-NZ" dirty="0" err="1" smtClean="0"/>
                        <a:t>frameWidth</a:t>
                      </a:r>
                      <a:r>
                        <a:rPr lang="en-NZ" dirty="0" smtClean="0"/>
                        <a:t>,</a:t>
                      </a:r>
                      <a:r>
                        <a:rPr lang="en-NZ" baseline="0" dirty="0" smtClean="0"/>
                        <a:t> </a:t>
                      </a:r>
                      <a:r>
                        <a:rPr lang="en-NZ" baseline="0" dirty="0" err="1" smtClean="0"/>
                        <a:t>frameHeight</a:t>
                      </a:r>
                      <a:endParaRPr lang="en-US" dirty="0"/>
                    </a:p>
                  </a:txBody>
                  <a:tcPr anchor="ctr"/>
                </a:tc>
              </a:tr>
              <a:tr h="478626">
                <a:tc>
                  <a:txBody>
                    <a:bodyPr/>
                    <a:lstStyle/>
                    <a:p>
                      <a:pPr>
                        <a:spcBef>
                          <a:spcPts val="1200"/>
                        </a:spcBef>
                        <a:spcAft>
                          <a:spcPts val="1200"/>
                        </a:spcAft>
                      </a:pPr>
                      <a:r>
                        <a:rPr lang="en-NZ" dirty="0" smtClean="0"/>
                        <a:t>1</a:t>
                      </a:r>
                      <a:endParaRPr lang="en-US" dirty="0"/>
                    </a:p>
                  </a:txBody>
                  <a:tcPr anchor="ctr"/>
                </a:tc>
                <a:tc>
                  <a:txBody>
                    <a:bodyPr/>
                    <a:lstStyle/>
                    <a:p>
                      <a:pPr marL="0" marR="0" indent="0" algn="l" defTabSz="914400" rtl="0" eaLnBrk="1" fontAlgn="auto" latinLnBrk="0" hangingPunct="1">
                        <a:lnSpc>
                          <a:spcPct val="100000"/>
                        </a:lnSpc>
                        <a:spcBef>
                          <a:spcPts val="1200"/>
                        </a:spcBef>
                        <a:spcAft>
                          <a:spcPts val="1200"/>
                        </a:spcAft>
                        <a:buClrTx/>
                        <a:buSzTx/>
                        <a:buFontTx/>
                        <a:buNone/>
                        <a:tabLst/>
                        <a:defRPr/>
                      </a:pPr>
                      <a:r>
                        <a:rPr lang="en-NZ" dirty="0" err="1" smtClean="0"/>
                        <a:t>frameWidth</a:t>
                      </a:r>
                      <a:r>
                        <a:rPr lang="en-NZ" dirty="0" smtClean="0"/>
                        <a:t>, 0, </a:t>
                      </a:r>
                      <a:r>
                        <a:rPr lang="en-NZ" dirty="0" err="1" smtClean="0"/>
                        <a:t>frameWidth</a:t>
                      </a:r>
                      <a:r>
                        <a:rPr lang="en-NZ" dirty="0" smtClean="0"/>
                        <a:t>,</a:t>
                      </a:r>
                      <a:r>
                        <a:rPr lang="en-NZ" baseline="0" dirty="0" smtClean="0"/>
                        <a:t> </a:t>
                      </a:r>
                      <a:r>
                        <a:rPr lang="en-NZ" baseline="0" dirty="0" err="1" smtClean="0"/>
                        <a:t>frameHeight</a:t>
                      </a:r>
                      <a:endParaRPr lang="en-US" dirty="0" smtClean="0"/>
                    </a:p>
                  </a:txBody>
                  <a:tcPr anchor="ctr"/>
                </a:tc>
              </a:tr>
              <a:tr h="478626">
                <a:tc>
                  <a:txBody>
                    <a:bodyPr/>
                    <a:lstStyle/>
                    <a:p>
                      <a:pPr>
                        <a:spcBef>
                          <a:spcPts val="1200"/>
                        </a:spcBef>
                        <a:spcAft>
                          <a:spcPts val="1200"/>
                        </a:spcAft>
                      </a:pPr>
                      <a:r>
                        <a:rPr lang="en-NZ" dirty="0" smtClean="0"/>
                        <a:t>2</a:t>
                      </a:r>
                      <a:endParaRPr lang="en-US" dirty="0"/>
                    </a:p>
                  </a:txBody>
                  <a:tcPr anchor="ctr"/>
                </a:tc>
                <a:tc>
                  <a:txBody>
                    <a:bodyPr/>
                    <a:lstStyle/>
                    <a:p>
                      <a:pPr marL="0" marR="0" indent="0" algn="l" defTabSz="914400" rtl="0" eaLnBrk="1" fontAlgn="auto" latinLnBrk="0" hangingPunct="1">
                        <a:lnSpc>
                          <a:spcPct val="100000"/>
                        </a:lnSpc>
                        <a:spcBef>
                          <a:spcPts val="1200"/>
                        </a:spcBef>
                        <a:spcAft>
                          <a:spcPts val="1200"/>
                        </a:spcAft>
                        <a:buClrTx/>
                        <a:buSzTx/>
                        <a:buFontTx/>
                        <a:buNone/>
                        <a:tabLst/>
                        <a:defRPr/>
                      </a:pPr>
                      <a:r>
                        <a:rPr lang="en-NZ" dirty="0" smtClean="0"/>
                        <a:t>2* </a:t>
                      </a:r>
                      <a:r>
                        <a:rPr lang="en-NZ" dirty="0" err="1" smtClean="0"/>
                        <a:t>frameWidth</a:t>
                      </a:r>
                      <a:r>
                        <a:rPr lang="en-NZ" dirty="0" smtClean="0"/>
                        <a:t>, 0, </a:t>
                      </a:r>
                      <a:r>
                        <a:rPr lang="en-NZ" dirty="0" err="1" smtClean="0"/>
                        <a:t>frameWidth</a:t>
                      </a:r>
                      <a:r>
                        <a:rPr lang="en-NZ" dirty="0" smtClean="0"/>
                        <a:t>,</a:t>
                      </a:r>
                      <a:r>
                        <a:rPr lang="en-NZ" baseline="0" dirty="0" smtClean="0"/>
                        <a:t> </a:t>
                      </a:r>
                      <a:r>
                        <a:rPr lang="en-NZ" baseline="0" dirty="0" err="1" smtClean="0"/>
                        <a:t>frameHeight</a:t>
                      </a:r>
                      <a:endParaRPr lang="en-US" dirty="0" smtClean="0"/>
                    </a:p>
                  </a:txBody>
                  <a:tcPr anchor="ctr"/>
                </a:tc>
              </a:tr>
              <a:tr h="478626">
                <a:tc>
                  <a:txBody>
                    <a:bodyPr/>
                    <a:lstStyle/>
                    <a:p>
                      <a:pPr>
                        <a:spcBef>
                          <a:spcPts val="1200"/>
                        </a:spcBef>
                        <a:spcAft>
                          <a:spcPts val="1200"/>
                        </a:spcAft>
                      </a:pPr>
                      <a:r>
                        <a:rPr lang="en-NZ" dirty="0" smtClean="0"/>
                        <a:t>3</a:t>
                      </a:r>
                      <a:endParaRPr lang="en-US" dirty="0"/>
                    </a:p>
                  </a:txBody>
                  <a:tcPr anchor="ctr"/>
                </a:tc>
                <a:tc>
                  <a:txBody>
                    <a:bodyPr/>
                    <a:lstStyle/>
                    <a:p>
                      <a:pPr marL="0" marR="0" indent="0" algn="l" defTabSz="914400" rtl="0" eaLnBrk="1" fontAlgn="auto" latinLnBrk="0" hangingPunct="1">
                        <a:lnSpc>
                          <a:spcPct val="100000"/>
                        </a:lnSpc>
                        <a:spcBef>
                          <a:spcPts val="1200"/>
                        </a:spcBef>
                        <a:spcAft>
                          <a:spcPts val="1200"/>
                        </a:spcAft>
                        <a:buClrTx/>
                        <a:buSzTx/>
                        <a:buFontTx/>
                        <a:buNone/>
                        <a:tabLst/>
                        <a:defRPr/>
                      </a:pPr>
                      <a:r>
                        <a:rPr lang="en-NZ" dirty="0" smtClean="0"/>
                        <a:t>3* </a:t>
                      </a:r>
                      <a:r>
                        <a:rPr lang="en-NZ" dirty="0" err="1" smtClean="0"/>
                        <a:t>frameWidth</a:t>
                      </a:r>
                      <a:r>
                        <a:rPr lang="en-NZ" dirty="0" smtClean="0"/>
                        <a:t>, 0, </a:t>
                      </a:r>
                      <a:r>
                        <a:rPr lang="en-NZ" dirty="0" err="1" smtClean="0"/>
                        <a:t>frameWidth</a:t>
                      </a:r>
                      <a:r>
                        <a:rPr lang="en-NZ" dirty="0" smtClean="0"/>
                        <a:t>,</a:t>
                      </a:r>
                      <a:r>
                        <a:rPr lang="en-NZ" baseline="0" dirty="0" smtClean="0"/>
                        <a:t> </a:t>
                      </a:r>
                      <a:r>
                        <a:rPr lang="en-NZ" baseline="0" dirty="0" err="1" smtClean="0"/>
                        <a:t>frameHeight</a:t>
                      </a:r>
                      <a:endParaRPr lang="en-US" dirty="0" smtClean="0"/>
                    </a:p>
                  </a:txBody>
                  <a:tcPr anchor="ctr"/>
                </a:tc>
              </a:tr>
              <a:tr h="478626">
                <a:tc>
                  <a:txBody>
                    <a:bodyPr/>
                    <a:lstStyle/>
                    <a:p>
                      <a:pPr>
                        <a:spcBef>
                          <a:spcPts val="1200"/>
                        </a:spcBef>
                        <a:spcAft>
                          <a:spcPts val="1200"/>
                        </a:spcAft>
                      </a:pPr>
                      <a:r>
                        <a:rPr lang="en-NZ" dirty="0" smtClean="0"/>
                        <a:t>…</a:t>
                      </a:r>
                      <a:endParaRPr lang="en-US" dirty="0"/>
                    </a:p>
                  </a:txBody>
                  <a:tcPr anchor="ctr"/>
                </a:tc>
                <a:tc>
                  <a:txBody>
                    <a:bodyPr/>
                    <a:lstStyle/>
                    <a:p>
                      <a:pPr>
                        <a:spcBef>
                          <a:spcPts val="1200"/>
                        </a:spcBef>
                        <a:spcAft>
                          <a:spcPts val="1200"/>
                        </a:spcAft>
                      </a:pPr>
                      <a:endParaRPr lang="en-US" dirty="0"/>
                    </a:p>
                  </a:txBody>
                  <a:tcPr anchor="ctr"/>
                </a:tc>
              </a:tr>
              <a:tr h="478626">
                <a:tc>
                  <a:txBody>
                    <a:bodyPr/>
                    <a:lstStyle/>
                    <a:p>
                      <a:pPr>
                        <a:spcBef>
                          <a:spcPts val="1200"/>
                        </a:spcBef>
                        <a:spcAft>
                          <a:spcPts val="1200"/>
                        </a:spcAft>
                      </a:pPr>
                      <a:r>
                        <a:rPr lang="en-NZ" dirty="0" smtClean="0"/>
                        <a:t>n-1</a:t>
                      </a:r>
                      <a:endParaRPr lang="en-US" dirty="0"/>
                    </a:p>
                  </a:txBody>
                  <a:tcPr anchor="ctr"/>
                </a:tc>
                <a:tc>
                  <a:txBody>
                    <a:bodyPr/>
                    <a:lstStyle/>
                    <a:p>
                      <a:pPr>
                        <a:spcBef>
                          <a:spcPts val="1200"/>
                        </a:spcBef>
                        <a:spcAft>
                          <a:spcPts val="1200"/>
                        </a:spcAft>
                      </a:pPr>
                      <a:r>
                        <a:rPr lang="en-NZ" dirty="0" smtClean="0"/>
                        <a:t>(n-1) * </a:t>
                      </a:r>
                      <a:r>
                        <a:rPr lang="en-NZ" dirty="0" err="1" smtClean="0"/>
                        <a:t>frameWidth</a:t>
                      </a:r>
                      <a:r>
                        <a:rPr lang="en-NZ" dirty="0" smtClean="0"/>
                        <a:t>, 0, </a:t>
                      </a:r>
                      <a:r>
                        <a:rPr lang="en-NZ" dirty="0" err="1" smtClean="0"/>
                        <a:t>framewidth</a:t>
                      </a:r>
                      <a:r>
                        <a:rPr lang="en-NZ" dirty="0" smtClean="0"/>
                        <a:t>, </a:t>
                      </a:r>
                      <a:r>
                        <a:rPr lang="en-NZ" dirty="0" err="1" smtClean="0"/>
                        <a:t>frameHeight</a:t>
                      </a:r>
                      <a:endParaRPr lang="en-US" dirty="0"/>
                    </a:p>
                  </a:txBody>
                  <a:tcPr anchor="ctr"/>
                </a:tc>
              </a:tr>
            </a:tbl>
          </a:graphicData>
        </a:graphic>
      </p:graphicFrame>
    </p:spTree>
    <p:extLst>
      <p:ext uri="{BB962C8B-B14F-4D97-AF65-F5344CB8AC3E}">
        <p14:creationId xmlns="" xmlns:p14="http://schemas.microsoft.com/office/powerpoint/2010/main" val="65432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 </a:t>
            </a:r>
            <a:r>
              <a:rPr lang="en-NZ" dirty="0" err="1" smtClean="0"/>
              <a:t>SpriteSheet</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7544" y="2097212"/>
            <a:ext cx="8154532" cy="38520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19001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Sprite Class Animation</a:t>
            </a:r>
            <a:endParaRPr lang="en-US" dirty="0"/>
          </a:p>
        </p:txBody>
      </p:sp>
      <p:sp>
        <p:nvSpPr>
          <p:cNvPr id="3" name="Content Placeholder 2"/>
          <p:cNvSpPr>
            <a:spLocks noGrp="1"/>
          </p:cNvSpPr>
          <p:nvPr>
            <p:ph idx="1"/>
          </p:nvPr>
        </p:nvSpPr>
        <p:spPr/>
        <p:txBody>
          <a:bodyPr>
            <a:normAutofit/>
          </a:bodyPr>
          <a:lstStyle/>
          <a:p>
            <a:r>
              <a:rPr lang="en-NZ" sz="2000" dirty="0" smtClean="0"/>
              <a:t>The class needs to know:</a:t>
            </a:r>
          </a:p>
          <a:p>
            <a:pPr lvl="1"/>
            <a:r>
              <a:rPr lang="en-NZ" dirty="0" smtClean="0"/>
              <a:t>What Graphics^ it should draw to</a:t>
            </a:r>
          </a:p>
          <a:p>
            <a:pPr lvl="1"/>
            <a:r>
              <a:rPr lang="en-NZ" dirty="0"/>
              <a:t>Its </a:t>
            </a:r>
            <a:r>
              <a:rPr lang="en-NZ" dirty="0" err="1"/>
              <a:t>spriteSheet</a:t>
            </a:r>
            <a:r>
              <a:rPr lang="en-NZ" dirty="0"/>
              <a:t> image</a:t>
            </a:r>
          </a:p>
          <a:p>
            <a:pPr lvl="1"/>
            <a:r>
              <a:rPr lang="en-NZ" dirty="0"/>
              <a:t>Its frame </a:t>
            </a:r>
            <a:r>
              <a:rPr lang="en-NZ" dirty="0" smtClean="0"/>
              <a:t>dimensions</a:t>
            </a:r>
          </a:p>
          <a:p>
            <a:pPr lvl="1"/>
            <a:r>
              <a:rPr lang="en-NZ" dirty="0" smtClean="0"/>
              <a:t>The frame it is currently on</a:t>
            </a:r>
          </a:p>
          <a:p>
            <a:pPr lvl="1"/>
            <a:endParaRPr lang="en-NZ" dirty="0"/>
          </a:p>
          <a:p>
            <a:r>
              <a:rPr lang="en-NZ" sz="2000" dirty="0" smtClean="0"/>
              <a:t>The class needs to be able to:</a:t>
            </a:r>
          </a:p>
          <a:p>
            <a:pPr lvl="1"/>
            <a:r>
              <a:rPr lang="en-NZ" dirty="0" smtClean="0"/>
              <a:t>Draw itself:</a:t>
            </a:r>
          </a:p>
          <a:p>
            <a:pPr lvl="2"/>
            <a:r>
              <a:rPr lang="en-NZ" sz="2000" dirty="0" smtClean="0"/>
              <a:t>Compute the correct rectangle of pixels to display</a:t>
            </a:r>
          </a:p>
          <a:p>
            <a:pPr lvl="2"/>
            <a:r>
              <a:rPr lang="en-NZ" sz="2000" dirty="0" smtClean="0"/>
              <a:t>Draw them to its Graphics^ object</a:t>
            </a:r>
          </a:p>
          <a:p>
            <a:pPr lvl="1"/>
            <a:r>
              <a:rPr lang="en-NZ" dirty="0" smtClean="0"/>
              <a:t>Update its </a:t>
            </a:r>
            <a:r>
              <a:rPr lang="en-NZ" dirty="0" err="1" smtClean="0"/>
              <a:t>currentFrame</a:t>
            </a:r>
            <a:endParaRPr lang="en-US" dirty="0"/>
          </a:p>
        </p:txBody>
      </p:sp>
    </p:spTree>
    <p:extLst>
      <p:ext uri="{BB962C8B-B14F-4D97-AF65-F5344CB8AC3E}">
        <p14:creationId xmlns="" xmlns:p14="http://schemas.microsoft.com/office/powerpoint/2010/main" val="410276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Updating </a:t>
            </a:r>
            <a:r>
              <a:rPr lang="en-NZ" dirty="0" err="1" smtClean="0"/>
              <a:t>currentFrame</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1556792"/>
            <a:ext cx="6767466" cy="27363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5536" y="4168404"/>
            <a:ext cx="8179606" cy="19968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quot;No&quot; Symbol 3"/>
          <p:cNvSpPr/>
          <p:nvPr/>
        </p:nvSpPr>
        <p:spPr>
          <a:xfrm>
            <a:off x="611560" y="1988840"/>
            <a:ext cx="5040560" cy="2179564"/>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219039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Transparency</a:t>
            </a:r>
            <a:endParaRPr lang="en-NZ" dirty="0"/>
          </a:p>
        </p:txBody>
      </p:sp>
      <p:sp>
        <p:nvSpPr>
          <p:cNvPr id="3" name="Content Placeholder 2"/>
          <p:cNvSpPr>
            <a:spLocks noGrp="1"/>
          </p:cNvSpPr>
          <p:nvPr>
            <p:ph idx="1"/>
          </p:nvPr>
        </p:nvSpPr>
        <p:spPr/>
        <p:txBody>
          <a:bodyPr/>
          <a:lstStyle/>
          <a:p>
            <a:pPr>
              <a:spcAft>
                <a:spcPts val="600"/>
              </a:spcAft>
            </a:pPr>
            <a:r>
              <a:rPr lang="en-US" dirty="0" smtClean="0"/>
              <a:t>We can no longer use Image class</a:t>
            </a:r>
          </a:p>
          <a:p>
            <a:pPr>
              <a:spcAft>
                <a:spcPts val="600"/>
              </a:spcAft>
            </a:pPr>
            <a:r>
              <a:rPr lang="en-US" dirty="0" smtClean="0"/>
              <a:t>Must use Bitmap, a more complex descendent of Image.</a:t>
            </a:r>
          </a:p>
          <a:p>
            <a:pPr>
              <a:spcAft>
                <a:spcPts val="600"/>
              </a:spcAft>
            </a:pPr>
            <a:r>
              <a:rPr lang="en-US" dirty="0"/>
              <a:t>Bitmap^ bob = </a:t>
            </a:r>
            <a:r>
              <a:rPr lang="en-US" dirty="0" err="1"/>
              <a:t>gcnew</a:t>
            </a:r>
            <a:r>
              <a:rPr lang="en-US" dirty="0"/>
              <a:t> Bitmap(“bobfile.jpg</a:t>
            </a:r>
            <a:r>
              <a:rPr lang="en-US" dirty="0" smtClean="0"/>
              <a:t>”);</a:t>
            </a:r>
          </a:p>
          <a:p>
            <a:pPr>
              <a:spcAft>
                <a:spcPts val="600"/>
              </a:spcAft>
            </a:pPr>
            <a:r>
              <a:rPr lang="en-US" dirty="0" err="1" smtClean="0"/>
              <a:t>Bimtaps</a:t>
            </a:r>
            <a:r>
              <a:rPr lang="en-US" dirty="0" smtClean="0"/>
              <a:t> have a method </a:t>
            </a:r>
            <a:r>
              <a:rPr lang="en-US" dirty="0" err="1" smtClean="0"/>
              <a:t>MakeTransparent</a:t>
            </a:r>
            <a:endParaRPr lang="en-US" dirty="0" smtClean="0"/>
          </a:p>
          <a:p>
            <a:pPr>
              <a:spcAft>
                <a:spcPts val="600"/>
              </a:spcAft>
            </a:pPr>
            <a:r>
              <a:rPr lang="en-US" dirty="0" err="1" smtClean="0"/>
              <a:t>MakeTransparent</a:t>
            </a:r>
            <a:r>
              <a:rPr lang="en-US" dirty="0" smtClean="0"/>
              <a:t> accepts the transparent </a:t>
            </a:r>
            <a:r>
              <a:rPr lang="en-US" dirty="0" err="1" smtClean="0"/>
              <a:t>colour</a:t>
            </a:r>
            <a:endParaRPr lang="en-US" dirty="0" smtClean="0"/>
          </a:p>
          <a:p>
            <a:pPr>
              <a:spcAft>
                <a:spcPts val="600"/>
              </a:spcAft>
            </a:pPr>
            <a:r>
              <a:rPr lang="en-NZ" dirty="0" smtClean="0"/>
              <a:t>When you draw a Bitmap instance, any pixels of the nominated transparent colour are not drawn.</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57200"/>
            <a:ext cx="8291264" cy="1371600"/>
          </a:xfrm>
        </p:spPr>
        <p:txBody>
          <a:bodyPr/>
          <a:lstStyle/>
          <a:p>
            <a:pPr eaLnBrk="1" hangingPunct="1"/>
            <a:r>
              <a:rPr lang="en-NZ" dirty="0" smtClean="0"/>
              <a:t>Animation</a:t>
            </a:r>
          </a:p>
        </p:txBody>
      </p:sp>
      <p:sp>
        <p:nvSpPr>
          <p:cNvPr id="6147" name="Rectangle 3"/>
          <p:cNvSpPr>
            <a:spLocks noGrp="1" noChangeArrowheads="1"/>
          </p:cNvSpPr>
          <p:nvPr>
            <p:ph type="body" sz="half" idx="1"/>
          </p:nvPr>
        </p:nvSpPr>
        <p:spPr/>
        <p:txBody>
          <a:bodyPr/>
          <a:lstStyle/>
          <a:p>
            <a:pPr eaLnBrk="1" hangingPunct="1"/>
            <a:r>
              <a:rPr lang="en-NZ" sz="2800" smtClean="0"/>
              <a:t>The production of the illusion of movement by rapid presentation of a series of still images.</a:t>
            </a:r>
          </a:p>
        </p:txBody>
      </p:sp>
      <p:pic>
        <p:nvPicPr>
          <p:cNvPr id="6148" name="Picture 4"/>
          <p:cNvPicPr>
            <a:picLocks noGrp="1" noChangeAspect="1" noChangeArrowheads="1"/>
          </p:cNvPicPr>
          <p:nvPr>
            <p:ph sz="half" idx="2"/>
          </p:nvPr>
        </p:nvPicPr>
        <p:blipFill>
          <a:blip r:embed="rId3" cstate="print"/>
          <a:srcRect/>
          <a:stretch>
            <a:fillRect/>
          </a:stretch>
        </p:blipFill>
        <p:spPr>
          <a:xfrm>
            <a:off x="4789488" y="476250"/>
            <a:ext cx="3670300" cy="6121400"/>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533400"/>
            <a:ext cx="8291264" cy="990600"/>
          </a:xfrm>
        </p:spPr>
        <p:txBody>
          <a:bodyPr/>
          <a:lstStyle/>
          <a:p>
            <a:pPr eaLnBrk="1" hangingPunct="1"/>
            <a:r>
              <a:rPr lang="en-NZ" dirty="0" smtClean="0"/>
              <a:t>2D vs. 3D</a:t>
            </a:r>
          </a:p>
        </p:txBody>
      </p:sp>
      <p:sp>
        <p:nvSpPr>
          <p:cNvPr id="32771" name="Rectangle 3"/>
          <p:cNvSpPr>
            <a:spLocks noGrp="1" noChangeArrowheads="1"/>
          </p:cNvSpPr>
          <p:nvPr>
            <p:ph idx="1"/>
          </p:nvPr>
        </p:nvSpPr>
        <p:spPr/>
        <p:txBody>
          <a:bodyPr/>
          <a:lstStyle/>
          <a:p>
            <a:pPr eaLnBrk="1" hangingPunct="1"/>
            <a:r>
              <a:rPr lang="en-NZ" sz="2800" smtClean="0"/>
              <a:t>2D: Presentation of a series of pre-rendered static images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57200"/>
            <a:ext cx="8291264" cy="1371600"/>
          </a:xfrm>
        </p:spPr>
        <p:txBody>
          <a:bodyPr/>
          <a:lstStyle/>
          <a:p>
            <a:pPr eaLnBrk="1" hangingPunct="1"/>
            <a:r>
              <a:rPr lang="en-NZ" dirty="0" smtClean="0"/>
              <a:t>2D vs. 3D</a:t>
            </a:r>
          </a:p>
        </p:txBody>
      </p:sp>
      <p:sp>
        <p:nvSpPr>
          <p:cNvPr id="8195" name="Rectangle 3"/>
          <p:cNvSpPr>
            <a:spLocks noGrp="1" noChangeArrowheads="1"/>
          </p:cNvSpPr>
          <p:nvPr>
            <p:ph type="body" sz="half" idx="1"/>
          </p:nvPr>
        </p:nvSpPr>
        <p:spPr/>
        <p:txBody>
          <a:bodyPr/>
          <a:lstStyle/>
          <a:p>
            <a:pPr eaLnBrk="1" hangingPunct="1"/>
            <a:r>
              <a:rPr lang="en-NZ" sz="2800" smtClean="0"/>
              <a:t>3D: Images computed on the fly from mathematical models of the scene.</a:t>
            </a:r>
          </a:p>
        </p:txBody>
      </p:sp>
      <p:pic>
        <p:nvPicPr>
          <p:cNvPr id="8196" name="Picture 5" descr="galleon"/>
          <p:cNvPicPr>
            <a:picLocks noGrp="1" noChangeAspect="1" noChangeArrowheads="1"/>
          </p:cNvPicPr>
          <p:nvPr>
            <p:ph sz="half" idx="2"/>
          </p:nvPr>
        </p:nvPicPr>
        <p:blipFill>
          <a:blip r:embed="rId3" cstate="print"/>
          <a:stretch>
            <a:fillRect/>
          </a:stretch>
        </p:blipFill>
        <p:spPr>
          <a:xfrm>
            <a:off x="4648200" y="2409825"/>
            <a:ext cx="4038600" cy="3028950"/>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533400"/>
            <a:ext cx="8362950" cy="990600"/>
          </a:xfrm>
        </p:spPr>
        <p:txBody>
          <a:bodyPr>
            <a:normAutofit/>
          </a:bodyPr>
          <a:lstStyle/>
          <a:p>
            <a:pPr eaLnBrk="1" hangingPunct="1"/>
            <a:r>
              <a:rPr lang="en-NZ" sz="4000" dirty="0" smtClean="0"/>
              <a:t>Frame-Based </a:t>
            </a:r>
            <a:r>
              <a:rPr lang="en-NZ" sz="4000" dirty="0" err="1" smtClean="0"/>
              <a:t>vs</a:t>
            </a:r>
            <a:r>
              <a:rPr lang="en-NZ" sz="4000" dirty="0" smtClean="0"/>
              <a:t> Cast-Based</a:t>
            </a:r>
          </a:p>
        </p:txBody>
      </p:sp>
      <p:graphicFrame>
        <p:nvGraphicFramePr>
          <p:cNvPr id="1026" name="Object 9"/>
          <p:cNvGraphicFramePr>
            <a:graphicFrameLocks noGrp="1" noChangeAspect="1"/>
          </p:cNvGraphicFramePr>
          <p:nvPr>
            <p:ph sz="half" idx="1"/>
          </p:nvPr>
        </p:nvGraphicFramePr>
        <p:xfrm>
          <a:off x="1300162" y="3575050"/>
          <a:ext cx="2352675" cy="914400"/>
        </p:xfrm>
        <a:graphic>
          <a:graphicData uri="http://schemas.openxmlformats.org/presentationml/2006/ole">
            <p:oleObj spid="_x0000_s1095" name="Chart" r:id="rId4" imgW="2009792" imgH="914490" progId="MSGraph.Chart.8">
              <p:embed followColorScheme="full"/>
            </p:oleObj>
          </a:graphicData>
        </a:graphic>
      </p:graphicFrame>
      <p:pic>
        <p:nvPicPr>
          <p:cNvPr id="45068" name="Picture 12" descr="frameani">
            <a:hlinkClick r:id="rId5"/>
          </p:cNvPr>
          <p:cNvPicPr>
            <a:picLocks noGrp="1" noChangeAspect="1" noChangeArrowheads="1"/>
          </p:cNvPicPr>
          <p:nvPr>
            <p:ph sz="half" idx="2"/>
          </p:nvPr>
        </p:nvPicPr>
        <p:blipFill>
          <a:blip r:embed="rId6" cstate="print"/>
          <a:srcRect/>
          <a:stretch>
            <a:fillRect/>
          </a:stretch>
        </p:blipFill>
        <p:spPr>
          <a:xfrm>
            <a:off x="3348038" y="1916113"/>
            <a:ext cx="5041900" cy="3368675"/>
          </a:xfrm>
        </p:spPr>
      </p:pic>
      <p:sp>
        <p:nvSpPr>
          <p:cNvPr id="45062" name="Rectangle 6"/>
          <p:cNvSpPr>
            <a:spLocks noChangeArrowheads="1"/>
          </p:cNvSpPr>
          <p:nvPr/>
        </p:nvSpPr>
        <p:spPr bwMode="auto">
          <a:xfrm>
            <a:off x="3771900" y="5942013"/>
            <a:ext cx="5048250" cy="366712"/>
          </a:xfrm>
          <a:prstGeom prst="rect">
            <a:avLst/>
          </a:prstGeom>
          <a:noFill/>
          <a:ln w="9525">
            <a:noFill/>
            <a:miter lim="800000"/>
            <a:headEnd/>
            <a:tailEnd/>
          </a:ln>
        </p:spPr>
        <p:txBody>
          <a:bodyPr wrap="none" anchor="ctr">
            <a:spAutoFit/>
          </a:bodyPr>
          <a:lstStyle/>
          <a:p>
            <a:r>
              <a:rPr lang="en-NZ">
                <a:hlinkClick r:id="rId7"/>
              </a:rPr>
              <a:t>alex.eled.duth.gr/.../ animatio/animbase.html</a:t>
            </a:r>
            <a:r>
              <a:rPr lang="en-NZ" b="0"/>
              <a:t> </a:t>
            </a:r>
          </a:p>
        </p:txBody>
      </p:sp>
      <p:sp>
        <p:nvSpPr>
          <p:cNvPr id="45064" name="Rectangle 8"/>
          <p:cNvSpPr>
            <a:spLocks noChangeArrowheads="1"/>
          </p:cNvSpPr>
          <p:nvPr/>
        </p:nvSpPr>
        <p:spPr bwMode="auto">
          <a:xfrm>
            <a:off x="457200" y="1981200"/>
            <a:ext cx="4038600" cy="3886200"/>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Char char="n"/>
            </a:pPr>
            <a:r>
              <a:rPr lang="en-NZ" sz="2800" b="0"/>
              <a:t>Frame Based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p:bldP spid="450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533400"/>
            <a:ext cx="8362950" cy="990600"/>
          </a:xfrm>
        </p:spPr>
        <p:txBody>
          <a:bodyPr>
            <a:normAutofit/>
          </a:bodyPr>
          <a:lstStyle/>
          <a:p>
            <a:pPr eaLnBrk="1" hangingPunct="1"/>
            <a:r>
              <a:rPr lang="en-NZ" sz="4000" dirty="0" smtClean="0"/>
              <a:t>Frame-Based </a:t>
            </a:r>
            <a:r>
              <a:rPr lang="en-NZ" sz="4000" dirty="0" err="1" smtClean="0"/>
              <a:t>vs</a:t>
            </a:r>
            <a:r>
              <a:rPr lang="en-NZ" sz="4000" dirty="0" smtClean="0"/>
              <a:t> Cast-Based</a:t>
            </a:r>
          </a:p>
        </p:txBody>
      </p:sp>
      <p:graphicFrame>
        <p:nvGraphicFramePr>
          <p:cNvPr id="2050" name="Object 3"/>
          <p:cNvGraphicFramePr>
            <a:graphicFrameLocks noGrp="1" noChangeAspect="1"/>
          </p:cNvGraphicFramePr>
          <p:nvPr>
            <p:ph sz="half" idx="1"/>
          </p:nvPr>
        </p:nvGraphicFramePr>
        <p:xfrm>
          <a:off x="1300162" y="3575050"/>
          <a:ext cx="2352675" cy="914400"/>
        </p:xfrm>
        <a:graphic>
          <a:graphicData uri="http://schemas.openxmlformats.org/presentationml/2006/ole">
            <p:oleObj spid="_x0000_s2119" name="Chart" r:id="rId4" imgW="2009792" imgH="914490" progId="MSGraph.Chart.8">
              <p:embed followColorScheme="full"/>
            </p:oleObj>
          </a:graphicData>
        </a:graphic>
      </p:graphicFrame>
      <p:pic>
        <p:nvPicPr>
          <p:cNvPr id="2054" name="Picture 8" descr="celanim">
            <a:hlinkClick r:id="rId5"/>
          </p:cNvPr>
          <p:cNvPicPr>
            <a:picLocks noGrp="1" noChangeAspect="1" noChangeArrowheads="1"/>
          </p:cNvPicPr>
          <p:nvPr>
            <p:ph sz="half" idx="2"/>
          </p:nvPr>
        </p:nvPicPr>
        <p:blipFill>
          <a:blip r:embed="rId6" cstate="print"/>
          <a:srcRect/>
          <a:stretch>
            <a:fillRect/>
          </a:stretch>
        </p:blipFill>
        <p:spPr>
          <a:xfrm>
            <a:off x="3132138" y="2139950"/>
            <a:ext cx="4953000" cy="3305175"/>
          </a:xfrm>
        </p:spPr>
      </p:pic>
      <p:sp>
        <p:nvSpPr>
          <p:cNvPr id="2052" name="Rectangle 4"/>
          <p:cNvSpPr>
            <a:spLocks noChangeArrowheads="1"/>
          </p:cNvSpPr>
          <p:nvPr/>
        </p:nvSpPr>
        <p:spPr bwMode="auto">
          <a:xfrm>
            <a:off x="3771900" y="5942013"/>
            <a:ext cx="5048250" cy="366712"/>
          </a:xfrm>
          <a:prstGeom prst="rect">
            <a:avLst/>
          </a:prstGeom>
          <a:noFill/>
          <a:ln w="9525">
            <a:noFill/>
            <a:miter lim="800000"/>
            <a:headEnd/>
            <a:tailEnd/>
          </a:ln>
        </p:spPr>
        <p:txBody>
          <a:bodyPr wrap="none" anchor="ctr">
            <a:spAutoFit/>
          </a:bodyPr>
          <a:lstStyle/>
          <a:p>
            <a:r>
              <a:rPr lang="en-NZ">
                <a:hlinkClick r:id="rId7"/>
              </a:rPr>
              <a:t>alex.eled.duth.gr/.../ animatio/animbase.html</a:t>
            </a:r>
            <a:r>
              <a:rPr lang="en-NZ" b="0"/>
              <a:t> </a:t>
            </a:r>
          </a:p>
        </p:txBody>
      </p:sp>
      <p:sp>
        <p:nvSpPr>
          <p:cNvPr id="2053" name="Rectangle 5"/>
          <p:cNvSpPr>
            <a:spLocks noChangeArrowheads="1"/>
          </p:cNvSpPr>
          <p:nvPr/>
        </p:nvSpPr>
        <p:spPr bwMode="auto">
          <a:xfrm>
            <a:off x="457200" y="1981200"/>
            <a:ext cx="4038600" cy="3886200"/>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Char char="n"/>
            </a:pPr>
            <a:r>
              <a:rPr lang="en-NZ" sz="2800" b="0"/>
              <a:t>Cast-Based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NZ" smtClean="0"/>
              <a:t>Sprite Sheets</a:t>
            </a:r>
          </a:p>
        </p:txBody>
      </p:sp>
      <p:pic>
        <p:nvPicPr>
          <p:cNvPr id="9219" name="Picture 4" descr="BlobboMulti"/>
          <p:cNvPicPr>
            <a:picLocks noGrp="1" noChangeAspect="1" noChangeArrowheads="1"/>
          </p:cNvPicPr>
          <p:nvPr>
            <p:ph idx="1"/>
          </p:nvPr>
        </p:nvPicPr>
        <p:blipFill>
          <a:blip r:embed="rId3" cstate="print"/>
          <a:srcRect/>
          <a:stretch>
            <a:fillRect/>
          </a:stretch>
        </p:blipFill>
        <p:spPr>
          <a:xfrm>
            <a:off x="723900" y="2060575"/>
            <a:ext cx="7664450" cy="1016000"/>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From a Sprite Sheet</a:t>
            </a:r>
            <a:endParaRPr lang="en-NZ" dirty="0"/>
          </a:p>
        </p:txBody>
      </p:sp>
      <p:sp>
        <p:nvSpPr>
          <p:cNvPr id="3" name="Content Placeholder 2"/>
          <p:cNvSpPr>
            <a:spLocks noGrp="1"/>
          </p:cNvSpPr>
          <p:nvPr>
            <p:ph idx="1"/>
          </p:nvPr>
        </p:nvSpPr>
        <p:spPr>
          <a:xfrm>
            <a:off x="285720" y="1783560"/>
            <a:ext cx="8401080" cy="4572000"/>
          </a:xfrm>
        </p:spPr>
        <p:txBody>
          <a:bodyPr/>
          <a:lstStyle/>
          <a:p>
            <a:r>
              <a:rPr lang="en-US" dirty="0" smtClean="0"/>
              <a:t>So far:</a:t>
            </a:r>
          </a:p>
          <a:p>
            <a:pPr>
              <a:buNone/>
            </a:pPr>
            <a:r>
              <a:rPr lang="en-US" dirty="0" smtClean="0"/>
              <a:t>		</a:t>
            </a:r>
          </a:p>
          <a:p>
            <a:pPr lvl="1">
              <a:buNone/>
            </a:pPr>
            <a:r>
              <a:rPr lang="en-US" sz="2800" dirty="0" smtClean="0"/>
              <a:t>Image^ </a:t>
            </a:r>
            <a:r>
              <a:rPr lang="en-US" sz="2800" dirty="0" err="1" smtClean="0"/>
              <a:t>gnomeImage</a:t>
            </a:r>
            <a:r>
              <a:rPr lang="en-US" sz="2800" dirty="0" smtClean="0"/>
              <a:t>;</a:t>
            </a:r>
          </a:p>
          <a:p>
            <a:pPr lvl="1">
              <a:buNone/>
            </a:pPr>
            <a:r>
              <a:rPr lang="en-US" sz="2800" dirty="0" err="1" smtClean="0"/>
              <a:t>gnomeImage</a:t>
            </a:r>
            <a:r>
              <a:rPr lang="en-US" sz="2800" dirty="0" smtClean="0"/>
              <a:t> = Image::</a:t>
            </a:r>
            <a:r>
              <a:rPr lang="en-US" sz="2800" dirty="0" err="1" smtClean="0"/>
              <a:t>FromFile</a:t>
            </a:r>
            <a:r>
              <a:rPr lang="en-US" sz="2800" dirty="0" smtClean="0"/>
              <a:t>("gnome.jpg");</a:t>
            </a:r>
          </a:p>
          <a:p>
            <a:pPr lvl="1">
              <a:buNone/>
            </a:pPr>
            <a:r>
              <a:rPr lang="en-US" sz="2800" dirty="0" smtClean="0"/>
              <a:t>canvas-&gt;</a:t>
            </a:r>
            <a:r>
              <a:rPr lang="en-US" sz="2800" dirty="0" err="1" smtClean="0"/>
              <a:t>DrawImage</a:t>
            </a:r>
            <a:r>
              <a:rPr lang="en-US" sz="2800" dirty="0" smtClean="0"/>
              <a:t>(</a:t>
            </a:r>
            <a:r>
              <a:rPr lang="en-US" sz="2800" dirty="0" err="1" smtClean="0"/>
              <a:t>gnomeImage</a:t>
            </a:r>
            <a:r>
              <a:rPr lang="en-US" sz="2800" dirty="0" smtClean="0"/>
              <a:t>, </a:t>
            </a:r>
            <a:r>
              <a:rPr lang="en-US" sz="2800" dirty="0" err="1" smtClean="0"/>
              <a:t>xPos</a:t>
            </a:r>
            <a:r>
              <a:rPr lang="en-US" sz="2800" dirty="0" smtClean="0"/>
              <a:t>, </a:t>
            </a:r>
            <a:r>
              <a:rPr lang="en-US" sz="2800" dirty="0" err="1" smtClean="0"/>
              <a:t>yPos</a:t>
            </a:r>
            <a:r>
              <a:rPr lang="en-US" sz="2800" dirty="0" smtClean="0"/>
              <a:t>);</a:t>
            </a:r>
            <a:endParaRPr lang="en-NZ"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From a Sprite Sheet</a:t>
            </a:r>
            <a:endParaRPr lang="en-NZ" dirty="0"/>
          </a:p>
        </p:txBody>
      </p:sp>
      <p:sp>
        <p:nvSpPr>
          <p:cNvPr id="3" name="Content Placeholder 2"/>
          <p:cNvSpPr>
            <a:spLocks noGrp="1"/>
          </p:cNvSpPr>
          <p:nvPr>
            <p:ph idx="1"/>
          </p:nvPr>
        </p:nvSpPr>
        <p:spPr/>
        <p:txBody>
          <a:bodyPr/>
          <a:lstStyle/>
          <a:p>
            <a:r>
              <a:rPr lang="en-US" dirty="0" smtClean="0"/>
              <a:t>Now we need to:</a:t>
            </a:r>
          </a:p>
          <a:p>
            <a:pPr lvl="1"/>
            <a:r>
              <a:rPr lang="en-US" dirty="0" smtClean="0"/>
              <a:t>Draw only a portion of the pixels</a:t>
            </a:r>
          </a:p>
          <a:p>
            <a:pPr lvl="1"/>
            <a:endParaRPr lang="en-US" dirty="0" smtClean="0"/>
          </a:p>
          <a:p>
            <a:pPr lvl="1"/>
            <a:endParaRPr lang="en-US" dirty="0" smtClean="0"/>
          </a:p>
          <a:p>
            <a:pPr lvl="1"/>
            <a:endParaRPr lang="en-US" dirty="0" smtClean="0"/>
          </a:p>
          <a:p>
            <a:pPr lvl="1"/>
            <a:r>
              <a:rPr lang="en-US" dirty="0" smtClean="0"/>
              <a:t>Implement transparency</a:t>
            </a:r>
          </a:p>
          <a:p>
            <a:pPr lvl="1"/>
            <a:endParaRPr lang="en-US" dirty="0" smtClean="0"/>
          </a:p>
          <a:p>
            <a:pPr lvl="1"/>
            <a:endParaRPr lang="en-US" dirty="0" smtClean="0"/>
          </a:p>
          <a:p>
            <a:pPr lvl="1"/>
            <a:endParaRPr lang="en-NZ" dirty="0"/>
          </a:p>
        </p:txBody>
      </p:sp>
      <p:pic>
        <p:nvPicPr>
          <p:cNvPr id="4" name="Picture 4" descr="BlobboMulti"/>
          <p:cNvPicPr>
            <a:picLocks noChangeAspect="1" noChangeArrowheads="1"/>
          </p:cNvPicPr>
          <p:nvPr/>
        </p:nvPicPr>
        <p:blipFill>
          <a:blip r:embed="rId3" cstate="print"/>
          <a:srcRect/>
          <a:stretch>
            <a:fillRect/>
          </a:stretch>
        </p:blipFill>
        <p:spPr>
          <a:xfrm>
            <a:off x="723900" y="2984504"/>
            <a:ext cx="7664450" cy="1016000"/>
          </a:xfrm>
          <a:prstGeom prst="rect">
            <a:avLst/>
          </a:prstGeom>
          <a:noFill/>
        </p:spPr>
      </p:pic>
      <p:sp>
        <p:nvSpPr>
          <p:cNvPr id="5" name="Rectangle 4"/>
          <p:cNvSpPr/>
          <p:nvPr/>
        </p:nvSpPr>
        <p:spPr>
          <a:xfrm>
            <a:off x="3571868" y="2928934"/>
            <a:ext cx="1000132" cy="107157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26626" name="Picture 2"/>
          <p:cNvPicPr>
            <a:picLocks noChangeAspect="1" noChangeArrowheads="1"/>
          </p:cNvPicPr>
          <p:nvPr/>
        </p:nvPicPr>
        <p:blipFill>
          <a:blip r:embed="rId4" cstate="print"/>
          <a:srcRect/>
          <a:stretch>
            <a:fillRect/>
          </a:stretch>
        </p:blipFill>
        <p:spPr bwMode="auto">
          <a:xfrm>
            <a:off x="5572132" y="4328585"/>
            <a:ext cx="3162295" cy="23865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410</TotalTime>
  <Words>2000</Words>
  <Application>Microsoft Office PowerPoint</Application>
  <PresentationFormat>On-screen Show (4:3)</PresentationFormat>
  <Paragraphs>192</Paragraphs>
  <Slides>18</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Clarity</vt:lpstr>
      <vt:lpstr>Chart</vt:lpstr>
      <vt:lpstr>Graphics and Animation</vt:lpstr>
      <vt:lpstr>Animation</vt:lpstr>
      <vt:lpstr>2D vs. 3D</vt:lpstr>
      <vt:lpstr>2D vs. 3D</vt:lpstr>
      <vt:lpstr>Frame-Based vs Cast-Based</vt:lpstr>
      <vt:lpstr>Frame-Based vs Cast-Based</vt:lpstr>
      <vt:lpstr>Sprite Sheets</vt:lpstr>
      <vt:lpstr>Drawing From a Sprite Sheet</vt:lpstr>
      <vt:lpstr>Drawing From a Sprite Sheet</vt:lpstr>
      <vt:lpstr>Drawing Part of an Image</vt:lpstr>
      <vt:lpstr>Drawing Part of an Image</vt:lpstr>
      <vt:lpstr>Drawing Part of an Image</vt:lpstr>
      <vt:lpstr>Drawing Part of an Image</vt:lpstr>
      <vt:lpstr>Using a SpriteSheet – Selecting Frames</vt:lpstr>
      <vt:lpstr>Using a SpriteSheet</vt:lpstr>
      <vt:lpstr>Sprite Class Animation</vt:lpstr>
      <vt:lpstr>Updating currentFrame</vt:lpstr>
      <vt:lpstr>Implementing Transparency</vt:lpstr>
    </vt:vector>
  </TitlesOfParts>
  <Company>Otago Polytechnic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Graphics and Animation</dc:title>
  <dc:creator>default-user</dc:creator>
  <cp:lastModifiedBy>Patricia Haden</cp:lastModifiedBy>
  <cp:revision>132</cp:revision>
  <dcterms:created xsi:type="dcterms:W3CDTF">2004-08-20T03:40:47Z</dcterms:created>
  <dcterms:modified xsi:type="dcterms:W3CDTF">2016-08-04T20:16:48Z</dcterms:modified>
</cp:coreProperties>
</file>