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0"/>
  </p:notesMasterIdLst>
  <p:sldIdLst>
    <p:sldId id="256" r:id="rId2"/>
    <p:sldId id="267" r:id="rId3"/>
    <p:sldId id="282" r:id="rId4"/>
    <p:sldId id="281" r:id="rId5"/>
    <p:sldId id="268" r:id="rId6"/>
    <p:sldId id="272" r:id="rId7"/>
    <p:sldId id="283" r:id="rId8"/>
    <p:sldId id="284" r:id="rId9"/>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179" autoAdjust="0"/>
  </p:normalViewPr>
  <p:slideViewPr>
    <p:cSldViewPr>
      <p:cViewPr varScale="1">
        <p:scale>
          <a:sx n="42" d="100"/>
          <a:sy n="42" d="100"/>
        </p:scale>
        <p:origin x="1982"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eaLnBrk="0" hangingPunct="0">
              <a:defRPr sz="1200" smtClean="0"/>
            </a:lvl1pPr>
          </a:lstStyle>
          <a:p>
            <a:pPr>
              <a:defRPr/>
            </a:pPr>
            <a:endParaRPr lang="en-NZ"/>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eaLnBrk="0" hangingPunct="0">
              <a:defRPr sz="1200" smtClean="0"/>
            </a:lvl1pPr>
          </a:lstStyle>
          <a:p>
            <a:pPr>
              <a:defRPr/>
            </a:pPr>
            <a:fld id="{80ABA2C8-CFC8-44B7-84F8-2A11C4D0601E}" type="datetimeFigureOut">
              <a:rPr lang="en-US"/>
              <a:pPr>
                <a:defRPr/>
              </a:pPr>
              <a:t>8/11/2016</a:t>
            </a:fld>
            <a:endParaRPr lang="en-NZ"/>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NZ" noProof="0" smtClean="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NZ" noProof="0" smtClean="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eaLnBrk="0" hangingPunct="0">
              <a:defRPr sz="1200" smtClean="0"/>
            </a:lvl1pPr>
          </a:lstStyle>
          <a:p>
            <a:pPr>
              <a:defRPr/>
            </a:pPr>
            <a:endParaRPr lang="en-NZ"/>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eaLnBrk="0" hangingPunct="0">
              <a:defRPr sz="1200" smtClean="0"/>
            </a:lvl1pPr>
          </a:lstStyle>
          <a:p>
            <a:pPr>
              <a:defRPr/>
            </a:pPr>
            <a:fld id="{F110FFD2-7ED9-4620-BFB0-A3A3D7F0ABD1}" type="slidenum">
              <a:rPr lang="en-NZ"/>
              <a:pPr>
                <a:defRPr/>
              </a:pPr>
              <a:t>‹#›</a:t>
            </a:fld>
            <a:endParaRPr lang="en-NZ"/>
          </a:p>
        </p:txBody>
      </p:sp>
    </p:spTree>
    <p:extLst>
      <p:ext uri="{BB962C8B-B14F-4D97-AF65-F5344CB8AC3E}">
        <p14:creationId xmlns:p14="http://schemas.microsoft.com/office/powerpoint/2010/main" val="15701894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Start with demo</a:t>
            </a:r>
          </a:p>
          <a:p>
            <a:pPr>
              <a:spcBef>
                <a:spcPct val="0"/>
              </a:spcBef>
              <a:buFontTx/>
              <a:buChar char="•"/>
            </a:pPr>
            <a:r>
              <a:rPr lang="en-NZ" dirty="0" smtClean="0"/>
              <a:t> There’s a detailed handout for this</a:t>
            </a:r>
            <a:r>
              <a:rPr lang="en-NZ" baseline="0" dirty="0" smtClean="0"/>
              <a:t> as well, but it’s tricky so we will discuss it first</a:t>
            </a:r>
          </a:p>
          <a:p>
            <a:pPr>
              <a:spcBef>
                <a:spcPct val="0"/>
              </a:spcBef>
              <a:buFontTx/>
              <a:buChar char="•"/>
            </a:pPr>
            <a:endParaRPr lang="en-NZ" dirty="0" smtClean="0"/>
          </a:p>
        </p:txBody>
      </p:sp>
      <p:sp>
        <p:nvSpPr>
          <p:cNvPr id="297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1D20AE1-E77B-4C7A-835A-CB23EA4504B7}" type="slidenum">
              <a:rPr lang="en-NZ"/>
              <a:pPr/>
              <a:t>1</a:t>
            </a:fld>
            <a:endParaRPr lang="en-NZ"/>
          </a:p>
        </p:txBody>
      </p:sp>
    </p:spTree>
    <p:extLst>
      <p:ext uri="{BB962C8B-B14F-4D97-AF65-F5344CB8AC3E}">
        <p14:creationId xmlns:p14="http://schemas.microsoft.com/office/powerpoint/2010/main" val="2487087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 Eventually we are going to use a more complex technique for generating our backgrounds (because our world will be bigger than the screen), but the first step is to allow an image behind.</a:t>
            </a:r>
          </a:p>
          <a:p>
            <a:pPr>
              <a:spcBef>
                <a:spcPct val="0"/>
              </a:spcBef>
              <a:buFontTx/>
              <a:buChar char="•"/>
            </a:pPr>
            <a:r>
              <a:rPr lang="en-NZ" dirty="0" smtClean="0"/>
              <a:t>How might we do this? We can’t use a PictureBox because it covers the canvas. </a:t>
            </a:r>
          </a:p>
          <a:p>
            <a:pPr>
              <a:spcBef>
                <a:spcPct val="0"/>
              </a:spcBef>
              <a:buFontTx/>
              <a:buChar char="•"/>
            </a:pPr>
            <a:r>
              <a:rPr lang="en-NZ" dirty="0" smtClean="0"/>
              <a:t>We can’t </a:t>
            </a:r>
            <a:r>
              <a:rPr lang="en-NZ" dirty="0" err="1" smtClean="0"/>
              <a:t>DrawImage</a:t>
            </a:r>
            <a:r>
              <a:rPr lang="en-NZ" dirty="0" smtClean="0"/>
              <a:t> to the </a:t>
            </a:r>
            <a:r>
              <a:rPr lang="en-NZ" dirty="0" err="1" smtClean="0"/>
              <a:t>mainCanvas</a:t>
            </a:r>
            <a:r>
              <a:rPr lang="en-NZ" dirty="0" smtClean="0"/>
              <a:t> at</a:t>
            </a:r>
            <a:r>
              <a:rPr lang="en-NZ" baseline="0" dirty="0" smtClean="0"/>
              <a:t> the start and then forget it, </a:t>
            </a:r>
            <a:r>
              <a:rPr lang="en-NZ" dirty="0" smtClean="0"/>
              <a:t>because when our Sprites erase themselves they will leave coloured</a:t>
            </a:r>
            <a:r>
              <a:rPr lang="en-NZ" baseline="0" dirty="0" smtClean="0"/>
              <a:t> rectangles all over the place</a:t>
            </a:r>
            <a:endParaRPr lang="en-NZ" dirty="0" smtClean="0"/>
          </a:p>
          <a:p>
            <a:pPr>
              <a:spcBef>
                <a:spcPct val="0"/>
              </a:spcBef>
              <a:buFontTx/>
              <a:buChar char="•"/>
            </a:pPr>
            <a:r>
              <a:rPr lang="en-NZ" dirty="0" smtClean="0"/>
              <a:t>We could, at each timer tick, </a:t>
            </a:r>
            <a:r>
              <a:rPr lang="en-NZ" dirty="0" err="1" smtClean="0"/>
              <a:t>DrawImage</a:t>
            </a:r>
            <a:r>
              <a:rPr lang="en-NZ" dirty="0" smtClean="0"/>
              <a:t>  to the </a:t>
            </a:r>
            <a:r>
              <a:rPr lang="en-NZ" dirty="0" err="1" smtClean="0"/>
              <a:t>mainCanvas</a:t>
            </a:r>
            <a:r>
              <a:rPr lang="en-NZ" dirty="0" smtClean="0"/>
              <a:t>,</a:t>
            </a:r>
            <a:r>
              <a:rPr lang="en-NZ" baseline="0" dirty="0" smtClean="0"/>
              <a:t> and then draw </a:t>
            </a:r>
            <a:r>
              <a:rPr lang="en-NZ" dirty="0" smtClean="0"/>
              <a:t>all the sprites on top. This will work fine. As long as they are drawing to the same Graphics^, the Form and the Sprites can both draw</a:t>
            </a:r>
            <a:r>
              <a:rPr lang="en-NZ" baseline="0" dirty="0" smtClean="0"/>
              <a:t> with no problem.</a:t>
            </a:r>
          </a:p>
          <a:p>
            <a:pPr>
              <a:spcBef>
                <a:spcPct val="0"/>
              </a:spcBef>
              <a:buFontTx/>
              <a:buChar char="•"/>
            </a:pPr>
            <a:r>
              <a:rPr lang="en-NZ" baseline="0" dirty="0" smtClean="0"/>
              <a:t>Unfortunately, this causes multiple screen refreshes, which</a:t>
            </a:r>
            <a:r>
              <a:rPr lang="en-NZ" dirty="0" smtClean="0"/>
              <a:t> will rapidly lead to flicker.</a:t>
            </a:r>
          </a:p>
          <a:p>
            <a:pPr>
              <a:spcBef>
                <a:spcPct val="0"/>
              </a:spcBef>
              <a:buFontTx/>
              <a:buChar char="•"/>
            </a:pPr>
            <a:r>
              <a:rPr lang="en-NZ" dirty="0" smtClean="0"/>
              <a:t>So we use another</a:t>
            </a:r>
            <a:r>
              <a:rPr lang="en-NZ" baseline="0" dirty="0" smtClean="0"/>
              <a:t> technique, called ‘double buffering’</a:t>
            </a:r>
          </a:p>
        </p:txBody>
      </p:sp>
      <p:sp>
        <p:nvSpPr>
          <p:cNvPr id="399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1311512-84BE-44A5-8FB5-FEC5C6AB8BC8}" type="slidenum">
              <a:rPr lang="en-NZ"/>
              <a:pPr/>
              <a:t>2</a:t>
            </a:fld>
            <a:endParaRPr lang="en-NZ"/>
          </a:p>
        </p:txBody>
      </p:sp>
    </p:spTree>
    <p:extLst>
      <p:ext uri="{BB962C8B-B14F-4D97-AF65-F5344CB8AC3E}">
        <p14:creationId xmlns:p14="http://schemas.microsoft.com/office/powerpoint/2010/main" val="545613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buFontTx/>
              <a:buChar char="•"/>
            </a:pPr>
            <a:r>
              <a:rPr lang="en-NZ" baseline="0" dirty="0" smtClean="0"/>
              <a:t>With double buffering, we make a drawing surface that only exists as a memory object.</a:t>
            </a:r>
          </a:p>
          <a:p>
            <a:pPr>
              <a:spcBef>
                <a:spcPct val="0"/>
              </a:spcBef>
              <a:buFontTx/>
              <a:buChar char="•"/>
            </a:pPr>
            <a:r>
              <a:rPr lang="en-NZ" baseline="0" dirty="0" smtClean="0"/>
              <a:t>That is, it has no visual representation on the screen. We draw to it exactly like we draw to the Form’s canvas, and it saves that information exactly like the Form’s canvas does, but it doesn’t display itself in the application window.</a:t>
            </a:r>
          </a:p>
          <a:p>
            <a:pPr>
              <a:spcBef>
                <a:spcPct val="0"/>
              </a:spcBef>
              <a:buFontTx/>
              <a:buChar char="•"/>
            </a:pPr>
            <a:r>
              <a:rPr lang="en-NZ" baseline="0" dirty="0" smtClean="0"/>
              <a:t>When you draw to it, the screen is not affected.</a:t>
            </a:r>
          </a:p>
          <a:p>
            <a:pPr>
              <a:spcBef>
                <a:spcPct val="0"/>
              </a:spcBef>
              <a:buFontTx/>
              <a:buChar char="•"/>
            </a:pPr>
            <a:r>
              <a:rPr lang="en-NZ" baseline="0" dirty="0" smtClean="0"/>
              <a:t>We can draw to it as many times as we want without flicker because it is not a visible object</a:t>
            </a:r>
          </a:p>
          <a:p>
            <a:pPr>
              <a:spcBef>
                <a:spcPct val="0"/>
              </a:spcBef>
              <a:buFontTx/>
              <a:buChar char="•"/>
            </a:pPr>
            <a:r>
              <a:rPr lang="en-NZ" baseline="0" dirty="0" smtClean="0"/>
              <a:t>Then, when that surface is all ready, we flick it out to the form’s visible canvas.</a:t>
            </a:r>
            <a:endParaRPr lang="en-NZ" dirty="0" smtClean="0"/>
          </a:p>
        </p:txBody>
      </p:sp>
      <p:sp>
        <p:nvSpPr>
          <p:cNvPr id="4" name="Slide Number Placeholder 3"/>
          <p:cNvSpPr>
            <a:spLocks noGrp="1"/>
          </p:cNvSpPr>
          <p:nvPr>
            <p:ph type="sldNum" sz="quarter" idx="10"/>
          </p:nvPr>
        </p:nvSpPr>
        <p:spPr/>
        <p:txBody>
          <a:bodyPr/>
          <a:lstStyle/>
          <a:p>
            <a:pPr>
              <a:defRPr/>
            </a:pPr>
            <a:fld id="{F110FFD2-7ED9-4620-BFB0-A3A3D7F0ABD1}" type="slidenum">
              <a:rPr lang="en-NZ" smtClean="0"/>
              <a:pPr>
                <a:defRPr/>
              </a:pPr>
              <a:t>3</a:t>
            </a:fld>
            <a:endParaRPr lang="en-NZ"/>
          </a:p>
        </p:txBody>
      </p:sp>
    </p:spTree>
    <p:extLst>
      <p:ext uri="{BB962C8B-B14F-4D97-AF65-F5344CB8AC3E}">
        <p14:creationId xmlns:p14="http://schemas.microsoft.com/office/powerpoint/2010/main" val="1979959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There</a:t>
            </a:r>
            <a:r>
              <a:rPr lang="en-NZ" baseline="0" dirty="0" smtClean="0"/>
              <a:t> is a little syntactic magic required here...</a:t>
            </a:r>
          </a:p>
          <a:p>
            <a:pPr>
              <a:buFont typeface="Arial" pitchFamily="34" charset="0"/>
              <a:buChar char="•"/>
            </a:pPr>
            <a:r>
              <a:rPr lang="en-NZ" baseline="0" dirty="0" smtClean="0"/>
              <a:t>This Graphics::</a:t>
            </a:r>
            <a:r>
              <a:rPr lang="en-NZ" baseline="0" dirty="0" err="1" smtClean="0"/>
              <a:t>FromImage</a:t>
            </a:r>
            <a:r>
              <a:rPr lang="en-NZ" baseline="0" dirty="0" smtClean="0"/>
              <a:t> command is another one of those special .NET things. These built-in classes, like Graphics and Image, have lots of interesting static methods you can use</a:t>
            </a:r>
          </a:p>
          <a:p>
            <a:pPr>
              <a:buFont typeface="Arial" pitchFamily="34" charset="0"/>
              <a:buChar char="•"/>
            </a:pPr>
            <a:r>
              <a:rPr lang="en-NZ" baseline="0" dirty="0" smtClean="0"/>
              <a:t>This creates a Graphics surface </a:t>
            </a:r>
            <a:r>
              <a:rPr lang="en-NZ" b="1" i="1" baseline="0" dirty="0" smtClean="0"/>
              <a:t>on the Bitmap object</a:t>
            </a:r>
          </a:p>
          <a:p>
            <a:pPr>
              <a:buFont typeface="Arial" pitchFamily="34" charset="0"/>
              <a:buChar char="•"/>
            </a:pPr>
            <a:endParaRPr lang="en-NZ" baseline="0" dirty="0" smtClean="0"/>
          </a:p>
          <a:p>
            <a:pPr>
              <a:buFont typeface="Arial" pitchFamily="34" charset="0"/>
              <a:buChar char="•"/>
            </a:pPr>
            <a:r>
              <a:rPr lang="en-NZ" b="1" i="1" baseline="0" dirty="0" smtClean="0"/>
              <a:t>Actually have to be a little careful with the 0,0 thing if you are moving between machines of different pixel ratios. If you want to do so, give </a:t>
            </a:r>
            <a:r>
              <a:rPr lang="en-NZ" b="1" i="1" baseline="0" dirty="0" err="1" smtClean="0"/>
              <a:t>DrawImage</a:t>
            </a:r>
            <a:r>
              <a:rPr lang="en-NZ" b="1" i="1" baseline="0" dirty="0" smtClean="0"/>
              <a:t> a Rectangle, rather than x and y. It has an overload that will take it.</a:t>
            </a:r>
          </a:p>
          <a:p>
            <a:pPr>
              <a:buFont typeface="Arial" pitchFamily="34" charset="0"/>
              <a:buChar char="•"/>
            </a:pPr>
            <a:endParaRPr lang="en-NZ" baseline="0" dirty="0" smtClean="0"/>
          </a:p>
          <a:p>
            <a:pPr>
              <a:buFont typeface="Arial" pitchFamily="34" charset="0"/>
              <a:buChar char="•"/>
            </a:pPr>
            <a:r>
              <a:rPr lang="en-NZ" baseline="0" dirty="0" smtClean="0"/>
              <a:t>Before you draw to the Form, you could also have all your sprites draw to the </a:t>
            </a:r>
            <a:r>
              <a:rPr lang="en-NZ" baseline="0" dirty="0" err="1" smtClean="0"/>
              <a:t>offScreenCanvas</a:t>
            </a:r>
            <a:r>
              <a:rPr lang="en-NZ" baseline="0" dirty="0" smtClean="0"/>
              <a:t>, if you wish.</a:t>
            </a:r>
          </a:p>
          <a:p>
            <a:pPr>
              <a:buFont typeface="Arial" pitchFamily="34" charset="0"/>
              <a:buChar char="•"/>
            </a:pPr>
            <a:r>
              <a:rPr lang="en-NZ" b="1" baseline="0" dirty="0" smtClean="0"/>
              <a:t>How do you arrange for the Sprites to draw to the </a:t>
            </a:r>
            <a:r>
              <a:rPr lang="en-NZ" b="1" baseline="0" dirty="0" err="1" smtClean="0"/>
              <a:t>offScreenCanvas</a:t>
            </a:r>
            <a:r>
              <a:rPr lang="en-NZ" b="1" baseline="0" dirty="0" smtClean="0"/>
              <a:t>? </a:t>
            </a:r>
            <a:r>
              <a:rPr lang="en-NZ" baseline="0" dirty="0" smtClean="0"/>
              <a:t>Pass it to them. In their Draw() method, they use whatever canvas they are given. They will never know the difference.</a:t>
            </a:r>
            <a:endParaRPr lang="en-NZ" dirty="0"/>
          </a:p>
        </p:txBody>
      </p:sp>
      <p:sp>
        <p:nvSpPr>
          <p:cNvPr id="4" name="Slide Number Placeholder 3"/>
          <p:cNvSpPr>
            <a:spLocks noGrp="1"/>
          </p:cNvSpPr>
          <p:nvPr>
            <p:ph type="sldNum" sz="quarter" idx="10"/>
          </p:nvPr>
        </p:nvSpPr>
        <p:spPr/>
        <p:txBody>
          <a:bodyPr/>
          <a:lstStyle/>
          <a:p>
            <a:pPr>
              <a:defRPr/>
            </a:pPr>
            <a:fld id="{F110FFD2-7ED9-4620-BFB0-A3A3D7F0ABD1}" type="slidenum">
              <a:rPr lang="en-NZ" smtClean="0"/>
              <a:pPr>
                <a:defRPr/>
              </a:pPr>
              <a:t>4</a:t>
            </a:fld>
            <a:endParaRPr lang="en-NZ"/>
          </a:p>
        </p:txBody>
      </p:sp>
    </p:spTree>
    <p:extLst>
      <p:ext uri="{BB962C8B-B14F-4D97-AF65-F5344CB8AC3E}">
        <p14:creationId xmlns:p14="http://schemas.microsoft.com/office/powerpoint/2010/main" val="2204562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How do you get your sprites to draw themselves to the </a:t>
            </a:r>
            <a:r>
              <a:rPr lang="en-NZ" dirty="0" err="1" smtClean="0"/>
              <a:t>offScreenCanvas</a:t>
            </a:r>
            <a:r>
              <a:rPr lang="en-NZ" dirty="0" smtClean="0"/>
              <a:t>?</a:t>
            </a:r>
            <a:r>
              <a:rPr lang="en-NZ" baseline="0" dirty="0" smtClean="0"/>
              <a:t> Pass it in to them when you create them.</a:t>
            </a:r>
            <a:endParaRPr lang="en-NZ" dirty="0"/>
          </a:p>
        </p:txBody>
      </p:sp>
      <p:sp>
        <p:nvSpPr>
          <p:cNvPr id="4" name="Slide Number Placeholder 3"/>
          <p:cNvSpPr>
            <a:spLocks noGrp="1"/>
          </p:cNvSpPr>
          <p:nvPr>
            <p:ph type="sldNum" sz="quarter" idx="10"/>
          </p:nvPr>
        </p:nvSpPr>
        <p:spPr/>
        <p:txBody>
          <a:bodyPr/>
          <a:lstStyle/>
          <a:p>
            <a:pPr>
              <a:defRPr/>
            </a:pPr>
            <a:fld id="{F110FFD2-7ED9-4620-BFB0-A3A3D7F0ABD1}" type="slidenum">
              <a:rPr lang="en-NZ" smtClean="0"/>
              <a:pPr>
                <a:defRPr/>
              </a:pPr>
              <a:t>5</a:t>
            </a:fld>
            <a:endParaRPr lang="en-NZ"/>
          </a:p>
        </p:txBody>
      </p:sp>
    </p:spTree>
    <p:extLst>
      <p:ext uri="{BB962C8B-B14F-4D97-AF65-F5344CB8AC3E}">
        <p14:creationId xmlns:p14="http://schemas.microsoft.com/office/powerpoint/2010/main" val="2476336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In the demo there is knight</a:t>
            </a:r>
            <a:r>
              <a:rPr lang="en-NZ" baseline="0" dirty="0" smtClean="0"/>
              <a:t> and a bunch of chickens. They are all Sprites who were given the </a:t>
            </a:r>
            <a:r>
              <a:rPr lang="en-NZ" baseline="0" dirty="0" err="1" smtClean="0"/>
              <a:t>offScreenCanvas</a:t>
            </a:r>
            <a:r>
              <a:rPr lang="en-NZ" baseline="0" dirty="0" smtClean="0"/>
              <a:t> at creation</a:t>
            </a:r>
            <a:endParaRPr lang="en-NZ" dirty="0" smtClean="0"/>
          </a:p>
          <a:p>
            <a:pPr>
              <a:spcBef>
                <a:spcPct val="0"/>
              </a:spcBef>
              <a:buFontTx/>
              <a:buChar char="•"/>
            </a:pPr>
            <a:r>
              <a:rPr lang="en-NZ" dirty="0" smtClean="0"/>
              <a:t>Note that you can do a million things to </a:t>
            </a:r>
            <a:r>
              <a:rPr lang="en-NZ" dirty="0" err="1" smtClean="0"/>
              <a:t>offScreen</a:t>
            </a:r>
            <a:r>
              <a:rPr lang="en-NZ" dirty="0" smtClean="0"/>
              <a:t> buffer without worrying about flicker. All that work happens in memory. All you do is one draw per </a:t>
            </a:r>
            <a:r>
              <a:rPr lang="en-NZ" smtClean="0"/>
              <a:t>timer tick, </a:t>
            </a:r>
            <a:r>
              <a:rPr lang="en-NZ" dirty="0" smtClean="0"/>
              <a:t>so no flicker.</a:t>
            </a:r>
          </a:p>
        </p:txBody>
      </p:sp>
      <p:sp>
        <p:nvSpPr>
          <p:cNvPr id="409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AD81DCD-B4CA-447B-A7C5-C0EB9CBBE01C}" type="slidenum">
              <a:rPr lang="en-NZ"/>
              <a:pPr/>
              <a:t>6</a:t>
            </a:fld>
            <a:endParaRPr lang="en-NZ"/>
          </a:p>
        </p:txBody>
      </p:sp>
    </p:spTree>
    <p:extLst>
      <p:ext uri="{BB962C8B-B14F-4D97-AF65-F5344CB8AC3E}">
        <p14:creationId xmlns:p14="http://schemas.microsoft.com/office/powerpoint/2010/main" val="2690248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Practical Handout</a:t>
            </a:r>
            <a:endParaRPr lang="en-NZ" dirty="0"/>
          </a:p>
        </p:txBody>
      </p:sp>
      <p:sp>
        <p:nvSpPr>
          <p:cNvPr id="4" name="Slide Number Placeholder 3"/>
          <p:cNvSpPr>
            <a:spLocks noGrp="1"/>
          </p:cNvSpPr>
          <p:nvPr>
            <p:ph type="sldNum" sz="quarter" idx="10"/>
          </p:nvPr>
        </p:nvSpPr>
        <p:spPr/>
        <p:txBody>
          <a:bodyPr/>
          <a:lstStyle/>
          <a:p>
            <a:pPr>
              <a:defRPr/>
            </a:pPr>
            <a:fld id="{F110FFD2-7ED9-4620-BFB0-A3A3D7F0ABD1}" type="slidenum">
              <a:rPr lang="en-NZ" smtClean="0"/>
              <a:pPr>
                <a:defRPr/>
              </a:pPr>
              <a:t>7</a:t>
            </a:fld>
            <a:endParaRPr lang="en-NZ"/>
          </a:p>
        </p:txBody>
      </p:sp>
    </p:spTree>
    <p:extLst>
      <p:ext uri="{BB962C8B-B14F-4D97-AF65-F5344CB8AC3E}">
        <p14:creationId xmlns:p14="http://schemas.microsoft.com/office/powerpoint/2010/main" val="2554335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t>http://1wallpaper.net/earth-surface-planets-clouds-outer-space-cosmos-wallpaper.html#.V6pwPTXQBn0</a:t>
            </a:r>
          </a:p>
          <a:p>
            <a:pPr>
              <a:buFont typeface="Arial" pitchFamily="34" charset="0"/>
              <a:buChar char="•"/>
            </a:pPr>
            <a:endParaRPr lang="en-US" smtClean="0"/>
          </a:p>
          <a:p>
            <a:pPr>
              <a:buFont typeface="Arial" pitchFamily="34" charset="0"/>
              <a:buChar char="•"/>
            </a:pPr>
            <a:r>
              <a:rPr lang="en-US" smtClean="0"/>
              <a:t>NB</a:t>
            </a:r>
            <a:r>
              <a:rPr lang="en-US" dirty="0" smtClean="0"/>
              <a:t>: My </a:t>
            </a:r>
            <a:r>
              <a:rPr lang="en-US" dirty="0" err="1" smtClean="0"/>
              <a:t>Blobbos</a:t>
            </a:r>
            <a:r>
              <a:rPr lang="en-US" dirty="0" smtClean="0"/>
              <a:t> bounce</a:t>
            </a:r>
            <a:r>
              <a:rPr lang="en-US" baseline="0" dirty="0" smtClean="0"/>
              <a:t> off the edges. It’s ok if yours still wander off the screen.</a:t>
            </a:r>
            <a:endParaRPr lang="en-US" dirty="0"/>
          </a:p>
        </p:txBody>
      </p:sp>
      <p:sp>
        <p:nvSpPr>
          <p:cNvPr id="4" name="Slide Number Placeholder 3"/>
          <p:cNvSpPr>
            <a:spLocks noGrp="1"/>
          </p:cNvSpPr>
          <p:nvPr>
            <p:ph type="sldNum" sz="quarter" idx="10"/>
          </p:nvPr>
        </p:nvSpPr>
        <p:spPr/>
        <p:txBody>
          <a:bodyPr/>
          <a:lstStyle/>
          <a:p>
            <a:pPr>
              <a:defRPr/>
            </a:pPr>
            <a:fld id="{F110FFD2-7ED9-4620-BFB0-A3A3D7F0ABD1}" type="slidenum">
              <a:rPr lang="en-NZ" smtClean="0"/>
              <a:pPr>
                <a:defRPr/>
              </a:pPr>
              <a:t>8</a:t>
            </a:fld>
            <a:endParaRPr lang="en-NZ"/>
          </a:p>
        </p:txBody>
      </p:sp>
    </p:spTree>
    <p:extLst>
      <p:ext uri="{BB962C8B-B14F-4D97-AF65-F5344CB8AC3E}">
        <p14:creationId xmlns:p14="http://schemas.microsoft.com/office/powerpoint/2010/main" val="911143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C7FDC57A-B4EF-493C-B2CB-CA2305D7658A}" type="slidenum">
              <a:rPr lang="en-NZ" smtClean="0"/>
              <a:pPr>
                <a:defRPr/>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52C03957-6FA9-4623-941D-A4DA21C18BED}" type="slidenum">
              <a:rPr lang="en-NZ" smtClean="0"/>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81B057B1-9BD8-4B0B-837A-6172F020778C}" type="slidenum">
              <a:rPr lang="en-NZ" smtClean="0"/>
              <a:pPr>
                <a:defRPr/>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D588B53B-D7D7-43E2-A6D6-E108FEEC0E31}" type="slidenum">
              <a:rPr lang="en-NZ" smtClean="0"/>
              <a:pPr>
                <a:defRPr/>
              </a:pPr>
              <a:t>‹#›</a:t>
            </a:fld>
            <a:endParaRPr lang="en-N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5A0C03B9-DD21-4E7C-A53E-AECD1634C9AF}" type="slidenum">
              <a:rPr lang="en-NZ" smtClean="0"/>
              <a:pPr>
                <a:defRPr/>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9EC6FC91-901C-4CA1-97DB-9283ED530855}" type="slidenum">
              <a:rPr lang="en-NZ" smtClean="0"/>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p>
        </p:txBody>
      </p:sp>
      <p:sp>
        <p:nvSpPr>
          <p:cNvPr id="8" name="Footer Placeholder 7"/>
          <p:cNvSpPr>
            <a:spLocks noGrp="1"/>
          </p:cNvSpPr>
          <p:nvPr>
            <p:ph type="ftr" sz="quarter" idx="11"/>
          </p:nvPr>
        </p:nvSpPr>
        <p:spPr/>
        <p:txBody>
          <a:bodyPr/>
          <a:lstStyle/>
          <a:p>
            <a:pPr>
              <a:defRPr/>
            </a:pPr>
            <a:endParaRPr lang="en-NZ"/>
          </a:p>
        </p:txBody>
      </p:sp>
      <p:sp>
        <p:nvSpPr>
          <p:cNvPr id="9" name="Slide Number Placeholder 8"/>
          <p:cNvSpPr>
            <a:spLocks noGrp="1"/>
          </p:cNvSpPr>
          <p:nvPr>
            <p:ph type="sldNum" sz="quarter" idx="12"/>
          </p:nvPr>
        </p:nvSpPr>
        <p:spPr/>
        <p:txBody>
          <a:bodyPr/>
          <a:lstStyle/>
          <a:p>
            <a:pPr>
              <a:defRPr/>
            </a:pPr>
            <a:fld id="{36EE1572-220A-4DB6-ACEF-F012EC8F4356}" type="slidenum">
              <a:rPr lang="en-NZ" smtClean="0"/>
              <a:pPr>
                <a:defRPr/>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p>
        </p:txBody>
      </p:sp>
      <p:sp>
        <p:nvSpPr>
          <p:cNvPr id="4" name="Footer Placeholder 3"/>
          <p:cNvSpPr>
            <a:spLocks noGrp="1"/>
          </p:cNvSpPr>
          <p:nvPr>
            <p:ph type="ftr" sz="quarter" idx="11"/>
          </p:nvPr>
        </p:nvSpPr>
        <p:spPr/>
        <p:txBody>
          <a:bodyPr/>
          <a:lstStyle/>
          <a:p>
            <a:pPr>
              <a:defRPr/>
            </a:pPr>
            <a:endParaRPr lang="en-NZ"/>
          </a:p>
        </p:txBody>
      </p:sp>
      <p:sp>
        <p:nvSpPr>
          <p:cNvPr id="5" name="Slide Number Placeholder 4"/>
          <p:cNvSpPr>
            <a:spLocks noGrp="1"/>
          </p:cNvSpPr>
          <p:nvPr>
            <p:ph type="sldNum" sz="quarter" idx="12"/>
          </p:nvPr>
        </p:nvSpPr>
        <p:spPr/>
        <p:txBody>
          <a:bodyPr/>
          <a:lstStyle/>
          <a:p>
            <a:pPr>
              <a:defRPr/>
            </a:pPr>
            <a:fld id="{06811540-66AC-4422-86A2-BCC6CFDDDEF4}" type="slidenum">
              <a:rPr lang="en-NZ" smtClean="0"/>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p>
        </p:txBody>
      </p:sp>
      <p:sp>
        <p:nvSpPr>
          <p:cNvPr id="3" name="Footer Placeholder 2"/>
          <p:cNvSpPr>
            <a:spLocks noGrp="1"/>
          </p:cNvSpPr>
          <p:nvPr>
            <p:ph type="ftr" sz="quarter" idx="11"/>
          </p:nvPr>
        </p:nvSpPr>
        <p:spPr/>
        <p:txBody>
          <a:bodyPr/>
          <a:lstStyle/>
          <a:p>
            <a:pPr>
              <a:defRPr/>
            </a:pPr>
            <a:endParaRPr lang="en-NZ"/>
          </a:p>
        </p:txBody>
      </p:sp>
      <p:sp>
        <p:nvSpPr>
          <p:cNvPr id="4" name="Slide Number Placeholder 3"/>
          <p:cNvSpPr>
            <a:spLocks noGrp="1"/>
          </p:cNvSpPr>
          <p:nvPr>
            <p:ph type="sldNum" sz="quarter" idx="12"/>
          </p:nvPr>
        </p:nvSpPr>
        <p:spPr/>
        <p:txBody>
          <a:bodyPr/>
          <a:lstStyle/>
          <a:p>
            <a:pPr>
              <a:defRPr/>
            </a:pPr>
            <a:fld id="{7012C9E7-E664-4CFE-89B9-DB61E2F7B8DE}" type="slidenum">
              <a:rPr lang="en-NZ" smtClean="0"/>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E73DC91A-DDD1-48C0-879D-ABECF61FD8E0}" type="slidenum">
              <a:rPr lang="en-NZ" smtClean="0"/>
              <a:pPr>
                <a:defRPr/>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231B8200-C358-467A-B50E-F3F180CEF1D1}" type="slidenum">
              <a:rPr lang="en-NZ" smtClean="0"/>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0878FA06-B9C8-459B-AD95-E07C3F7B20CD}" type="slidenum">
              <a:rPr lang="en-NZ" smtClean="0"/>
              <a:pPr>
                <a:defRPr/>
              </a:pPr>
              <a:t>‹#›</a:t>
            </a:fld>
            <a:endParaRPr lang="en-NZ"/>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NZ" dirty="0">
                <a:solidFill>
                  <a:schemeClr val="tx2">
                    <a:satMod val="130000"/>
                  </a:schemeClr>
                </a:solidFill>
              </a:rPr>
              <a:t>Background </a:t>
            </a:r>
            <a:r>
              <a:rPr lang="en-NZ" dirty="0" smtClean="0">
                <a:solidFill>
                  <a:schemeClr val="tx2">
                    <a:satMod val="130000"/>
                  </a:schemeClr>
                </a:solidFill>
              </a:rPr>
              <a:t>Images &amp; Double Buffering</a:t>
            </a:r>
            <a:endParaRPr lang="en-NZ" dirty="0">
              <a:solidFill>
                <a:schemeClr val="tx2">
                  <a:satMod val="130000"/>
                </a:schemeClr>
              </a:solidFill>
            </a:endParaRPr>
          </a:p>
        </p:txBody>
      </p:sp>
      <p:sp>
        <p:nvSpPr>
          <p:cNvPr id="3" name="Subtitle 2"/>
          <p:cNvSpPr>
            <a:spLocks noGrp="1"/>
          </p:cNvSpPr>
          <p:nvPr>
            <p:ph type="subTitle" idx="1"/>
          </p:nvPr>
        </p:nvSpPr>
        <p:spPr>
          <a:xfrm>
            <a:off x="685800" y="3505200"/>
            <a:ext cx="7772400" cy="1752600"/>
          </a:xfrm>
        </p:spPr>
        <p:txBody>
          <a:bodyPr>
            <a:normAutofit/>
          </a:bodyPr>
          <a:lstStyle/>
          <a:p>
            <a:pPr>
              <a:defRPr/>
            </a:pPr>
            <a:r>
              <a:rPr lang="en-NZ" dirty="0" smtClean="0">
                <a:solidFill>
                  <a:schemeClr val="tx2">
                    <a:satMod val="130000"/>
                  </a:schemeClr>
                </a:solidFill>
              </a:rPr>
              <a:t>IN628 Intermediate Architectures and Algorithms</a:t>
            </a:r>
          </a:p>
          <a:p>
            <a:pPr>
              <a:defRPr/>
            </a:pPr>
            <a:r>
              <a:rPr lang="en-NZ" dirty="0" smtClean="0">
                <a:solidFill>
                  <a:schemeClr val="tx2">
                    <a:satMod val="130000"/>
                  </a:schemeClr>
                </a:solidFill>
              </a:rPr>
              <a:t>Semester 2, 2016</a:t>
            </a:r>
          </a:p>
          <a:p>
            <a:pPr>
              <a:defRPr/>
            </a:pPr>
            <a:r>
              <a:rPr lang="en-NZ" dirty="0" smtClean="0">
                <a:solidFill>
                  <a:schemeClr val="tx2">
                    <a:satMod val="130000"/>
                  </a:schemeClr>
                </a:solidFill>
              </a:rPr>
              <a:t>Session 4.2</a:t>
            </a:r>
            <a:endParaRPr lang="en-NZ"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tx2">
                    <a:satMod val="130000"/>
                  </a:schemeClr>
                </a:solidFill>
              </a:rPr>
              <a:t>Using Background Images</a:t>
            </a:r>
            <a:endParaRPr lang="en-NZ" dirty="0">
              <a:solidFill>
                <a:schemeClr val="tx2">
                  <a:satMod val="130000"/>
                </a:schemeClr>
              </a:solidFill>
            </a:endParaRPr>
          </a:p>
        </p:txBody>
      </p:sp>
      <p:sp>
        <p:nvSpPr>
          <p:cNvPr id="21507" name="Content Placeholder 2"/>
          <p:cNvSpPr>
            <a:spLocks noGrp="1"/>
          </p:cNvSpPr>
          <p:nvPr>
            <p:ph idx="1"/>
          </p:nvPr>
        </p:nvSpPr>
        <p:spPr/>
        <p:txBody>
          <a:bodyPr/>
          <a:lstStyle/>
          <a:p>
            <a:endParaRPr lang="en-NZ" smtClean="0"/>
          </a:p>
        </p:txBody>
      </p:sp>
      <p:pic>
        <p:nvPicPr>
          <p:cNvPr id="3074" name="Picture 2"/>
          <p:cNvPicPr>
            <a:picLocks noChangeAspect="1" noChangeArrowheads="1"/>
          </p:cNvPicPr>
          <p:nvPr/>
        </p:nvPicPr>
        <p:blipFill>
          <a:blip r:embed="rId3" cstate="print"/>
          <a:srcRect/>
          <a:stretch>
            <a:fillRect/>
          </a:stretch>
        </p:blipFill>
        <p:spPr bwMode="auto">
          <a:xfrm>
            <a:off x="457200" y="1595369"/>
            <a:ext cx="6445250" cy="48467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Double Buffering</a:t>
            </a:r>
            <a:endParaRPr lang="en-NZ" dirty="0"/>
          </a:p>
        </p:txBody>
      </p:sp>
      <p:sp>
        <p:nvSpPr>
          <p:cNvPr id="3" name="Content Placeholder 2"/>
          <p:cNvSpPr>
            <a:spLocks noGrp="1"/>
          </p:cNvSpPr>
          <p:nvPr>
            <p:ph idx="1"/>
          </p:nvPr>
        </p:nvSpPr>
        <p:spPr/>
        <p:txBody>
          <a:bodyPr/>
          <a:lstStyle/>
          <a:p>
            <a:pPr marL="582930" indent="-514350">
              <a:buFont typeface="+mj-lt"/>
              <a:buAutoNum type="arabicPeriod"/>
            </a:pPr>
            <a:r>
              <a:rPr lang="en-NZ" dirty="0" smtClean="0"/>
              <a:t>Create a Bitmap instance (an in-memory object; the ‘buffer’)</a:t>
            </a:r>
          </a:p>
          <a:p>
            <a:pPr marL="582930" indent="-514350">
              <a:buFont typeface="+mj-lt"/>
              <a:buAutoNum type="arabicPeriod"/>
            </a:pPr>
            <a:r>
              <a:rPr lang="en-NZ" dirty="0" smtClean="0"/>
              <a:t>Create a canvas on the Bitmap instance (an in-memory drawing surface).</a:t>
            </a:r>
          </a:p>
          <a:p>
            <a:pPr marL="582930" indent="-514350">
              <a:buFont typeface="+mj-lt"/>
              <a:buAutoNum type="arabicPeriod"/>
            </a:pPr>
            <a:r>
              <a:rPr lang="en-NZ" dirty="0" smtClean="0"/>
              <a:t>Draw your background image to the in-memory canvas</a:t>
            </a:r>
          </a:p>
          <a:p>
            <a:pPr marL="582930" indent="-514350">
              <a:buFont typeface="+mj-lt"/>
              <a:buAutoNum type="arabicPeriod"/>
            </a:pPr>
            <a:r>
              <a:rPr lang="en-NZ" dirty="0" smtClean="0"/>
              <a:t>Have all the sprites draw to the in-memory canvas</a:t>
            </a:r>
          </a:p>
          <a:p>
            <a:pPr marL="582930" indent="-514350">
              <a:buFont typeface="+mj-lt"/>
              <a:buAutoNum type="arabicPeriod"/>
            </a:pPr>
            <a:r>
              <a:rPr lang="en-NZ" dirty="0" smtClean="0"/>
              <a:t>Draw the Bitmap to the Form’s canvas (i.e. to the screen)</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12064"/>
            <a:ext cx="8305800" cy="914400"/>
          </a:xfrm>
        </p:spPr>
        <p:txBody>
          <a:bodyPr>
            <a:normAutofit fontScale="90000"/>
          </a:bodyPr>
          <a:lstStyle/>
          <a:p>
            <a:r>
              <a:rPr lang="en-NZ" dirty="0" smtClean="0"/>
              <a:t>Making an in-memory drawing surface</a:t>
            </a:r>
            <a:endParaRPr lang="en-NZ" dirty="0"/>
          </a:p>
        </p:txBody>
      </p:sp>
      <p:sp>
        <p:nvSpPr>
          <p:cNvPr id="3" name="Content Placeholder 2"/>
          <p:cNvSpPr>
            <a:spLocks noGrp="1"/>
          </p:cNvSpPr>
          <p:nvPr>
            <p:ph idx="1"/>
          </p:nvPr>
        </p:nvSpPr>
        <p:spPr>
          <a:xfrm>
            <a:off x="0" y="1600200"/>
            <a:ext cx="9144000" cy="5257800"/>
          </a:xfrm>
        </p:spPr>
        <p:txBody>
          <a:bodyPr>
            <a:noAutofit/>
          </a:bodyPr>
          <a:lstStyle/>
          <a:p>
            <a:pPr marL="582930" indent="-514350">
              <a:spcAft>
                <a:spcPts val="600"/>
              </a:spcAft>
              <a:buFont typeface="+mj-lt"/>
              <a:buAutoNum type="arabicPeriod"/>
            </a:pPr>
            <a:r>
              <a:rPr lang="en-NZ" dirty="0" smtClean="0"/>
              <a:t>Create a Bitmap </a:t>
            </a:r>
            <a:r>
              <a:rPr lang="en-NZ" b="1" i="1" dirty="0" smtClean="0"/>
              <a:t>of the size you require</a:t>
            </a:r>
          </a:p>
          <a:p>
            <a:pPr marL="1442466" lvl="3" indent="-514350">
              <a:buNone/>
            </a:pPr>
            <a:r>
              <a:rPr lang="en-NZ" sz="2000" dirty="0" smtClean="0"/>
              <a:t>Bitmap^ </a:t>
            </a:r>
            <a:r>
              <a:rPr lang="en-NZ" sz="2000" dirty="0" err="1" smtClean="0"/>
              <a:t>offScreenBitmap</a:t>
            </a:r>
            <a:r>
              <a:rPr lang="en-NZ" sz="2000" dirty="0" smtClean="0"/>
              <a:t> = </a:t>
            </a:r>
            <a:r>
              <a:rPr lang="en-NZ" sz="2000" dirty="0" err="1" smtClean="0"/>
              <a:t>gcnew</a:t>
            </a:r>
            <a:r>
              <a:rPr lang="en-NZ" sz="2000" dirty="0" smtClean="0"/>
              <a:t> </a:t>
            </a:r>
            <a:r>
              <a:rPr lang="en-NZ" sz="2000" dirty="0" smtClean="0"/>
              <a:t>Bitmap(1024, 768);</a:t>
            </a:r>
            <a:endParaRPr lang="en-NZ" sz="2000" dirty="0" smtClean="0"/>
          </a:p>
          <a:p>
            <a:pPr marL="912114" lvl="1" indent="-514350">
              <a:buNone/>
            </a:pPr>
            <a:endParaRPr lang="en-NZ" sz="2400" dirty="0" smtClean="0"/>
          </a:p>
          <a:p>
            <a:pPr marL="582930" indent="-514350">
              <a:buFont typeface="+mj-lt"/>
              <a:buAutoNum type="arabicPeriod"/>
            </a:pPr>
            <a:r>
              <a:rPr lang="en-NZ" dirty="0" smtClean="0"/>
              <a:t>Create a Graphics bound to the Bitmap</a:t>
            </a:r>
          </a:p>
          <a:p>
            <a:pPr marL="582930" indent="-514350">
              <a:buNone/>
            </a:pPr>
            <a:r>
              <a:rPr lang="en-NZ" dirty="0" smtClean="0"/>
              <a:t>		</a:t>
            </a:r>
            <a:r>
              <a:rPr lang="en-NZ" sz="2000" dirty="0" smtClean="0"/>
              <a:t>Graphics^ </a:t>
            </a:r>
            <a:r>
              <a:rPr lang="en-NZ" sz="2000" dirty="0" err="1" smtClean="0"/>
              <a:t>offScreenCanvas</a:t>
            </a:r>
            <a:r>
              <a:rPr lang="en-NZ" sz="2000" dirty="0" smtClean="0"/>
              <a:t> = Graphics::</a:t>
            </a:r>
            <a:r>
              <a:rPr lang="en-NZ" sz="2000" dirty="0" err="1" smtClean="0"/>
              <a:t>FromImage</a:t>
            </a:r>
            <a:r>
              <a:rPr lang="en-NZ" sz="2000" dirty="0" smtClean="0"/>
              <a:t>(</a:t>
            </a:r>
            <a:r>
              <a:rPr lang="en-NZ" sz="2000" dirty="0" err="1" smtClean="0"/>
              <a:t>offScreenBitmap</a:t>
            </a:r>
            <a:r>
              <a:rPr lang="en-NZ" sz="2000" dirty="0" smtClean="0"/>
              <a:t>);</a:t>
            </a:r>
            <a:endParaRPr lang="en-NZ" sz="2800" dirty="0" smtClean="0"/>
          </a:p>
          <a:p>
            <a:pPr marL="582930" indent="-514350">
              <a:buNone/>
            </a:pPr>
            <a:endParaRPr lang="en-NZ" dirty="0" smtClean="0"/>
          </a:p>
          <a:p>
            <a:pPr marL="582930" indent="-514350">
              <a:buFont typeface="+mj-lt"/>
              <a:buAutoNum type="arabicPeriod" startAt="3"/>
            </a:pPr>
            <a:r>
              <a:rPr lang="en-NZ" dirty="0" smtClean="0"/>
              <a:t>Draw on the Graphics as usual</a:t>
            </a:r>
          </a:p>
          <a:p>
            <a:pPr marL="582930" indent="-514350">
              <a:buNone/>
            </a:pPr>
            <a:r>
              <a:rPr lang="en-NZ" sz="2200" dirty="0" smtClean="0"/>
              <a:t>		</a:t>
            </a:r>
            <a:r>
              <a:rPr lang="en-NZ" sz="2000" dirty="0" err="1" smtClean="0"/>
              <a:t>offScreenCanvas</a:t>
            </a:r>
            <a:r>
              <a:rPr lang="en-NZ" sz="2000" dirty="0" smtClean="0"/>
              <a:t>-&gt;</a:t>
            </a:r>
            <a:r>
              <a:rPr lang="en-NZ" sz="2000" dirty="0" err="1" smtClean="0"/>
              <a:t>DrawImage</a:t>
            </a:r>
            <a:r>
              <a:rPr lang="en-NZ" sz="2000" dirty="0" smtClean="0"/>
              <a:t>(</a:t>
            </a:r>
            <a:r>
              <a:rPr lang="en-NZ" sz="2000" dirty="0" err="1" smtClean="0"/>
              <a:t>backGroundImage</a:t>
            </a:r>
            <a:r>
              <a:rPr lang="en-NZ" sz="2000" dirty="0" smtClean="0"/>
              <a:t>, 0, 0)</a:t>
            </a:r>
            <a:endParaRPr lang="en-NZ" sz="2200" dirty="0" smtClean="0"/>
          </a:p>
          <a:p>
            <a:pPr marL="912114" lvl="1" indent="-514350">
              <a:buNone/>
            </a:pPr>
            <a:endParaRPr lang="en-NZ" sz="2400" dirty="0" smtClean="0"/>
          </a:p>
          <a:p>
            <a:pPr marL="582930" indent="-514350">
              <a:buFont typeface="+mj-lt"/>
              <a:buAutoNum type="arabicPeriod" startAt="4"/>
            </a:pPr>
            <a:r>
              <a:rPr lang="en-NZ" dirty="0" smtClean="0"/>
              <a:t>Draw </a:t>
            </a:r>
            <a:r>
              <a:rPr lang="en-NZ" b="1" i="1" dirty="0" smtClean="0"/>
              <a:t>the Bitmap</a:t>
            </a:r>
            <a:r>
              <a:rPr lang="en-NZ" dirty="0" smtClean="0"/>
              <a:t> to your main Form canvas</a:t>
            </a:r>
          </a:p>
          <a:p>
            <a:pPr marL="582930" indent="-514350">
              <a:buNone/>
            </a:pPr>
            <a:r>
              <a:rPr lang="en-NZ" sz="2000" dirty="0" smtClean="0"/>
              <a:t>		</a:t>
            </a:r>
            <a:r>
              <a:rPr lang="en-NZ" sz="2000" dirty="0" err="1" smtClean="0"/>
              <a:t>formCanvas</a:t>
            </a:r>
            <a:r>
              <a:rPr lang="en-NZ" sz="2000" dirty="0" smtClean="0"/>
              <a:t>-&gt;</a:t>
            </a:r>
            <a:r>
              <a:rPr lang="en-NZ" sz="2000" dirty="0" err="1" smtClean="0"/>
              <a:t>Drawimage</a:t>
            </a:r>
            <a:r>
              <a:rPr lang="en-NZ" sz="2000" dirty="0" smtClean="0"/>
              <a:t>(</a:t>
            </a:r>
            <a:r>
              <a:rPr lang="en-NZ" sz="2000" dirty="0" err="1" smtClean="0"/>
              <a:t>offScreenBitmap</a:t>
            </a:r>
            <a:r>
              <a:rPr lang="en-NZ" sz="2000" dirty="0" smtClean="0"/>
              <a:t>, </a:t>
            </a:r>
            <a:r>
              <a:rPr lang="en-NZ" sz="2000" dirty="0" err="1" smtClean="0"/>
              <a:t>x,y</a:t>
            </a:r>
            <a:r>
              <a:rPr lang="en-NZ" sz="2000" dirty="0" smtClean="0"/>
              <a:t>);</a:t>
            </a:r>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tx2">
                    <a:satMod val="130000"/>
                  </a:schemeClr>
                </a:solidFill>
              </a:rPr>
              <a:t>Adding a Background Image</a:t>
            </a:r>
            <a:endParaRPr lang="en-NZ" dirty="0">
              <a:solidFill>
                <a:schemeClr val="tx2">
                  <a:satMod val="130000"/>
                </a:schemeClr>
              </a:solidFill>
            </a:endParaRPr>
          </a:p>
        </p:txBody>
      </p:sp>
      <p:sp>
        <p:nvSpPr>
          <p:cNvPr id="3" name="Content Placeholder 2"/>
          <p:cNvSpPr>
            <a:spLocks noGrp="1"/>
          </p:cNvSpPr>
          <p:nvPr>
            <p:ph idx="1"/>
          </p:nvPr>
        </p:nvSpPr>
        <p:spPr>
          <a:xfrm>
            <a:off x="0" y="1783560"/>
            <a:ext cx="9144000" cy="4572000"/>
          </a:xfrm>
        </p:spPr>
        <p:txBody>
          <a:bodyPr>
            <a:normAutofit/>
          </a:bodyPr>
          <a:lstStyle/>
          <a:p>
            <a:pPr>
              <a:spcAft>
                <a:spcPts val="600"/>
              </a:spcAft>
            </a:pPr>
            <a:r>
              <a:rPr lang="en-AU" dirty="0" smtClean="0"/>
              <a:t>Create a global Image object and initialise it with your background picture.</a:t>
            </a:r>
          </a:p>
          <a:p>
            <a:pPr>
              <a:spcAft>
                <a:spcPts val="600"/>
              </a:spcAft>
            </a:pPr>
            <a:r>
              <a:rPr lang="en-AU" dirty="0" smtClean="0"/>
              <a:t>Create your in-memory </a:t>
            </a:r>
            <a:r>
              <a:rPr lang="en-AU" dirty="0"/>
              <a:t>Bitmap^ </a:t>
            </a:r>
            <a:r>
              <a:rPr lang="en-AU" dirty="0" err="1"/>
              <a:t>offScreenBitmap</a:t>
            </a:r>
            <a:r>
              <a:rPr lang="en-AU" dirty="0"/>
              <a:t> </a:t>
            </a:r>
            <a:r>
              <a:rPr lang="en-AU" dirty="0" smtClean="0"/>
              <a:t>and Graphics^ </a:t>
            </a:r>
            <a:r>
              <a:rPr lang="en-AU" dirty="0" err="1" smtClean="0"/>
              <a:t>offScreenCanvas</a:t>
            </a:r>
            <a:r>
              <a:rPr lang="en-AU" dirty="0" smtClean="0"/>
              <a:t> as described on the previous slide.</a:t>
            </a:r>
            <a:endParaRPr lang="en-NZ" dirty="0" smtClean="0"/>
          </a:p>
          <a:p>
            <a:pPr>
              <a:spcAft>
                <a:spcPts val="600"/>
              </a:spcAft>
            </a:pPr>
            <a:r>
              <a:rPr lang="en-AU" dirty="0" smtClean="0"/>
              <a:t>At each game cycle:</a:t>
            </a:r>
            <a:endParaRPr lang="en-NZ" dirty="0" smtClean="0"/>
          </a:p>
          <a:p>
            <a:pPr lvl="1">
              <a:spcAft>
                <a:spcPts val="600"/>
              </a:spcAft>
            </a:pPr>
            <a:r>
              <a:rPr lang="en-AU" sz="2400" dirty="0" smtClean="0"/>
              <a:t>Draw the background image to </a:t>
            </a:r>
            <a:r>
              <a:rPr lang="en-AU" sz="2400" dirty="0" err="1" smtClean="0"/>
              <a:t>offScreenCanvas</a:t>
            </a:r>
            <a:endParaRPr lang="en-NZ" sz="2400" dirty="0" smtClean="0"/>
          </a:p>
          <a:p>
            <a:pPr lvl="1">
              <a:spcAft>
                <a:spcPts val="600"/>
              </a:spcAft>
            </a:pPr>
            <a:r>
              <a:rPr lang="en-AU" sz="2400" dirty="0" smtClean="0"/>
              <a:t>Have your sprites draw themselves to </a:t>
            </a:r>
            <a:r>
              <a:rPr lang="en-AU" sz="2400" dirty="0" err="1" smtClean="0"/>
              <a:t>offScreenCanvas</a:t>
            </a:r>
            <a:endParaRPr lang="en-NZ" sz="2400" dirty="0" smtClean="0"/>
          </a:p>
          <a:p>
            <a:pPr lvl="1">
              <a:spcAft>
                <a:spcPts val="600"/>
              </a:spcAft>
            </a:pPr>
            <a:r>
              <a:rPr lang="en-AU" sz="2400" dirty="0" smtClean="0"/>
              <a:t>Draw </a:t>
            </a:r>
            <a:r>
              <a:rPr lang="en-AU" sz="2400" dirty="0" err="1" smtClean="0"/>
              <a:t>offScreenBitmap</a:t>
            </a:r>
            <a:r>
              <a:rPr lang="en-AU" sz="2400" dirty="0" smtClean="0"/>
              <a:t> to the Form.</a:t>
            </a:r>
            <a:endParaRPr lang="en-NZ" sz="2400" dirty="0" smtClean="0"/>
          </a:p>
          <a:p>
            <a:endParaRPr lang="en-NZ" sz="2000" dirty="0" smtClean="0"/>
          </a:p>
          <a:p>
            <a:endParaRPr lang="en-NZ"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tx2">
                    <a:satMod val="130000"/>
                  </a:schemeClr>
                </a:solidFill>
              </a:rPr>
              <a:t>Timer Code</a:t>
            </a:r>
            <a:endParaRPr lang="en-NZ" dirty="0">
              <a:solidFill>
                <a:schemeClr val="tx2">
                  <a:satMod val="130000"/>
                </a:schemeClr>
              </a:solidFill>
            </a:endParaRPr>
          </a:p>
        </p:txBody>
      </p:sp>
      <p:sp>
        <p:nvSpPr>
          <p:cNvPr id="4" name="Content Placeholder 3"/>
          <p:cNvSpPr>
            <a:spLocks noGrp="1"/>
          </p:cNvSpPr>
          <p:nvPr>
            <p:ph idx="1"/>
          </p:nvPr>
        </p:nvSpPr>
        <p:spPr/>
        <p:txBody>
          <a:bodyPr/>
          <a:lstStyle/>
          <a:p>
            <a:endParaRPr lang="en-NZ"/>
          </a:p>
        </p:txBody>
      </p:sp>
      <p:pic>
        <p:nvPicPr>
          <p:cNvPr id="1026" name="Picture 2"/>
          <p:cNvPicPr>
            <a:picLocks noChangeAspect="1" noChangeArrowheads="1"/>
          </p:cNvPicPr>
          <p:nvPr/>
        </p:nvPicPr>
        <p:blipFill>
          <a:blip r:embed="rId3" cstate="print"/>
          <a:srcRect/>
          <a:stretch>
            <a:fillRect/>
          </a:stretch>
        </p:blipFill>
        <p:spPr bwMode="auto">
          <a:xfrm>
            <a:off x="381000" y="1562100"/>
            <a:ext cx="8349148" cy="3924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Summary</a:t>
            </a:r>
            <a:endParaRPr lang="en-NZ" dirty="0"/>
          </a:p>
        </p:txBody>
      </p:sp>
      <p:sp>
        <p:nvSpPr>
          <p:cNvPr id="3" name="Content Placeholder 2"/>
          <p:cNvSpPr>
            <a:spLocks noGrp="1"/>
          </p:cNvSpPr>
          <p:nvPr>
            <p:ph idx="1"/>
          </p:nvPr>
        </p:nvSpPr>
        <p:spPr/>
        <p:txBody>
          <a:bodyPr>
            <a:normAutofit/>
          </a:bodyPr>
          <a:lstStyle/>
          <a:p>
            <a:r>
              <a:rPr lang="en-NZ" dirty="0" smtClean="0"/>
              <a:t>In the </a:t>
            </a:r>
            <a:r>
              <a:rPr lang="en-NZ" dirty="0" err="1" smtClean="0"/>
              <a:t>Form_Load</a:t>
            </a:r>
            <a:endParaRPr lang="en-NZ" dirty="0" smtClean="0"/>
          </a:p>
          <a:p>
            <a:pPr lvl="1"/>
            <a:r>
              <a:rPr lang="en-NZ" dirty="0" smtClean="0"/>
              <a:t>Create an Image holding your background picture</a:t>
            </a:r>
          </a:p>
          <a:p>
            <a:pPr lvl="1"/>
            <a:r>
              <a:rPr lang="en-NZ" dirty="0" smtClean="0"/>
              <a:t>Create a Bitmap the size of your background</a:t>
            </a:r>
          </a:p>
          <a:p>
            <a:pPr lvl="1"/>
            <a:r>
              <a:rPr lang="en-NZ" dirty="0" smtClean="0"/>
              <a:t>Create a canvas (Graphics) from the Bitmap</a:t>
            </a:r>
          </a:p>
          <a:p>
            <a:pPr lvl="1"/>
            <a:r>
              <a:rPr lang="en-NZ" dirty="0" smtClean="0"/>
              <a:t>Create your Sprites, passing in this canvas </a:t>
            </a:r>
          </a:p>
          <a:p>
            <a:pPr lvl="1"/>
            <a:r>
              <a:rPr lang="en-NZ" dirty="0" smtClean="0"/>
              <a:t>Create your </a:t>
            </a:r>
            <a:r>
              <a:rPr lang="en-NZ" dirty="0" err="1" smtClean="0"/>
              <a:t>mainCanvas</a:t>
            </a:r>
            <a:r>
              <a:rPr lang="en-NZ" dirty="0" smtClean="0"/>
              <a:t> with </a:t>
            </a:r>
            <a:r>
              <a:rPr lang="en-NZ" dirty="0" err="1" smtClean="0"/>
              <a:t>CreateGraphics</a:t>
            </a:r>
            <a:r>
              <a:rPr lang="en-NZ" dirty="0" smtClean="0"/>
              <a:t>()</a:t>
            </a:r>
          </a:p>
          <a:p>
            <a:pPr lvl="1"/>
            <a:endParaRPr lang="en-NZ" dirty="0" smtClean="0"/>
          </a:p>
          <a:p>
            <a:r>
              <a:rPr lang="en-NZ" dirty="0" smtClean="0"/>
              <a:t>In the Timer</a:t>
            </a:r>
          </a:p>
          <a:p>
            <a:pPr lvl="1"/>
            <a:r>
              <a:rPr lang="en-NZ" dirty="0" smtClean="0"/>
              <a:t>Draw the background Image to the </a:t>
            </a:r>
            <a:r>
              <a:rPr lang="en-NZ" dirty="0" err="1" smtClean="0"/>
              <a:t>offScreen</a:t>
            </a:r>
            <a:r>
              <a:rPr lang="en-NZ" dirty="0" smtClean="0"/>
              <a:t> canvas</a:t>
            </a:r>
          </a:p>
          <a:p>
            <a:pPr lvl="1"/>
            <a:r>
              <a:rPr lang="en-NZ" dirty="0" smtClean="0"/>
              <a:t>Have the list make the sprites draw themselves (they draw to the </a:t>
            </a:r>
            <a:r>
              <a:rPr lang="en-NZ" dirty="0" err="1" smtClean="0"/>
              <a:t>offScreen</a:t>
            </a:r>
            <a:r>
              <a:rPr lang="en-NZ" dirty="0" smtClean="0"/>
              <a:t> canvas)</a:t>
            </a:r>
          </a:p>
          <a:p>
            <a:pPr lvl="1"/>
            <a:r>
              <a:rPr lang="en-NZ" dirty="0" smtClean="0"/>
              <a:t>Draw the Bitmap to the </a:t>
            </a:r>
            <a:r>
              <a:rPr lang="en-NZ" dirty="0" err="1" smtClean="0"/>
              <a:t>mainCanvas</a:t>
            </a:r>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 – Duplicate the Demo App</a:t>
            </a:r>
            <a:endParaRPr lang="en-NZ" dirty="0"/>
          </a:p>
        </p:txBody>
      </p:sp>
      <p:sp>
        <p:nvSpPr>
          <p:cNvPr id="3" name="Content Placeholder 2"/>
          <p:cNvSpPr>
            <a:spLocks noGrp="1"/>
          </p:cNvSpPr>
          <p:nvPr>
            <p:ph idx="1"/>
          </p:nvPr>
        </p:nvSpPr>
        <p:spPr/>
        <p:txBody>
          <a:bodyPr/>
          <a:lstStyle/>
          <a:p>
            <a:endParaRPr lang="en-NZ"/>
          </a:p>
        </p:txBody>
      </p:sp>
      <p:pic>
        <p:nvPicPr>
          <p:cNvPr id="2051" name="Picture 3"/>
          <p:cNvPicPr>
            <a:picLocks noChangeAspect="1" noChangeArrowheads="1"/>
          </p:cNvPicPr>
          <p:nvPr/>
        </p:nvPicPr>
        <p:blipFill>
          <a:blip r:embed="rId3" cstate="print"/>
          <a:srcRect/>
          <a:stretch>
            <a:fillRect/>
          </a:stretch>
        </p:blipFill>
        <p:spPr bwMode="auto">
          <a:xfrm>
            <a:off x="533400" y="1595369"/>
            <a:ext cx="6445250" cy="4846705"/>
          </a:xfrm>
          <a:prstGeom prst="rect">
            <a:avLst/>
          </a:prstGeom>
          <a:noFill/>
          <a:ln w="9525">
            <a:noFill/>
            <a:miter lim="800000"/>
            <a:headEnd/>
            <a:tailEnd/>
          </a:ln>
        </p:spPr>
      </p:pic>
    </p:spTree>
    <p:extLst>
      <p:ext uri="{BB962C8B-B14F-4D97-AF65-F5344CB8AC3E}">
        <p14:creationId xmlns:p14="http://schemas.microsoft.com/office/powerpoint/2010/main" val="31640241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312</TotalTime>
  <Words>823</Words>
  <Application>Microsoft Office PowerPoint</Application>
  <PresentationFormat>On-screen Show (4:3)</PresentationFormat>
  <Paragraphs>80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Clarity</vt:lpstr>
      <vt:lpstr>Background Images &amp; Double Buffering</vt:lpstr>
      <vt:lpstr>Using Background Images</vt:lpstr>
      <vt:lpstr>Double Buffering</vt:lpstr>
      <vt:lpstr>Making an in-memory drawing surface</vt:lpstr>
      <vt:lpstr>Adding a Background Image</vt:lpstr>
      <vt:lpstr>Timer Code</vt:lpstr>
      <vt:lpstr>Summary</vt:lpstr>
      <vt:lpstr>Practical – Duplicate the Demo App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Default-User</cp:lastModifiedBy>
  <cp:revision>246</cp:revision>
  <cp:lastPrinted>1601-01-01T00:00:00Z</cp:lastPrinted>
  <dcterms:created xsi:type="dcterms:W3CDTF">1601-01-01T00:00:00Z</dcterms:created>
  <dcterms:modified xsi:type="dcterms:W3CDTF">2016-08-10T22:31:35Z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