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1"/>
  </p:notesMasterIdLst>
  <p:sldIdLst>
    <p:sldId id="256" r:id="rId2"/>
    <p:sldId id="263" r:id="rId3"/>
    <p:sldId id="278" r:id="rId4"/>
    <p:sldId id="258" r:id="rId5"/>
    <p:sldId id="257" r:id="rId6"/>
    <p:sldId id="287" r:id="rId7"/>
    <p:sldId id="279" r:id="rId8"/>
    <p:sldId id="289" r:id="rId9"/>
    <p:sldId id="259" r:id="rId10"/>
    <p:sldId id="260" r:id="rId11"/>
    <p:sldId id="280" r:id="rId12"/>
    <p:sldId id="269" r:id="rId13"/>
    <p:sldId id="264" r:id="rId14"/>
    <p:sldId id="265" r:id="rId15"/>
    <p:sldId id="266" r:id="rId16"/>
    <p:sldId id="270" r:id="rId17"/>
    <p:sldId id="290" r:id="rId18"/>
    <p:sldId id="291" r:id="rId19"/>
    <p:sldId id="285" r:id="rId20"/>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600" autoAdjust="0"/>
  </p:normalViewPr>
  <p:slideViewPr>
    <p:cSldViewPr>
      <p:cViewPr varScale="1">
        <p:scale>
          <a:sx n="47" d="100"/>
          <a:sy n="47" d="100"/>
        </p:scale>
        <p:origin x="-192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0" hangingPunct="0">
              <a:defRPr sz="1200" smtClean="0"/>
            </a:lvl1pPr>
          </a:lstStyle>
          <a:p>
            <a:pPr>
              <a:defRPr/>
            </a:pPr>
            <a:endParaRPr lang="en-NZ"/>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eaLnBrk="0" hangingPunct="0">
              <a:defRPr sz="1200" smtClean="0"/>
            </a:lvl1pPr>
          </a:lstStyle>
          <a:p>
            <a:pPr>
              <a:defRPr/>
            </a:pPr>
            <a:fld id="{80ABA2C8-CFC8-44B7-84F8-2A11C4D0601E}" type="datetimeFigureOut">
              <a:rPr lang="en-US"/>
              <a:pPr>
                <a:defRPr/>
              </a:pPr>
              <a:t>8/6/2016</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smtClean="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smtClean="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0" hangingPunct="0">
              <a:defRPr sz="1200" smtClean="0"/>
            </a:lvl1pPr>
          </a:lstStyle>
          <a:p>
            <a:pPr>
              <a:defRPr/>
            </a:pPr>
            <a:endParaRPr lang="en-NZ"/>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eaLnBrk="0" hangingPunct="0">
              <a:defRPr sz="1200" smtClean="0"/>
            </a:lvl1pPr>
          </a:lstStyle>
          <a:p>
            <a:pPr>
              <a:defRPr/>
            </a:pPr>
            <a:fld id="{F110FFD2-7ED9-4620-BFB0-A3A3D7F0ABD1}" type="slidenum">
              <a:rPr lang="en-NZ"/>
              <a:pPr>
                <a:defRPr/>
              </a:pPr>
              <a:t>‹#›</a:t>
            </a:fld>
            <a:endParaRPr lang="en-NZ"/>
          </a:p>
        </p:txBody>
      </p:sp>
    </p:spTree>
    <p:extLst>
      <p:ext uri="{BB962C8B-B14F-4D97-AF65-F5344CB8AC3E}">
        <p14:creationId xmlns="" xmlns:p14="http://schemas.microsoft.com/office/powerpoint/2010/main" val="15701894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 There’s a detailed handout for this</a:t>
            </a:r>
            <a:r>
              <a:rPr lang="en-NZ" baseline="0" dirty="0" smtClean="0"/>
              <a:t> as well, but it’s tricky so we will discuss it first</a:t>
            </a:r>
            <a:endParaRPr lang="en-NZ" dirty="0" smtClean="0"/>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D20AE1-E77B-4C7A-835A-CB23EA4504B7}" type="slidenum">
              <a:rPr lang="en-NZ"/>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AU" dirty="0" smtClean="0"/>
              <a:t>This</a:t>
            </a:r>
            <a:r>
              <a:rPr lang="en-AU" baseline="0" dirty="0" smtClean="0"/>
              <a:t> is the tricky one. We need to move the sprite (i.e. change its </a:t>
            </a:r>
            <a:r>
              <a:rPr lang="en-AU" baseline="0" dirty="0" err="1" smtClean="0"/>
              <a:t>xPos</a:t>
            </a:r>
            <a:r>
              <a:rPr lang="en-AU" baseline="0" dirty="0" smtClean="0"/>
              <a:t> and </a:t>
            </a:r>
            <a:r>
              <a:rPr lang="en-AU" baseline="0" dirty="0" err="1" smtClean="0"/>
              <a:t>yPos</a:t>
            </a:r>
            <a:r>
              <a:rPr lang="en-AU" baseline="0" dirty="0" smtClean="0"/>
              <a:t>) in the correct direction.</a:t>
            </a:r>
            <a:endParaRPr lang="en-AU" dirty="0" smtClean="0"/>
          </a:p>
          <a:p>
            <a:pPr>
              <a:spcBef>
                <a:spcPct val="0"/>
              </a:spcBef>
              <a:buFontTx/>
              <a:buChar char="•"/>
            </a:pPr>
            <a:endParaRPr lang="en-AU" dirty="0" smtClean="0"/>
          </a:p>
          <a:p>
            <a:pPr>
              <a:spcBef>
                <a:spcPct val="0"/>
              </a:spcBef>
              <a:buFontTx/>
              <a:buChar char="•"/>
            </a:pPr>
            <a:r>
              <a:rPr lang="en-AU" dirty="0" smtClean="0"/>
              <a:t>(</a:t>
            </a:r>
            <a:r>
              <a:rPr lang="en-AU" dirty="0" smtClean="0"/>
              <a:t>On</a:t>
            </a:r>
            <a:r>
              <a:rPr lang="en-AU" baseline="0" dirty="0" smtClean="0"/>
              <a:t> board b</a:t>
            </a:r>
            <a:r>
              <a:rPr lang="en-AU" dirty="0" smtClean="0"/>
              <a:t>efore slide)</a:t>
            </a:r>
          </a:p>
          <a:p>
            <a:pPr>
              <a:spcBef>
                <a:spcPct val="0"/>
              </a:spcBef>
              <a:buFontTx/>
              <a:buChar char="•"/>
            </a:pPr>
            <a:endParaRPr lang="en-AU" dirty="0" smtClean="0"/>
          </a:p>
          <a:p>
            <a:pPr>
              <a:spcBef>
                <a:spcPct val="0"/>
              </a:spcBef>
              <a:buFontTx/>
              <a:buChar char="•"/>
            </a:pPr>
            <a:r>
              <a:rPr lang="en-AU" dirty="0" smtClean="0"/>
              <a:t>We </a:t>
            </a:r>
            <a:r>
              <a:rPr lang="en-AU" dirty="0" smtClean="0"/>
              <a:t>want to continue with </a:t>
            </a:r>
            <a:r>
              <a:rPr lang="en-AU" dirty="0" err="1" smtClean="0"/>
              <a:t>xPos</a:t>
            </a:r>
            <a:r>
              <a:rPr lang="en-AU" dirty="0" smtClean="0"/>
              <a:t>+=</a:t>
            </a:r>
            <a:r>
              <a:rPr lang="en-AU" dirty="0" err="1" smtClean="0"/>
              <a:t>xVel</a:t>
            </a:r>
            <a:r>
              <a:rPr lang="en-AU" dirty="0" smtClean="0"/>
              <a:t> and </a:t>
            </a:r>
            <a:r>
              <a:rPr lang="en-AU" dirty="0" err="1" smtClean="0"/>
              <a:t>yPos</a:t>
            </a:r>
            <a:r>
              <a:rPr lang="en-AU" dirty="0" smtClean="0"/>
              <a:t> +=</a:t>
            </a:r>
            <a:r>
              <a:rPr lang="en-AU" baseline="0" dirty="0" smtClean="0"/>
              <a:t> </a:t>
            </a:r>
            <a:r>
              <a:rPr lang="en-AU" baseline="0" dirty="0" err="1" smtClean="0"/>
              <a:t>yVel</a:t>
            </a:r>
            <a:r>
              <a:rPr lang="en-AU" baseline="0" dirty="0" smtClean="0"/>
              <a:t>, we now</a:t>
            </a:r>
            <a:r>
              <a:rPr lang="en-AU" dirty="0" smtClean="0"/>
              <a:t> need to have</a:t>
            </a:r>
            <a:r>
              <a:rPr lang="en-AU" baseline="0" dirty="0" smtClean="0"/>
              <a:t> the correct values to add to </a:t>
            </a:r>
            <a:r>
              <a:rPr lang="en-AU" baseline="0" dirty="0" err="1" smtClean="0"/>
              <a:t>xPos</a:t>
            </a:r>
            <a:r>
              <a:rPr lang="en-AU" baseline="0" dirty="0" smtClean="0"/>
              <a:t> and </a:t>
            </a:r>
            <a:r>
              <a:rPr lang="en-AU" baseline="0" dirty="0" err="1" smtClean="0"/>
              <a:t>yPos</a:t>
            </a:r>
            <a:r>
              <a:rPr lang="en-AU" baseline="0" dirty="0" smtClean="0"/>
              <a:t> in our move</a:t>
            </a:r>
            <a:endParaRPr lang="en-AU" dirty="0" smtClean="0"/>
          </a:p>
          <a:p>
            <a:pPr>
              <a:spcBef>
                <a:spcPct val="0"/>
              </a:spcBef>
              <a:buFontTx/>
              <a:buChar char="•"/>
            </a:pPr>
            <a:r>
              <a:rPr lang="en-AU" dirty="0" smtClean="0"/>
              <a:t>Let’s start first thinking only </a:t>
            </a:r>
            <a:r>
              <a:rPr lang="en-AU" dirty="0" err="1" smtClean="0"/>
              <a:t>abour</a:t>
            </a:r>
            <a:r>
              <a:rPr lang="en-AU" dirty="0" smtClean="0"/>
              <a:t> East/West movement</a:t>
            </a:r>
            <a:r>
              <a:rPr lang="en-AU" baseline="0" dirty="0" smtClean="0"/>
              <a:t> (so </a:t>
            </a:r>
            <a:r>
              <a:rPr lang="en-AU" baseline="0" dirty="0" err="1" smtClean="0"/>
              <a:t>yVel</a:t>
            </a:r>
            <a:r>
              <a:rPr lang="en-AU" baseline="0" dirty="0" smtClean="0"/>
              <a:t>= 0 and doesn’t matter). You will easily be able to expand the logic to include North/South.</a:t>
            </a:r>
          </a:p>
          <a:p>
            <a:pPr>
              <a:spcBef>
                <a:spcPct val="0"/>
              </a:spcBef>
              <a:buFontTx/>
              <a:buChar char="•"/>
            </a:pPr>
            <a:endParaRPr lang="en-AU" baseline="0" dirty="0" smtClean="0"/>
          </a:p>
          <a:p>
            <a:pPr>
              <a:spcBef>
                <a:spcPct val="0"/>
              </a:spcBef>
              <a:buFontTx/>
              <a:buChar char="•"/>
            </a:pPr>
            <a:r>
              <a:rPr lang="en-AU" baseline="0" dirty="0" smtClean="0"/>
              <a:t>So far, since our move was </a:t>
            </a:r>
            <a:r>
              <a:rPr lang="en-AU" baseline="0" dirty="0" err="1" smtClean="0"/>
              <a:t>xPos</a:t>
            </a:r>
            <a:r>
              <a:rPr lang="en-AU" baseline="0" dirty="0" smtClean="0"/>
              <a:t> += </a:t>
            </a:r>
            <a:r>
              <a:rPr lang="en-AU" baseline="0" dirty="0" err="1" smtClean="0"/>
              <a:t>xVel</a:t>
            </a:r>
            <a:r>
              <a:rPr lang="en-AU" baseline="0" dirty="0" smtClean="0"/>
              <a:t>, if we wanted to move East we made </a:t>
            </a:r>
            <a:r>
              <a:rPr lang="en-AU" baseline="0" dirty="0" err="1" smtClean="0"/>
              <a:t>xVel</a:t>
            </a:r>
            <a:r>
              <a:rPr lang="en-AU" baseline="0" dirty="0" smtClean="0"/>
              <a:t> positive, say 5. If we wanted to move West, we multiplied </a:t>
            </a:r>
            <a:r>
              <a:rPr lang="en-AU" baseline="0" dirty="0" err="1" smtClean="0"/>
              <a:t>xVel</a:t>
            </a:r>
            <a:r>
              <a:rPr lang="en-AU" baseline="0" dirty="0" smtClean="0"/>
              <a:t> by -1, changing it to -5. That way, we could use the same code in the Move (better than trying to sometimes add and sometimes subtract).</a:t>
            </a:r>
          </a:p>
          <a:p>
            <a:pPr>
              <a:spcBef>
                <a:spcPct val="0"/>
              </a:spcBef>
              <a:buFontTx/>
              <a:buChar char="•"/>
            </a:pPr>
            <a:r>
              <a:rPr lang="en-AU" baseline="0" dirty="0" smtClean="0"/>
              <a:t>If you try to do directional movement by changing </a:t>
            </a:r>
            <a:r>
              <a:rPr lang="en-AU" baseline="0" dirty="0" err="1" smtClean="0"/>
              <a:t>xVel</a:t>
            </a:r>
            <a:r>
              <a:rPr lang="en-AU" baseline="0" dirty="0" smtClean="0"/>
              <a:t>, you will spend a lot of time toggling and your code will get messy.</a:t>
            </a:r>
          </a:p>
          <a:p>
            <a:pPr>
              <a:spcBef>
                <a:spcPct val="0"/>
              </a:spcBef>
              <a:buFontTx/>
              <a:buChar char="•"/>
            </a:pPr>
            <a:endParaRPr lang="en-AU" baseline="0" dirty="0" smtClean="0"/>
          </a:p>
          <a:p>
            <a:pPr>
              <a:spcBef>
                <a:spcPct val="0"/>
              </a:spcBef>
              <a:buFontTx/>
              <a:buChar char="•"/>
            </a:pPr>
            <a:r>
              <a:rPr lang="en-AU" baseline="0" dirty="0" smtClean="0"/>
              <a:t>A more elegant solution can be achieved by recognising that there are really two components to the Sprite’s velocity: the size (magnitude) of the step, and the positive or negative direction of the step.</a:t>
            </a:r>
          </a:p>
          <a:p>
            <a:pPr>
              <a:spcBef>
                <a:spcPct val="0"/>
              </a:spcBef>
              <a:buFontTx/>
              <a:buChar char="•"/>
            </a:pPr>
            <a:r>
              <a:rPr lang="en-AU" baseline="0" dirty="0" smtClean="0"/>
              <a:t>In our above example, the size was always 5, the direction for East was positive and the direction for West was negative.</a:t>
            </a:r>
          </a:p>
          <a:p>
            <a:pPr>
              <a:spcBef>
                <a:spcPct val="0"/>
              </a:spcBef>
              <a:buFontTx/>
              <a:buChar char="•"/>
            </a:pPr>
            <a:endParaRPr lang="en-AU" baseline="0" dirty="0" smtClean="0"/>
          </a:p>
          <a:p>
            <a:pPr>
              <a:spcBef>
                <a:spcPct val="0"/>
              </a:spcBef>
              <a:buFontTx/>
              <a:buChar char="•"/>
            </a:pPr>
            <a:r>
              <a:rPr lang="en-AU" baseline="0" dirty="0" smtClean="0"/>
              <a:t>The total movement is achieved by taking magnitude times direction and incrementing </a:t>
            </a:r>
            <a:r>
              <a:rPr lang="en-AU" baseline="0" dirty="0" err="1" smtClean="0"/>
              <a:t>xVel</a:t>
            </a:r>
            <a:r>
              <a:rPr lang="en-AU" baseline="0" dirty="0" smtClean="0"/>
              <a:t> by that amount. (5 * -1) or (5 * +1).</a:t>
            </a:r>
          </a:p>
          <a:p>
            <a:pPr>
              <a:spcBef>
                <a:spcPct val="0"/>
              </a:spcBef>
              <a:buFontTx/>
              <a:buChar char="•"/>
            </a:pPr>
            <a:endParaRPr lang="en-AU" baseline="0" dirty="0" smtClean="0"/>
          </a:p>
          <a:p>
            <a:pPr>
              <a:spcBef>
                <a:spcPct val="0"/>
              </a:spcBef>
              <a:buFontTx/>
              <a:buChar char="•"/>
            </a:pPr>
            <a:r>
              <a:rPr lang="en-AU" baseline="0" dirty="0" smtClean="0"/>
              <a:t>You can extend this logic to </a:t>
            </a:r>
            <a:r>
              <a:rPr lang="en-AU" baseline="0" dirty="0" err="1" smtClean="0"/>
              <a:t>yVel</a:t>
            </a:r>
            <a:r>
              <a:rPr lang="en-AU" baseline="0" dirty="0" smtClean="0"/>
              <a:t> by assuming that you can have a direction of 0. This simplifies your move equation (as we will see in a minute).</a:t>
            </a:r>
          </a:p>
          <a:p>
            <a:pPr>
              <a:spcBef>
                <a:spcPct val="0"/>
              </a:spcBef>
              <a:buFontTx/>
              <a:buChar char="•"/>
            </a:pPr>
            <a:r>
              <a:rPr lang="en-AU" baseline="0" dirty="0" smtClean="0"/>
              <a:t>Starting now, we are going to break up our velocities into these two components. We will see the implementation advantage of this as we proceed.</a:t>
            </a:r>
          </a:p>
          <a:p>
            <a:pPr>
              <a:spcBef>
                <a:spcPct val="0"/>
              </a:spcBef>
              <a:buFontTx/>
              <a:buChar char="•"/>
            </a:pPr>
            <a:endParaRPr lang="en-AU" baseline="0" dirty="0" smtClean="0"/>
          </a:p>
          <a:p>
            <a:pPr>
              <a:spcBef>
                <a:spcPct val="0"/>
              </a:spcBef>
              <a:buFontTx/>
              <a:buNone/>
            </a:pPr>
            <a:r>
              <a:rPr lang="en-AU" baseline="0" dirty="0" smtClean="0"/>
              <a:t>(Slide)</a:t>
            </a:r>
            <a:endParaRPr lang="en-AU" dirty="0" smtClean="0"/>
          </a:p>
          <a:p>
            <a:pPr>
              <a:spcBef>
                <a:spcPct val="0"/>
              </a:spcBef>
              <a:buFontTx/>
              <a:buChar char="•"/>
            </a:pPr>
            <a:r>
              <a:rPr lang="en-AU" dirty="0" smtClean="0"/>
              <a:t>Magnitude is how much</a:t>
            </a:r>
            <a:r>
              <a:rPr lang="en-AU" baseline="0" dirty="0" smtClean="0"/>
              <a:t> the sprite moves at each timer tick (i.e. how fast he is going)</a:t>
            </a:r>
          </a:p>
          <a:p>
            <a:pPr>
              <a:spcBef>
                <a:spcPct val="0"/>
              </a:spcBef>
              <a:buFontTx/>
              <a:buChar char="•"/>
            </a:pPr>
            <a:r>
              <a:rPr lang="en-AU" baseline="0" dirty="0" smtClean="0"/>
              <a:t>Direction is positive/negative on the x-axis and positive/negative on the y-axis</a:t>
            </a:r>
          </a:p>
          <a:p>
            <a:pPr>
              <a:spcBef>
                <a:spcPct val="0"/>
              </a:spcBef>
              <a:buFontTx/>
              <a:buChar char="•"/>
            </a:pPr>
            <a:endParaRPr lang="en-AU" dirty="0" smtClean="0"/>
          </a:p>
          <a:p>
            <a:pPr>
              <a:spcBef>
                <a:spcPct val="0"/>
              </a:spcBef>
              <a:buFontTx/>
              <a:buChar char="•"/>
            </a:pPr>
            <a:r>
              <a:rPr lang="en-AU" dirty="0" err="1" smtClean="0"/>
              <a:t>XVel</a:t>
            </a:r>
            <a:r>
              <a:rPr lang="en-AU" dirty="0" smtClean="0"/>
              <a:t> and </a:t>
            </a:r>
            <a:r>
              <a:rPr lang="en-AU" dirty="0" err="1" smtClean="0"/>
              <a:t>YVel</a:t>
            </a:r>
            <a:r>
              <a:rPr lang="en-AU" dirty="0" smtClean="0"/>
              <a:t> represent the </a:t>
            </a:r>
            <a:r>
              <a:rPr lang="en-AU" b="1" i="1" dirty="0" smtClean="0"/>
              <a:t>magnitude</a:t>
            </a:r>
            <a:r>
              <a:rPr lang="en-AU" dirty="0" smtClean="0"/>
              <a:t> of a single “step” when the sprite moves. </a:t>
            </a:r>
          </a:p>
          <a:p>
            <a:pPr>
              <a:spcBef>
                <a:spcPct val="0"/>
              </a:spcBef>
              <a:buFontTx/>
              <a:buChar char="•"/>
            </a:pPr>
            <a:r>
              <a:rPr lang="en-AU" b="1" dirty="0" smtClean="0"/>
              <a:t>From</a:t>
            </a:r>
            <a:r>
              <a:rPr lang="en-AU" b="1" baseline="0" dirty="0" smtClean="0"/>
              <a:t> now on THEY WILL ALWAYS BE POSITIVE</a:t>
            </a:r>
          </a:p>
          <a:p>
            <a:pPr>
              <a:spcBef>
                <a:spcPct val="0"/>
              </a:spcBef>
              <a:buFontTx/>
              <a:buChar char="•"/>
            </a:pPr>
            <a:endParaRPr lang="en-AU" b="1" dirty="0" smtClean="0"/>
          </a:p>
          <a:p>
            <a:pPr>
              <a:spcBef>
                <a:spcPct val="0"/>
              </a:spcBef>
              <a:buFontTx/>
              <a:buChar char="•"/>
            </a:pPr>
            <a:r>
              <a:rPr lang="en-AU" dirty="0" smtClean="0"/>
              <a:t>So you must adjust their </a:t>
            </a:r>
            <a:r>
              <a:rPr lang="en-AU" b="1" i="1" dirty="0" smtClean="0"/>
              <a:t>sign</a:t>
            </a:r>
            <a:r>
              <a:rPr lang="en-AU" dirty="0" smtClean="0"/>
              <a:t> (positive or negative) to produce movement in the correct direction along the x and y axes.</a:t>
            </a:r>
          </a:p>
          <a:p>
            <a:pPr>
              <a:spcBef>
                <a:spcPct val="0"/>
              </a:spcBef>
              <a:buFontTx/>
              <a:buChar char="•"/>
            </a:pPr>
            <a:r>
              <a:rPr lang="en-AU" b="1" dirty="0" smtClean="0"/>
              <a:t>Each compass direction has a particular</a:t>
            </a:r>
            <a:r>
              <a:rPr lang="en-AU" b="1" baseline="0" dirty="0" smtClean="0"/>
              <a:t> pair of values to adjust the sign as needed =&gt; one for the X axis and one for the Y</a:t>
            </a:r>
          </a:p>
          <a:p>
            <a:pPr>
              <a:spcBef>
                <a:spcPct val="0"/>
              </a:spcBef>
              <a:buFontTx/>
              <a:buChar char="•"/>
            </a:pPr>
            <a:r>
              <a:rPr lang="en-AU" baseline="0" dirty="0" smtClean="0"/>
              <a:t>We multiply our velocities (magnitudes) by these values.</a:t>
            </a:r>
            <a:endParaRPr lang="en-AU" dirty="0" smtClean="0"/>
          </a:p>
          <a:p>
            <a:pPr>
              <a:spcBef>
                <a:spcPct val="0"/>
              </a:spcBef>
              <a:buFontTx/>
              <a:buChar char="•"/>
            </a:pPr>
            <a:r>
              <a:rPr lang="en-AU" b="1" dirty="0" smtClean="0"/>
              <a:t>Do examples: (-1,0) = West; (1,1) = </a:t>
            </a:r>
            <a:r>
              <a:rPr lang="en-AU" b="1" dirty="0" err="1" smtClean="0"/>
              <a:t>SouthEast</a:t>
            </a:r>
            <a:r>
              <a:rPr lang="en-AU" b="1" dirty="0" smtClean="0"/>
              <a:t>, etc.</a:t>
            </a:r>
          </a:p>
          <a:p>
            <a:pPr>
              <a:spcBef>
                <a:spcPct val="0"/>
              </a:spcBef>
              <a:buFontTx/>
              <a:buChar char="•"/>
            </a:pPr>
            <a:endParaRPr lang="en-AU" b="1" dirty="0" smtClean="0"/>
          </a:p>
          <a:p>
            <a:pPr>
              <a:spcBef>
                <a:spcPct val="0"/>
              </a:spcBef>
              <a:buFontTx/>
              <a:buChar char="•"/>
            </a:pPr>
            <a:r>
              <a:rPr lang="en-AU" dirty="0" smtClean="0"/>
              <a:t>All values shown on next slide</a:t>
            </a:r>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70B1795-5485-45ED-B906-428016774266}" type="slidenum">
              <a:rPr lang="en-NZ"/>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(1,0)</a:t>
            </a:r>
          </a:p>
          <a:p>
            <a:pPr>
              <a:buFont typeface="Arial" pitchFamily="34" charset="0"/>
              <a:buChar char="•"/>
            </a:pPr>
            <a:r>
              <a:rPr lang="en-NZ" dirty="0" smtClean="0"/>
              <a:t>(-1,0)</a:t>
            </a:r>
          </a:p>
          <a:p>
            <a:pPr>
              <a:buFont typeface="Arial" pitchFamily="34" charset="0"/>
              <a:buChar char="•"/>
            </a:pPr>
            <a:r>
              <a:rPr lang="en-NZ" dirty="0" smtClean="0"/>
              <a:t>(-1,1). </a:t>
            </a:r>
          </a:p>
          <a:p>
            <a:pPr>
              <a:buFont typeface="Arial" pitchFamily="34" charset="0"/>
              <a:buChar char="•"/>
            </a:pPr>
            <a:r>
              <a:rPr lang="en-NZ" dirty="0" smtClean="0"/>
              <a:t>South West isn’t in our demo, but those images are available,</a:t>
            </a:r>
            <a:r>
              <a:rPr lang="en-NZ" baseline="0" dirty="0" smtClean="0"/>
              <a:t> and you could easily extend this architecture to include them.</a:t>
            </a:r>
          </a:p>
          <a:p>
            <a:pPr>
              <a:buFont typeface="Arial" pitchFamily="34" charset="0"/>
              <a:buChar char="•"/>
            </a:pPr>
            <a:r>
              <a:rPr lang="en-NZ" baseline="0" dirty="0" smtClean="0"/>
              <a:t>you’d just need to come up with something for the user input</a:t>
            </a:r>
          </a:p>
          <a:p>
            <a:pPr>
              <a:buFont typeface="Arial" pitchFamily="34" charset="0"/>
              <a:buChar char="•"/>
            </a:pPr>
            <a:r>
              <a:rPr lang="en-NZ" baseline="0" dirty="0" smtClean="0"/>
              <a:t>When we perform the computation, the sprite moves in the desired direction</a:t>
            </a:r>
          </a:p>
          <a:p>
            <a:pPr>
              <a:buFont typeface="Arial" pitchFamily="34" charset="0"/>
              <a:buChar char="•"/>
            </a:pPr>
            <a:r>
              <a:rPr lang="en-NZ" baseline="0" dirty="0" smtClean="0"/>
              <a:t>If his image shows him facing that way, we have convincing directional movement</a:t>
            </a:r>
          </a:p>
          <a:p>
            <a:pPr>
              <a:buFont typeface="Arial" pitchFamily="34" charset="0"/>
              <a:buChar char="•"/>
            </a:pPr>
            <a:endParaRPr lang="en-NZ" baseline="0" dirty="0" smtClean="0"/>
          </a:p>
          <a:p>
            <a:pPr>
              <a:buFont typeface="Arial" pitchFamily="34" charset="0"/>
              <a:buChar char="•"/>
            </a:pPr>
            <a:r>
              <a:rPr lang="en-NZ" baseline="0" dirty="0" smtClean="0"/>
              <a:t>Note that you only need one set of statements in your Move method. There is no switch or big mess of if statements. </a:t>
            </a:r>
          </a:p>
          <a:p>
            <a:pPr>
              <a:buFont typeface="Arial" pitchFamily="34" charset="0"/>
              <a:buChar char="•"/>
            </a:pPr>
            <a:r>
              <a:rPr lang="en-NZ" baseline="0" dirty="0" smtClean="0"/>
              <a:t>Those two computations are all that’s required for all directions of movement, assuming you can get the correct values into </a:t>
            </a:r>
            <a:r>
              <a:rPr lang="en-NZ" baseline="0" dirty="0" err="1" smtClean="0"/>
              <a:t>xDirection</a:t>
            </a:r>
            <a:r>
              <a:rPr lang="en-NZ" baseline="0" dirty="0" smtClean="0"/>
              <a:t> and </a:t>
            </a:r>
            <a:r>
              <a:rPr lang="en-NZ" baseline="0" dirty="0" err="1" smtClean="0"/>
              <a:t>yDirection</a:t>
            </a:r>
            <a:r>
              <a:rPr lang="en-NZ" baseline="0" dirty="0" smtClean="0"/>
              <a:t>.</a:t>
            </a:r>
          </a:p>
          <a:p>
            <a:pPr>
              <a:buFont typeface="Arial" pitchFamily="34" charset="0"/>
              <a:buChar char="•"/>
            </a:pPr>
            <a:r>
              <a:rPr lang="en-NZ" baseline="0" dirty="0" smtClean="0"/>
              <a:t>How do we do that?</a:t>
            </a:r>
          </a:p>
          <a:p>
            <a:pPr>
              <a:buFont typeface="Arial" pitchFamily="34" charset="0"/>
              <a:buChar char="•"/>
            </a:pPr>
            <a:r>
              <a:rPr lang="en-NZ" baseline="0" dirty="0" smtClean="0"/>
              <a:t>Let’s look at the values for </a:t>
            </a:r>
            <a:r>
              <a:rPr lang="en-NZ" baseline="0" dirty="0" err="1" smtClean="0"/>
              <a:t>xDirection</a:t>
            </a:r>
            <a:r>
              <a:rPr lang="en-NZ" baseline="0" dirty="0" smtClean="0"/>
              <a:t> and </a:t>
            </a:r>
            <a:r>
              <a:rPr lang="en-NZ" baseline="0" dirty="0" err="1" smtClean="0"/>
              <a:t>yDirection</a:t>
            </a:r>
            <a:r>
              <a:rPr lang="en-NZ" baseline="0" dirty="0" smtClean="0"/>
              <a:t> for each of the four compass directions...</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 You</a:t>
            </a:r>
            <a:r>
              <a:rPr lang="en-NZ" baseline="0" dirty="0" smtClean="0"/>
              <a:t> could organise your intuitions there into this little table. (</a:t>
            </a:r>
            <a:r>
              <a:rPr lang="en-NZ" dirty="0" smtClean="0"/>
              <a:t>Extend for intermediate compass directions when needed.)</a:t>
            </a:r>
          </a:p>
          <a:p>
            <a:pPr>
              <a:spcBef>
                <a:spcPct val="0"/>
              </a:spcBef>
              <a:buFontTx/>
              <a:buChar char="•"/>
            </a:pPr>
            <a:r>
              <a:rPr lang="en-NZ" dirty="0" smtClean="0"/>
              <a:t>How then do you store and use these values? Do you need 8 new data properties for your Sprite: </a:t>
            </a:r>
            <a:r>
              <a:rPr lang="en-NZ" dirty="0" err="1" smtClean="0"/>
              <a:t>xDirEast</a:t>
            </a:r>
            <a:r>
              <a:rPr lang="en-NZ" dirty="0" smtClean="0"/>
              <a:t>,</a:t>
            </a:r>
            <a:r>
              <a:rPr lang="en-NZ" baseline="0" dirty="0" smtClean="0"/>
              <a:t> </a:t>
            </a:r>
            <a:r>
              <a:rPr lang="en-NZ" baseline="0" dirty="0" err="1" smtClean="0"/>
              <a:t>yDirEast</a:t>
            </a:r>
            <a:r>
              <a:rPr lang="en-NZ" baseline="0" dirty="0" smtClean="0"/>
              <a:t>, </a:t>
            </a:r>
            <a:r>
              <a:rPr lang="en-NZ" baseline="0" dirty="0" err="1" smtClean="0"/>
              <a:t>xDirSouth</a:t>
            </a:r>
            <a:r>
              <a:rPr lang="en-NZ" baseline="0" dirty="0" smtClean="0"/>
              <a:t>, </a:t>
            </a:r>
            <a:r>
              <a:rPr lang="en-NZ" baseline="0" dirty="0" err="1" smtClean="0"/>
              <a:t>yDirSouth</a:t>
            </a:r>
            <a:r>
              <a:rPr lang="en-NZ" baseline="0" dirty="0" smtClean="0"/>
              <a:t>, etc.?</a:t>
            </a:r>
          </a:p>
          <a:p>
            <a:pPr>
              <a:spcBef>
                <a:spcPct val="0"/>
              </a:spcBef>
              <a:buFontTx/>
              <a:buChar char="•"/>
            </a:pPr>
            <a:r>
              <a:rPr lang="en-NZ" baseline="0" dirty="0" smtClean="0"/>
              <a:t>No.</a:t>
            </a:r>
            <a:endParaRPr lang="en-NZ" dirty="0" smtClean="0"/>
          </a:p>
          <a:p>
            <a:pPr>
              <a:spcBef>
                <a:spcPct val="0"/>
              </a:spcBef>
              <a:buFontTx/>
              <a:buChar char="•"/>
            </a:pPr>
            <a:r>
              <a:rPr lang="en-NZ" dirty="0" smtClean="0"/>
              <a:t>See this nice table? Whenever you find yourself expressing logic by putting things</a:t>
            </a:r>
            <a:r>
              <a:rPr lang="en-NZ" baseline="0" dirty="0" smtClean="0"/>
              <a:t> into a table, you should consider whether an array would help.</a:t>
            </a:r>
          </a:p>
          <a:p>
            <a:pPr>
              <a:spcBef>
                <a:spcPct val="0"/>
              </a:spcBef>
              <a:buFontTx/>
              <a:buChar char="•"/>
            </a:pPr>
            <a:r>
              <a:rPr lang="en-NZ" baseline="0" dirty="0" smtClean="0"/>
              <a:t>In this case, it certainly would.</a:t>
            </a:r>
          </a:p>
          <a:p>
            <a:pPr>
              <a:spcBef>
                <a:spcPct val="0"/>
              </a:spcBef>
              <a:buFontTx/>
              <a:buChar char="•"/>
            </a:pPr>
            <a:r>
              <a:rPr lang="en-NZ" baseline="0" dirty="0" smtClean="0"/>
              <a:t>We don’t want to have to store 8 individual direction variables. In addition to being simply cumbersome, it would be very awkward to switch between them when we changed directions. It would require some large switch statement or if-else</a:t>
            </a:r>
          </a:p>
          <a:p>
            <a:pPr>
              <a:spcBef>
                <a:spcPct val="0"/>
              </a:spcBef>
              <a:buFontTx/>
              <a:buChar char="•"/>
            </a:pPr>
            <a:r>
              <a:rPr lang="en-NZ" b="1" baseline="0" dirty="0" smtClean="0"/>
              <a:t>If instead we store the direction variables in a nice array, we can use </a:t>
            </a:r>
            <a:r>
              <a:rPr lang="en-NZ" b="1" baseline="0" dirty="0" err="1" smtClean="0"/>
              <a:t>spriteDirection</a:t>
            </a:r>
            <a:r>
              <a:rPr lang="en-NZ" b="1" baseline="0" dirty="0" smtClean="0"/>
              <a:t> to index into it exactly as we use </a:t>
            </a:r>
            <a:r>
              <a:rPr lang="en-NZ" b="1" baseline="0" dirty="0" err="1" smtClean="0"/>
              <a:t>spriteDirection</a:t>
            </a:r>
            <a:r>
              <a:rPr lang="en-NZ" b="1" baseline="0" dirty="0" smtClean="0"/>
              <a:t> to index into the bitmap array. Just put the directions for EAST in location 0, for SOUTH in location 1, etc.</a:t>
            </a:r>
          </a:p>
          <a:p>
            <a:pPr>
              <a:spcBef>
                <a:spcPct val="0"/>
              </a:spcBef>
              <a:buFontTx/>
              <a:buChar char="•"/>
            </a:pPr>
            <a:r>
              <a:rPr lang="en-NZ" b="0" baseline="0" dirty="0" smtClean="0"/>
              <a:t>And that is elegant coding.</a:t>
            </a:r>
            <a:endParaRPr lang="en-NZ" b="0" dirty="0" smtClean="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574B344-1511-4D00-9F27-5A3B76535308}" type="slidenum">
              <a:rPr lang="en-NZ"/>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Note that Point is a primitive, so no ^ required.</a:t>
            </a:r>
          </a:p>
          <a:p>
            <a:pPr marL="171450" indent="-171450">
              <a:buFont typeface="Arial" pitchFamily="34" charset="0"/>
              <a:buChar char="•"/>
            </a:pPr>
            <a:r>
              <a:rPr lang="en-NZ" dirty="0" smtClean="0"/>
              <a:t>Then </a:t>
            </a:r>
            <a:r>
              <a:rPr lang="en-NZ" dirty="0" smtClean="0"/>
              <a:t>the code we require is as shown</a:t>
            </a:r>
          </a:p>
          <a:p>
            <a:pPr marL="171450" indent="-171450">
              <a:buFont typeface="Arial" pitchFamily="34" charset="0"/>
              <a:buChar char="•"/>
            </a:pPr>
            <a:r>
              <a:rPr lang="en-NZ" dirty="0" smtClean="0"/>
              <a:t>Isn’t that cool?</a:t>
            </a:r>
          </a:p>
          <a:p>
            <a:pPr marL="171450" indent="-171450">
              <a:buFont typeface="Arial" pitchFamily="34" charset="0"/>
              <a:buChar char="•"/>
            </a:pPr>
            <a:r>
              <a:rPr lang="en-NZ" dirty="0" smtClean="0"/>
              <a:t>Where do we set up </a:t>
            </a:r>
            <a:r>
              <a:rPr lang="en-NZ" dirty="0" err="1" smtClean="0"/>
              <a:t>velocityDirections</a:t>
            </a:r>
            <a:r>
              <a:rPr lang="en-NZ" dirty="0" smtClean="0"/>
              <a:t>? =&gt; In the constructor.</a:t>
            </a:r>
            <a:r>
              <a:rPr lang="en-NZ" baseline="0" dirty="0" smtClean="0"/>
              <a:t> This is data that the object needs to know.</a:t>
            </a:r>
            <a:endParaRPr lang="en-NZ" dirty="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13</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Declare in class declaration</a:t>
            </a:r>
          </a:p>
          <a:p>
            <a:pPr>
              <a:spcBef>
                <a:spcPct val="0"/>
              </a:spcBef>
              <a:buFontTx/>
              <a:buChar char="•"/>
            </a:pPr>
            <a:r>
              <a:rPr lang="en-NZ" dirty="0" smtClean="0"/>
              <a:t>Initialise in the constructor</a:t>
            </a:r>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681F3D-EAB5-4193-8EB3-B1D7E52B2779}" type="slidenum">
              <a:rPr lang="en-NZ"/>
              <a:pPr/>
              <a:t>14</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 </a:t>
            </a:r>
            <a:r>
              <a:rPr lang="en-NZ" dirty="0" err="1" smtClean="0"/>
              <a:t>xVel</a:t>
            </a:r>
            <a:r>
              <a:rPr lang="en-NZ" dirty="0" smtClean="0"/>
              <a:t> and </a:t>
            </a:r>
            <a:r>
              <a:rPr lang="en-NZ" dirty="0" err="1" smtClean="0"/>
              <a:t>yVel</a:t>
            </a:r>
            <a:r>
              <a:rPr lang="en-NZ" dirty="0" smtClean="0"/>
              <a:t> don’t have to change sign all the time. They are always positive.</a:t>
            </a:r>
          </a:p>
          <a:p>
            <a:pPr>
              <a:spcBef>
                <a:spcPct val="0"/>
              </a:spcBef>
              <a:buFontTx/>
              <a:buChar char="•"/>
            </a:pPr>
            <a:r>
              <a:rPr lang="en-NZ" dirty="0" smtClean="0"/>
              <a:t>Note how beautiful this is. No if statements. It works for as many directions as you need – just extend the array as required</a:t>
            </a:r>
          </a:p>
          <a:p>
            <a:pPr>
              <a:spcBef>
                <a:spcPct val="0"/>
              </a:spcBef>
              <a:buFontTx/>
              <a:buChar char="•"/>
            </a:pPr>
            <a:r>
              <a:rPr lang="en-NZ" dirty="0" smtClean="0"/>
              <a:t>Note that you are not seeing all of the code</a:t>
            </a:r>
            <a:r>
              <a:rPr lang="en-NZ" baseline="0" dirty="0" smtClean="0"/>
              <a:t> in my move method.</a:t>
            </a:r>
          </a:p>
          <a:p>
            <a:pPr>
              <a:spcBef>
                <a:spcPct val="0"/>
              </a:spcBef>
              <a:buFontTx/>
              <a:buChar char="•"/>
            </a:pPr>
            <a:r>
              <a:rPr lang="en-NZ" baseline="0" dirty="0" smtClean="0"/>
              <a:t>I’ve got some bounds checking as well. We will discuss next time.</a:t>
            </a:r>
            <a:endParaRPr lang="en-NZ" dirty="0"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5ED8946-3F0F-4FB9-85D6-6614EEEE58A4}" type="slidenum">
              <a:rPr lang="en-NZ"/>
              <a:pPr/>
              <a:t>15</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NZ" dirty="0" smtClean="0"/>
          </a:p>
          <a:p>
            <a:pPr marL="171450" indent="-171450">
              <a:buFont typeface="Arial" pitchFamily="34" charset="0"/>
              <a:buChar char="•"/>
            </a:pPr>
            <a:r>
              <a:rPr lang="en-NZ" dirty="0" smtClean="0"/>
              <a:t>Very straightforward</a:t>
            </a:r>
          </a:p>
          <a:p>
            <a:pPr marL="171450" indent="-171450">
              <a:buFont typeface="Arial" pitchFamily="34" charset="0"/>
              <a:buChar char="•"/>
            </a:pPr>
            <a:r>
              <a:rPr lang="en-NZ" dirty="0" smtClean="0"/>
              <a:t>Adjust syntax</a:t>
            </a:r>
            <a:r>
              <a:rPr lang="en-NZ" baseline="0" dirty="0" smtClean="0"/>
              <a:t> for #define and/or set/get methods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In this implementation, the erase/move/draw cycle is in the timer, so all that happens here is the change of direction.</a:t>
            </a:r>
          </a:p>
          <a:p>
            <a:pPr marL="171450" indent="-171450">
              <a:buFont typeface="Arial" pitchFamily="34" charset="0"/>
              <a:buChar char="•"/>
            </a:pPr>
            <a:r>
              <a:rPr lang="en-NZ" dirty="0" smtClean="0"/>
              <a:t>Think</a:t>
            </a:r>
            <a:r>
              <a:rPr lang="en-NZ" baseline="0" dirty="0" smtClean="0"/>
              <a:t> about how you would modify it to control the sprite’s stepping, as in a platform game.</a:t>
            </a:r>
          </a:p>
          <a:p>
            <a:pPr marL="171450" indent="-171450">
              <a:buFont typeface="Arial" pitchFamily="34" charset="0"/>
              <a:buNone/>
            </a:pPr>
            <a:endParaRPr lang="en-NZ" dirty="0" smtClean="0"/>
          </a:p>
          <a:p>
            <a:pPr marL="171450" indent="-171450">
              <a:buFont typeface="Arial" pitchFamily="34" charset="0"/>
              <a:buChar char="•"/>
            </a:pPr>
            <a:r>
              <a:rPr lang="en-NZ" dirty="0" smtClean="0"/>
              <a:t>All the other methods are set up to work off </a:t>
            </a:r>
            <a:r>
              <a:rPr lang="en-NZ" dirty="0" err="1" smtClean="0"/>
              <a:t>SpriteDirection</a:t>
            </a:r>
            <a:r>
              <a:rPr lang="en-NZ" dirty="0" smtClean="0"/>
              <a:t>, so the character will change direction and change</a:t>
            </a:r>
            <a:r>
              <a:rPr lang="en-NZ" baseline="0" dirty="0" smtClean="0"/>
              <a:t> images</a:t>
            </a:r>
            <a:endParaRPr lang="en-NZ" dirty="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16</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If you use the “pass in bitmaps” approach, you might have a method like</a:t>
            </a:r>
            <a:r>
              <a:rPr lang="en-NZ" baseline="0" dirty="0" smtClean="0"/>
              <a:t> this (in the form, or eventually, in the GameManager)</a:t>
            </a:r>
            <a:endParaRPr lang="en-NZ" dirty="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17</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This could</a:t>
            </a:r>
            <a:r>
              <a:rPr lang="en-NZ" baseline="0" dirty="0" smtClean="0"/>
              <a:t> also happen in a GameManager class if you have one, to which the canvas and </a:t>
            </a:r>
            <a:r>
              <a:rPr lang="en-NZ" baseline="0" dirty="0" err="1" smtClean="0"/>
              <a:t>rGen</a:t>
            </a:r>
            <a:r>
              <a:rPr lang="en-NZ" baseline="0" dirty="0" smtClean="0"/>
              <a:t> have been passed.</a:t>
            </a:r>
          </a:p>
          <a:p>
            <a:pPr>
              <a:buFont typeface="Arial" pitchFamily="34" charset="0"/>
              <a:buChar char="•"/>
            </a:pPr>
            <a:endParaRPr lang="en-NZ" baseline="0" dirty="0" smtClean="0"/>
          </a:p>
          <a:p>
            <a:pPr>
              <a:buFont typeface="Arial" pitchFamily="34" charset="0"/>
              <a:buChar char="•"/>
            </a:pPr>
            <a:r>
              <a:rPr lang="en-NZ" baseline="0" dirty="0" smtClean="0"/>
              <a:t>Note that it is better to make the assignment to knight explicit like this than to bury it in the </a:t>
            </a:r>
            <a:r>
              <a:rPr lang="en-NZ" baseline="0" dirty="0" err="1" smtClean="0"/>
              <a:t>generateKnightSprite</a:t>
            </a:r>
            <a:r>
              <a:rPr lang="en-NZ" baseline="0" dirty="0" smtClean="0"/>
              <a:t> method.</a:t>
            </a:r>
          </a:p>
          <a:p>
            <a:pPr>
              <a:buFont typeface="Arial" pitchFamily="34" charset="0"/>
              <a:buChar char="•"/>
            </a:pPr>
            <a:r>
              <a:rPr lang="en-NZ" baseline="0" dirty="0" smtClean="0"/>
              <a:t>We try to avoid “hidden side effects”. More on this later.</a:t>
            </a:r>
            <a:endParaRPr lang="en-NZ" dirty="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18</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To</a:t>
            </a:r>
            <a:r>
              <a:rPr lang="en-NZ" baseline="0" dirty="0" smtClean="0"/>
              <a:t> import existing classes. You MUST do it this way, or your builds will </a:t>
            </a:r>
            <a:r>
              <a:rPr lang="en-NZ" baseline="0" smtClean="0"/>
              <a:t>be wrong.</a:t>
            </a:r>
            <a:endParaRPr lang="en-NZ" baseline="0" dirty="0" smtClean="0"/>
          </a:p>
          <a:p>
            <a:pPr marL="171450" indent="-171450">
              <a:buFont typeface="Arial" pitchFamily="34" charset="0"/>
              <a:buChar char="•"/>
            </a:pPr>
            <a:r>
              <a:rPr lang="en-NZ" baseline="0" dirty="0" smtClean="0"/>
              <a:t>1) Place a copy of the .h and of the .</a:t>
            </a:r>
            <a:r>
              <a:rPr lang="en-NZ" baseline="0" dirty="0" err="1" smtClean="0"/>
              <a:t>cpp</a:t>
            </a:r>
            <a:r>
              <a:rPr lang="en-NZ" baseline="0" dirty="0" smtClean="0"/>
              <a:t> into the folder where Form1.h is</a:t>
            </a:r>
          </a:p>
          <a:p>
            <a:pPr marL="171450" indent="-171450">
              <a:buFont typeface="Arial" pitchFamily="34" charset="0"/>
              <a:buChar char="•"/>
            </a:pPr>
            <a:r>
              <a:rPr lang="en-NZ" baseline="0" dirty="0" smtClean="0"/>
              <a:t>2) Project-&gt;Add Existing Item and select them.</a:t>
            </a:r>
            <a:endParaRPr lang="en-NZ" dirty="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19</a:t>
            </a:fld>
            <a:endParaRPr lang="en-NZ"/>
          </a:p>
        </p:txBody>
      </p:sp>
    </p:spTree>
    <p:extLst>
      <p:ext uri="{BB962C8B-B14F-4D97-AF65-F5344CB8AC3E}">
        <p14:creationId xmlns="" xmlns:p14="http://schemas.microsoft.com/office/powerpoint/2010/main" val="149471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 typeface="Arial" pitchFamily="34" charset="0"/>
              <a:buChar char="•"/>
            </a:pPr>
            <a:r>
              <a:rPr lang="en-AU" dirty="0" smtClean="0"/>
              <a:t>To look realistic, your sprite will need different sprite sheets for movement in the different compass directions (e.g. walking left or right (West/East), walking toward or away from the viewer (South/North). </a:t>
            </a:r>
          </a:p>
          <a:p>
            <a:pPr>
              <a:spcBef>
                <a:spcPct val="0"/>
              </a:spcBef>
              <a:buFont typeface="Arial" pitchFamily="34" charset="0"/>
              <a:buChar char="•"/>
            </a:pPr>
            <a:r>
              <a:rPr lang="en-AU" dirty="0" smtClean="0"/>
              <a:t>How will</a:t>
            </a:r>
            <a:r>
              <a:rPr lang="en-AU" baseline="0" dirty="0" smtClean="0"/>
              <a:t> your sprite manage multiple sprite sheets? There are always two issues: 1) storage and 2) computation/use</a:t>
            </a:r>
          </a:p>
          <a:p>
            <a:pPr>
              <a:spcBef>
                <a:spcPct val="0"/>
              </a:spcBef>
              <a:buFont typeface="Arial" pitchFamily="34" charset="0"/>
              <a:buChar char="•"/>
            </a:pPr>
            <a:r>
              <a:rPr lang="en-AU" baseline="0" dirty="0" smtClean="0"/>
              <a:t>Storage</a:t>
            </a:r>
            <a:endParaRPr lang="en-AU" dirty="0" smtClean="0"/>
          </a:p>
          <a:p>
            <a:pPr lvl="1">
              <a:spcBef>
                <a:spcPct val="0"/>
              </a:spcBef>
              <a:buFont typeface="Arial" pitchFamily="34" charset="0"/>
              <a:buChar char="•"/>
            </a:pPr>
            <a:r>
              <a:rPr lang="en-AU" dirty="0" smtClean="0"/>
              <a:t>As</a:t>
            </a:r>
            <a:r>
              <a:rPr lang="en-AU" baseline="0" dirty="0" smtClean="0"/>
              <a:t> always when you have a small, fixed number of elements of the same type, you can use an array.</a:t>
            </a:r>
          </a:p>
          <a:p>
            <a:pPr lvl="1">
              <a:spcBef>
                <a:spcPct val="0"/>
              </a:spcBef>
              <a:buFont typeface="Arial" pitchFamily="34" charset="0"/>
              <a:buChar char="•"/>
            </a:pPr>
            <a:r>
              <a:rPr lang="en-AU" dirty="0" smtClean="0"/>
              <a:t>The different sprite sheet bitmaps can be stored in </a:t>
            </a:r>
            <a:r>
              <a:rPr lang="en-AU" b="1" dirty="0" smtClean="0"/>
              <a:t>an array of Bitmaps:</a:t>
            </a:r>
            <a:r>
              <a:rPr lang="en-AU" b="1" baseline="0" dirty="0" smtClean="0"/>
              <a:t> </a:t>
            </a:r>
            <a:r>
              <a:rPr lang="en-AU" b="0" baseline="0" dirty="0" smtClean="0"/>
              <a:t>array&lt;Bitmap^&gt;^ </a:t>
            </a:r>
            <a:r>
              <a:rPr lang="en-AU" b="0" baseline="0" dirty="0" err="1" smtClean="0"/>
              <a:t>spriteSheets</a:t>
            </a:r>
            <a:r>
              <a:rPr lang="en-AU" b="0" baseline="0" dirty="0" smtClean="0"/>
              <a:t>;</a:t>
            </a:r>
          </a:p>
          <a:p>
            <a:pPr lvl="0">
              <a:spcBef>
                <a:spcPct val="0"/>
              </a:spcBef>
              <a:buFont typeface="Arial" pitchFamily="34" charset="0"/>
              <a:buChar char="•"/>
            </a:pPr>
            <a:r>
              <a:rPr lang="en-AU" b="0" baseline="0" dirty="0" smtClean="0"/>
              <a:t>Computation/use</a:t>
            </a:r>
          </a:p>
          <a:p>
            <a:pPr lvl="1">
              <a:spcBef>
                <a:spcPct val="0"/>
              </a:spcBef>
              <a:buFont typeface="Arial" pitchFamily="34" charset="0"/>
              <a:buChar char="•"/>
            </a:pPr>
            <a:r>
              <a:rPr lang="en-AU" b="0" baseline="0" dirty="0" smtClean="0"/>
              <a:t>We return to the notion of “state variables”. Like </a:t>
            </a:r>
            <a:r>
              <a:rPr lang="en-AU" b="0" baseline="0" dirty="0" err="1" smtClean="0"/>
              <a:t>isAHamster</a:t>
            </a:r>
            <a:r>
              <a:rPr lang="en-AU" b="0" baseline="0" dirty="0" smtClean="0"/>
              <a:t> in the Gnome game, state variables tell us about the current condition (state) of an object. We need to add a state variable to our Sprite</a:t>
            </a:r>
            <a:endParaRPr lang="en-AU" b="1" dirty="0" smtClean="0"/>
          </a:p>
          <a:p>
            <a:pPr lvl="1">
              <a:spcBef>
                <a:spcPct val="0"/>
              </a:spcBef>
              <a:buFont typeface="Arial" pitchFamily="34" charset="0"/>
              <a:buChar char="•"/>
            </a:pPr>
            <a:r>
              <a:rPr lang="en-AU" dirty="0" smtClean="0"/>
              <a:t>You maintain a variable to keep track of which direction your sprite is moving. For this exercise, we need to be able to hold four values.</a:t>
            </a:r>
          </a:p>
          <a:p>
            <a:pPr lvl="1">
              <a:spcBef>
                <a:spcPct val="0"/>
              </a:spcBef>
              <a:buFont typeface="Arial" pitchFamily="34" charset="0"/>
              <a:buChar char="•"/>
            </a:pPr>
            <a:r>
              <a:rPr lang="en-AU" dirty="0" smtClean="0"/>
              <a:t>What data type should it be? To decide this, you need to think ahead just a little.</a:t>
            </a:r>
          </a:p>
          <a:p>
            <a:pPr lvl="1">
              <a:spcBef>
                <a:spcPct val="0"/>
              </a:spcBef>
              <a:buFont typeface="Arial" pitchFamily="34" charset="0"/>
              <a:buChar char="•"/>
            </a:pPr>
            <a:r>
              <a:rPr lang="en-AU" dirty="0" smtClean="0"/>
              <a:t>Remember that our </a:t>
            </a:r>
            <a:r>
              <a:rPr lang="en-AU" dirty="0" err="1" smtClean="0"/>
              <a:t>spriteSheets</a:t>
            </a:r>
            <a:r>
              <a:rPr lang="en-AU" dirty="0" smtClean="0"/>
              <a:t> are stored in an array. We will change animations</a:t>
            </a:r>
            <a:r>
              <a:rPr lang="en-AU" baseline="0" dirty="0" smtClean="0"/>
              <a:t> by selecting different elements from the array, one for each direction.</a:t>
            </a:r>
          </a:p>
          <a:p>
            <a:pPr lvl="1">
              <a:spcBef>
                <a:spcPct val="0"/>
              </a:spcBef>
              <a:buFont typeface="Arial" pitchFamily="34" charset="0"/>
              <a:buChar char="•"/>
            </a:pPr>
            <a:r>
              <a:rPr lang="en-AU" baseline="0" dirty="0" smtClean="0"/>
              <a:t>Therefore, we would like to have our state variable be something we can use to index into an array.</a:t>
            </a:r>
          </a:p>
          <a:p>
            <a:pPr lvl="1">
              <a:spcBef>
                <a:spcPct val="0"/>
              </a:spcBef>
              <a:buFont typeface="Arial" pitchFamily="34" charset="0"/>
              <a:buChar char="•"/>
            </a:pPr>
            <a:r>
              <a:rPr lang="en-AU" baseline="0" dirty="0" smtClean="0"/>
              <a:t>That means an </a:t>
            </a:r>
            <a:r>
              <a:rPr lang="en-AU" baseline="0" dirty="0" err="1" smtClean="0"/>
              <a:t>int</a:t>
            </a:r>
            <a:r>
              <a:rPr lang="en-AU" baseline="0" dirty="0" smtClean="0"/>
              <a:t> (or equivalent – </a:t>
            </a:r>
            <a:r>
              <a:rPr lang="en-AU" baseline="0" dirty="0" err="1" smtClean="0"/>
              <a:t>enum</a:t>
            </a:r>
            <a:r>
              <a:rPr lang="en-AU" baseline="0" dirty="0" smtClean="0"/>
              <a:t> type of defined constants – we will see an example in a minute)</a:t>
            </a:r>
            <a:endParaRPr lang="en-AU" dirty="0" smtClean="0"/>
          </a:p>
          <a:p>
            <a:pPr lvl="1">
              <a:spcBef>
                <a:spcPct val="0"/>
              </a:spcBef>
              <a:buFont typeface="Arial" pitchFamily="34" charset="0"/>
              <a:buChar char="•"/>
            </a:pPr>
            <a:r>
              <a:rPr lang="en-AU" dirty="0" smtClean="0"/>
              <a:t>You can then use the variable to index into the Bitmap array.</a:t>
            </a:r>
            <a:endParaRPr lang="en-NZ" dirty="0" smtClean="0"/>
          </a:p>
          <a:p>
            <a:pPr>
              <a:spcBef>
                <a:spcPct val="0"/>
              </a:spcBef>
            </a:pPr>
            <a:endParaRPr lang="en-NZ" dirty="0"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0390F67-BA36-4394-A614-96628A7A634E}" type="slidenum">
              <a:rPr lang="en-NZ"/>
              <a:pPr/>
              <a:t>2</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These are the sheets we will use for this week’s practical</a:t>
            </a:r>
          </a:p>
          <a:p>
            <a:pPr>
              <a:buFont typeface="Arial" pitchFamily="34" charset="0"/>
              <a:buChar char="•"/>
            </a:pPr>
            <a:r>
              <a:rPr lang="en-NZ" dirty="0" smtClean="0"/>
              <a:t>You can see his</a:t>
            </a:r>
            <a:r>
              <a:rPr lang="en-NZ" baseline="0" dirty="0" smtClean="0"/>
              <a:t> feet move</a:t>
            </a:r>
          </a:p>
          <a:p>
            <a:pPr>
              <a:buFont typeface="Arial" pitchFamily="34" charset="0"/>
              <a:buChar char="•"/>
            </a:pPr>
            <a:r>
              <a:rPr lang="en-NZ" baseline="0" dirty="0" smtClean="0"/>
              <a:t>Think of this as the array of four Bitmaps, with locations 0,1,2,3</a:t>
            </a:r>
          </a:p>
          <a:p>
            <a:pPr>
              <a:buFont typeface="Arial" pitchFamily="34" charset="0"/>
              <a:buChar char="•"/>
            </a:pPr>
            <a:r>
              <a:rPr lang="en-NZ" baseline="0" dirty="0" smtClean="0"/>
              <a:t>What changes must you make to your Sprite class from </a:t>
            </a:r>
            <a:r>
              <a:rPr lang="en-NZ" baseline="0" dirty="0" err="1" smtClean="0"/>
              <a:t>Blobbo</a:t>
            </a:r>
            <a:r>
              <a:rPr lang="en-NZ" baseline="0" dirty="0" smtClean="0"/>
              <a:t>?</a:t>
            </a:r>
          </a:p>
          <a:p>
            <a:pPr lvl="1">
              <a:buFont typeface="Arial" pitchFamily="34" charset="0"/>
              <a:buChar char="•"/>
            </a:pPr>
            <a:r>
              <a:rPr lang="en-NZ" baseline="0" dirty="0" smtClean="0"/>
              <a:t>First, let’s assume that you have somehow figured out which of these </a:t>
            </a:r>
            <a:r>
              <a:rPr lang="en-NZ" baseline="0" dirty="0" err="1" smtClean="0"/>
              <a:t>spriteSheets</a:t>
            </a:r>
            <a:r>
              <a:rPr lang="en-NZ" baseline="0" dirty="0" smtClean="0"/>
              <a:t> to use (we come back to this in a minute)</a:t>
            </a:r>
          </a:p>
          <a:p>
            <a:pPr lvl="1">
              <a:buFont typeface="Arial" pitchFamily="34" charset="0"/>
              <a:buChar char="•"/>
            </a:pPr>
            <a:r>
              <a:rPr lang="en-NZ" baseline="0" dirty="0" smtClean="0"/>
              <a:t>The </a:t>
            </a:r>
            <a:r>
              <a:rPr lang="en-NZ" baseline="0" dirty="0" err="1" smtClean="0"/>
              <a:t>updateFrame</a:t>
            </a:r>
            <a:r>
              <a:rPr lang="en-NZ" baseline="0" dirty="0" smtClean="0"/>
              <a:t> is identical.</a:t>
            </a:r>
          </a:p>
          <a:p>
            <a:pPr lvl="1">
              <a:buFont typeface="Arial" pitchFamily="34" charset="0"/>
              <a:buChar char="•"/>
            </a:pPr>
            <a:r>
              <a:rPr lang="en-NZ" baseline="0" dirty="0" smtClean="0"/>
              <a:t>The erase is identical</a:t>
            </a:r>
          </a:p>
          <a:p>
            <a:pPr lvl="1">
              <a:buFont typeface="Arial" pitchFamily="34" charset="0"/>
              <a:buChar char="•"/>
            </a:pPr>
            <a:r>
              <a:rPr lang="en-NZ" baseline="0" dirty="0" smtClean="0"/>
              <a:t>Move and Draw need to change. He needs the correct Bitmap for Draw, and he needs the correct values to modify </a:t>
            </a:r>
            <a:r>
              <a:rPr lang="en-NZ" baseline="0" dirty="0" err="1" smtClean="0"/>
              <a:t>xPos</a:t>
            </a:r>
            <a:r>
              <a:rPr lang="en-NZ" baseline="0" dirty="0" smtClean="0"/>
              <a:t> and </a:t>
            </a:r>
            <a:r>
              <a:rPr lang="en-NZ" baseline="0" dirty="0" err="1" smtClean="0"/>
              <a:t>yPos</a:t>
            </a:r>
            <a:r>
              <a:rPr lang="en-NZ" baseline="0" dirty="0" smtClean="0"/>
              <a:t> by for Move so that he moves in the correct compass direction.</a:t>
            </a:r>
          </a:p>
          <a:p>
            <a:pPr lvl="1">
              <a:buFont typeface="Arial" pitchFamily="34" charset="0"/>
              <a:buChar char="•"/>
            </a:pPr>
            <a:r>
              <a:rPr lang="en-NZ" baseline="0" dirty="0" smtClean="0"/>
              <a:t> We’ll talk about the Draw first</a:t>
            </a:r>
          </a:p>
          <a:p>
            <a:pPr lvl="2">
              <a:buFont typeface="Arial" pitchFamily="34" charset="0"/>
              <a:buChar char="•"/>
            </a:pPr>
            <a:r>
              <a:rPr lang="en-NZ" baseline="0" dirty="0" smtClean="0"/>
              <a:t>The draw’s command to the canvas is identical – all that figuring out the rectangle and so forth.</a:t>
            </a:r>
          </a:p>
          <a:p>
            <a:pPr lvl="2">
              <a:buFont typeface="Arial" pitchFamily="34" charset="0"/>
              <a:buChar char="•"/>
            </a:pPr>
            <a:r>
              <a:rPr lang="en-NZ" baseline="0" dirty="0" smtClean="0"/>
              <a:t>But instead of having a single </a:t>
            </a:r>
            <a:r>
              <a:rPr lang="en-NZ" baseline="0" dirty="0" err="1" smtClean="0"/>
              <a:t>spritesheet</a:t>
            </a:r>
            <a:r>
              <a:rPr lang="en-NZ" baseline="0" dirty="0" smtClean="0"/>
              <a:t> variable that you always pass to canvas-&gt;</a:t>
            </a:r>
            <a:r>
              <a:rPr lang="en-NZ" baseline="0" dirty="0" err="1" smtClean="0"/>
              <a:t>DrawImage</a:t>
            </a:r>
            <a:r>
              <a:rPr lang="en-NZ" baseline="0" dirty="0" smtClean="0"/>
              <a:t>, you have an array of spritesheets, and at each draw, you select the correct one to pass to canvas-&gt;</a:t>
            </a:r>
            <a:r>
              <a:rPr lang="en-NZ" baseline="0" dirty="0" err="1" smtClean="0"/>
              <a:t>DrawImage</a:t>
            </a:r>
            <a:r>
              <a:rPr lang="en-NZ" baseline="0" dirty="0" smtClean="0"/>
              <a:t>.</a:t>
            </a:r>
          </a:p>
          <a:p>
            <a:pPr lvl="2">
              <a:buFont typeface="Arial" pitchFamily="34" charset="0"/>
              <a:buChar char="•"/>
            </a:pPr>
            <a:r>
              <a:rPr lang="en-NZ" baseline="0" dirty="0" smtClean="0"/>
              <a:t>You’ll use your new class property to index into the Bitmap array and select the correct Bitmap to give canvas-&gt;</a:t>
            </a:r>
            <a:r>
              <a:rPr lang="en-NZ" baseline="0" dirty="0" err="1" smtClean="0"/>
              <a:t>DrawImage</a:t>
            </a:r>
            <a:r>
              <a:rPr lang="en-NZ" baseline="0" dirty="0" smtClean="0"/>
              <a:t>.</a:t>
            </a:r>
          </a:p>
          <a:p>
            <a:pPr lvl="2">
              <a:buFont typeface="Arial" pitchFamily="34" charset="0"/>
              <a:buChar char="•"/>
            </a:pPr>
            <a:r>
              <a:rPr lang="en-NZ" baseline="0" dirty="0" smtClean="0"/>
              <a:t>Something like Bitmap^ </a:t>
            </a:r>
            <a:r>
              <a:rPr lang="en-NZ" baseline="0" dirty="0" err="1" smtClean="0"/>
              <a:t>currentBitmap</a:t>
            </a:r>
            <a:r>
              <a:rPr lang="en-NZ" baseline="0" dirty="0" smtClean="0"/>
              <a:t> = </a:t>
            </a:r>
            <a:r>
              <a:rPr lang="en-NZ" baseline="0" dirty="0" err="1" smtClean="0"/>
              <a:t>spriteSheets</a:t>
            </a:r>
            <a:r>
              <a:rPr lang="en-NZ" baseline="0" dirty="0" smtClean="0"/>
              <a:t>[</a:t>
            </a:r>
            <a:r>
              <a:rPr lang="en-NZ" baseline="0" dirty="0" err="1" smtClean="0"/>
              <a:t>spriteDirection</a:t>
            </a:r>
            <a:r>
              <a:rPr lang="en-NZ" baseline="0" dirty="0" smtClean="0"/>
              <a:t>]</a:t>
            </a:r>
          </a:p>
          <a:p>
            <a:pPr lvl="2">
              <a:buFont typeface="Arial" pitchFamily="34" charset="0"/>
              <a:buChar char="•"/>
            </a:pPr>
            <a:r>
              <a:rPr lang="en-NZ" baseline="0" dirty="0" smtClean="0"/>
              <a:t>If you’ve put your bitmaps in the array as shown above, if he’s moving East, you want 0; if he’s moving South you want 1, etc.</a:t>
            </a:r>
          </a:p>
          <a:p>
            <a:pPr lvl="2">
              <a:buFont typeface="Arial" pitchFamily="34" charset="0"/>
              <a:buChar char="•"/>
            </a:pPr>
            <a:r>
              <a:rPr lang="en-NZ" baseline="0" dirty="0" smtClean="0"/>
              <a:t>So you will somewhere (think about where….) need to put those numbers into your </a:t>
            </a:r>
            <a:r>
              <a:rPr lang="en-NZ" baseline="0" dirty="0" err="1" smtClean="0"/>
              <a:t>spriteDirection</a:t>
            </a:r>
            <a:r>
              <a:rPr lang="en-NZ" baseline="0" dirty="0" smtClean="0"/>
              <a:t> state variable.</a:t>
            </a:r>
          </a:p>
          <a:p>
            <a:pPr lvl="2">
              <a:buFont typeface="Arial" pitchFamily="34" charset="0"/>
              <a:buChar char="•"/>
            </a:pPr>
            <a:r>
              <a:rPr lang="en-NZ" baseline="0" dirty="0" smtClean="0"/>
              <a:t>You could imagine code like “</a:t>
            </a:r>
            <a:r>
              <a:rPr lang="en-NZ" baseline="0" dirty="0" err="1" smtClean="0"/>
              <a:t>spriteDirection</a:t>
            </a:r>
            <a:r>
              <a:rPr lang="en-NZ" baseline="0" dirty="0" smtClean="0"/>
              <a:t> = 2”, but that’s confusing because, what is 2? It’s better to use sensible string values, but we still need an </a:t>
            </a:r>
            <a:r>
              <a:rPr lang="en-NZ" baseline="0" dirty="0" err="1" smtClean="0"/>
              <a:t>int</a:t>
            </a:r>
            <a:r>
              <a:rPr lang="en-NZ" baseline="0" dirty="0" smtClean="0"/>
              <a:t> to index into the array. There are two acceptable ways to do this in C++/CLI</a:t>
            </a:r>
            <a:endParaRPr lang="en-NZ" dirty="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3</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#defines – easy and bulletproof, but somewhat </a:t>
            </a:r>
            <a:r>
              <a:rPr lang="en-NZ" dirty="0" smtClean="0"/>
              <a:t>limited. You</a:t>
            </a:r>
            <a:r>
              <a:rPr lang="en-NZ" baseline="0" dirty="0" smtClean="0"/>
              <a:t> will see them a lot, especially in older C++ code.</a:t>
            </a:r>
          </a:p>
          <a:p>
            <a:pPr>
              <a:spcBef>
                <a:spcPct val="0"/>
              </a:spcBef>
              <a:buFontTx/>
              <a:buChar char="•"/>
            </a:pPr>
            <a:endParaRPr lang="en-NZ" dirty="0" smtClean="0"/>
          </a:p>
          <a:p>
            <a:pPr>
              <a:spcBef>
                <a:spcPct val="0"/>
              </a:spcBef>
              <a:buFontTx/>
              <a:buChar char="•"/>
            </a:pPr>
            <a:r>
              <a:rPr lang="en-NZ" dirty="0" smtClean="0"/>
              <a:t>Put these statements in</a:t>
            </a:r>
            <a:r>
              <a:rPr lang="en-NZ" baseline="0" dirty="0" smtClean="0"/>
              <a:t> </a:t>
            </a:r>
            <a:r>
              <a:rPr lang="en-NZ" baseline="0" dirty="0" err="1" smtClean="0"/>
              <a:t>Sprite.h</a:t>
            </a:r>
            <a:r>
              <a:rPr lang="en-NZ" baseline="0" dirty="0" smtClean="0"/>
              <a:t>, up at the top, before the class definition (not inside it). </a:t>
            </a:r>
          </a:p>
          <a:p>
            <a:pPr>
              <a:spcBef>
                <a:spcPct val="0"/>
              </a:spcBef>
              <a:buFontTx/>
              <a:buChar char="•"/>
            </a:pPr>
            <a:r>
              <a:rPr lang="en-NZ" baseline="0" dirty="0" smtClean="0"/>
              <a:t>Sprite will understand them, and so will</a:t>
            </a:r>
            <a:r>
              <a:rPr lang="en-NZ" dirty="0" smtClean="0"/>
              <a:t> any class that includes Sprite, like, for example, the Form</a:t>
            </a:r>
            <a:r>
              <a:rPr lang="en-NZ" baseline="0" dirty="0" smtClean="0"/>
              <a:t> (still thinking about where we set </a:t>
            </a:r>
            <a:r>
              <a:rPr lang="en-NZ" baseline="0" dirty="0" err="1" smtClean="0"/>
              <a:t>spriteDirection</a:t>
            </a:r>
            <a:r>
              <a:rPr lang="en-NZ" baseline="0" dirty="0" smtClean="0"/>
              <a:t>?)</a:t>
            </a:r>
          </a:p>
          <a:p>
            <a:pPr>
              <a:spcBef>
                <a:spcPct val="0"/>
              </a:spcBef>
              <a:buFontTx/>
              <a:buChar char="•"/>
            </a:pPr>
            <a:r>
              <a:rPr lang="en-NZ" dirty="0" smtClean="0"/>
              <a:t>Remember that #define</a:t>
            </a:r>
            <a:r>
              <a:rPr lang="en-NZ" baseline="0" dirty="0" smtClean="0"/>
              <a:t> is a text-replace, not an expression that gets evaluated. There is no = or ;</a:t>
            </a:r>
          </a:p>
          <a:p>
            <a:pPr>
              <a:spcBef>
                <a:spcPct val="0"/>
              </a:spcBef>
              <a:buFontTx/>
              <a:buChar char="•"/>
            </a:pPr>
            <a:r>
              <a:rPr lang="en-NZ" baseline="0" dirty="0" smtClean="0"/>
              <a:t>If this order isn’t the one that makes sense to you, use any order you want. Just match the location of each </a:t>
            </a:r>
            <a:r>
              <a:rPr lang="en-NZ" baseline="0" dirty="0" err="1" smtClean="0"/>
              <a:t>spriteSheet</a:t>
            </a:r>
            <a:r>
              <a:rPr lang="en-NZ" baseline="0" dirty="0" smtClean="0"/>
              <a:t> to its defined directional value.</a:t>
            </a:r>
          </a:p>
          <a:p>
            <a:pPr>
              <a:spcBef>
                <a:spcPct val="0"/>
              </a:spcBef>
              <a:buFontTx/>
              <a:buChar char="•"/>
            </a:pPr>
            <a:endParaRPr lang="en-NZ" baseline="0" dirty="0" smtClean="0"/>
          </a:p>
          <a:p>
            <a:pPr>
              <a:spcBef>
                <a:spcPct val="0"/>
              </a:spcBef>
              <a:buFontTx/>
              <a:buChar char="•"/>
            </a:pPr>
            <a:r>
              <a:rPr lang="en-NZ" baseline="0" dirty="0" err="1" smtClean="0"/>
              <a:t>Enum</a:t>
            </a:r>
            <a:r>
              <a:rPr lang="en-NZ" baseline="0" dirty="0" smtClean="0"/>
              <a:t> – more flexible, but there are scoping and access issues. See the docs for details.</a:t>
            </a:r>
            <a:endParaRPr lang="en-NZ" dirty="0"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FAC972C-6976-4A81-9A42-B30F04BD27D7}" type="slidenum">
              <a:rPr lang="en-NZ"/>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NZ" dirty="0" smtClean="0"/>
              <a:t> Modification to sprite</a:t>
            </a:r>
          </a:p>
          <a:p>
            <a:pPr>
              <a:spcBef>
                <a:spcPct val="0"/>
              </a:spcBef>
              <a:buFontTx/>
              <a:buChar char="•"/>
            </a:pPr>
            <a:r>
              <a:rPr lang="en-NZ" dirty="0" smtClean="0"/>
              <a:t>This is in</a:t>
            </a:r>
            <a:r>
              <a:rPr lang="en-NZ" baseline="0" dirty="0" smtClean="0"/>
              <a:t> the .</a:t>
            </a:r>
            <a:r>
              <a:rPr lang="en-NZ" baseline="0" dirty="0" smtClean="0"/>
              <a:t>h</a:t>
            </a:r>
          </a:p>
          <a:p>
            <a:pPr>
              <a:spcBef>
                <a:spcPct val="0"/>
              </a:spcBef>
              <a:buFontTx/>
              <a:buChar char="•"/>
            </a:pPr>
            <a:r>
              <a:rPr lang="en-NZ" baseline="0" dirty="0" smtClean="0"/>
              <a:t>Change the current single Bitmap^ to an array of Bitmap^</a:t>
            </a:r>
          </a:p>
          <a:p>
            <a:pPr>
              <a:spcBef>
                <a:spcPct val="0"/>
              </a:spcBef>
              <a:buFontTx/>
              <a:buChar char="•"/>
            </a:pPr>
            <a:r>
              <a:rPr lang="en-NZ" baseline="0" dirty="0" smtClean="0"/>
              <a:t>Add the </a:t>
            </a:r>
            <a:r>
              <a:rPr lang="en-NZ" baseline="0" dirty="0" err="1" smtClean="0"/>
              <a:t>spriteDirection</a:t>
            </a:r>
            <a:r>
              <a:rPr lang="en-NZ" baseline="0" dirty="0" smtClean="0"/>
              <a:t>. Use an </a:t>
            </a:r>
            <a:r>
              <a:rPr lang="en-NZ" baseline="0" dirty="0" err="1" smtClean="0"/>
              <a:t>int</a:t>
            </a:r>
            <a:r>
              <a:rPr lang="en-NZ" baseline="0" dirty="0" smtClean="0"/>
              <a:t> if you are sticking with #defines.</a:t>
            </a:r>
          </a:p>
          <a:p>
            <a:pPr>
              <a:spcBef>
                <a:spcPct val="0"/>
              </a:spcBef>
              <a:buFontTx/>
              <a:buChar char="•"/>
            </a:pPr>
            <a:endParaRPr lang="en-NZ" baseline="0" dirty="0" smtClean="0"/>
          </a:p>
          <a:p>
            <a:pPr>
              <a:spcBef>
                <a:spcPct val="0"/>
              </a:spcBef>
              <a:buFontTx/>
              <a:buChar char="•"/>
            </a:pPr>
            <a:r>
              <a:rPr lang="en-NZ" baseline="0" dirty="0" smtClean="0"/>
              <a:t>Either add a set/get method for the </a:t>
            </a:r>
            <a:r>
              <a:rPr lang="en-NZ" baseline="0" dirty="0" err="1" smtClean="0"/>
              <a:t>spriteDirection</a:t>
            </a:r>
            <a:r>
              <a:rPr lang="en-NZ" baseline="0" dirty="0" smtClean="0"/>
              <a:t>, or make it a property.</a:t>
            </a:r>
          </a:p>
          <a:p>
            <a:pPr>
              <a:spcBef>
                <a:spcPct val="0"/>
              </a:spcBef>
              <a:buFontTx/>
              <a:buChar char="•"/>
            </a:pPr>
            <a:r>
              <a:rPr lang="en-NZ" baseline="0" dirty="0" smtClean="0"/>
              <a:t>When we change </a:t>
            </a:r>
            <a:r>
              <a:rPr lang="en-NZ" baseline="0" dirty="0" err="1" smtClean="0"/>
              <a:t>spriteSheets</a:t>
            </a:r>
            <a:r>
              <a:rPr lang="en-NZ" baseline="0" dirty="0" smtClean="0"/>
              <a:t> there will some work to do, so we will write a set method for that.</a:t>
            </a:r>
          </a:p>
          <a:p>
            <a:pPr>
              <a:spcBef>
                <a:spcPct val="0"/>
              </a:spcBef>
              <a:buFontTx/>
              <a:buChar char="•"/>
            </a:pPr>
            <a:endParaRPr lang="en-NZ" dirty="0" smtClean="0"/>
          </a:p>
          <a:p>
            <a:pPr>
              <a:spcBef>
                <a:spcPct val="0"/>
              </a:spcBef>
              <a:buFontTx/>
              <a:buChar char="•"/>
            </a:pPr>
            <a:r>
              <a:rPr lang="en-NZ" b="1" dirty="0" smtClean="0"/>
              <a:t>Assume for now that you have the same number of frames for each </a:t>
            </a:r>
            <a:r>
              <a:rPr lang="en-NZ" b="1" dirty="0" smtClean="0"/>
              <a:t>direction.</a:t>
            </a:r>
            <a:endParaRPr lang="en-NZ" b="1" dirty="0" smtClean="0"/>
          </a:p>
          <a:p>
            <a:pPr>
              <a:spcBef>
                <a:spcPct val="0"/>
              </a:spcBef>
              <a:buFontTx/>
              <a:buChar char="•"/>
            </a:pPr>
            <a:r>
              <a:rPr lang="en-NZ" b="0" dirty="0" smtClean="0"/>
              <a:t>How will you set </a:t>
            </a:r>
            <a:r>
              <a:rPr lang="en-NZ" b="0" dirty="0" err="1" smtClean="0"/>
              <a:t>frameWidth</a:t>
            </a:r>
            <a:r>
              <a:rPr lang="en-NZ" b="0" dirty="0" smtClean="0"/>
              <a:t>? We were using </a:t>
            </a:r>
            <a:r>
              <a:rPr lang="en-NZ" b="0" dirty="0" err="1" smtClean="0"/>
              <a:t>spritesheet</a:t>
            </a:r>
            <a:r>
              <a:rPr lang="en-NZ" b="0" dirty="0" smtClean="0"/>
              <a:t>/</a:t>
            </a:r>
            <a:r>
              <a:rPr lang="en-NZ" b="0" dirty="0" err="1" smtClean="0"/>
              <a:t>nFrames</a:t>
            </a:r>
            <a:r>
              <a:rPr lang="en-NZ" b="0" dirty="0" smtClean="0"/>
              <a:t>. Now we</a:t>
            </a:r>
            <a:r>
              <a:rPr lang="en-NZ" b="0" baseline="0" dirty="0" smtClean="0"/>
              <a:t> have multiple </a:t>
            </a:r>
            <a:r>
              <a:rPr lang="en-NZ" b="0" baseline="0" dirty="0" err="1" smtClean="0"/>
              <a:t>spritesheets</a:t>
            </a:r>
            <a:r>
              <a:rPr lang="en-NZ" b="0" baseline="0" dirty="0" smtClean="0"/>
              <a:t>, we must use </a:t>
            </a:r>
            <a:r>
              <a:rPr lang="en-NZ" b="0" baseline="0" dirty="0" err="1" smtClean="0"/>
              <a:t>spritesheets</a:t>
            </a:r>
            <a:r>
              <a:rPr lang="en-NZ" b="0" baseline="0" dirty="0" smtClean="0"/>
              <a:t>[</a:t>
            </a:r>
            <a:r>
              <a:rPr lang="en-NZ" b="0" baseline="0" dirty="0" err="1" smtClean="0"/>
              <a:t>i</a:t>
            </a:r>
            <a:r>
              <a:rPr lang="en-NZ" b="0" baseline="0" dirty="0" smtClean="0"/>
              <a:t>]/</a:t>
            </a:r>
            <a:r>
              <a:rPr lang="en-NZ" b="0" baseline="0" dirty="0" err="1" smtClean="0"/>
              <a:t>nFrames</a:t>
            </a:r>
            <a:r>
              <a:rPr lang="en-NZ" b="0" baseline="0" dirty="0" smtClean="0"/>
              <a:t>. It is sensible to allow </a:t>
            </a:r>
            <a:r>
              <a:rPr lang="en-NZ" b="0" baseline="0" dirty="0" err="1" smtClean="0"/>
              <a:t>i</a:t>
            </a:r>
            <a:r>
              <a:rPr lang="en-NZ" b="0" baseline="0" dirty="0" smtClean="0"/>
              <a:t>=0 here.</a:t>
            </a:r>
          </a:p>
          <a:p>
            <a:pPr>
              <a:spcBef>
                <a:spcPct val="0"/>
              </a:spcBef>
              <a:buFontTx/>
              <a:buChar char="•"/>
            </a:pPr>
            <a:endParaRPr lang="en-NZ" b="0" dirty="0" smtClean="0"/>
          </a:p>
          <a:p>
            <a:pPr>
              <a:spcBef>
                <a:spcPct val="0"/>
              </a:spcBef>
              <a:buFontTx/>
              <a:buChar char="•"/>
            </a:pPr>
            <a:r>
              <a:rPr lang="en-NZ" b="0" dirty="0" smtClean="0"/>
              <a:t>NB: This (equal</a:t>
            </a:r>
            <a:r>
              <a:rPr lang="en-NZ" b="0" baseline="0" dirty="0" smtClean="0"/>
              <a:t> </a:t>
            </a:r>
            <a:r>
              <a:rPr lang="en-NZ" b="0" baseline="0" dirty="0" err="1" smtClean="0"/>
              <a:t>nFrames</a:t>
            </a:r>
            <a:r>
              <a:rPr lang="en-NZ" b="0" baseline="0" dirty="0" smtClean="0"/>
              <a:t>)</a:t>
            </a:r>
            <a:r>
              <a:rPr lang="en-NZ" b="0" dirty="0" smtClean="0"/>
              <a:t> won’t always be true</a:t>
            </a:r>
            <a:r>
              <a:rPr lang="en-NZ" b="0" baseline="0" dirty="0" smtClean="0"/>
              <a:t>. You might think about how you would modify Sprite to cope with different numbers of frames…</a:t>
            </a:r>
            <a:endParaRPr lang="en-NZ" b="0"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CF179E2-0B2F-488D-8D29-2F154C4DAD6A}" type="slidenum">
              <a:rPr lang="en-NZ"/>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Two approaches possible: </a:t>
            </a:r>
          </a:p>
          <a:p>
            <a:pPr>
              <a:buFont typeface="Arial" pitchFamily="34" charset="0"/>
              <a:buChar char="•"/>
            </a:pPr>
            <a:r>
              <a:rPr lang="en-NZ" dirty="0" smtClean="0"/>
              <a:t>1) pass in an array of Bitmaps</a:t>
            </a:r>
          </a:p>
          <a:p>
            <a:pPr>
              <a:buFont typeface="Arial" pitchFamily="34" charset="0"/>
              <a:buChar char="•"/>
            </a:pPr>
            <a:r>
              <a:rPr lang="en-NZ" dirty="0" smtClean="0"/>
              <a:t>2)</a:t>
            </a:r>
            <a:r>
              <a:rPr lang="en-NZ" baseline="0" dirty="0" smtClean="0"/>
              <a:t> pass in an array of filenames </a:t>
            </a:r>
            <a:r>
              <a:rPr lang="en-NZ" dirty="0" smtClean="0"/>
              <a:t>and let the sprite</a:t>
            </a:r>
            <a:r>
              <a:rPr lang="en-NZ" baseline="0" dirty="0" smtClean="0"/>
              <a:t> create his Bitmaps</a:t>
            </a:r>
          </a:p>
          <a:p>
            <a:pPr>
              <a:buFont typeface="Arial" pitchFamily="34" charset="0"/>
              <a:buChar char="•"/>
            </a:pPr>
            <a:r>
              <a:rPr lang="en-NZ" baseline="0" dirty="0" smtClean="0"/>
              <a:t>Let’s look at both.</a:t>
            </a:r>
          </a:p>
          <a:p>
            <a:pPr>
              <a:buFont typeface="Arial" pitchFamily="34" charset="0"/>
              <a:buChar char="•"/>
            </a:pPr>
            <a:r>
              <a:rPr lang="en-NZ" baseline="0" dirty="0" smtClean="0"/>
              <a:t>Here’s the “pass in the bitmaps” way</a:t>
            </a:r>
          </a:p>
          <a:p>
            <a:pPr>
              <a:buFont typeface="Arial" pitchFamily="34" charset="0"/>
              <a:buChar char="•"/>
            </a:pPr>
            <a:r>
              <a:rPr lang="en-NZ" baseline="0" dirty="0" smtClean="0"/>
              <a:t>You are sent in a pointer to a preloaded array, and you just grab the address it holds</a:t>
            </a:r>
          </a:p>
          <a:p>
            <a:pPr>
              <a:buFont typeface="Arial" pitchFamily="34" charset="0"/>
              <a:buChar char="•"/>
            </a:pPr>
            <a:endParaRPr lang="en-NZ" baseline="0" dirty="0" smtClean="0"/>
          </a:p>
          <a:p>
            <a:pPr>
              <a:buFont typeface="Arial" pitchFamily="34" charset="0"/>
              <a:buChar char="•"/>
            </a:pPr>
            <a:r>
              <a:rPr lang="en-NZ" baseline="0" dirty="0" smtClean="0"/>
              <a:t>Alternatively, the “pass in filenames” way….</a:t>
            </a:r>
            <a:endParaRPr lang="en-NZ" dirty="0" smtClean="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Here’s how to do it if you pass in an array of image file names</a:t>
            </a:r>
          </a:p>
          <a:p>
            <a:pPr>
              <a:buFont typeface="Arial" pitchFamily="34" charset="0"/>
              <a:buChar char="•"/>
            </a:pPr>
            <a:r>
              <a:rPr lang="en-NZ" baseline="0" dirty="0" smtClean="0"/>
              <a:t>You will need to allocate space for the Bitmap array and create the bitmaps in the constructor, as shown.</a:t>
            </a:r>
          </a:p>
          <a:p>
            <a:pPr>
              <a:buFont typeface="Arial" pitchFamily="34" charset="0"/>
              <a:buNone/>
            </a:pPr>
            <a:endParaRPr lang="en-NZ" b="1" baseline="0" dirty="0" smtClean="0"/>
          </a:p>
          <a:p>
            <a:pPr>
              <a:buFont typeface="Arial" pitchFamily="34" charset="0"/>
              <a:buChar char="•"/>
            </a:pPr>
            <a:r>
              <a:rPr lang="en-NZ" baseline="0" dirty="0" smtClean="0"/>
              <a:t>From an architectural perspective, you might prefer the latter. Why?</a:t>
            </a:r>
          </a:p>
          <a:p>
            <a:pPr>
              <a:buFont typeface="Arial" pitchFamily="34" charset="0"/>
              <a:buChar char="•"/>
            </a:pPr>
            <a:r>
              <a:rPr lang="en-NZ" baseline="0" dirty="0" smtClean="0"/>
              <a:t>To see why, think about what the form must do in each case:</a:t>
            </a:r>
          </a:p>
          <a:p>
            <a:pPr lvl="1">
              <a:buFont typeface="Arial" pitchFamily="34" charset="0"/>
              <a:buChar char="•"/>
            </a:pPr>
            <a:r>
              <a:rPr lang="en-NZ" baseline="0" dirty="0" smtClean="0"/>
              <a:t>Case 1: make the bitmaps from the filenames, set their transparency, bundle them into an array, pass the array</a:t>
            </a:r>
          </a:p>
          <a:p>
            <a:pPr lvl="1">
              <a:buFont typeface="Arial" pitchFamily="34" charset="0"/>
              <a:buChar char="•"/>
            </a:pPr>
            <a:r>
              <a:rPr lang="en-NZ" baseline="0" dirty="0" smtClean="0"/>
              <a:t>Case 2: put the filenames into an array, pass the array</a:t>
            </a:r>
          </a:p>
          <a:p>
            <a:pPr lvl="0">
              <a:buFont typeface="Arial" pitchFamily="34" charset="0"/>
              <a:buChar char="•"/>
            </a:pPr>
            <a:r>
              <a:rPr lang="en-NZ" baseline="0" dirty="0" smtClean="0"/>
              <a:t>In Case 1, the Form knows a lot more about the Sprite, which violates the separation of classes (decoupling) of good OO. </a:t>
            </a:r>
          </a:p>
          <a:p>
            <a:pPr lvl="0">
              <a:buFont typeface="Arial" pitchFamily="34" charset="0"/>
              <a:buChar char="•"/>
            </a:pPr>
            <a:r>
              <a:rPr lang="en-NZ" baseline="0" dirty="0" smtClean="0"/>
              <a:t>If you decided to switch from Bitmaps to some other graphics class in the Sprite, </a:t>
            </a:r>
            <a:r>
              <a:rPr lang="en-NZ" b="1" baseline="0" dirty="0" smtClean="0"/>
              <a:t>you would have to change the code of both the Sprite and the Form </a:t>
            </a:r>
            <a:r>
              <a:rPr lang="en-NZ" baseline="0" dirty="0" smtClean="0"/>
              <a:t>with the first solution. This is bad, as touching code gives you a chance to break code. </a:t>
            </a:r>
          </a:p>
          <a:p>
            <a:pPr lvl="0">
              <a:buFont typeface="Arial" pitchFamily="34" charset="0"/>
              <a:buChar char="•"/>
            </a:pPr>
            <a:r>
              <a:rPr lang="en-NZ" baseline="0" dirty="0" smtClean="0"/>
              <a:t>Change to one class should never (or as rarely as possible) require changing the code of another class. Not only does it introduce more bug chances, but you have to be chasing down all over your project finding all the places that need to be changed. Much better to only have to ever change one class at a time.</a:t>
            </a:r>
            <a:endParaRPr lang="en-NZ" dirty="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a:t>
            </a:r>
            <a:r>
              <a:rPr lang="en-NZ" baseline="0" dirty="0" smtClean="0"/>
              <a:t> also need to give your new </a:t>
            </a:r>
            <a:r>
              <a:rPr lang="en-NZ" baseline="0" dirty="0" err="1" smtClean="0"/>
              <a:t>SpriteDirection</a:t>
            </a:r>
            <a:r>
              <a:rPr lang="en-NZ" baseline="0" dirty="0" smtClean="0"/>
              <a:t> (or </a:t>
            </a:r>
            <a:r>
              <a:rPr lang="en-NZ" baseline="0" dirty="0" err="1" smtClean="0"/>
              <a:t>spriteDirection</a:t>
            </a:r>
            <a:r>
              <a:rPr lang="en-NZ" baseline="0" dirty="0" smtClean="0"/>
              <a:t>) class data member a default value. </a:t>
            </a:r>
          </a:p>
          <a:p>
            <a:pPr>
              <a:buFont typeface="Arial" pitchFamily="34" charset="0"/>
              <a:buChar char="•"/>
            </a:pPr>
            <a:r>
              <a:rPr lang="en-NZ" baseline="0" dirty="0" smtClean="0"/>
              <a:t>Here is what it might look like if you are using Properties and </a:t>
            </a:r>
            <a:r>
              <a:rPr lang="en-NZ" baseline="0" dirty="0" err="1" smtClean="0"/>
              <a:t>and</a:t>
            </a:r>
            <a:r>
              <a:rPr lang="en-NZ" baseline="0" dirty="0" smtClean="0"/>
              <a:t> </a:t>
            </a:r>
            <a:r>
              <a:rPr lang="en-NZ" baseline="0" dirty="0" err="1" smtClean="0"/>
              <a:t>enum</a:t>
            </a:r>
            <a:r>
              <a:rPr lang="en-NZ" baseline="0" dirty="0" smtClean="0"/>
              <a:t>.</a:t>
            </a:r>
          </a:p>
          <a:p>
            <a:pPr>
              <a:buFont typeface="Arial" pitchFamily="34" charset="0"/>
              <a:buChar char="•"/>
            </a:pPr>
            <a:r>
              <a:rPr lang="en-NZ" baseline="0" dirty="0" smtClean="0"/>
              <a:t>If you are using set/get and #defines, it would be </a:t>
            </a:r>
            <a:r>
              <a:rPr lang="en-NZ" baseline="0" dirty="0" err="1" smtClean="0"/>
              <a:t>spriteDirection</a:t>
            </a:r>
            <a:r>
              <a:rPr lang="en-NZ" baseline="0" dirty="0" smtClean="0"/>
              <a:t> = EAST;</a:t>
            </a:r>
            <a:endParaRPr lang="en-NZ" dirty="0"/>
          </a:p>
        </p:txBody>
      </p:sp>
      <p:sp>
        <p:nvSpPr>
          <p:cNvPr id="4" name="Slide Number Placeholder 3"/>
          <p:cNvSpPr>
            <a:spLocks noGrp="1"/>
          </p:cNvSpPr>
          <p:nvPr>
            <p:ph type="sldNum" sz="quarter" idx="10"/>
          </p:nvPr>
        </p:nvSpPr>
        <p:spPr/>
        <p:txBody>
          <a:bodyPr/>
          <a:lstStyle/>
          <a:p>
            <a:pPr>
              <a:defRPr/>
            </a:pPr>
            <a:fld id="{F110FFD2-7ED9-4620-BFB0-A3A3D7F0ABD1}" type="slidenum">
              <a:rPr lang="en-NZ" smtClean="0"/>
              <a:pPr>
                <a:defRPr/>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AU" dirty="0" smtClean="0"/>
              <a:t>This is the same as before except for the addition of one line of code. The one where we initialise </a:t>
            </a:r>
            <a:r>
              <a:rPr lang="en-AU" dirty="0" err="1" smtClean="0"/>
              <a:t>currentBitmap</a:t>
            </a:r>
            <a:r>
              <a:rPr lang="en-AU" dirty="0" smtClean="0"/>
              <a:t>.</a:t>
            </a:r>
          </a:p>
          <a:p>
            <a:pPr>
              <a:spcBef>
                <a:spcPct val="0"/>
              </a:spcBef>
              <a:buFontTx/>
              <a:buChar char="•"/>
            </a:pPr>
            <a:endParaRPr lang="en-AU" dirty="0" smtClean="0"/>
          </a:p>
          <a:p>
            <a:pPr>
              <a:spcBef>
                <a:spcPct val="0"/>
              </a:spcBef>
              <a:buFontTx/>
              <a:buChar char="•"/>
            </a:pPr>
            <a:r>
              <a:rPr lang="en-AU" dirty="0" smtClean="0"/>
              <a:t>With only one sprite sheet, we</a:t>
            </a:r>
            <a:r>
              <a:rPr lang="en-AU" baseline="0" dirty="0" smtClean="0"/>
              <a:t> just worked out the pixel rectangle. This computation is the same</a:t>
            </a:r>
          </a:p>
          <a:p>
            <a:pPr>
              <a:spcBef>
                <a:spcPct val="0"/>
              </a:spcBef>
              <a:buFontTx/>
              <a:buChar char="•"/>
            </a:pPr>
            <a:r>
              <a:rPr lang="en-AU" baseline="0" dirty="0" smtClean="0"/>
              <a:t>Now with multiple sprite sheets, we must also select the correct Bitmap to pass into the </a:t>
            </a:r>
            <a:r>
              <a:rPr lang="en-AU" baseline="0" dirty="0" err="1" smtClean="0"/>
              <a:t>DrawImage</a:t>
            </a:r>
            <a:r>
              <a:rPr lang="en-AU" baseline="0" dirty="0" smtClean="0"/>
              <a:t> command</a:t>
            </a:r>
          </a:p>
          <a:p>
            <a:pPr>
              <a:spcBef>
                <a:spcPct val="0"/>
              </a:spcBef>
              <a:buFontTx/>
              <a:buChar char="•"/>
            </a:pPr>
            <a:endParaRPr lang="en-AU" baseline="0" dirty="0" smtClean="0"/>
          </a:p>
          <a:p>
            <a:pPr>
              <a:spcBef>
                <a:spcPct val="0"/>
              </a:spcBef>
              <a:buFontTx/>
              <a:buChar char="•"/>
            </a:pPr>
            <a:r>
              <a:rPr lang="en-AU" b="1" dirty="0" smtClean="0"/>
              <a:t>We</a:t>
            </a:r>
            <a:r>
              <a:rPr lang="en-AU" b="1" baseline="0" dirty="0" smtClean="0"/>
              <a:t> will set </a:t>
            </a:r>
            <a:r>
              <a:rPr lang="en-AU" b="1" baseline="0" dirty="0" err="1" smtClean="0"/>
              <a:t>spriteDirection</a:t>
            </a:r>
            <a:r>
              <a:rPr lang="en-AU" b="1" baseline="0" dirty="0" smtClean="0"/>
              <a:t> to EAST, WEST, etc. in the </a:t>
            </a:r>
            <a:r>
              <a:rPr lang="en-AU" b="1" baseline="0" dirty="0" err="1" smtClean="0"/>
              <a:t>keyDown</a:t>
            </a:r>
            <a:r>
              <a:rPr lang="en-AU" b="1" baseline="0" dirty="0" smtClean="0"/>
              <a:t> handler (did you figure this out yet?)</a:t>
            </a:r>
          </a:p>
          <a:p>
            <a:pPr>
              <a:spcBef>
                <a:spcPct val="0"/>
              </a:spcBef>
              <a:buFontTx/>
              <a:buChar char="•"/>
            </a:pPr>
            <a:r>
              <a:rPr lang="en-AU" baseline="0" dirty="0" smtClean="0"/>
              <a:t>If we place our sprite sheets into the array correctly, we can use this to select the correct Bitmap</a:t>
            </a:r>
          </a:p>
          <a:p>
            <a:pPr>
              <a:spcBef>
                <a:spcPct val="0"/>
              </a:spcBef>
              <a:buFontTx/>
              <a:buChar char="•"/>
            </a:pPr>
            <a:r>
              <a:rPr lang="en-AU" baseline="0" dirty="0" smtClean="0"/>
              <a:t>Assuming EAST 0 and around clockwise, how do we then do this? Put the East-facing sheet into position 0, the south-facing sheet into position 1, etc.</a:t>
            </a:r>
            <a:endParaRPr lang="en-AU" dirty="0" smtClean="0"/>
          </a:p>
          <a:p>
            <a:pPr>
              <a:spcBef>
                <a:spcPct val="0"/>
              </a:spcBef>
            </a:pPr>
            <a:endParaRPr lang="en-NZ" dirty="0"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E2BF72-E253-4339-9B76-662C3A80058D}" type="slidenum">
              <a:rPr lang="en-NZ"/>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7FDC57A-B4EF-493C-B2CB-CA2305D7658A}"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52C03957-6FA9-4623-941D-A4DA21C18BED}"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81B057B1-9BD8-4B0B-837A-6172F020778C}"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D588B53B-D7D7-43E2-A6D6-E108FEEC0E31}" type="slidenum">
              <a:rPr lang="en-NZ" smtClean="0"/>
              <a:pPr>
                <a:defRPr/>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5A0C03B9-DD21-4E7C-A53E-AECD1634C9AF}"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9EC6FC91-901C-4CA1-97DB-9283ED530855}"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36EE1572-220A-4DB6-ACEF-F012EC8F4356}"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06811540-66AC-4422-86A2-BCC6CFDDDEF4}"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7012C9E7-E664-4CFE-89B9-DB61E2F7B8DE}"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E73DC91A-DDD1-48C0-879D-ABECF61FD8E0}"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231B8200-C358-467A-B50E-F3F180CEF1D1}"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0878FA06-B9C8-459B-AD95-E07C3F7B20CD}"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NZ" dirty="0" smtClean="0">
                <a:solidFill>
                  <a:schemeClr val="tx2">
                    <a:satMod val="130000"/>
                  </a:schemeClr>
                </a:solidFill>
              </a:rPr>
              <a:t>Directional Sprites</a:t>
            </a:r>
            <a:endParaRPr lang="en-NZ" dirty="0">
              <a:solidFill>
                <a:schemeClr val="tx2">
                  <a:satMod val="130000"/>
                </a:schemeClr>
              </a:solidFill>
            </a:endParaRPr>
          </a:p>
        </p:txBody>
      </p:sp>
      <p:sp>
        <p:nvSpPr>
          <p:cNvPr id="3" name="Subtitle 2"/>
          <p:cNvSpPr>
            <a:spLocks noGrp="1"/>
          </p:cNvSpPr>
          <p:nvPr>
            <p:ph type="subTitle" idx="1"/>
          </p:nvPr>
        </p:nvSpPr>
        <p:spPr>
          <a:xfrm>
            <a:off x="685800" y="3505200"/>
            <a:ext cx="7772400" cy="1752600"/>
          </a:xfrm>
        </p:spPr>
        <p:txBody>
          <a:bodyPr>
            <a:normAutofit/>
          </a:bodyPr>
          <a:lstStyle/>
          <a:p>
            <a:pPr>
              <a:defRPr/>
            </a:pPr>
            <a:r>
              <a:rPr lang="en-NZ" dirty="0" smtClean="0">
                <a:solidFill>
                  <a:schemeClr val="tx2">
                    <a:satMod val="130000"/>
                  </a:schemeClr>
                </a:solidFill>
              </a:rPr>
              <a:t>IN628 Intermediate Architectures and Algorithms</a:t>
            </a:r>
          </a:p>
          <a:p>
            <a:pPr>
              <a:defRPr/>
            </a:pPr>
            <a:r>
              <a:rPr lang="en-NZ" dirty="0" smtClean="0">
                <a:solidFill>
                  <a:schemeClr val="tx2">
                    <a:satMod val="130000"/>
                  </a:schemeClr>
                </a:solidFill>
              </a:rPr>
              <a:t>Semester 2, 2016</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NZ" dirty="0" smtClean="0">
                <a:solidFill>
                  <a:schemeClr val="tx2">
                    <a:satMod val="130000"/>
                  </a:schemeClr>
                </a:solidFill>
              </a:rPr>
              <a:t>v</a:t>
            </a:r>
            <a:r>
              <a:rPr lang="en-NZ" dirty="0" smtClean="0">
                <a:solidFill>
                  <a:schemeClr val="tx2">
                    <a:satMod val="130000"/>
                  </a:schemeClr>
                </a:solidFill>
              </a:rPr>
              <a:t>oid Sprite::move</a:t>
            </a:r>
            <a:r>
              <a:rPr lang="en-NZ" dirty="0" smtClean="0">
                <a:solidFill>
                  <a:schemeClr val="tx2">
                    <a:satMod val="130000"/>
                  </a:schemeClr>
                </a:solidFill>
              </a:rPr>
              <a:t>()</a:t>
            </a:r>
            <a:endParaRPr lang="en-NZ" dirty="0">
              <a:solidFill>
                <a:schemeClr val="tx2">
                  <a:satMod val="130000"/>
                </a:schemeClr>
              </a:solidFill>
            </a:endParaRPr>
          </a:p>
        </p:txBody>
      </p:sp>
      <p:sp>
        <p:nvSpPr>
          <p:cNvPr id="3" name="Content Placeholder 2"/>
          <p:cNvSpPr>
            <a:spLocks noGrp="1"/>
          </p:cNvSpPr>
          <p:nvPr>
            <p:ph idx="1"/>
          </p:nvPr>
        </p:nvSpPr>
        <p:spPr>
          <a:xfrm>
            <a:off x="457200" y="1676400"/>
            <a:ext cx="8477250" cy="4800600"/>
          </a:xfrm>
        </p:spPr>
        <p:txBody>
          <a:bodyPr>
            <a:normAutofit fontScale="92500"/>
          </a:bodyPr>
          <a:lstStyle/>
          <a:p>
            <a:r>
              <a:rPr lang="en-NZ" dirty="0" smtClean="0"/>
              <a:t>Velocities need to be separated into a </a:t>
            </a:r>
            <a:r>
              <a:rPr lang="en-NZ" b="1" i="1" dirty="0" smtClean="0"/>
              <a:t>magnitude</a:t>
            </a:r>
            <a:r>
              <a:rPr lang="en-NZ" dirty="0" smtClean="0"/>
              <a:t> and a </a:t>
            </a:r>
            <a:r>
              <a:rPr lang="en-NZ" b="1" i="1" dirty="0" smtClean="0"/>
              <a:t>direction</a:t>
            </a:r>
            <a:endParaRPr lang="en-NZ" dirty="0" smtClean="0"/>
          </a:p>
          <a:p>
            <a:r>
              <a:rPr lang="en-NZ" dirty="0" smtClean="0"/>
              <a:t>Let  </a:t>
            </a:r>
            <a:r>
              <a:rPr lang="en-NZ" dirty="0" err="1" smtClean="0"/>
              <a:t>xVel</a:t>
            </a:r>
            <a:r>
              <a:rPr lang="en-NZ" dirty="0" smtClean="0"/>
              <a:t> and </a:t>
            </a:r>
            <a:r>
              <a:rPr lang="en-NZ" dirty="0" err="1" smtClean="0"/>
              <a:t>yVel</a:t>
            </a:r>
            <a:r>
              <a:rPr lang="en-NZ" dirty="0" smtClean="0"/>
              <a:t> now represent the </a:t>
            </a:r>
            <a:r>
              <a:rPr lang="en-NZ" b="1" i="1" dirty="0" smtClean="0"/>
              <a:t>magnitude</a:t>
            </a:r>
            <a:r>
              <a:rPr lang="en-NZ" b="1" dirty="0" smtClean="0"/>
              <a:t> </a:t>
            </a:r>
            <a:r>
              <a:rPr lang="en-NZ" dirty="0" smtClean="0"/>
              <a:t>of a single step.</a:t>
            </a:r>
          </a:p>
          <a:p>
            <a:r>
              <a:rPr lang="en-NZ" dirty="0" smtClean="0"/>
              <a:t>They will always be positive.</a:t>
            </a:r>
          </a:p>
          <a:p>
            <a:r>
              <a:rPr lang="en-NZ" dirty="0" smtClean="0"/>
              <a:t>Add </a:t>
            </a:r>
            <a:r>
              <a:rPr lang="en-NZ" b="1" i="1" dirty="0"/>
              <a:t>d</a:t>
            </a:r>
            <a:r>
              <a:rPr lang="en-NZ" b="1" i="1" dirty="0" smtClean="0"/>
              <a:t>irection</a:t>
            </a:r>
            <a:r>
              <a:rPr lang="en-NZ" dirty="0" smtClean="0"/>
              <a:t> properties to control the horizontal (x) and vertical (y) direction of movement.</a:t>
            </a:r>
          </a:p>
          <a:p>
            <a:r>
              <a:rPr lang="en-NZ" dirty="0" smtClean="0"/>
              <a:t>Direction values = {-1, 0 , 1}</a:t>
            </a:r>
          </a:p>
          <a:p>
            <a:r>
              <a:rPr lang="en-NZ" dirty="0" smtClean="0"/>
              <a:t>One direction value for x (horizontal) movement and one for y (vertical) movement.</a:t>
            </a:r>
          </a:p>
          <a:p>
            <a:r>
              <a:rPr lang="en-NZ" dirty="0" smtClean="0"/>
              <a:t>To control the axis (direction) of movement, multiply the velocities by their direction values.</a:t>
            </a:r>
          </a:p>
          <a:p>
            <a:r>
              <a:rPr lang="en-NZ" dirty="0" smtClean="0"/>
              <a:t>Add the results to </a:t>
            </a:r>
            <a:r>
              <a:rPr lang="en-NZ" dirty="0" err="1" smtClean="0"/>
              <a:t>xPos</a:t>
            </a:r>
            <a:r>
              <a:rPr lang="en-NZ" dirty="0" smtClean="0"/>
              <a:t> and </a:t>
            </a:r>
            <a:r>
              <a:rPr lang="en-NZ" dirty="0" err="1" smtClean="0"/>
              <a:t>yPos</a:t>
            </a:r>
            <a:r>
              <a:rPr lang="en-NZ"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solidFill>
                  <a:schemeClr val="tx2">
                    <a:satMod val="130000"/>
                  </a:schemeClr>
                </a:solidFill>
              </a:rPr>
              <a:t>void Sprite::move()</a:t>
            </a:r>
            <a:endParaRPr lang="en-NZ" dirty="0"/>
          </a:p>
        </p:txBody>
      </p:sp>
      <p:sp>
        <p:nvSpPr>
          <p:cNvPr id="3" name="Content Placeholder 2"/>
          <p:cNvSpPr>
            <a:spLocks noGrp="1"/>
          </p:cNvSpPr>
          <p:nvPr>
            <p:ph idx="1"/>
          </p:nvPr>
        </p:nvSpPr>
        <p:spPr/>
        <p:txBody>
          <a:bodyPr>
            <a:normAutofit/>
          </a:bodyPr>
          <a:lstStyle/>
          <a:p>
            <a:r>
              <a:rPr lang="en-NZ" sz="2800" dirty="0" smtClean="0"/>
              <a:t>Example:</a:t>
            </a:r>
          </a:p>
          <a:p>
            <a:pPr lvl="1"/>
            <a:r>
              <a:rPr lang="en-NZ" sz="2400" dirty="0" smtClean="0"/>
              <a:t>Assume </a:t>
            </a:r>
            <a:r>
              <a:rPr lang="en-NZ" sz="2400" dirty="0" err="1" smtClean="0"/>
              <a:t>xVel</a:t>
            </a:r>
            <a:r>
              <a:rPr lang="en-NZ" sz="2400" dirty="0" smtClean="0"/>
              <a:t> = 5 and </a:t>
            </a:r>
            <a:r>
              <a:rPr lang="en-NZ" sz="2400" dirty="0" err="1" smtClean="0"/>
              <a:t>yVel</a:t>
            </a:r>
            <a:r>
              <a:rPr lang="en-NZ" sz="2400" dirty="0" smtClean="0"/>
              <a:t> = 5</a:t>
            </a:r>
          </a:p>
          <a:p>
            <a:pPr lvl="1"/>
            <a:r>
              <a:rPr lang="en-NZ" sz="2400" dirty="0" smtClean="0"/>
              <a:t>What are the </a:t>
            </a:r>
            <a:r>
              <a:rPr lang="en-NZ" sz="2400" dirty="0" err="1" smtClean="0"/>
              <a:t>xDirection</a:t>
            </a:r>
            <a:r>
              <a:rPr lang="en-NZ" sz="2400" dirty="0" smtClean="0"/>
              <a:t> and </a:t>
            </a:r>
            <a:r>
              <a:rPr lang="en-NZ" sz="2400" dirty="0" err="1" smtClean="0"/>
              <a:t>yDirection</a:t>
            </a:r>
            <a:r>
              <a:rPr lang="en-NZ" sz="2400" dirty="0" smtClean="0"/>
              <a:t> values to move: </a:t>
            </a:r>
          </a:p>
          <a:p>
            <a:pPr lvl="2"/>
            <a:r>
              <a:rPr lang="en-NZ" sz="2000" dirty="0" smtClean="0"/>
              <a:t>East?</a:t>
            </a:r>
          </a:p>
          <a:p>
            <a:pPr lvl="2"/>
            <a:r>
              <a:rPr lang="en-NZ" sz="2000" dirty="0" smtClean="0"/>
              <a:t>West?</a:t>
            </a:r>
          </a:p>
          <a:p>
            <a:pPr lvl="2"/>
            <a:r>
              <a:rPr lang="en-NZ" sz="2000" dirty="0" smtClean="0"/>
              <a:t>South West?	</a:t>
            </a:r>
          </a:p>
          <a:p>
            <a:r>
              <a:rPr lang="en-NZ" sz="2800" dirty="0" smtClean="0"/>
              <a:t>In each case we would compute:</a:t>
            </a:r>
          </a:p>
          <a:p>
            <a:pPr lvl="1"/>
            <a:r>
              <a:rPr lang="en-NZ" sz="2400" dirty="0" err="1" smtClean="0"/>
              <a:t>xPos</a:t>
            </a:r>
            <a:r>
              <a:rPr lang="en-NZ" sz="2400" dirty="0" smtClean="0"/>
              <a:t> += (</a:t>
            </a:r>
            <a:r>
              <a:rPr lang="en-NZ" sz="2400" dirty="0" err="1" smtClean="0"/>
              <a:t>xVel</a:t>
            </a:r>
            <a:r>
              <a:rPr lang="en-NZ" sz="2400" dirty="0" smtClean="0"/>
              <a:t> * </a:t>
            </a:r>
            <a:r>
              <a:rPr lang="en-NZ" sz="2400" dirty="0" err="1" smtClean="0"/>
              <a:t>xDirection</a:t>
            </a:r>
            <a:r>
              <a:rPr lang="en-NZ" sz="2400" dirty="0" smtClean="0"/>
              <a:t>)</a:t>
            </a:r>
          </a:p>
          <a:p>
            <a:pPr lvl="1"/>
            <a:r>
              <a:rPr lang="en-NZ" sz="2400" dirty="0" err="1" smtClean="0"/>
              <a:t>yPos</a:t>
            </a:r>
            <a:r>
              <a:rPr lang="en-NZ" sz="2400" dirty="0" smtClean="0"/>
              <a:t> += (</a:t>
            </a:r>
            <a:r>
              <a:rPr lang="en-NZ" sz="2400" dirty="0" err="1" smtClean="0"/>
              <a:t>yVel</a:t>
            </a:r>
            <a:r>
              <a:rPr lang="en-NZ" sz="2400" dirty="0" smtClean="0"/>
              <a:t> * </a:t>
            </a:r>
            <a:r>
              <a:rPr lang="en-NZ" sz="2400" dirty="0" err="1" smtClean="0"/>
              <a:t>yDirection</a:t>
            </a:r>
            <a:r>
              <a:rPr lang="en-NZ" sz="2400" dirty="0" smtClean="0"/>
              <a:t>)</a:t>
            </a:r>
          </a:p>
          <a:p>
            <a:pPr lvl="2"/>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NZ" dirty="0" smtClean="0">
                <a:solidFill>
                  <a:schemeClr val="tx2">
                    <a:satMod val="130000"/>
                  </a:schemeClr>
                </a:solidFill>
              </a:rPr>
              <a:t>void Sprite::move()</a:t>
            </a:r>
            <a:endParaRPr lang="en-NZ" dirty="0">
              <a:solidFill>
                <a:schemeClr val="tx2">
                  <a:satMod val="130000"/>
                </a:schemeClr>
              </a:solidFill>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308928891"/>
              </p:ext>
            </p:extLst>
          </p:nvPr>
        </p:nvGraphicFramePr>
        <p:xfrm>
          <a:off x="457200" y="1905000"/>
          <a:ext cx="8382000" cy="3657600"/>
        </p:xfrm>
        <a:graphic>
          <a:graphicData uri="http://schemas.openxmlformats.org/drawingml/2006/table">
            <a:tbl>
              <a:tblPr/>
              <a:tblGrid>
                <a:gridCol w="2794000"/>
                <a:gridCol w="2794000"/>
                <a:gridCol w="2794000"/>
              </a:tblGrid>
              <a:tr h="731520">
                <a:tc>
                  <a:txBody>
                    <a:bodyPr/>
                    <a:lstStyle/>
                    <a:p>
                      <a:pPr>
                        <a:spcAft>
                          <a:spcPts val="600"/>
                        </a:spcAft>
                      </a:pPr>
                      <a:r>
                        <a:rPr lang="en-AU" sz="2400" b="1" dirty="0">
                          <a:latin typeface="+mn-lt"/>
                          <a:ea typeface="Times New Roman"/>
                        </a:rPr>
                        <a:t>If </a:t>
                      </a:r>
                      <a:r>
                        <a:rPr lang="en-AU" sz="2400" b="1" dirty="0" smtClean="0">
                          <a:latin typeface="+mn-lt"/>
                          <a:ea typeface="Times New Roman"/>
                        </a:rPr>
                        <a:t>Direction </a:t>
                      </a:r>
                      <a:r>
                        <a:rPr lang="en-AU" sz="2400" b="1" dirty="0">
                          <a:latin typeface="+mn-lt"/>
                          <a:ea typeface="Times New Roman"/>
                        </a:rPr>
                        <a:t>is</a:t>
                      </a:r>
                      <a:endParaRPr lang="en-NZ" sz="2400" dirty="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AU" sz="2400" b="1">
                          <a:latin typeface="+mn-lt"/>
                          <a:ea typeface="Times New Roman"/>
                        </a:rPr>
                        <a:t>Multiply XVel by</a:t>
                      </a:r>
                      <a:endParaRPr lang="en-NZ" sz="24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AU" sz="2400" b="1" dirty="0">
                          <a:latin typeface="+mn-lt"/>
                          <a:ea typeface="Times New Roman"/>
                        </a:rPr>
                        <a:t>Multiply </a:t>
                      </a:r>
                      <a:r>
                        <a:rPr lang="en-AU" sz="2400" b="1" dirty="0" err="1">
                          <a:latin typeface="+mn-lt"/>
                          <a:ea typeface="Times New Roman"/>
                        </a:rPr>
                        <a:t>YVel</a:t>
                      </a:r>
                      <a:r>
                        <a:rPr lang="en-AU" sz="2400" b="1" dirty="0">
                          <a:latin typeface="+mn-lt"/>
                          <a:ea typeface="Times New Roman"/>
                        </a:rPr>
                        <a:t> by</a:t>
                      </a:r>
                      <a:endParaRPr lang="en-NZ" sz="2400" dirty="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20">
                <a:tc>
                  <a:txBody>
                    <a:bodyPr/>
                    <a:lstStyle/>
                    <a:p>
                      <a:pPr marL="457200">
                        <a:spcAft>
                          <a:spcPts val="600"/>
                        </a:spcAft>
                      </a:pPr>
                      <a:r>
                        <a:rPr lang="en-AU" sz="2800">
                          <a:latin typeface="+mn-lt"/>
                          <a:ea typeface="Times New Roman"/>
                        </a:rPr>
                        <a:t>EAST</a:t>
                      </a:r>
                      <a:endParaRPr lang="en-NZ" sz="28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AU" sz="2800" dirty="0">
                          <a:latin typeface="+mn-lt"/>
                          <a:ea typeface="Times New Roman"/>
                        </a:rPr>
                        <a:t>1</a:t>
                      </a:r>
                      <a:endParaRPr lang="en-NZ" sz="2800" dirty="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AU" sz="2800">
                          <a:latin typeface="+mn-lt"/>
                          <a:ea typeface="Times New Roman"/>
                        </a:rPr>
                        <a:t>0</a:t>
                      </a:r>
                      <a:endParaRPr lang="en-NZ" sz="28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20">
                <a:tc>
                  <a:txBody>
                    <a:bodyPr/>
                    <a:lstStyle/>
                    <a:p>
                      <a:pPr marL="457200">
                        <a:spcAft>
                          <a:spcPts val="600"/>
                        </a:spcAft>
                      </a:pPr>
                      <a:r>
                        <a:rPr lang="en-AU" sz="2800">
                          <a:latin typeface="+mn-lt"/>
                          <a:ea typeface="Times New Roman"/>
                        </a:rPr>
                        <a:t>SOUTH</a:t>
                      </a:r>
                      <a:endParaRPr lang="en-NZ" sz="28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AU" sz="2800">
                          <a:latin typeface="+mn-lt"/>
                          <a:ea typeface="Times New Roman"/>
                        </a:rPr>
                        <a:t>0</a:t>
                      </a:r>
                      <a:endParaRPr lang="en-NZ" sz="28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AU" sz="2800">
                          <a:latin typeface="+mn-lt"/>
                          <a:ea typeface="Times New Roman"/>
                        </a:rPr>
                        <a:t>1</a:t>
                      </a:r>
                      <a:endParaRPr lang="en-NZ" sz="28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20">
                <a:tc>
                  <a:txBody>
                    <a:bodyPr/>
                    <a:lstStyle/>
                    <a:p>
                      <a:pPr marL="457200">
                        <a:spcAft>
                          <a:spcPts val="600"/>
                        </a:spcAft>
                      </a:pPr>
                      <a:r>
                        <a:rPr lang="en-AU" sz="2800">
                          <a:latin typeface="+mn-lt"/>
                          <a:ea typeface="Times New Roman"/>
                        </a:rPr>
                        <a:t>WEST</a:t>
                      </a:r>
                      <a:endParaRPr lang="en-NZ" sz="28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AU" sz="2800">
                          <a:latin typeface="+mn-lt"/>
                          <a:ea typeface="Times New Roman"/>
                        </a:rPr>
                        <a:t>-1</a:t>
                      </a:r>
                      <a:endParaRPr lang="en-NZ" sz="28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AU" sz="2800">
                          <a:latin typeface="+mn-lt"/>
                          <a:ea typeface="Times New Roman"/>
                        </a:rPr>
                        <a:t>0</a:t>
                      </a:r>
                      <a:endParaRPr lang="en-NZ" sz="28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520">
                <a:tc>
                  <a:txBody>
                    <a:bodyPr/>
                    <a:lstStyle/>
                    <a:p>
                      <a:pPr marL="457200">
                        <a:spcAft>
                          <a:spcPts val="600"/>
                        </a:spcAft>
                      </a:pPr>
                      <a:r>
                        <a:rPr lang="en-AU" sz="2800">
                          <a:latin typeface="+mn-lt"/>
                          <a:ea typeface="Times New Roman"/>
                        </a:rPr>
                        <a:t>NORTH</a:t>
                      </a:r>
                      <a:endParaRPr lang="en-NZ" sz="28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AU" sz="2800">
                          <a:latin typeface="+mn-lt"/>
                          <a:ea typeface="Times New Roman"/>
                        </a:rPr>
                        <a:t>0</a:t>
                      </a:r>
                      <a:endParaRPr lang="en-NZ" sz="28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AU" sz="2800" dirty="0">
                          <a:latin typeface="+mn-lt"/>
                          <a:ea typeface="Times New Roman"/>
                        </a:rPr>
                        <a:t>-1</a:t>
                      </a:r>
                      <a:endParaRPr lang="en-NZ" sz="2800" dirty="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NZ" dirty="0" smtClean="0">
                <a:solidFill>
                  <a:schemeClr val="tx2">
                    <a:satMod val="130000"/>
                  </a:schemeClr>
                </a:solidFill>
              </a:rPr>
              <a:t>void Sprite::move()</a:t>
            </a:r>
            <a:endParaRPr lang="en-NZ" dirty="0">
              <a:solidFill>
                <a:schemeClr val="tx2">
                  <a:satMod val="130000"/>
                </a:schemeClr>
              </a:solidFill>
            </a:endParaRPr>
          </a:p>
        </p:txBody>
      </p:sp>
      <p:sp>
        <p:nvSpPr>
          <p:cNvPr id="3" name="Content Placeholder 2"/>
          <p:cNvSpPr>
            <a:spLocks noGrp="1"/>
          </p:cNvSpPr>
          <p:nvPr>
            <p:ph idx="1"/>
          </p:nvPr>
        </p:nvSpPr>
        <p:spPr>
          <a:xfrm>
            <a:off x="0" y="1676400"/>
            <a:ext cx="8934450" cy="4800600"/>
          </a:xfrm>
        </p:spPr>
        <p:txBody>
          <a:bodyPr>
            <a:normAutofit/>
          </a:bodyPr>
          <a:lstStyle/>
          <a:p>
            <a:r>
              <a:rPr lang="en-NZ" dirty="0" smtClean="0"/>
              <a:t>Assume an array&lt;Point&gt;^ </a:t>
            </a:r>
            <a:r>
              <a:rPr lang="en-NZ" dirty="0" err="1" smtClean="0"/>
              <a:t>velocityDirections</a:t>
            </a:r>
            <a:r>
              <a:rPr lang="en-NZ" dirty="0" smtClean="0"/>
              <a:t> that represents this table:</a:t>
            </a:r>
          </a:p>
          <a:p>
            <a:endParaRPr lang="en-NZ" dirty="0" smtClean="0"/>
          </a:p>
          <a:p>
            <a:endParaRPr lang="en-NZ" dirty="0" smtClean="0"/>
          </a:p>
          <a:p>
            <a:endParaRPr lang="en-NZ" dirty="0" smtClean="0"/>
          </a:p>
          <a:p>
            <a:endParaRPr lang="en-NZ" dirty="0" smtClean="0"/>
          </a:p>
          <a:p>
            <a:endParaRPr lang="en-NZ" dirty="0" smtClean="0"/>
          </a:p>
          <a:p>
            <a:endParaRPr lang="en-NZ" dirty="0" smtClean="0"/>
          </a:p>
          <a:p>
            <a:r>
              <a:rPr lang="en-NZ" dirty="0" err="1" smtClean="0"/>
              <a:t>xPos</a:t>
            </a:r>
            <a:r>
              <a:rPr lang="en-NZ" dirty="0" smtClean="0"/>
              <a:t> += </a:t>
            </a:r>
            <a:r>
              <a:rPr lang="en-NZ" dirty="0" err="1" smtClean="0"/>
              <a:t>xVel</a:t>
            </a:r>
            <a:r>
              <a:rPr lang="en-NZ" dirty="0" smtClean="0"/>
              <a:t> * </a:t>
            </a:r>
            <a:r>
              <a:rPr lang="en-NZ" dirty="0" err="1" smtClean="0"/>
              <a:t>velocityDirections</a:t>
            </a:r>
            <a:r>
              <a:rPr lang="en-NZ" dirty="0" smtClean="0"/>
              <a:t>[</a:t>
            </a:r>
            <a:r>
              <a:rPr lang="en-NZ" dirty="0" err="1" smtClean="0"/>
              <a:t>spriteDirection</a:t>
            </a:r>
            <a:r>
              <a:rPr lang="en-NZ" dirty="0" smtClean="0"/>
              <a:t>].X; </a:t>
            </a:r>
          </a:p>
          <a:p>
            <a:r>
              <a:rPr lang="en-NZ" dirty="0" err="1" smtClean="0"/>
              <a:t>yPos</a:t>
            </a:r>
            <a:r>
              <a:rPr lang="en-NZ" dirty="0" smtClean="0"/>
              <a:t> += </a:t>
            </a:r>
            <a:r>
              <a:rPr lang="en-NZ" dirty="0" err="1" smtClean="0"/>
              <a:t>yVel</a:t>
            </a:r>
            <a:r>
              <a:rPr lang="en-NZ" dirty="0" smtClean="0"/>
              <a:t> * </a:t>
            </a:r>
            <a:r>
              <a:rPr lang="en-NZ" dirty="0" err="1" smtClean="0"/>
              <a:t>velocityDirections</a:t>
            </a:r>
            <a:r>
              <a:rPr lang="en-NZ" dirty="0" smtClean="0"/>
              <a:t>[</a:t>
            </a:r>
            <a:r>
              <a:rPr lang="en-NZ" dirty="0" err="1" smtClean="0"/>
              <a:t>spriteDirection</a:t>
            </a:r>
            <a:r>
              <a:rPr lang="en-NZ" dirty="0" smtClean="0"/>
              <a:t>].Y;</a:t>
            </a:r>
          </a:p>
          <a:p>
            <a:endParaRPr lang="en-NZ" dirty="0" smtClean="0"/>
          </a:p>
        </p:txBody>
      </p:sp>
      <p:graphicFrame>
        <p:nvGraphicFramePr>
          <p:cNvPr id="4" name="Content Placeholder 3"/>
          <p:cNvGraphicFramePr>
            <a:graphicFrameLocks/>
          </p:cNvGraphicFramePr>
          <p:nvPr/>
        </p:nvGraphicFramePr>
        <p:xfrm>
          <a:off x="685800" y="2819400"/>
          <a:ext cx="5105400" cy="1828800"/>
        </p:xfrm>
        <a:graphic>
          <a:graphicData uri="http://schemas.openxmlformats.org/drawingml/2006/table">
            <a:tbl>
              <a:tblPr/>
              <a:tblGrid>
                <a:gridCol w="1701800"/>
                <a:gridCol w="1701800"/>
                <a:gridCol w="1701800"/>
              </a:tblGrid>
              <a:tr h="365760">
                <a:tc>
                  <a:txBody>
                    <a:bodyPr/>
                    <a:lstStyle/>
                    <a:p>
                      <a:pPr>
                        <a:spcAft>
                          <a:spcPts val="600"/>
                        </a:spcAft>
                      </a:pPr>
                      <a:r>
                        <a:rPr lang="en-AU" sz="1600" b="1" dirty="0">
                          <a:latin typeface="+mn-lt"/>
                          <a:ea typeface="Times New Roman"/>
                        </a:rPr>
                        <a:t>If </a:t>
                      </a:r>
                      <a:r>
                        <a:rPr lang="en-AU" sz="1600" b="1" dirty="0" smtClean="0">
                          <a:latin typeface="+mn-lt"/>
                          <a:ea typeface="Times New Roman"/>
                        </a:rPr>
                        <a:t>Direction </a:t>
                      </a:r>
                      <a:r>
                        <a:rPr lang="en-AU" sz="1600" b="1" dirty="0">
                          <a:latin typeface="+mn-lt"/>
                          <a:ea typeface="Times New Roman"/>
                        </a:rPr>
                        <a:t>is</a:t>
                      </a:r>
                      <a:endParaRPr lang="en-NZ" sz="1600" dirty="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600"/>
                        </a:spcAft>
                      </a:pPr>
                      <a:r>
                        <a:rPr lang="en-AU" sz="1600" b="1">
                          <a:latin typeface="+mn-lt"/>
                          <a:ea typeface="Times New Roman"/>
                        </a:rPr>
                        <a:t>Multiply XVel by</a:t>
                      </a:r>
                      <a:endParaRPr lang="en-NZ" sz="160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600"/>
                        </a:spcAft>
                      </a:pPr>
                      <a:r>
                        <a:rPr lang="en-AU" sz="1600" b="1" dirty="0">
                          <a:latin typeface="+mn-lt"/>
                          <a:ea typeface="Times New Roman"/>
                        </a:rPr>
                        <a:t>Multiply </a:t>
                      </a:r>
                      <a:r>
                        <a:rPr lang="en-AU" sz="1600" b="1" dirty="0" err="1">
                          <a:latin typeface="+mn-lt"/>
                          <a:ea typeface="Times New Roman"/>
                        </a:rPr>
                        <a:t>YVel</a:t>
                      </a:r>
                      <a:r>
                        <a:rPr lang="en-AU" sz="1600" b="1" dirty="0">
                          <a:latin typeface="+mn-lt"/>
                          <a:ea typeface="Times New Roman"/>
                        </a:rPr>
                        <a:t> by</a:t>
                      </a:r>
                      <a:endParaRPr lang="en-NZ" sz="1600" dirty="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marL="457200">
                        <a:spcAft>
                          <a:spcPts val="600"/>
                        </a:spcAft>
                      </a:pPr>
                      <a:r>
                        <a:rPr lang="en-AU" sz="1600" dirty="0">
                          <a:latin typeface="+mn-lt"/>
                          <a:ea typeface="Times New Roman"/>
                        </a:rPr>
                        <a:t>EAST</a:t>
                      </a:r>
                      <a:endParaRPr lang="en-NZ" sz="1600" dirty="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AU" sz="1600" dirty="0">
                          <a:latin typeface="+mn-lt"/>
                          <a:ea typeface="Times New Roman"/>
                        </a:rPr>
                        <a:t>1</a:t>
                      </a:r>
                      <a:endParaRPr lang="en-NZ" sz="1600" dirty="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AU" sz="1600">
                          <a:latin typeface="+mn-lt"/>
                          <a:ea typeface="Times New Roman"/>
                        </a:rPr>
                        <a:t>0</a:t>
                      </a:r>
                      <a:endParaRPr lang="en-NZ" sz="160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marL="457200">
                        <a:spcAft>
                          <a:spcPts val="600"/>
                        </a:spcAft>
                      </a:pPr>
                      <a:r>
                        <a:rPr lang="en-AU" sz="1600" dirty="0">
                          <a:latin typeface="+mn-lt"/>
                          <a:ea typeface="Times New Roman"/>
                        </a:rPr>
                        <a:t>SOUTH</a:t>
                      </a:r>
                      <a:endParaRPr lang="en-NZ" sz="1600" dirty="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AU" sz="1600">
                          <a:latin typeface="+mn-lt"/>
                          <a:ea typeface="Times New Roman"/>
                        </a:rPr>
                        <a:t>0</a:t>
                      </a:r>
                      <a:endParaRPr lang="en-NZ" sz="160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AU" sz="1600" dirty="0">
                          <a:latin typeface="+mn-lt"/>
                          <a:ea typeface="Times New Roman"/>
                        </a:rPr>
                        <a:t>1</a:t>
                      </a:r>
                      <a:endParaRPr lang="en-NZ" sz="1600" dirty="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marL="457200">
                        <a:spcAft>
                          <a:spcPts val="600"/>
                        </a:spcAft>
                      </a:pPr>
                      <a:r>
                        <a:rPr lang="en-AU" sz="1600" dirty="0">
                          <a:latin typeface="+mn-lt"/>
                          <a:ea typeface="Times New Roman"/>
                        </a:rPr>
                        <a:t>WEST</a:t>
                      </a:r>
                      <a:endParaRPr lang="en-NZ" sz="1600" dirty="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AU" sz="1600" dirty="0">
                          <a:latin typeface="+mn-lt"/>
                          <a:ea typeface="Times New Roman"/>
                        </a:rPr>
                        <a:t>-1</a:t>
                      </a:r>
                      <a:endParaRPr lang="en-NZ" sz="1600" dirty="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AU" sz="1600" dirty="0">
                          <a:latin typeface="+mn-lt"/>
                          <a:ea typeface="Times New Roman"/>
                        </a:rPr>
                        <a:t>0</a:t>
                      </a:r>
                      <a:endParaRPr lang="en-NZ" sz="1600" dirty="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marL="457200">
                        <a:spcAft>
                          <a:spcPts val="600"/>
                        </a:spcAft>
                      </a:pPr>
                      <a:r>
                        <a:rPr lang="en-AU" sz="1600">
                          <a:latin typeface="+mn-lt"/>
                          <a:ea typeface="Times New Roman"/>
                        </a:rPr>
                        <a:t>NORTH</a:t>
                      </a:r>
                      <a:endParaRPr lang="en-NZ" sz="160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AU" sz="1600">
                          <a:latin typeface="+mn-lt"/>
                          <a:ea typeface="Times New Roman"/>
                        </a:rPr>
                        <a:t>0</a:t>
                      </a:r>
                      <a:endParaRPr lang="en-NZ" sz="160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600"/>
                        </a:spcAft>
                      </a:pPr>
                      <a:r>
                        <a:rPr lang="en-AU" sz="1600" dirty="0">
                          <a:latin typeface="+mn-lt"/>
                          <a:ea typeface="Times New Roman"/>
                        </a:rPr>
                        <a:t>-1</a:t>
                      </a:r>
                      <a:endParaRPr lang="en-NZ" sz="1600" dirty="0">
                        <a:latin typeface="+mn-lt"/>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NZ" dirty="0" err="1" smtClean="0">
                <a:solidFill>
                  <a:schemeClr val="tx2">
                    <a:satMod val="130000"/>
                  </a:schemeClr>
                </a:solidFill>
              </a:rPr>
              <a:t>velocityDirections</a:t>
            </a:r>
            <a:endParaRPr lang="en-NZ" dirty="0">
              <a:solidFill>
                <a:schemeClr val="tx2">
                  <a:satMod val="130000"/>
                </a:schemeClr>
              </a:solidFill>
            </a:endParaRPr>
          </a:p>
        </p:txBody>
      </p:sp>
      <p:sp>
        <p:nvSpPr>
          <p:cNvPr id="3" name="Content Placeholder 2"/>
          <p:cNvSpPr>
            <a:spLocks noGrp="1"/>
          </p:cNvSpPr>
          <p:nvPr>
            <p:ph idx="1"/>
          </p:nvPr>
        </p:nvSpPr>
        <p:spPr>
          <a:xfrm>
            <a:off x="304800" y="1676400"/>
            <a:ext cx="8629650" cy="4800600"/>
          </a:xfrm>
        </p:spPr>
        <p:txBody>
          <a:bodyPr>
            <a:normAutofit/>
          </a:bodyPr>
          <a:lstStyle/>
          <a:p>
            <a:r>
              <a:rPr lang="en-NZ" dirty="0" smtClean="0"/>
              <a:t> in </a:t>
            </a:r>
            <a:r>
              <a:rPr lang="en-NZ" dirty="0" err="1" smtClean="0"/>
              <a:t>Sprite.h</a:t>
            </a:r>
            <a:endParaRPr lang="en-NZ" dirty="0" smtClean="0"/>
          </a:p>
          <a:p>
            <a:pPr lvl="1"/>
            <a:r>
              <a:rPr lang="en-NZ" dirty="0" smtClean="0"/>
              <a:t>array&lt;Point&gt;^ </a:t>
            </a:r>
            <a:r>
              <a:rPr lang="en-NZ" dirty="0" err="1" smtClean="0"/>
              <a:t>velocityDirections</a:t>
            </a:r>
            <a:r>
              <a:rPr lang="en-NZ" dirty="0" smtClean="0"/>
              <a:t>;</a:t>
            </a:r>
          </a:p>
          <a:p>
            <a:pPr lvl="1"/>
            <a:endParaRPr lang="en-NZ" dirty="0" smtClean="0"/>
          </a:p>
          <a:p>
            <a:r>
              <a:rPr lang="en-NZ" dirty="0" smtClean="0"/>
              <a:t>In the constructor in </a:t>
            </a:r>
            <a:r>
              <a:rPr lang="en-NZ" dirty="0" smtClean="0"/>
              <a:t>Sprite.cpp</a:t>
            </a:r>
            <a:endParaRPr lang="en-NZ" dirty="0" smtClean="0"/>
          </a:p>
          <a:p>
            <a:pPr>
              <a:buNone/>
            </a:pPr>
            <a:r>
              <a:rPr lang="en-NZ" sz="3200" dirty="0" smtClean="0"/>
              <a:t>	</a:t>
            </a:r>
            <a:endParaRPr lang="en-NZ" i="1" dirty="0" smtClean="0"/>
          </a:p>
        </p:txBody>
      </p:sp>
      <p:pic>
        <p:nvPicPr>
          <p:cNvPr id="18437" name="Picture 5"/>
          <p:cNvPicPr>
            <a:picLocks noChangeAspect="1" noChangeArrowheads="1"/>
          </p:cNvPicPr>
          <p:nvPr/>
        </p:nvPicPr>
        <p:blipFill>
          <a:blip r:embed="rId3" cstate="print"/>
          <a:srcRect/>
          <a:stretch>
            <a:fillRect/>
          </a:stretch>
        </p:blipFill>
        <p:spPr bwMode="auto">
          <a:xfrm>
            <a:off x="685800" y="3657600"/>
            <a:ext cx="7920318"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NZ" dirty="0" smtClean="0">
                <a:solidFill>
                  <a:schemeClr val="tx2">
                    <a:satMod val="130000"/>
                  </a:schemeClr>
                </a:solidFill>
              </a:rPr>
              <a:t>void Sprite::move()</a:t>
            </a:r>
            <a:endParaRPr lang="en-NZ" dirty="0">
              <a:solidFill>
                <a:schemeClr val="tx2">
                  <a:satMod val="130000"/>
                </a:schemeClr>
              </a:solidFill>
            </a:endParaRPr>
          </a:p>
        </p:txBody>
      </p:sp>
      <p:pic>
        <p:nvPicPr>
          <p:cNvPr id="4100" name="Picture 4"/>
          <p:cNvPicPr>
            <a:picLocks noChangeAspect="1" noChangeArrowheads="1"/>
          </p:cNvPicPr>
          <p:nvPr/>
        </p:nvPicPr>
        <p:blipFill>
          <a:blip r:embed="rId3" cstate="print"/>
          <a:srcRect/>
          <a:stretch>
            <a:fillRect/>
          </a:stretch>
        </p:blipFill>
        <p:spPr bwMode="auto">
          <a:xfrm>
            <a:off x="609600" y="1752600"/>
            <a:ext cx="8207767"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tx2">
                    <a:satMod val="130000"/>
                  </a:schemeClr>
                </a:solidFill>
              </a:rPr>
              <a:t>Controlling </a:t>
            </a:r>
            <a:r>
              <a:rPr lang="en-NZ" dirty="0" err="1" smtClean="0">
                <a:solidFill>
                  <a:schemeClr val="tx2">
                    <a:satMod val="130000"/>
                  </a:schemeClr>
                </a:solidFill>
              </a:rPr>
              <a:t>spriteDirection</a:t>
            </a:r>
            <a:endParaRPr lang="en-NZ" dirty="0">
              <a:solidFill>
                <a:schemeClr val="tx2">
                  <a:satMod val="130000"/>
                </a:schemeClr>
              </a:solidFill>
            </a:endParaRPr>
          </a:p>
        </p:txBody>
      </p:sp>
      <p:sp>
        <p:nvSpPr>
          <p:cNvPr id="4" name="Content Placeholder 3"/>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srcRect/>
          <a:stretch>
            <a:fillRect/>
          </a:stretch>
        </p:blipFill>
        <p:spPr bwMode="auto">
          <a:xfrm>
            <a:off x="47625" y="1676400"/>
            <a:ext cx="9048750" cy="447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Creation</a:t>
            </a:r>
            <a:endParaRPr lang="en-NZ" dirty="0"/>
          </a:p>
        </p:txBody>
      </p:sp>
      <p:sp>
        <p:nvSpPr>
          <p:cNvPr id="3" name="Content Placeholder 2"/>
          <p:cNvSpPr>
            <a:spLocks noGrp="1"/>
          </p:cNvSpPr>
          <p:nvPr>
            <p:ph idx="1"/>
          </p:nvPr>
        </p:nvSpPr>
        <p:spPr/>
        <p:txBody>
          <a:bodyPr/>
          <a:lstStyle/>
          <a:p>
            <a:endParaRPr lang="en-NZ"/>
          </a:p>
        </p:txBody>
      </p:sp>
      <p:pic>
        <p:nvPicPr>
          <p:cNvPr id="6147" name="Picture 3"/>
          <p:cNvPicPr>
            <a:picLocks noChangeAspect="1" noChangeArrowheads="1"/>
          </p:cNvPicPr>
          <p:nvPr/>
        </p:nvPicPr>
        <p:blipFill>
          <a:blip r:embed="rId3" cstate="print"/>
          <a:srcRect/>
          <a:stretch>
            <a:fillRect/>
          </a:stretch>
        </p:blipFill>
        <p:spPr bwMode="auto">
          <a:xfrm>
            <a:off x="495300" y="1438276"/>
            <a:ext cx="7734300" cy="5213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Initialisation</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srcRect/>
          <a:stretch>
            <a:fillRect/>
          </a:stretch>
        </p:blipFill>
        <p:spPr bwMode="auto">
          <a:xfrm>
            <a:off x="457200" y="1676400"/>
            <a:ext cx="7324725" cy="159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4894724" y="2743200"/>
            <a:ext cx="3715876" cy="2446285"/>
          </a:xfrm>
        </p:spPr>
      </p:pic>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57201" y="2706477"/>
            <a:ext cx="3733800" cy="2483008"/>
          </a:xfrm>
          <a:prstGeom prst="rect">
            <a:avLst/>
          </a:prstGeom>
        </p:spPr>
      </p:pic>
    </p:spTree>
    <p:extLst>
      <p:ext uri="{BB962C8B-B14F-4D97-AF65-F5344CB8AC3E}">
        <p14:creationId xmlns="" xmlns:p14="http://schemas.microsoft.com/office/powerpoint/2010/main" val="804488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tx2">
                    <a:satMod val="130000"/>
                  </a:schemeClr>
                </a:solidFill>
              </a:rPr>
              <a:t>Directional Movement</a:t>
            </a:r>
            <a:endParaRPr lang="en-NZ" dirty="0">
              <a:solidFill>
                <a:schemeClr val="tx2">
                  <a:satMod val="130000"/>
                </a:schemeClr>
              </a:solidFill>
            </a:endParaRPr>
          </a:p>
        </p:txBody>
      </p:sp>
      <p:sp>
        <p:nvSpPr>
          <p:cNvPr id="9219" name="Content Placeholder 2"/>
          <p:cNvSpPr>
            <a:spLocks noGrp="1"/>
          </p:cNvSpPr>
          <p:nvPr>
            <p:ph idx="1"/>
          </p:nvPr>
        </p:nvSpPr>
        <p:spPr/>
        <p:txBody>
          <a:bodyPr/>
          <a:lstStyle/>
          <a:p>
            <a:endParaRPr lang="en-NZ" smtClean="0"/>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59200" y="4317000"/>
            <a:ext cx="3240000" cy="216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90575" y="1650000"/>
            <a:ext cx="3250854" cy="216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087076" y="1650000"/>
            <a:ext cx="3242707" cy="216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90576" y="4317000"/>
            <a:ext cx="3242707" cy="216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Multiple Spritesheets</a:t>
            </a:r>
            <a:endParaRPr lang="en-NZ" dirty="0"/>
          </a:p>
        </p:txBody>
      </p:sp>
      <p:pic>
        <p:nvPicPr>
          <p:cNvPr id="4" name="Content Placeholder 3" descr="Walking East All.bmp"/>
          <p:cNvPicPr>
            <a:picLocks noGrp="1" noChangeAspect="1"/>
          </p:cNvPicPr>
          <p:nvPr>
            <p:ph idx="1"/>
          </p:nvPr>
        </p:nvPicPr>
        <p:blipFill>
          <a:blip r:embed="rId3" cstate="print"/>
          <a:stretch>
            <a:fillRect/>
          </a:stretch>
        </p:blipFill>
        <p:spPr>
          <a:xfrm>
            <a:off x="1005840" y="1600200"/>
            <a:ext cx="7071360" cy="883920"/>
          </a:xfrm>
        </p:spPr>
      </p:pic>
      <p:pic>
        <p:nvPicPr>
          <p:cNvPr id="5" name="Picture 4" descr="Walking South All.bmp"/>
          <p:cNvPicPr>
            <a:picLocks noChangeAspect="1"/>
          </p:cNvPicPr>
          <p:nvPr/>
        </p:nvPicPr>
        <p:blipFill>
          <a:blip r:embed="rId4" cstate="print"/>
          <a:stretch>
            <a:fillRect/>
          </a:stretch>
        </p:blipFill>
        <p:spPr>
          <a:xfrm>
            <a:off x="1066800" y="2667000"/>
            <a:ext cx="7071360" cy="883920"/>
          </a:xfrm>
          <a:prstGeom prst="rect">
            <a:avLst/>
          </a:prstGeom>
        </p:spPr>
      </p:pic>
      <p:pic>
        <p:nvPicPr>
          <p:cNvPr id="6" name="Picture 5" descr="Walking West All.bmp"/>
          <p:cNvPicPr>
            <a:picLocks noChangeAspect="1"/>
          </p:cNvPicPr>
          <p:nvPr/>
        </p:nvPicPr>
        <p:blipFill>
          <a:blip r:embed="rId5" cstate="print"/>
          <a:stretch>
            <a:fillRect/>
          </a:stretch>
        </p:blipFill>
        <p:spPr>
          <a:xfrm>
            <a:off x="1036320" y="3733800"/>
            <a:ext cx="7071360" cy="883920"/>
          </a:xfrm>
          <a:prstGeom prst="rect">
            <a:avLst/>
          </a:prstGeom>
        </p:spPr>
      </p:pic>
      <p:pic>
        <p:nvPicPr>
          <p:cNvPr id="7" name="Picture 6" descr="Walking North All.bmp"/>
          <p:cNvPicPr>
            <a:picLocks noChangeAspect="1"/>
          </p:cNvPicPr>
          <p:nvPr/>
        </p:nvPicPr>
        <p:blipFill>
          <a:blip r:embed="rId6" cstate="print"/>
          <a:stretch>
            <a:fillRect/>
          </a:stretch>
        </p:blipFill>
        <p:spPr>
          <a:xfrm>
            <a:off x="1036320" y="4800600"/>
            <a:ext cx="7071360" cy="883920"/>
          </a:xfrm>
          <a:prstGeom prst="rect">
            <a:avLst/>
          </a:prstGeom>
        </p:spPr>
      </p:pic>
      <p:sp>
        <p:nvSpPr>
          <p:cNvPr id="3" name="TextBox 2"/>
          <p:cNvSpPr txBox="1"/>
          <p:nvPr/>
        </p:nvSpPr>
        <p:spPr>
          <a:xfrm>
            <a:off x="1066800" y="6207187"/>
            <a:ext cx="7071360" cy="461665"/>
          </a:xfrm>
          <a:prstGeom prst="rect">
            <a:avLst/>
          </a:prstGeom>
          <a:noFill/>
        </p:spPr>
        <p:txBody>
          <a:bodyPr wrap="square" rtlCol="0">
            <a:spAutoFit/>
          </a:bodyPr>
          <a:lstStyle/>
          <a:p>
            <a:r>
              <a:rPr lang="en-US" sz="2400" dirty="0" smtClean="0"/>
              <a:t>From www.reinerstilesets.de/2d-grafiken</a:t>
            </a:r>
            <a:r>
              <a:rPr lang="en-US" sz="2400"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tx2">
                    <a:satMod val="130000"/>
                  </a:schemeClr>
                </a:solidFill>
              </a:rPr>
              <a:t>Essential Constants</a:t>
            </a:r>
            <a:endParaRPr lang="en-NZ" dirty="0">
              <a:solidFill>
                <a:schemeClr val="tx2">
                  <a:satMod val="130000"/>
                </a:schemeClr>
              </a:solidFill>
            </a:endParaRPr>
          </a:p>
        </p:txBody>
      </p:sp>
      <p:sp>
        <p:nvSpPr>
          <p:cNvPr id="3" name="Content Placeholder 2"/>
          <p:cNvSpPr>
            <a:spLocks noGrp="1"/>
          </p:cNvSpPr>
          <p:nvPr>
            <p:ph idx="1"/>
          </p:nvPr>
        </p:nvSpPr>
        <p:spPr/>
        <p:txBody>
          <a:bodyPr/>
          <a:lstStyle/>
          <a:p>
            <a:pPr>
              <a:buFont typeface="Wingdings 2" pitchFamily="18" charset="2"/>
              <a:buNone/>
            </a:pPr>
            <a:r>
              <a:rPr lang="en-NZ" dirty="0" smtClean="0"/>
              <a:t>#define EAST 0</a:t>
            </a:r>
          </a:p>
          <a:p>
            <a:pPr>
              <a:buFont typeface="Wingdings 2" pitchFamily="18" charset="2"/>
              <a:buNone/>
            </a:pPr>
            <a:r>
              <a:rPr lang="en-NZ" dirty="0" smtClean="0"/>
              <a:t>#define SOUTH 1</a:t>
            </a:r>
          </a:p>
          <a:p>
            <a:pPr>
              <a:buFont typeface="Wingdings 2" pitchFamily="18" charset="2"/>
              <a:buNone/>
            </a:pPr>
            <a:r>
              <a:rPr lang="en-NZ" dirty="0" smtClean="0"/>
              <a:t>#define WEST 2</a:t>
            </a:r>
          </a:p>
          <a:p>
            <a:pPr>
              <a:buFont typeface="Wingdings 2" pitchFamily="18" charset="2"/>
              <a:buNone/>
            </a:pPr>
            <a:r>
              <a:rPr lang="en-NZ" dirty="0" smtClean="0"/>
              <a:t>#define NORTH 3</a:t>
            </a:r>
          </a:p>
          <a:p>
            <a:pPr>
              <a:buFont typeface="Wingdings 2" pitchFamily="18" charset="2"/>
              <a:buNone/>
            </a:pPr>
            <a:endParaRPr lang="en-NZ" dirty="0"/>
          </a:p>
          <a:p>
            <a:pPr>
              <a:buFont typeface="Wingdings 2" pitchFamily="18" charset="2"/>
              <a:buNone/>
            </a:pPr>
            <a:r>
              <a:rPr lang="en-NZ" dirty="0" smtClean="0"/>
              <a:t>Or</a:t>
            </a:r>
          </a:p>
          <a:p>
            <a:pPr>
              <a:buFont typeface="Wingdings 2" pitchFamily="18" charset="2"/>
              <a:buNone/>
            </a:pPr>
            <a:endParaRPr lang="en-NZ" dirty="0"/>
          </a:p>
          <a:p>
            <a:pPr>
              <a:buFont typeface="Wingdings 2" pitchFamily="18" charset="2"/>
              <a:buNone/>
            </a:pPr>
            <a:endParaRPr lang="en-NZ" dirty="0" smtClean="0"/>
          </a:p>
        </p:txBody>
      </p:sp>
      <p:pic>
        <p:nvPicPr>
          <p:cNvPr id="1027" name="Picture 3"/>
          <p:cNvPicPr>
            <a:picLocks noChangeAspect="1" noChangeArrowheads="1"/>
          </p:cNvPicPr>
          <p:nvPr/>
        </p:nvPicPr>
        <p:blipFill>
          <a:blip r:embed="rId3" cstate="print"/>
          <a:srcRect/>
          <a:stretch>
            <a:fillRect/>
          </a:stretch>
        </p:blipFill>
        <p:spPr bwMode="auto">
          <a:xfrm>
            <a:off x="228600" y="4800600"/>
            <a:ext cx="8659906" cy="91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solidFill>
                  <a:schemeClr val="tx2">
                    <a:satMod val="130000"/>
                  </a:schemeClr>
                </a:solidFill>
              </a:rPr>
              <a:t>Modify the Class Properties</a:t>
            </a:r>
            <a:endParaRPr lang="en-NZ" dirty="0">
              <a:solidFill>
                <a:schemeClr val="tx2">
                  <a:satMod val="130000"/>
                </a:schemeClr>
              </a:solidFill>
            </a:endParaRPr>
          </a:p>
        </p:txBody>
      </p:sp>
      <p:sp>
        <p:nvSpPr>
          <p:cNvPr id="4" name="Content Placeholder 3"/>
          <p:cNvSpPr>
            <a:spLocks noGrp="1"/>
          </p:cNvSpPr>
          <p:nvPr>
            <p:ph idx="1"/>
          </p:nvPr>
        </p:nvSpPr>
        <p:spPr/>
        <p:txBody>
          <a:bodyPr/>
          <a:lstStyle/>
          <a:p>
            <a:r>
              <a:rPr lang="en-NZ" dirty="0" smtClean="0"/>
              <a:t>Modify your Sprite class (in the .h)</a:t>
            </a:r>
          </a:p>
          <a:p>
            <a:endParaRPr lang="en-NZ" dirty="0"/>
          </a:p>
        </p:txBody>
      </p:sp>
      <p:pic>
        <p:nvPicPr>
          <p:cNvPr id="2052" name="Picture 4"/>
          <p:cNvPicPr>
            <a:picLocks noChangeAspect="1" noChangeArrowheads="1"/>
          </p:cNvPicPr>
          <p:nvPr/>
        </p:nvPicPr>
        <p:blipFill>
          <a:blip r:embed="rId3" cstate="print"/>
          <a:srcRect/>
          <a:stretch>
            <a:fillRect/>
          </a:stretch>
        </p:blipFill>
        <p:spPr bwMode="auto">
          <a:xfrm>
            <a:off x="76200" y="2438400"/>
            <a:ext cx="8117174"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Modify the Class Methods</a:t>
            </a:r>
            <a:endParaRPr lang="en-NZ" dirty="0"/>
          </a:p>
        </p:txBody>
      </p:sp>
      <p:sp>
        <p:nvSpPr>
          <p:cNvPr id="3" name="Content Placeholder 2"/>
          <p:cNvSpPr>
            <a:spLocks noGrp="1"/>
          </p:cNvSpPr>
          <p:nvPr>
            <p:ph idx="1"/>
          </p:nvPr>
        </p:nvSpPr>
        <p:spPr/>
        <p:txBody>
          <a:bodyPr/>
          <a:lstStyle/>
          <a:p>
            <a:r>
              <a:rPr lang="en-NZ" dirty="0" smtClean="0"/>
              <a:t>Constructor:</a:t>
            </a:r>
          </a:p>
          <a:p>
            <a:pPr lvl="1"/>
            <a:endParaRPr lang="en-NZ" dirty="0"/>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3825" y="2362200"/>
            <a:ext cx="8896350" cy="178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336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Modify the Class Methods</a:t>
            </a:r>
            <a:endParaRPr lang="en-NZ" dirty="0"/>
          </a:p>
        </p:txBody>
      </p:sp>
      <p:sp>
        <p:nvSpPr>
          <p:cNvPr id="3" name="Content Placeholder 2"/>
          <p:cNvSpPr>
            <a:spLocks noGrp="1"/>
          </p:cNvSpPr>
          <p:nvPr>
            <p:ph idx="1"/>
          </p:nvPr>
        </p:nvSpPr>
        <p:spPr/>
        <p:txBody>
          <a:bodyPr/>
          <a:lstStyle/>
          <a:p>
            <a:r>
              <a:rPr lang="en-NZ" dirty="0" smtClean="0"/>
              <a:t>Constructor:</a:t>
            </a:r>
          </a:p>
          <a:p>
            <a:pPr lvl="1"/>
            <a:endParaRPr lang="en-NZ" dirty="0"/>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0" y="2162175"/>
            <a:ext cx="8382000" cy="2533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Modify the Class Methods</a:t>
            </a:r>
            <a:endParaRPr lang="en-NZ" dirty="0"/>
          </a:p>
        </p:txBody>
      </p:sp>
      <p:sp>
        <p:nvSpPr>
          <p:cNvPr id="3" name="Content Placeholder 2"/>
          <p:cNvSpPr>
            <a:spLocks noGrp="1"/>
          </p:cNvSpPr>
          <p:nvPr>
            <p:ph idx="1"/>
          </p:nvPr>
        </p:nvSpPr>
        <p:spPr/>
        <p:txBody>
          <a:bodyPr/>
          <a:lstStyle/>
          <a:p>
            <a:r>
              <a:rPr lang="en-NZ" dirty="0" smtClean="0"/>
              <a:t>Constructor:</a:t>
            </a:r>
          </a:p>
          <a:p>
            <a:pPr lvl="1"/>
            <a:endParaRPr lang="en-NZ" dirty="0"/>
          </a:p>
        </p:txBody>
      </p:sp>
      <p:pic>
        <p:nvPicPr>
          <p:cNvPr id="3074" name="Picture 2"/>
          <p:cNvPicPr>
            <a:picLocks noChangeAspect="1" noChangeArrowheads="1"/>
          </p:cNvPicPr>
          <p:nvPr/>
        </p:nvPicPr>
        <p:blipFill>
          <a:blip r:embed="rId3" cstate="print"/>
          <a:srcRect/>
          <a:stretch>
            <a:fillRect/>
          </a:stretch>
        </p:blipFill>
        <p:spPr bwMode="auto">
          <a:xfrm>
            <a:off x="152400" y="2286000"/>
            <a:ext cx="6795247" cy="91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458200" cy="914400"/>
          </a:xfrm>
        </p:spPr>
        <p:txBody>
          <a:bodyPr>
            <a:normAutofit/>
          </a:bodyPr>
          <a:lstStyle/>
          <a:p>
            <a:pPr fontAlgn="auto">
              <a:spcAft>
                <a:spcPts val="0"/>
              </a:spcAft>
              <a:defRPr/>
            </a:pPr>
            <a:r>
              <a:rPr lang="en-NZ" sz="3600" dirty="0" smtClean="0">
                <a:solidFill>
                  <a:schemeClr val="tx2">
                    <a:satMod val="130000"/>
                  </a:schemeClr>
                </a:solidFill>
              </a:rPr>
              <a:t>v</a:t>
            </a:r>
            <a:r>
              <a:rPr lang="en-NZ" sz="3600" dirty="0" smtClean="0">
                <a:solidFill>
                  <a:schemeClr val="tx2">
                    <a:satMod val="130000"/>
                  </a:schemeClr>
                </a:solidFill>
              </a:rPr>
              <a:t>oid Sprite::</a:t>
            </a:r>
            <a:r>
              <a:rPr lang="en-NZ" sz="3600" dirty="0" smtClean="0">
                <a:solidFill>
                  <a:schemeClr val="tx2">
                    <a:satMod val="130000"/>
                  </a:schemeClr>
                </a:solidFill>
              </a:rPr>
              <a:t>draw</a:t>
            </a:r>
            <a:r>
              <a:rPr lang="en-NZ" sz="3600" dirty="0" smtClean="0">
                <a:solidFill>
                  <a:schemeClr val="tx2">
                    <a:satMod val="130000"/>
                  </a:schemeClr>
                </a:solidFill>
              </a:rPr>
              <a:t>()</a:t>
            </a:r>
            <a:endParaRPr lang="en-NZ" sz="3600" dirty="0">
              <a:solidFill>
                <a:schemeClr val="tx2">
                  <a:satMod val="130000"/>
                </a:schemeClr>
              </a:solidFill>
            </a:endParaRP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6585" y="2166938"/>
            <a:ext cx="8270215" cy="3167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390</TotalTime>
  <Words>2902</Words>
  <Application>Microsoft Office PowerPoint</Application>
  <PresentationFormat>On-screen Show (4:3)</PresentationFormat>
  <Paragraphs>268</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Directional Sprites</vt:lpstr>
      <vt:lpstr>Directional Movement</vt:lpstr>
      <vt:lpstr>Multiple Spritesheets</vt:lpstr>
      <vt:lpstr>Essential Constants</vt:lpstr>
      <vt:lpstr>Modify the Class Properties</vt:lpstr>
      <vt:lpstr>Modify the Class Methods</vt:lpstr>
      <vt:lpstr>Modify the Class Methods</vt:lpstr>
      <vt:lpstr>Modify the Class Methods</vt:lpstr>
      <vt:lpstr>void Sprite::draw()</vt:lpstr>
      <vt:lpstr>void Sprite::move()</vt:lpstr>
      <vt:lpstr>void Sprite::move()</vt:lpstr>
      <vt:lpstr>void Sprite::move()</vt:lpstr>
      <vt:lpstr>void Sprite::move()</vt:lpstr>
      <vt:lpstr>velocityDirections</vt:lpstr>
      <vt:lpstr>void Sprite::move()</vt:lpstr>
      <vt:lpstr>Controlling spriteDirection</vt:lpstr>
      <vt:lpstr>Creation</vt:lpstr>
      <vt:lpstr>Initialisation</vt:lpstr>
      <vt:lpstr>Practical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308</cp:revision>
  <cp:lastPrinted>1601-01-01T00:00:00Z</cp:lastPrinted>
  <dcterms:created xsi:type="dcterms:W3CDTF">1601-01-01T00:00:00Z</dcterms:created>
  <dcterms:modified xsi:type="dcterms:W3CDTF">2016-08-06T03:38:16Z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