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2"/>
  </p:notesMasterIdLst>
  <p:sldIdLst>
    <p:sldId id="256" r:id="rId2"/>
    <p:sldId id="276" r:id="rId3"/>
    <p:sldId id="261" r:id="rId4"/>
    <p:sldId id="258" r:id="rId5"/>
    <p:sldId id="298" r:id="rId6"/>
    <p:sldId id="283" r:id="rId7"/>
    <p:sldId id="300" r:id="rId8"/>
    <p:sldId id="302" r:id="rId9"/>
    <p:sldId id="303" r:id="rId10"/>
    <p:sldId id="287" r:id="rId11"/>
    <p:sldId id="288" r:id="rId12"/>
    <p:sldId id="306" r:id="rId13"/>
    <p:sldId id="307" r:id="rId14"/>
    <p:sldId id="308" r:id="rId15"/>
    <p:sldId id="310" r:id="rId16"/>
    <p:sldId id="311" r:id="rId17"/>
    <p:sldId id="309" r:id="rId18"/>
    <p:sldId id="305" r:id="rId19"/>
    <p:sldId id="289" r:id="rId20"/>
    <p:sldId id="313" r:id="rId21"/>
  </p:sldIdLst>
  <p:sldSz cx="9144000" cy="6858000" type="screen4x3"/>
  <p:notesSz cx="6797675" cy="9926638"/>
  <p:defaultTextStyle>
    <a:defPPr>
      <a:defRPr lang="en-NZ"/>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241" autoAdjust="0"/>
  </p:normalViewPr>
  <p:slideViewPr>
    <p:cSldViewPr>
      <p:cViewPr varScale="1">
        <p:scale>
          <a:sx n="57" d="100"/>
          <a:sy n="57" d="100"/>
        </p:scale>
        <p:origin x="984" y="53"/>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NZ"/>
          </a:p>
        </p:txBody>
      </p:sp>
      <p:sp>
        <p:nvSpPr>
          <p:cNvPr id="27651" name="Rectangle 3"/>
          <p:cNvSpPr>
            <a:spLocks noGrp="1" noChangeArrowheads="1"/>
          </p:cNvSpPr>
          <p:nvPr>
            <p:ph type="dt"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NZ"/>
          </a:p>
        </p:txBody>
      </p:sp>
      <p:sp>
        <p:nvSpPr>
          <p:cNvPr id="27652"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p:spPr>
      </p:sp>
      <p:sp>
        <p:nvSpPr>
          <p:cNvPr id="27653" name="Rectangle 5"/>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NZ" smtClean="0"/>
              <a:t>Click to edit Master text styles</a:t>
            </a:r>
          </a:p>
          <a:p>
            <a:pPr lvl="1"/>
            <a:r>
              <a:rPr lang="en-NZ" smtClean="0"/>
              <a:t>Second level</a:t>
            </a:r>
          </a:p>
          <a:p>
            <a:pPr lvl="2"/>
            <a:r>
              <a:rPr lang="en-NZ" smtClean="0"/>
              <a:t>Third level</a:t>
            </a:r>
          </a:p>
          <a:p>
            <a:pPr lvl="3"/>
            <a:r>
              <a:rPr lang="en-NZ" smtClean="0"/>
              <a:t>Fourth level</a:t>
            </a:r>
          </a:p>
          <a:p>
            <a:pPr lvl="4"/>
            <a:r>
              <a:rPr lang="en-NZ" smtClean="0"/>
              <a:t>Fifth level</a:t>
            </a:r>
          </a:p>
        </p:txBody>
      </p:sp>
      <p:sp>
        <p:nvSpPr>
          <p:cNvPr id="27654" name="Rectangle 6"/>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NZ"/>
          </a:p>
        </p:txBody>
      </p:sp>
      <p:sp>
        <p:nvSpPr>
          <p:cNvPr id="27655" name="Rectangle 7"/>
          <p:cNvSpPr>
            <a:spLocks noGrp="1" noChangeArrowheads="1"/>
          </p:cNvSpPr>
          <p:nvPr>
            <p:ph type="sldNum" sz="quarter" idx="5"/>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E043550-406F-4488-A1DF-56DD111550EE}" type="slidenum">
              <a:rPr lang="en-NZ"/>
              <a:pPr/>
              <a:t>‹#›</a:t>
            </a:fld>
            <a:endParaRPr lang="en-NZ"/>
          </a:p>
        </p:txBody>
      </p:sp>
    </p:spTree>
    <p:extLst>
      <p:ext uri="{BB962C8B-B14F-4D97-AF65-F5344CB8AC3E}">
        <p14:creationId xmlns:p14="http://schemas.microsoft.com/office/powerpoint/2010/main" val="164708484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21BD2A-11BC-4C85-8EB1-82983A23C8A2}" type="slidenum">
              <a:rPr lang="en-NZ"/>
              <a:pPr/>
              <a:t>2</a:t>
            </a:fld>
            <a:endParaRPr lang="en-NZ"/>
          </a:p>
        </p:txBody>
      </p:sp>
      <p:sp>
        <p:nvSpPr>
          <p:cNvPr id="28674" name="Rectangle 2"/>
          <p:cNvSpPr>
            <a:spLocks noGrp="1" noChangeArrowheads="1"/>
          </p:cNvSpPr>
          <p:nvPr>
            <p:ph type="body" idx="1"/>
          </p:nvPr>
        </p:nvSpPr>
        <p:spPr>
          <a:xfrm>
            <a:off x="906357" y="4701366"/>
            <a:ext cx="4984962" cy="4441137"/>
          </a:xfrm>
          <a:ln/>
        </p:spPr>
        <p:txBody>
          <a:bodyPr lIns="90487" tIns="44450" rIns="90487" bIns="44450"/>
          <a:lstStyle/>
          <a:p>
            <a:pPr>
              <a:buFont typeface="Arial" pitchFamily="34" charset="0"/>
              <a:buChar char="•"/>
            </a:pPr>
            <a:r>
              <a:rPr lang="en-US" dirty="0" smtClean="0"/>
              <a:t>We use different techniques for these two kinds</a:t>
            </a:r>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US" baseline="0" dirty="0" smtClean="0"/>
              <a:t>For the first, we need to compare the locations of the two sprites, and how we define ‘location’ we will see is important.</a:t>
            </a:r>
            <a:r>
              <a:rPr lang="en-US" dirty="0" smtClean="0"/>
              <a:t> </a:t>
            </a:r>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US" dirty="0" smtClean="0"/>
              <a:t>For the second, we need to add</a:t>
            </a:r>
            <a:r>
              <a:rPr lang="en-US" baseline="0" dirty="0" smtClean="0"/>
              <a:t> properties to our tiles to indicate that they represent solid objects.</a:t>
            </a:r>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US" baseline="0" dirty="0" smtClean="0"/>
              <a:t>We’ll do this next time</a:t>
            </a:r>
          </a:p>
          <a:p>
            <a:pPr>
              <a:buFont typeface="Arial" pitchFamily="34" charset="0"/>
              <a:buChar char="•"/>
            </a:pPr>
            <a:endParaRPr lang="en-US" baseline="0" dirty="0" smtClean="0"/>
          </a:p>
        </p:txBody>
      </p:sp>
      <p:sp>
        <p:nvSpPr>
          <p:cNvPr id="28675" name="Rectangle 3"/>
          <p:cNvSpPr>
            <a:spLocks noGrp="1" noRot="1" noChangeAspect="1" noChangeArrowheads="1" noTextEdit="1"/>
          </p:cNvSpPr>
          <p:nvPr>
            <p:ph type="sldImg"/>
          </p:nvPr>
        </p:nvSpPr>
        <p:spPr>
          <a:xfrm>
            <a:off x="925513" y="750888"/>
            <a:ext cx="4946650" cy="3709987"/>
          </a:xfrm>
          <a:ln w="12700" cap="flat">
            <a:solidFill>
              <a:schemeClr val="tx1"/>
            </a:solidFill>
          </a:ln>
        </p:spPr>
      </p:sp>
    </p:spTree>
    <p:extLst>
      <p:ext uri="{BB962C8B-B14F-4D97-AF65-F5344CB8AC3E}">
        <p14:creationId xmlns:p14="http://schemas.microsoft.com/office/powerpoint/2010/main" val="39707263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5E2F9D-2398-4457-B1CF-57445CA68FA2}" type="slidenum">
              <a:rPr lang="en-NZ"/>
              <a:pPr/>
              <a:t>11</a:t>
            </a:fld>
            <a:endParaRPr lang="en-NZ"/>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pPr>
              <a:buFontTx/>
              <a:buChar char="•"/>
            </a:pPr>
            <a:r>
              <a:rPr lang="en-NZ" dirty="0"/>
              <a:t>Only need to determine if the rectangles </a:t>
            </a:r>
            <a:r>
              <a:rPr lang="en-NZ" dirty="0" smtClean="0"/>
              <a:t>overlap</a:t>
            </a:r>
          </a:p>
          <a:p>
            <a:pPr>
              <a:buFontTx/>
              <a:buChar char="•"/>
            </a:pPr>
            <a:r>
              <a:rPr lang="en-NZ" dirty="0" smtClean="0"/>
              <a:t>This situation will return true</a:t>
            </a:r>
          </a:p>
          <a:p>
            <a:pPr>
              <a:buFontTx/>
              <a:buChar char="•"/>
            </a:pPr>
            <a:r>
              <a:rPr lang="en-NZ" dirty="0" smtClean="0"/>
              <a:t>The</a:t>
            </a:r>
            <a:r>
              <a:rPr lang="en-NZ" baseline="0" dirty="0" smtClean="0"/>
              <a:t> monster on the left will be annoyed</a:t>
            </a:r>
          </a:p>
          <a:p>
            <a:pPr>
              <a:buFontTx/>
              <a:buChar char="•"/>
            </a:pPr>
            <a:r>
              <a:rPr lang="en-NZ" baseline="0" dirty="0" smtClean="0"/>
              <a:t>Nonetheless, this is what we will use – but we will use a slightly </a:t>
            </a:r>
            <a:r>
              <a:rPr lang="en-NZ" baseline="0" dirty="0" err="1" smtClean="0"/>
              <a:t>souped</a:t>
            </a:r>
            <a:r>
              <a:rPr lang="en-NZ" baseline="0" dirty="0" smtClean="0"/>
              <a:t> up version, as we will see in a few minutes</a:t>
            </a:r>
            <a:endParaRPr lang="en-NZ" dirty="0" smtClean="0"/>
          </a:p>
        </p:txBody>
      </p:sp>
    </p:spTree>
    <p:extLst>
      <p:ext uri="{BB962C8B-B14F-4D97-AF65-F5344CB8AC3E}">
        <p14:creationId xmlns:p14="http://schemas.microsoft.com/office/powerpoint/2010/main" val="3796148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35CA70-A26C-4151-BA0F-8F78813ED135}" type="slidenum">
              <a:rPr lang="en-NZ"/>
              <a:pPr/>
              <a:t>12</a:t>
            </a:fld>
            <a:endParaRPr lang="en-NZ"/>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pPr>
              <a:buFontTx/>
              <a:buChar char="•"/>
            </a:pPr>
            <a:r>
              <a:rPr lang="en-NZ" dirty="0" smtClean="0"/>
              <a:t>Basic approach: Compare edges</a:t>
            </a:r>
            <a:r>
              <a:rPr lang="en-NZ" baseline="0" dirty="0" smtClean="0"/>
              <a:t> (demonstrate on board or with much pointing)</a:t>
            </a:r>
          </a:p>
          <a:p>
            <a:pPr>
              <a:buFontTx/>
              <a:buChar char="•"/>
            </a:pPr>
            <a:r>
              <a:rPr lang="en-NZ" baseline="0" dirty="0" smtClean="0"/>
              <a:t>Assume collision, and test the four conditions that would falsify that assumption.</a:t>
            </a:r>
          </a:p>
          <a:p>
            <a:pPr>
              <a:buFontTx/>
              <a:buChar char="•"/>
            </a:pPr>
            <a:endParaRPr lang="en-NZ" dirty="0"/>
          </a:p>
          <a:p>
            <a:pPr lvl="0">
              <a:buFontTx/>
              <a:buChar char="•"/>
            </a:pPr>
            <a:r>
              <a:rPr lang="en-NZ" dirty="0"/>
              <a:t>If Sprite1’s Left is &gt; Sprite2’s Right, they can’t have collided, no matter where they are on the y-axis</a:t>
            </a:r>
          </a:p>
          <a:p>
            <a:pPr lvl="0">
              <a:buFontTx/>
              <a:buChar char="•"/>
            </a:pPr>
            <a:r>
              <a:rPr lang="en-NZ" dirty="0"/>
              <a:t>Similarly, if Sprite1’s Bottom is higher than Sprite2’s Top, they can’t have collided.</a:t>
            </a:r>
          </a:p>
          <a:p>
            <a:pPr lvl="0">
              <a:buFontTx/>
              <a:buChar char="•"/>
            </a:pPr>
            <a:r>
              <a:rPr lang="en-NZ" dirty="0"/>
              <a:t>Same switching Sprite1 and Sprite2</a:t>
            </a:r>
          </a:p>
          <a:p>
            <a:pPr lvl="0">
              <a:buFontTx/>
              <a:buChar char="•"/>
            </a:pPr>
            <a:r>
              <a:rPr lang="en-NZ" dirty="0"/>
              <a:t>You thus need to make only four comparisons:</a:t>
            </a:r>
          </a:p>
          <a:p>
            <a:endParaRPr lang="en-NZ" dirty="0"/>
          </a:p>
        </p:txBody>
      </p:sp>
    </p:spTree>
    <p:extLst>
      <p:ext uri="{BB962C8B-B14F-4D97-AF65-F5344CB8AC3E}">
        <p14:creationId xmlns:p14="http://schemas.microsoft.com/office/powerpoint/2010/main" val="935356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EA5143-C891-46FD-BFEA-A39ADB0BF3D9}" type="slidenum">
              <a:rPr lang="en-NZ"/>
              <a:pPr/>
              <a:t>13</a:t>
            </a:fld>
            <a:endParaRPr lang="en-NZ"/>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pPr>
              <a:buFontTx/>
              <a:buChar char="•"/>
            </a:pPr>
            <a:r>
              <a:rPr lang="en-NZ" dirty="0" smtClean="0"/>
              <a:t>This is a common</a:t>
            </a:r>
            <a:r>
              <a:rPr lang="en-NZ" baseline="0" dirty="0" smtClean="0"/>
              <a:t> boolean pattern: Start in the more probable state. Check the conditions that falsify it. Return the outcome.</a:t>
            </a:r>
            <a:endParaRPr lang="en-NZ" dirty="0" smtClean="0"/>
          </a:p>
          <a:p>
            <a:pPr>
              <a:buFontTx/>
              <a:buChar char="•"/>
            </a:pPr>
            <a:r>
              <a:rPr lang="en-NZ" dirty="0" smtClean="0"/>
              <a:t>For </a:t>
            </a:r>
            <a:r>
              <a:rPr lang="en-NZ" dirty="0"/>
              <a:t>readable code, get all those bottom edges and right edges into variables before </a:t>
            </a:r>
            <a:r>
              <a:rPr lang="en-NZ" dirty="0" smtClean="0"/>
              <a:t>doing </a:t>
            </a:r>
            <a:r>
              <a:rPr lang="en-NZ" dirty="0"/>
              <a:t>the comparisons, don’t do the height and width additions inside the </a:t>
            </a:r>
            <a:r>
              <a:rPr lang="en-NZ" dirty="0" err="1"/>
              <a:t>booleans</a:t>
            </a:r>
            <a:r>
              <a:rPr lang="en-NZ" dirty="0"/>
              <a:t>, it will be too busy</a:t>
            </a:r>
            <a:r>
              <a:rPr lang="en-NZ" dirty="0" smtClean="0"/>
              <a:t>.</a:t>
            </a:r>
          </a:p>
          <a:p>
            <a:pPr>
              <a:buFontTx/>
              <a:buChar char="•"/>
            </a:pPr>
            <a:r>
              <a:rPr lang="en-NZ" b="1" dirty="0" smtClean="0"/>
              <a:t>Yes, there are built-in</a:t>
            </a:r>
            <a:r>
              <a:rPr lang="en-NZ" b="1" baseline="0" dirty="0" smtClean="0"/>
              <a:t> methods in .NET you could use, but you should write your own so that you know how if you are ever working in a language that doesn’t have them.</a:t>
            </a:r>
            <a:endParaRPr lang="en-NZ" b="1" dirty="0"/>
          </a:p>
        </p:txBody>
      </p:sp>
    </p:spTree>
    <p:extLst>
      <p:ext uri="{BB962C8B-B14F-4D97-AF65-F5344CB8AC3E}">
        <p14:creationId xmlns:p14="http://schemas.microsoft.com/office/powerpoint/2010/main" val="3088578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099362-5878-47C9-90B0-13924DD20394}" type="slidenum">
              <a:rPr lang="en-NZ"/>
              <a:pPr/>
              <a:t>14</a:t>
            </a:fld>
            <a:endParaRPr lang="en-NZ"/>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pPr>
              <a:buFontTx/>
              <a:buChar char="•"/>
            </a:pPr>
            <a:r>
              <a:rPr lang="en-NZ" dirty="0" smtClean="0"/>
              <a:t>This should be a method of Sprite, since he has the most direct access to his location and dimensions</a:t>
            </a:r>
          </a:p>
          <a:p>
            <a:pPr>
              <a:buFontTx/>
              <a:buChar char="•"/>
            </a:pPr>
            <a:r>
              <a:rPr lang="en-NZ" dirty="0" smtClean="0"/>
              <a:t>Because</a:t>
            </a:r>
            <a:r>
              <a:rPr lang="en-NZ" baseline="0" dirty="0" smtClean="0"/>
              <a:t> there are two sprites involved, you will need to call the method on one instance and pass the other instance in.</a:t>
            </a:r>
            <a:endParaRPr lang="en-NZ" dirty="0" smtClean="0"/>
          </a:p>
          <a:p>
            <a:pPr>
              <a:buFontTx/>
              <a:buChar char="•"/>
            </a:pPr>
            <a:r>
              <a:rPr lang="en-NZ" dirty="0" smtClean="0"/>
              <a:t>Pass </a:t>
            </a:r>
            <a:r>
              <a:rPr lang="en-NZ" dirty="0"/>
              <a:t>your </a:t>
            </a:r>
            <a:r>
              <a:rPr lang="en-NZ" dirty="0" smtClean="0"/>
              <a:t>Sprite </a:t>
            </a:r>
            <a:r>
              <a:rPr lang="en-NZ" dirty="0"/>
              <a:t>the other guy and ask him if he and the other guy have collided.</a:t>
            </a:r>
          </a:p>
        </p:txBody>
      </p:sp>
    </p:spTree>
    <p:extLst>
      <p:ext uri="{BB962C8B-B14F-4D97-AF65-F5344CB8AC3E}">
        <p14:creationId xmlns:p14="http://schemas.microsoft.com/office/powerpoint/2010/main" val="258785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What about when we have a list of sprites to compare?</a:t>
            </a:r>
          </a:p>
          <a:p>
            <a:pPr>
              <a:buFont typeface="Arial" pitchFamily="34" charset="0"/>
              <a:buChar char="•"/>
            </a:pPr>
            <a:r>
              <a:rPr lang="en-NZ" dirty="0" smtClean="0"/>
              <a:t>For example, we might want to compare the player character against all the enemies</a:t>
            </a:r>
          </a:p>
          <a:p>
            <a:pPr>
              <a:buFont typeface="Arial" pitchFamily="34" charset="0"/>
              <a:buChar char="•"/>
            </a:pPr>
            <a:r>
              <a:rPr lang="en-NZ" dirty="0" smtClean="0"/>
              <a:t>It is easier to pass one guy into the list than to query the list for each element and pass it to the one guy</a:t>
            </a:r>
          </a:p>
          <a:p>
            <a:pPr>
              <a:buFont typeface="Arial" pitchFamily="34" charset="0"/>
              <a:buChar char="•"/>
            </a:pPr>
            <a:r>
              <a:rPr lang="en-NZ" dirty="0" smtClean="0"/>
              <a:t>Yes, this will not be perfect if there are two simultaneous collisions</a:t>
            </a:r>
          </a:p>
          <a:p>
            <a:pPr>
              <a:buFont typeface="Arial" pitchFamily="34" charset="0"/>
              <a:buChar char="•"/>
            </a:pPr>
            <a:r>
              <a:rPr lang="en-NZ" dirty="0" smtClean="0"/>
              <a:t>If it’s critical,</a:t>
            </a:r>
            <a:r>
              <a:rPr lang="en-NZ" baseline="0" dirty="0" smtClean="0"/>
              <a:t> you could write the code to build and return a linked list of </a:t>
            </a:r>
            <a:r>
              <a:rPr lang="en-NZ" baseline="0" dirty="0" err="1" smtClean="0"/>
              <a:t>collidedWiths</a:t>
            </a:r>
            <a:endParaRPr lang="en-NZ" baseline="0" dirty="0" smtClean="0"/>
          </a:p>
          <a:p>
            <a:pPr>
              <a:buFont typeface="Arial" pitchFamily="34" charset="0"/>
              <a:buChar char="•"/>
            </a:pPr>
            <a:r>
              <a:rPr lang="en-NZ" baseline="0" dirty="0" smtClean="0"/>
              <a:t>The approach illustrated here is acceptable for our purposes.</a:t>
            </a:r>
            <a:endParaRPr lang="en-NZ" dirty="0"/>
          </a:p>
        </p:txBody>
      </p:sp>
      <p:sp>
        <p:nvSpPr>
          <p:cNvPr id="4" name="Slide Number Placeholder 3"/>
          <p:cNvSpPr>
            <a:spLocks noGrp="1"/>
          </p:cNvSpPr>
          <p:nvPr>
            <p:ph type="sldNum" sz="quarter" idx="10"/>
          </p:nvPr>
        </p:nvSpPr>
        <p:spPr/>
        <p:txBody>
          <a:bodyPr/>
          <a:lstStyle/>
          <a:p>
            <a:fld id="{8E043550-406F-4488-A1DF-56DD111550EE}" type="slidenum">
              <a:rPr lang="en-NZ" smtClean="0"/>
              <a:pPr/>
              <a:t>15</a:t>
            </a:fld>
            <a:endParaRPr lang="en-NZ"/>
          </a:p>
        </p:txBody>
      </p:sp>
    </p:spTree>
    <p:extLst>
      <p:ext uri="{BB962C8B-B14F-4D97-AF65-F5344CB8AC3E}">
        <p14:creationId xmlns:p14="http://schemas.microsoft.com/office/powerpoint/2010/main" val="24652705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NZ" dirty="0" smtClean="0"/>
              <a:t>When comparing non-player sprite lists SL1 and SL2, pass one entire list (say SL1) to the other list (in this case SL2), and let him handle the looping.</a:t>
            </a:r>
          </a:p>
          <a:p>
            <a:endParaRPr lang="en-NZ" dirty="0"/>
          </a:p>
        </p:txBody>
      </p:sp>
      <p:sp>
        <p:nvSpPr>
          <p:cNvPr id="4" name="Slide Number Placeholder 3"/>
          <p:cNvSpPr>
            <a:spLocks noGrp="1"/>
          </p:cNvSpPr>
          <p:nvPr>
            <p:ph type="sldNum" sz="quarter" idx="10"/>
          </p:nvPr>
        </p:nvSpPr>
        <p:spPr/>
        <p:txBody>
          <a:bodyPr/>
          <a:lstStyle/>
          <a:p>
            <a:fld id="{8E043550-406F-4488-A1DF-56DD111550EE}" type="slidenum">
              <a:rPr lang="en-NZ" smtClean="0"/>
              <a:pPr/>
              <a:t>16</a:t>
            </a:fld>
            <a:endParaRPr lang="en-NZ"/>
          </a:p>
        </p:txBody>
      </p:sp>
    </p:spTree>
    <p:extLst>
      <p:ext uri="{BB962C8B-B14F-4D97-AF65-F5344CB8AC3E}">
        <p14:creationId xmlns:p14="http://schemas.microsoft.com/office/powerpoint/2010/main" val="1566529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F2FC4A-10FC-4CC2-A340-D32D6247AE4A}" type="slidenum">
              <a:rPr lang="en-NZ"/>
              <a:pPr/>
              <a:t>17</a:t>
            </a:fld>
            <a:endParaRPr lang="en-NZ"/>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pPr>
              <a:buFontTx/>
              <a:buChar char="•"/>
            </a:pPr>
            <a:r>
              <a:rPr lang="en-NZ" dirty="0"/>
              <a:t>Most sprites have a large rectangular border of transparent pixels.</a:t>
            </a:r>
          </a:p>
          <a:p>
            <a:pPr>
              <a:buFontTx/>
              <a:buChar char="•"/>
            </a:pPr>
            <a:r>
              <a:rPr lang="en-NZ" dirty="0"/>
              <a:t>These will cause false alarms in a simple collision detection algorithm.</a:t>
            </a:r>
          </a:p>
          <a:p>
            <a:pPr>
              <a:buFontTx/>
              <a:buChar char="•"/>
            </a:pPr>
            <a:r>
              <a:rPr lang="en-NZ" dirty="0" smtClean="0"/>
              <a:t>Improve </a:t>
            </a:r>
            <a:r>
              <a:rPr lang="en-NZ" dirty="0"/>
              <a:t>them by comparing, not the </a:t>
            </a:r>
            <a:r>
              <a:rPr lang="en-NZ" dirty="0" smtClean="0"/>
              <a:t>image </a:t>
            </a:r>
            <a:r>
              <a:rPr lang="en-NZ" dirty="0"/>
              <a:t>borders, but some proportional reduction (10% to 30% usually, depending on your sprites</a:t>
            </a:r>
            <a:r>
              <a:rPr lang="en-NZ" dirty="0" smtClean="0"/>
              <a:t>).</a:t>
            </a:r>
          </a:p>
          <a:p>
            <a:pPr>
              <a:buFontTx/>
              <a:buChar char="•"/>
            </a:pPr>
            <a:r>
              <a:rPr lang="en-NZ" b="1" dirty="0" smtClean="0"/>
              <a:t>Each</a:t>
            </a:r>
            <a:r>
              <a:rPr lang="en-NZ" b="1" baseline="0" dirty="0" smtClean="0"/>
              <a:t> sprite needs its own reduction term depending on its images, so you will need to add it as a class property.</a:t>
            </a:r>
            <a:endParaRPr lang="en-NZ" b="1" dirty="0"/>
          </a:p>
          <a:p>
            <a:pPr>
              <a:buFontTx/>
              <a:buChar char="•"/>
            </a:pPr>
            <a:r>
              <a:rPr lang="en-NZ" dirty="0"/>
              <a:t>Don’t bring it in too much, or you’ll miss</a:t>
            </a:r>
          </a:p>
          <a:p>
            <a:pPr>
              <a:buFontTx/>
              <a:buChar char="•"/>
            </a:pPr>
            <a:r>
              <a:rPr lang="en-NZ" dirty="0"/>
              <a:t>Make the proportional reduction a parameter to the collide method (left as an exercise)</a:t>
            </a:r>
          </a:p>
          <a:p>
            <a:pPr>
              <a:buFontTx/>
              <a:buChar char="•"/>
            </a:pPr>
            <a:r>
              <a:rPr lang="en-NZ" dirty="0"/>
              <a:t>Experiment to find the correct proportional reduction. </a:t>
            </a:r>
          </a:p>
        </p:txBody>
      </p:sp>
    </p:spTree>
    <p:extLst>
      <p:ext uri="{BB962C8B-B14F-4D97-AF65-F5344CB8AC3E}">
        <p14:creationId xmlns:p14="http://schemas.microsoft.com/office/powerpoint/2010/main" val="40420471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388723-4860-46D6-BD72-8B7F3F20E250}" type="slidenum">
              <a:rPr lang="en-NZ"/>
              <a:pPr/>
              <a:t>18</a:t>
            </a:fld>
            <a:endParaRPr lang="en-NZ"/>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pPr>
              <a:buFont typeface="Arial" pitchFamily="34" charset="0"/>
              <a:buChar char="•"/>
            </a:pPr>
            <a:r>
              <a:rPr lang="en-US" dirty="0" smtClean="0"/>
              <a:t>As you are trying</a:t>
            </a:r>
            <a:r>
              <a:rPr lang="en-US" baseline="0" dirty="0" smtClean="0"/>
              <a:t> to balance computational load and accuracy, you may consider an intermediate approach</a:t>
            </a:r>
          </a:p>
          <a:p>
            <a:pPr>
              <a:buFont typeface="Arial" pitchFamily="34" charset="0"/>
              <a:buChar char="•"/>
            </a:pPr>
            <a:r>
              <a:rPr lang="en-US" baseline="0" dirty="0" smtClean="0"/>
              <a:t>For the actual requirements of this class, bounding rectangle with reduction is good enough.</a:t>
            </a:r>
          </a:p>
          <a:p>
            <a:endParaRPr lang="en-US" dirty="0"/>
          </a:p>
        </p:txBody>
      </p:sp>
    </p:spTree>
    <p:extLst>
      <p:ext uri="{BB962C8B-B14F-4D97-AF65-F5344CB8AC3E}">
        <p14:creationId xmlns:p14="http://schemas.microsoft.com/office/powerpoint/2010/main" val="106679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There’s a lot of maths here...</a:t>
            </a:r>
            <a:endParaRPr lang="en-NZ" dirty="0"/>
          </a:p>
        </p:txBody>
      </p:sp>
      <p:sp>
        <p:nvSpPr>
          <p:cNvPr id="4" name="Slide Number Placeholder 3"/>
          <p:cNvSpPr>
            <a:spLocks noGrp="1"/>
          </p:cNvSpPr>
          <p:nvPr>
            <p:ph type="sldNum" sz="quarter" idx="10"/>
          </p:nvPr>
        </p:nvSpPr>
        <p:spPr/>
        <p:txBody>
          <a:bodyPr/>
          <a:lstStyle/>
          <a:p>
            <a:fld id="{8E043550-406F-4488-A1DF-56DD111550EE}" type="slidenum">
              <a:rPr lang="en-NZ" smtClean="0"/>
              <a:pPr/>
              <a:t>19</a:t>
            </a:fld>
            <a:endParaRPr lang="en-NZ"/>
          </a:p>
        </p:txBody>
      </p:sp>
    </p:spTree>
    <p:extLst>
      <p:ext uri="{BB962C8B-B14F-4D97-AF65-F5344CB8AC3E}">
        <p14:creationId xmlns:p14="http://schemas.microsoft.com/office/powerpoint/2010/main" val="1460024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Build an application with a</a:t>
            </a:r>
            <a:r>
              <a:rPr lang="en-NZ" baseline="0" dirty="0" smtClean="0"/>
              <a:t> player character under keyboard control, and a list of NPC sprites. </a:t>
            </a:r>
          </a:p>
          <a:p>
            <a:pPr>
              <a:buFont typeface="Arial" pitchFamily="34" charset="0"/>
              <a:buChar char="•"/>
            </a:pPr>
            <a:r>
              <a:rPr lang="en-NZ" baseline="0" dirty="0" smtClean="0"/>
              <a:t>Program some observable behaviour on collision.</a:t>
            </a:r>
          </a:p>
          <a:p>
            <a:pPr>
              <a:buFont typeface="Arial" pitchFamily="34" charset="0"/>
              <a:buChar char="•"/>
            </a:pPr>
            <a:endParaRPr lang="en-NZ" baseline="0" dirty="0" smtClean="0"/>
          </a:p>
          <a:p>
            <a:pPr>
              <a:buFont typeface="Arial" pitchFamily="34" charset="0"/>
              <a:buChar char="•"/>
            </a:pPr>
            <a:r>
              <a:rPr lang="en-NZ" baseline="0" dirty="0" smtClean="0"/>
              <a:t>If you have already implemented sprite-to-sprite collision detection, </a:t>
            </a:r>
            <a:r>
              <a:rPr lang="en-NZ" baseline="0" dirty="0" err="1" smtClean="0"/>
              <a:t>refactor</a:t>
            </a:r>
            <a:r>
              <a:rPr lang="en-NZ" baseline="0" dirty="0" smtClean="0"/>
              <a:t> your architecture to remove any coupling or lack-of-cohesion cohesion problems. </a:t>
            </a:r>
          </a:p>
          <a:p>
            <a:pPr>
              <a:buFont typeface="Arial" pitchFamily="34" charset="0"/>
              <a:buChar char="•"/>
            </a:pPr>
            <a:endParaRPr lang="en-NZ" baseline="0" dirty="0" smtClean="0"/>
          </a:p>
          <a:p>
            <a:pPr>
              <a:buFont typeface="Arial" pitchFamily="34" charset="0"/>
              <a:buChar char="•"/>
            </a:pPr>
            <a:r>
              <a:rPr lang="en-NZ" baseline="0" dirty="0" smtClean="0"/>
              <a:t>DO NOT JUST STUFF THE COLLISION DETECTION CODE INTO THE MOVE. Use the architecture as described. Remember “it works” is no longer enough. It also has to be right.</a:t>
            </a:r>
            <a:endParaRPr lang="en-NZ" dirty="0"/>
          </a:p>
        </p:txBody>
      </p:sp>
      <p:sp>
        <p:nvSpPr>
          <p:cNvPr id="4" name="Slide Number Placeholder 3"/>
          <p:cNvSpPr>
            <a:spLocks noGrp="1"/>
          </p:cNvSpPr>
          <p:nvPr>
            <p:ph type="sldNum" sz="quarter" idx="10"/>
          </p:nvPr>
        </p:nvSpPr>
        <p:spPr/>
        <p:txBody>
          <a:bodyPr/>
          <a:lstStyle/>
          <a:p>
            <a:fld id="{8E043550-406F-4488-A1DF-56DD111550EE}" type="slidenum">
              <a:rPr lang="en-NZ" smtClean="0"/>
              <a:pPr/>
              <a:t>20</a:t>
            </a:fld>
            <a:endParaRPr lang="en-NZ"/>
          </a:p>
        </p:txBody>
      </p:sp>
    </p:spTree>
    <p:extLst>
      <p:ext uri="{BB962C8B-B14F-4D97-AF65-F5344CB8AC3E}">
        <p14:creationId xmlns:p14="http://schemas.microsoft.com/office/powerpoint/2010/main" val="4166735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6C2677-E37F-4044-BB4D-F5FCAA55188E}" type="slidenum">
              <a:rPr lang="en-NZ"/>
              <a:pPr/>
              <a:t>3</a:t>
            </a:fld>
            <a:endParaRPr lang="en-NZ"/>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pPr>
              <a:buFontTx/>
              <a:buChar char="•"/>
            </a:pPr>
            <a:r>
              <a:rPr lang="en-US" dirty="0" smtClean="0"/>
              <a:t>Two algorithms</a:t>
            </a:r>
            <a:r>
              <a:rPr lang="en-US" baseline="0" dirty="0" smtClean="0"/>
              <a:t> for collision detection</a:t>
            </a:r>
          </a:p>
          <a:p>
            <a:pPr>
              <a:buFontTx/>
              <a:buChar char="•"/>
            </a:pPr>
            <a:r>
              <a:rPr lang="en-US" baseline="0" dirty="0" smtClean="0"/>
              <a:t>A priori = “before” A posteriori = “after”</a:t>
            </a:r>
          </a:p>
          <a:p>
            <a:pPr>
              <a:buFontTx/>
              <a:buChar char="•"/>
            </a:pPr>
            <a:r>
              <a:rPr lang="en-US" baseline="0" dirty="0" smtClean="0"/>
              <a:t>We will use a combination of the two approaches – a priori for terrain and a posteriori for sprite-to-sprite</a:t>
            </a:r>
            <a:endParaRPr lang="en-US" dirty="0"/>
          </a:p>
        </p:txBody>
      </p:sp>
    </p:spTree>
    <p:extLst>
      <p:ext uri="{BB962C8B-B14F-4D97-AF65-F5344CB8AC3E}">
        <p14:creationId xmlns:p14="http://schemas.microsoft.com/office/powerpoint/2010/main" val="3703908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4C0AA6-0941-4B76-894D-B81066E131FD}" type="slidenum">
              <a:rPr lang="en-NZ"/>
              <a:pPr/>
              <a:t>4</a:t>
            </a:fld>
            <a:endParaRPr lang="en-NZ"/>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pPr>
              <a:buFont typeface="Arial" pitchFamily="34" charset="0"/>
              <a:buChar char="•"/>
            </a:pPr>
            <a:r>
              <a:rPr lang="en-NZ" dirty="0" smtClean="0"/>
              <a:t>Collision detection, as we will see,</a:t>
            </a:r>
            <a:r>
              <a:rPr lang="en-NZ" baseline="0" dirty="0" smtClean="0"/>
              <a:t> is mathematically straightforward – nothing tricky involved</a:t>
            </a:r>
          </a:p>
          <a:p>
            <a:pPr>
              <a:buFont typeface="Arial" pitchFamily="34" charset="0"/>
              <a:buChar char="•"/>
            </a:pPr>
            <a:r>
              <a:rPr lang="en-NZ" baseline="0" dirty="0" smtClean="0"/>
              <a:t>The more interesting technical problem is how to control the computational demands</a:t>
            </a:r>
          </a:p>
          <a:p>
            <a:pPr>
              <a:buFont typeface="Arial" pitchFamily="34" charset="0"/>
              <a:buChar char="•"/>
            </a:pPr>
            <a:r>
              <a:rPr lang="en-NZ" baseline="0" dirty="0" smtClean="0"/>
              <a:t>In our little desktop game, it really makes no difference, of course, but consider the issue in an MMORPG with thousands of sprites moving around at any one game cycle, and you can see that things can get fairly demanding.</a:t>
            </a:r>
          </a:p>
          <a:p>
            <a:pPr>
              <a:buFont typeface="Arial" pitchFamily="34" charset="0"/>
              <a:buChar char="•"/>
            </a:pPr>
            <a:r>
              <a:rPr lang="en-NZ" baseline="0" dirty="0" smtClean="0"/>
              <a:t>The difficulty is in the way that the number of comparisons required increases as we increase the number of sprites involved.</a:t>
            </a:r>
            <a:endParaRPr lang="en-NZ" dirty="0" smtClean="0"/>
          </a:p>
          <a:p>
            <a:pPr>
              <a:buFont typeface="Arial" pitchFamily="34" charset="0"/>
              <a:buChar char="•"/>
            </a:pPr>
            <a:r>
              <a:rPr lang="en-NZ" dirty="0" smtClean="0"/>
              <a:t>Doubling </a:t>
            </a:r>
            <a:r>
              <a:rPr lang="en-NZ" dirty="0"/>
              <a:t>the number of objects on the screen roughly quadruples the number of tests you must perform. </a:t>
            </a:r>
            <a:endParaRPr lang="en-NZ" dirty="0" smtClean="0"/>
          </a:p>
          <a:p>
            <a:pPr>
              <a:buFont typeface="Arial" pitchFamily="34" charset="0"/>
              <a:buChar char="•"/>
            </a:pPr>
            <a:r>
              <a:rPr lang="en-NZ" dirty="0" smtClean="0"/>
              <a:t>This mathematical</a:t>
            </a:r>
            <a:r>
              <a:rPr lang="en-NZ" baseline="0" dirty="0" smtClean="0"/>
              <a:t> relationship – how many pairs can you make from a given number of objects – is an example of the operation known as ‘n choose k’. We say ‘1000 choose 2’ = 499,500.</a:t>
            </a:r>
          </a:p>
          <a:p>
            <a:pPr>
              <a:buFont typeface="Arial" pitchFamily="34" charset="0"/>
              <a:buChar char="•"/>
            </a:pPr>
            <a:r>
              <a:rPr lang="en-NZ" baseline="0" dirty="0" smtClean="0"/>
              <a:t>Formula: n! / (n-k)! * k!</a:t>
            </a:r>
            <a:endParaRPr lang="en-NZ" dirty="0" smtClean="0"/>
          </a:p>
          <a:p>
            <a:pPr>
              <a:buFont typeface="Arial" pitchFamily="34" charset="0"/>
              <a:buChar char="•"/>
            </a:pPr>
            <a:endParaRPr lang="en-NZ" dirty="0"/>
          </a:p>
          <a:p>
            <a:endParaRPr lang="en-NZ" dirty="0"/>
          </a:p>
        </p:txBody>
      </p:sp>
    </p:spTree>
    <p:extLst>
      <p:ext uri="{BB962C8B-B14F-4D97-AF65-F5344CB8AC3E}">
        <p14:creationId xmlns:p14="http://schemas.microsoft.com/office/powerpoint/2010/main" val="2423780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28A887-DBBB-4324-A363-8F54F9A4BD71}" type="slidenum">
              <a:rPr lang="en-NZ"/>
              <a:pPr/>
              <a:t>5</a:t>
            </a:fld>
            <a:endParaRPr lang="en-NZ"/>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pPr>
              <a:buFontTx/>
              <a:buChar char="•"/>
            </a:pPr>
            <a:r>
              <a:rPr lang="en-NZ" dirty="0" smtClean="0"/>
              <a:t>To improve performance, therefore, we want</a:t>
            </a:r>
            <a:r>
              <a:rPr lang="en-NZ" baseline="0" dirty="0" smtClean="0"/>
              <a:t> to reduce the number of comparisons</a:t>
            </a:r>
          </a:p>
          <a:p>
            <a:pPr>
              <a:buFontTx/>
              <a:buChar char="•"/>
            </a:pPr>
            <a:r>
              <a:rPr lang="en-NZ" baseline="0" dirty="0" smtClean="0"/>
              <a:t>There are several ways this can be done</a:t>
            </a:r>
          </a:p>
          <a:p>
            <a:pPr>
              <a:buFontTx/>
              <a:buChar char="•"/>
            </a:pPr>
            <a:r>
              <a:rPr lang="en-NZ" baseline="0" dirty="0" smtClean="0"/>
              <a:t>Remember that you have to write all the code for this stuff.</a:t>
            </a:r>
            <a:endParaRPr lang="en-NZ" dirty="0" smtClean="0"/>
          </a:p>
          <a:p>
            <a:pPr>
              <a:buFontTx/>
              <a:buChar char="•"/>
            </a:pPr>
            <a:r>
              <a:rPr lang="en-NZ" dirty="0" smtClean="0"/>
              <a:t>Game rule elimination: Some </a:t>
            </a:r>
            <a:r>
              <a:rPr lang="en-NZ" dirty="0"/>
              <a:t>objects can’t collide, or it doesn’t matter if they collide, so don’t check them. </a:t>
            </a:r>
          </a:p>
          <a:p>
            <a:pPr lvl="1">
              <a:buFontTx/>
              <a:buChar char="•"/>
            </a:pPr>
            <a:r>
              <a:rPr lang="en-NZ" dirty="0"/>
              <a:t>For example, in Mario-type games, the various baddies often walk past each other with no effect. You can skip all those comparisons.</a:t>
            </a:r>
          </a:p>
          <a:p>
            <a:pPr lvl="1">
              <a:buFontTx/>
              <a:buChar char="•"/>
            </a:pPr>
            <a:r>
              <a:rPr lang="en-NZ" dirty="0"/>
              <a:t>Or if you’re making a space-shooter where enemy missiles don’t destroy each other, there’s no need to check if they have collided.</a:t>
            </a:r>
          </a:p>
          <a:p>
            <a:r>
              <a:rPr lang="en-NZ" dirty="0">
                <a:solidFill>
                  <a:srgbClr val="000000"/>
                </a:solidFill>
              </a:rPr>
              <a:t>Spatial </a:t>
            </a:r>
            <a:r>
              <a:rPr lang="en-NZ" dirty="0" smtClean="0">
                <a:solidFill>
                  <a:srgbClr val="000000"/>
                </a:solidFill>
              </a:rPr>
              <a:t>elimination:</a:t>
            </a:r>
            <a:r>
              <a:rPr lang="en-NZ" baseline="0" dirty="0" smtClean="0">
                <a:solidFill>
                  <a:srgbClr val="000000"/>
                </a:solidFill>
              </a:rPr>
              <a:t> Some objects are physically incapable of colliding, so don’t check them</a:t>
            </a:r>
            <a:endParaRPr lang="en-NZ" dirty="0">
              <a:solidFill>
                <a:srgbClr val="000000"/>
              </a:solidFill>
            </a:endParaRPr>
          </a:p>
          <a:p>
            <a:pPr lvl="1">
              <a:buFontTx/>
              <a:buChar char="•"/>
            </a:pPr>
            <a:r>
              <a:rPr lang="en-NZ" dirty="0">
                <a:solidFill>
                  <a:srgbClr val="000000"/>
                </a:solidFill>
              </a:rPr>
              <a:t>Sort by location</a:t>
            </a:r>
          </a:p>
          <a:p>
            <a:pPr lvl="1">
              <a:buFontTx/>
              <a:buChar char="•"/>
            </a:pPr>
            <a:r>
              <a:rPr lang="en-NZ" dirty="0">
                <a:solidFill>
                  <a:srgbClr val="000000"/>
                </a:solidFill>
              </a:rPr>
              <a:t>Only compare neighbours (within some distance) in the list. Quit comparing when you get width pixels (if sorted on x axis) or </a:t>
            </a:r>
            <a:r>
              <a:rPr lang="en-NZ" dirty="0" smtClean="0">
                <a:solidFill>
                  <a:srgbClr val="000000"/>
                </a:solidFill>
              </a:rPr>
              <a:t>height </a:t>
            </a:r>
            <a:r>
              <a:rPr lang="en-NZ" dirty="0">
                <a:solidFill>
                  <a:srgbClr val="000000"/>
                </a:solidFill>
              </a:rPr>
              <a:t>pixels (if sorted on y axis) apart.</a:t>
            </a:r>
          </a:p>
          <a:p>
            <a:pPr>
              <a:buFontTx/>
              <a:buChar char="•"/>
            </a:pPr>
            <a:r>
              <a:rPr lang="en-NZ" dirty="0">
                <a:solidFill>
                  <a:srgbClr val="000000"/>
                </a:solidFill>
              </a:rPr>
              <a:t>Spatial elimination requires extra computation to sort the various objects and perform additional bookkeeping. </a:t>
            </a:r>
          </a:p>
          <a:p>
            <a:pPr>
              <a:buFontTx/>
              <a:buChar char="•"/>
            </a:pPr>
            <a:r>
              <a:rPr lang="en-NZ" dirty="0">
                <a:solidFill>
                  <a:srgbClr val="000000"/>
                </a:solidFill>
              </a:rPr>
              <a:t> It is better suited for games in which a large number of objects are active at once. If a game has only a few objects, there aren't many potential collision tests to eliminate, and the added bookkeeping can exceed the gain.</a:t>
            </a:r>
            <a:r>
              <a:rPr lang="en-NZ" dirty="0"/>
              <a:t> </a:t>
            </a:r>
          </a:p>
        </p:txBody>
      </p:sp>
    </p:spTree>
    <p:extLst>
      <p:ext uri="{BB962C8B-B14F-4D97-AF65-F5344CB8AC3E}">
        <p14:creationId xmlns:p14="http://schemas.microsoft.com/office/powerpoint/2010/main" val="690066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17C986-D1D7-4FD8-9458-DA800EBAB1BF}" type="slidenum">
              <a:rPr lang="en-NZ"/>
              <a:pPr/>
              <a:t>6</a:t>
            </a:fld>
            <a:endParaRPr lang="en-NZ"/>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pPr>
              <a:buFontTx/>
              <a:buChar char="•"/>
            </a:pPr>
            <a:r>
              <a:rPr lang="en-NZ" dirty="0" smtClean="0"/>
              <a:t>Given that you have decided which pairs to test, how do you</a:t>
            </a:r>
            <a:r>
              <a:rPr lang="en-NZ" baseline="0" dirty="0" smtClean="0"/>
              <a:t> programmatically determine if a collision has occurred?</a:t>
            </a:r>
            <a:endParaRPr lang="en-NZ" dirty="0" smtClean="0"/>
          </a:p>
          <a:p>
            <a:pPr>
              <a:buFontTx/>
              <a:buChar char="•"/>
            </a:pPr>
            <a:r>
              <a:rPr lang="en-NZ" dirty="0" smtClean="0"/>
              <a:t>Have </a:t>
            </a:r>
            <a:r>
              <a:rPr lang="en-NZ" dirty="0"/>
              <a:t>these two objects collided</a:t>
            </a:r>
            <a:r>
              <a:rPr lang="en-NZ" dirty="0" smtClean="0"/>
              <a:t>?</a:t>
            </a:r>
          </a:p>
          <a:p>
            <a:pPr marL="0" marR="0" indent="0" algn="l" defTabSz="914400" rtl="0" eaLnBrk="1" fontAlgn="base" latinLnBrk="0" hangingPunct="1">
              <a:lnSpc>
                <a:spcPct val="100000"/>
              </a:lnSpc>
              <a:spcBef>
                <a:spcPct val="30000"/>
              </a:spcBef>
              <a:spcAft>
                <a:spcPct val="0"/>
              </a:spcAft>
              <a:buClrTx/>
              <a:buSzTx/>
              <a:buFontTx/>
              <a:buChar char="•"/>
              <a:tabLst/>
              <a:defRPr/>
            </a:pPr>
            <a:r>
              <a:rPr lang="en-NZ" dirty="0" smtClean="0"/>
              <a:t>It depends.....</a:t>
            </a:r>
          </a:p>
          <a:p>
            <a:pPr>
              <a:buFontTx/>
              <a:buChar char="•"/>
            </a:pPr>
            <a:endParaRPr lang="en-NZ" dirty="0"/>
          </a:p>
        </p:txBody>
      </p:sp>
    </p:spTree>
    <p:extLst>
      <p:ext uri="{BB962C8B-B14F-4D97-AF65-F5344CB8AC3E}">
        <p14:creationId xmlns:p14="http://schemas.microsoft.com/office/powerpoint/2010/main" val="961900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143759-3EC5-4388-9A2F-0C1379847058}" type="slidenum">
              <a:rPr lang="en-NZ"/>
              <a:pPr/>
              <a:t>7</a:t>
            </a:fld>
            <a:endParaRPr lang="en-NZ"/>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pPr>
              <a:buFontTx/>
              <a:buChar char="•"/>
            </a:pPr>
            <a:r>
              <a:rPr lang="en-NZ" dirty="0"/>
              <a:t>Have these two objects collided</a:t>
            </a:r>
            <a:r>
              <a:rPr lang="en-NZ" dirty="0" smtClean="0"/>
              <a:t>?</a:t>
            </a:r>
          </a:p>
          <a:p>
            <a:pPr marL="0" marR="0" indent="0" algn="l" defTabSz="914400" rtl="0" eaLnBrk="1" fontAlgn="base" latinLnBrk="0" hangingPunct="1">
              <a:lnSpc>
                <a:spcPct val="100000"/>
              </a:lnSpc>
              <a:spcBef>
                <a:spcPct val="30000"/>
              </a:spcBef>
              <a:spcAft>
                <a:spcPct val="0"/>
              </a:spcAft>
              <a:buClrTx/>
              <a:buSzTx/>
              <a:buFontTx/>
              <a:buChar char="•"/>
              <a:tabLst/>
              <a:defRPr/>
            </a:pPr>
            <a:r>
              <a:rPr lang="en-NZ" dirty="0" smtClean="0"/>
              <a:t>It depends</a:t>
            </a:r>
          </a:p>
          <a:p>
            <a:pPr marL="0" marR="0" indent="0" algn="l" defTabSz="914400" rtl="0" eaLnBrk="1" fontAlgn="base" latinLnBrk="0" hangingPunct="1">
              <a:lnSpc>
                <a:spcPct val="100000"/>
              </a:lnSpc>
              <a:spcBef>
                <a:spcPct val="30000"/>
              </a:spcBef>
              <a:spcAft>
                <a:spcPct val="0"/>
              </a:spcAft>
              <a:buClrTx/>
              <a:buSzTx/>
              <a:buFontTx/>
              <a:buChar char="•"/>
              <a:tabLst/>
              <a:defRPr/>
            </a:pPr>
            <a:r>
              <a:rPr lang="en-NZ" dirty="0" smtClean="0"/>
              <a:t>If</a:t>
            </a:r>
            <a:r>
              <a:rPr lang="en-NZ" baseline="0" dirty="0" smtClean="0"/>
              <a:t> you look at them, it appears that they have not. However, if you check for overlap of, for example, their bitmaps, you will determine that they have.</a:t>
            </a:r>
            <a:endParaRPr lang="en-NZ" dirty="0" smtClean="0"/>
          </a:p>
        </p:txBody>
      </p:sp>
    </p:spTree>
    <p:extLst>
      <p:ext uri="{BB962C8B-B14F-4D97-AF65-F5344CB8AC3E}">
        <p14:creationId xmlns:p14="http://schemas.microsoft.com/office/powerpoint/2010/main" val="1110558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49D4FF-A48A-44C2-97CD-C968F6550C1B}" type="slidenum">
              <a:rPr lang="en-NZ"/>
              <a:pPr/>
              <a:t>8</a:t>
            </a:fld>
            <a:endParaRPr lang="en-NZ"/>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pPr>
              <a:buFontTx/>
              <a:buChar char="•"/>
            </a:pPr>
            <a:r>
              <a:rPr lang="en-NZ" dirty="0" smtClean="0"/>
              <a:t>Algorithmically you have two choices:</a:t>
            </a:r>
          </a:p>
          <a:p>
            <a:pPr lvl="1">
              <a:buFontTx/>
              <a:buChar char="•"/>
            </a:pPr>
            <a:r>
              <a:rPr lang="en-NZ" dirty="0" smtClean="0"/>
              <a:t>Fast </a:t>
            </a:r>
            <a:r>
              <a:rPr lang="en-NZ" dirty="0"/>
              <a:t>but inaccurate</a:t>
            </a:r>
          </a:p>
          <a:p>
            <a:pPr lvl="1">
              <a:buFontTx/>
              <a:buChar char="•"/>
            </a:pPr>
            <a:r>
              <a:rPr lang="en-NZ" dirty="0"/>
              <a:t>Accurate but slow</a:t>
            </a:r>
          </a:p>
        </p:txBody>
      </p:sp>
    </p:spTree>
    <p:extLst>
      <p:ext uri="{BB962C8B-B14F-4D97-AF65-F5344CB8AC3E}">
        <p14:creationId xmlns:p14="http://schemas.microsoft.com/office/powerpoint/2010/main" val="2505922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F3046E-D778-4934-B680-ECB2E9CA1698}" type="slidenum">
              <a:rPr lang="en-NZ"/>
              <a:pPr/>
              <a:t>9</a:t>
            </a:fld>
            <a:endParaRPr lang="en-NZ"/>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pPr>
              <a:buFontTx/>
              <a:buChar char="•"/>
            </a:pPr>
            <a:r>
              <a:rPr lang="en-NZ" dirty="0"/>
              <a:t>This computation is O(n2) in the number of pixels. Yuk</a:t>
            </a:r>
            <a:r>
              <a:rPr lang="en-NZ" dirty="0" smtClean="0"/>
              <a:t>.</a:t>
            </a:r>
          </a:p>
          <a:p>
            <a:pPr>
              <a:buFontTx/>
              <a:buChar char="•"/>
            </a:pPr>
            <a:r>
              <a:rPr lang="en-NZ" dirty="0" smtClean="0"/>
              <a:t>But it is very accurate</a:t>
            </a:r>
            <a:endParaRPr lang="en-NZ" dirty="0"/>
          </a:p>
        </p:txBody>
      </p:sp>
    </p:spTree>
    <p:extLst>
      <p:ext uri="{BB962C8B-B14F-4D97-AF65-F5344CB8AC3E}">
        <p14:creationId xmlns:p14="http://schemas.microsoft.com/office/powerpoint/2010/main" val="2634824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E62458-A573-443C-AC27-C3E312ADF0C8}" type="slidenum">
              <a:rPr lang="en-NZ"/>
              <a:pPr/>
              <a:t>10</a:t>
            </a:fld>
            <a:endParaRPr lang="en-NZ"/>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pPr>
              <a:buFontTx/>
              <a:buChar char="•"/>
            </a:pPr>
            <a:r>
              <a:rPr lang="en-NZ" dirty="0" smtClean="0"/>
              <a:t>An interesting technique</a:t>
            </a:r>
          </a:p>
          <a:p>
            <a:pPr>
              <a:buFontTx/>
              <a:buChar char="•"/>
            </a:pPr>
            <a:r>
              <a:rPr lang="en-NZ" dirty="0" smtClean="0"/>
              <a:t>A </a:t>
            </a:r>
            <a:r>
              <a:rPr lang="en-NZ" dirty="0"/>
              <a:t>collision map can speed up this process</a:t>
            </a:r>
            <a:r>
              <a:rPr lang="en-NZ" dirty="0" smtClean="0"/>
              <a:t>.</a:t>
            </a:r>
          </a:p>
          <a:p>
            <a:pPr>
              <a:buFontTx/>
              <a:buChar char="•"/>
            </a:pPr>
            <a:r>
              <a:rPr lang="en-NZ" dirty="0" smtClean="0"/>
              <a:t>Set it up in the sprite’s constructor</a:t>
            </a:r>
            <a:endParaRPr lang="en-NZ" dirty="0"/>
          </a:p>
          <a:p>
            <a:pPr>
              <a:buFont typeface="Arial" pitchFamily="34" charset="0"/>
              <a:buChar char="•"/>
            </a:pPr>
            <a:r>
              <a:rPr lang="en-NZ" dirty="0" smtClean="0"/>
              <a:t>Here you don’t have to keep calling the </a:t>
            </a:r>
            <a:r>
              <a:rPr lang="en-NZ" dirty="0" err="1" smtClean="0"/>
              <a:t>GetPixel</a:t>
            </a:r>
            <a:r>
              <a:rPr lang="en-NZ" baseline="0" dirty="0" smtClean="0"/>
              <a:t> method and comparing the colours all the time, you just grab the bit</a:t>
            </a:r>
          </a:p>
          <a:p>
            <a:pPr>
              <a:buFont typeface="Arial" pitchFamily="34" charset="0"/>
              <a:buChar char="•"/>
            </a:pPr>
            <a:r>
              <a:rPr lang="en-NZ" baseline="0" dirty="0" smtClean="0"/>
              <a:t>Still O(n**2) though.</a:t>
            </a:r>
            <a:endParaRPr lang="en-NZ" dirty="0"/>
          </a:p>
        </p:txBody>
      </p:sp>
    </p:spTree>
    <p:extLst>
      <p:ext uri="{BB962C8B-B14F-4D97-AF65-F5344CB8AC3E}">
        <p14:creationId xmlns:p14="http://schemas.microsoft.com/office/powerpoint/2010/main" val="2534874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260B3F5-4988-4247-9A6E-C5BBAB8307C0}" type="slidenum">
              <a:rPr lang="en-NZ" smtClean="0"/>
              <a:pPr/>
              <a:t>‹#›</a:t>
            </a:fld>
            <a:endParaRPr lang="en-NZ"/>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6A85DD5-9AE1-42B6-9FA6-9B1197F014AF}" type="slidenum">
              <a:rPr lang="en-NZ" smtClean="0"/>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EE51CCE-FDCE-446A-921B-8DDCC9C8EF82}" type="slidenum">
              <a:rPr lang="en-NZ" smtClean="0"/>
              <a:pPr/>
              <a:t>‹#›</a:t>
            </a:fld>
            <a:endParaRPr lang="en-NZ"/>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NZ"/>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quarter" idx="2"/>
          </p:nvPr>
        </p:nvSpPr>
        <p:spPr>
          <a:xfrm>
            <a:off x="4648200" y="1981200"/>
            <a:ext cx="4038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Content Placeholder 4"/>
          <p:cNvSpPr>
            <a:spLocks noGrp="1"/>
          </p:cNvSpPr>
          <p:nvPr>
            <p:ph sz="quarter" idx="3"/>
          </p:nvPr>
        </p:nvSpPr>
        <p:spPr>
          <a:xfrm>
            <a:off x="4648200" y="4000500"/>
            <a:ext cx="4038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10"/>
          </p:nvPr>
        </p:nvSpPr>
        <p:spPr>
          <a:xfrm>
            <a:off x="3124200" y="6248400"/>
            <a:ext cx="2895600" cy="457200"/>
          </a:xfrm>
        </p:spPr>
        <p:txBody>
          <a:bodyPr/>
          <a:lstStyle>
            <a:lvl1pPr>
              <a:defRPr/>
            </a:lvl1pPr>
          </a:lstStyle>
          <a:p>
            <a:endParaRPr lang="en-NZ"/>
          </a:p>
        </p:txBody>
      </p:sp>
      <p:sp>
        <p:nvSpPr>
          <p:cNvPr id="7" name="Slide Number Placeholder 6"/>
          <p:cNvSpPr>
            <a:spLocks noGrp="1"/>
          </p:cNvSpPr>
          <p:nvPr>
            <p:ph type="sldNum" sz="quarter" idx="11"/>
          </p:nvPr>
        </p:nvSpPr>
        <p:spPr>
          <a:xfrm>
            <a:off x="6553200" y="6248400"/>
            <a:ext cx="2133600" cy="457200"/>
          </a:xfrm>
        </p:spPr>
        <p:txBody>
          <a:bodyPr/>
          <a:lstStyle>
            <a:lvl1pPr>
              <a:defRPr/>
            </a:lvl1pPr>
          </a:lstStyle>
          <a:p>
            <a:fld id="{A16A5002-13F5-4A31-93F5-BE1626D0628C}" type="slidenum">
              <a:rPr lang="en-NZ"/>
              <a:pPr/>
              <a:t>‹#›</a:t>
            </a:fld>
            <a:endParaRPr lang="en-NZ"/>
          </a:p>
        </p:txBody>
      </p:sp>
      <p:sp>
        <p:nvSpPr>
          <p:cNvPr id="8" name="Date Placeholder 7"/>
          <p:cNvSpPr>
            <a:spLocks noGrp="1"/>
          </p:cNvSpPr>
          <p:nvPr>
            <p:ph type="dt" sz="half" idx="12"/>
          </p:nvPr>
        </p:nvSpPr>
        <p:spPr>
          <a:xfrm>
            <a:off x="457200" y="6245225"/>
            <a:ext cx="2133600" cy="476250"/>
          </a:xfrm>
        </p:spPr>
        <p:txBody>
          <a:bodyPr/>
          <a:lstStyle>
            <a:lvl1pPr>
              <a:defRPr/>
            </a:lvl1pPr>
          </a:lstStyle>
          <a:p>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1CAFFCB-D1C7-40D0-ACE0-EBC10287C180}" type="slidenum">
              <a:rPr lang="en-NZ" smtClean="0"/>
              <a:pPr/>
              <a:t>‹#›</a:t>
            </a:fld>
            <a:endParaRPr lang="en-N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817F040-CE1E-4BE8-ACC0-30B0B0CBDE12}" type="slidenum">
              <a:rPr lang="en-NZ" smtClean="0"/>
              <a:pPr/>
              <a:t>‹#›</a:t>
            </a:fld>
            <a:endParaRPr lang="en-NZ"/>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5459F4AF-01EB-4D0D-B691-C5EE4B6907E1}" type="slidenum">
              <a:rPr lang="en-NZ" smtClean="0"/>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5E958591-A778-4437-B50E-CE803CD21E0C}" type="slidenum">
              <a:rPr lang="en-NZ" smtClean="0"/>
              <a:pPr/>
              <a:t>‹#›</a:t>
            </a:fld>
            <a:endParaRPr lang="en-NZ"/>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D9E71449-C65A-460F-870C-57D768CE8961}" type="slidenum">
              <a:rPr lang="en-NZ" smtClean="0"/>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57D51CC5-8FB5-45FC-AD21-9DC6BCFB2C93}" type="slidenum">
              <a:rPr lang="en-NZ" smtClean="0"/>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5FB05775-50E6-4D52-B8C0-582911A163DF}" type="slidenum">
              <a:rPr lang="en-NZ" smtClean="0"/>
              <a:pPr/>
              <a:t>‹#›</a:t>
            </a:fld>
            <a:endParaRPr lang="en-NZ"/>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6D4A2884-92DD-4C81-A727-6B397BE4C403}" type="slidenum">
              <a:rPr lang="en-NZ" smtClean="0"/>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endParaRPr lang="en-NZ"/>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NZ"/>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2D0DCD5E-A90A-4408-9784-776E40E24E09}" type="slidenum">
              <a:rPr lang="en-NZ" smtClean="0"/>
              <a:pPr/>
              <a:t>‹#›</a:t>
            </a:fld>
            <a:endParaRPr lang="en-NZ"/>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90" r:id="rId12"/>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gif"/></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3.gi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smtClean="0"/>
              <a:t>Collision Detection</a:t>
            </a:r>
            <a:endParaRPr lang="en-NZ" dirty="0"/>
          </a:p>
        </p:txBody>
      </p:sp>
      <p:sp>
        <p:nvSpPr>
          <p:cNvPr id="2" name="Subtitle 1"/>
          <p:cNvSpPr>
            <a:spLocks noGrp="1"/>
          </p:cNvSpPr>
          <p:nvPr>
            <p:ph type="subTitle" idx="1"/>
          </p:nvPr>
        </p:nvSpPr>
        <p:spPr>
          <a:xfrm>
            <a:off x="685800" y="3505200"/>
            <a:ext cx="7486600" cy="1752600"/>
          </a:xfrm>
        </p:spPr>
        <p:txBody>
          <a:bodyPr/>
          <a:lstStyle/>
          <a:p>
            <a:r>
              <a:rPr lang="en-NZ" dirty="0" smtClean="0"/>
              <a:t>IN628 Intermediate Architectures and Algorithms</a:t>
            </a:r>
          </a:p>
          <a:p>
            <a:r>
              <a:rPr lang="en-NZ" dirty="0" smtClean="0"/>
              <a:t>Semester 2, 2016</a:t>
            </a:r>
          </a:p>
          <a:p>
            <a:r>
              <a:rPr lang="en-NZ" dirty="0" smtClean="0"/>
              <a:t>Session 7.1</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NZ"/>
              <a:t>Accurate Collision Detection</a:t>
            </a:r>
          </a:p>
        </p:txBody>
      </p:sp>
      <p:sp>
        <p:nvSpPr>
          <p:cNvPr id="39939" name="Rectangle 3"/>
          <p:cNvSpPr>
            <a:spLocks noGrp="1" noChangeArrowheads="1"/>
          </p:cNvSpPr>
          <p:nvPr>
            <p:ph idx="1"/>
          </p:nvPr>
        </p:nvSpPr>
        <p:spPr/>
        <p:txBody>
          <a:bodyPr/>
          <a:lstStyle/>
          <a:p>
            <a:pPr>
              <a:spcBef>
                <a:spcPts val="600"/>
              </a:spcBef>
              <a:spcAft>
                <a:spcPts val="600"/>
              </a:spcAft>
            </a:pPr>
            <a:r>
              <a:rPr lang="en-NZ" dirty="0"/>
              <a:t>Collision Map</a:t>
            </a:r>
          </a:p>
          <a:p>
            <a:pPr marL="1149350" lvl="1" indent="-692150">
              <a:spcBef>
                <a:spcPts val="600"/>
              </a:spcBef>
              <a:spcAft>
                <a:spcPts val="600"/>
              </a:spcAft>
            </a:pPr>
            <a:r>
              <a:rPr lang="en-NZ" sz="2400" dirty="0"/>
              <a:t>For each sprite, construct a grid of bits the same size as the image in pixels</a:t>
            </a:r>
          </a:p>
          <a:p>
            <a:pPr marL="1149350" lvl="1" indent="-692150">
              <a:spcBef>
                <a:spcPts val="600"/>
              </a:spcBef>
              <a:spcAft>
                <a:spcPts val="600"/>
              </a:spcAft>
            </a:pPr>
            <a:r>
              <a:rPr lang="en-NZ" sz="2400" dirty="0"/>
              <a:t>Bit = </a:t>
            </a:r>
            <a:r>
              <a:rPr lang="en-NZ" sz="2400" dirty="0" smtClean="0"/>
              <a:t>1 if </a:t>
            </a:r>
            <a:r>
              <a:rPr lang="en-NZ" sz="2400" dirty="0"/>
              <a:t>the </a:t>
            </a:r>
            <a:r>
              <a:rPr lang="en-NZ" sz="2400" dirty="0" smtClean="0"/>
              <a:t>corresponding </a:t>
            </a:r>
            <a:r>
              <a:rPr lang="en-NZ" sz="2400" dirty="0"/>
              <a:t>pixel is </a:t>
            </a:r>
            <a:r>
              <a:rPr lang="en-NZ" sz="2400" dirty="0" smtClean="0"/>
              <a:t>solid</a:t>
            </a:r>
            <a:endParaRPr lang="en-NZ" sz="2400" dirty="0"/>
          </a:p>
          <a:p>
            <a:pPr marL="1149350" lvl="1" indent="-692150">
              <a:spcBef>
                <a:spcPts val="600"/>
              </a:spcBef>
              <a:spcAft>
                <a:spcPts val="600"/>
              </a:spcAft>
            </a:pPr>
            <a:r>
              <a:rPr lang="en-NZ" sz="2400" dirty="0"/>
              <a:t>Bit = 0 if the corresponding pixel is transparent</a:t>
            </a:r>
          </a:p>
          <a:p>
            <a:pPr marL="1149350" lvl="1" indent="-692150">
              <a:spcBef>
                <a:spcPts val="600"/>
              </a:spcBef>
              <a:spcAft>
                <a:spcPts val="600"/>
              </a:spcAft>
            </a:pPr>
            <a:r>
              <a:rPr lang="en-NZ" sz="2400" dirty="0"/>
              <a:t>Comparison uses logical AND</a:t>
            </a:r>
          </a:p>
          <a:p>
            <a:pPr marL="1149350" lvl="1" indent="-692150"/>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bldLvl="3"/>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NZ"/>
              <a:t>Fast Collision Detection</a:t>
            </a:r>
          </a:p>
        </p:txBody>
      </p:sp>
      <p:sp>
        <p:nvSpPr>
          <p:cNvPr id="40963" name="Rectangle 3"/>
          <p:cNvSpPr>
            <a:spLocks noGrp="1" noChangeArrowheads="1"/>
          </p:cNvSpPr>
          <p:nvPr>
            <p:ph idx="1"/>
          </p:nvPr>
        </p:nvSpPr>
        <p:spPr/>
        <p:txBody>
          <a:bodyPr/>
          <a:lstStyle/>
          <a:p>
            <a:r>
              <a:rPr lang="en-NZ" dirty="0"/>
              <a:t>Bounding </a:t>
            </a:r>
            <a:r>
              <a:rPr lang="en-NZ" dirty="0" smtClean="0"/>
              <a:t>Areas</a:t>
            </a:r>
            <a:endParaRPr lang="en-NZ" dirty="0"/>
          </a:p>
        </p:txBody>
      </p:sp>
      <p:pic>
        <p:nvPicPr>
          <p:cNvPr id="40964" name="Picture 4" descr="anim_msword_flyingwraith"/>
          <p:cNvPicPr>
            <a:picLocks noChangeAspect="1" noChangeArrowheads="1" noCrop="1"/>
          </p:cNvPicPr>
          <p:nvPr/>
        </p:nvPicPr>
        <p:blipFill>
          <a:blip r:embed="rId3" cstate="print"/>
          <a:srcRect/>
          <a:stretch>
            <a:fillRect/>
          </a:stretch>
        </p:blipFill>
        <p:spPr bwMode="auto">
          <a:xfrm>
            <a:off x="3995738" y="3543300"/>
            <a:ext cx="2767012" cy="1543050"/>
          </a:xfrm>
          <a:prstGeom prst="rect">
            <a:avLst/>
          </a:prstGeom>
          <a:noFill/>
          <a:ln w="9525">
            <a:noFill/>
            <a:miter lim="800000"/>
            <a:headEnd/>
            <a:tailEnd/>
          </a:ln>
        </p:spPr>
      </p:pic>
      <p:pic>
        <p:nvPicPr>
          <p:cNvPr id="40965" name="Picture 5" descr="Diablo"/>
          <p:cNvPicPr>
            <a:picLocks noChangeAspect="1" noChangeArrowheads="1" noCrop="1"/>
          </p:cNvPicPr>
          <p:nvPr/>
        </p:nvPicPr>
        <p:blipFill>
          <a:blip r:embed="rId4" cstate="print"/>
          <a:srcRect/>
          <a:stretch>
            <a:fillRect/>
          </a:stretch>
        </p:blipFill>
        <p:spPr bwMode="auto">
          <a:xfrm>
            <a:off x="1836738" y="2997200"/>
            <a:ext cx="2303462" cy="2303463"/>
          </a:xfrm>
          <a:prstGeom prst="rect">
            <a:avLst/>
          </a:prstGeom>
          <a:noFill/>
          <a:ln w="9525">
            <a:noFill/>
            <a:miter lim="800000"/>
            <a:headEnd/>
            <a:tailEnd/>
          </a:ln>
        </p:spPr>
      </p:pic>
      <p:sp>
        <p:nvSpPr>
          <p:cNvPr id="40966" name="Rectangle 6"/>
          <p:cNvSpPr>
            <a:spLocks noChangeArrowheads="1"/>
          </p:cNvSpPr>
          <p:nvPr/>
        </p:nvSpPr>
        <p:spPr bwMode="auto">
          <a:xfrm>
            <a:off x="1835150" y="2997200"/>
            <a:ext cx="2376488" cy="2376488"/>
          </a:xfrm>
          <a:prstGeom prst="rect">
            <a:avLst/>
          </a:prstGeom>
          <a:noFill/>
          <a:ln w="9525">
            <a:solidFill>
              <a:schemeClr val="tx1"/>
            </a:solidFill>
            <a:miter lim="800000"/>
            <a:headEnd/>
            <a:tailEnd/>
          </a:ln>
          <a:effectLst/>
        </p:spPr>
        <p:txBody>
          <a:bodyPr wrap="none" anchor="ctr"/>
          <a:lstStyle/>
          <a:p>
            <a:endParaRPr lang="en-NZ"/>
          </a:p>
        </p:txBody>
      </p:sp>
      <p:sp>
        <p:nvSpPr>
          <p:cNvPr id="40967" name="Rectangle 7"/>
          <p:cNvSpPr>
            <a:spLocks noChangeArrowheads="1"/>
          </p:cNvSpPr>
          <p:nvPr/>
        </p:nvSpPr>
        <p:spPr bwMode="auto">
          <a:xfrm>
            <a:off x="3995738" y="3502025"/>
            <a:ext cx="2808287" cy="1655763"/>
          </a:xfrm>
          <a:prstGeom prst="rect">
            <a:avLst/>
          </a:prstGeom>
          <a:noFill/>
          <a:ln w="9525">
            <a:solidFill>
              <a:schemeClr val="tx1"/>
            </a:solidFill>
            <a:miter lim="800000"/>
            <a:headEnd/>
            <a:tailEnd/>
          </a:ln>
          <a:effectLst/>
        </p:spPr>
        <p:txBody>
          <a:bodyPr wrap="none" anchor="ctr"/>
          <a:lstStyle/>
          <a:p>
            <a:endParaRPr lang="en-NZ"/>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323528" y="512064"/>
            <a:ext cx="8640960" cy="914400"/>
          </a:xfrm>
        </p:spPr>
        <p:txBody>
          <a:bodyPr/>
          <a:lstStyle/>
          <a:p>
            <a:r>
              <a:rPr lang="en-NZ" sz="3600" dirty="0"/>
              <a:t>Collision Using Bounding Rectangles</a:t>
            </a:r>
          </a:p>
        </p:txBody>
      </p:sp>
      <p:sp>
        <p:nvSpPr>
          <p:cNvPr id="83971" name="Rectangle 3"/>
          <p:cNvSpPr>
            <a:spLocks noGrp="1" noChangeArrowheads="1"/>
          </p:cNvSpPr>
          <p:nvPr>
            <p:ph idx="1"/>
          </p:nvPr>
        </p:nvSpPr>
        <p:spPr/>
        <p:txBody>
          <a:bodyPr/>
          <a:lstStyle/>
          <a:p>
            <a:r>
              <a:rPr lang="en-NZ"/>
              <a:t>Assume Sprite1 and Sprite2</a:t>
            </a:r>
          </a:p>
        </p:txBody>
      </p:sp>
      <p:pic>
        <p:nvPicPr>
          <p:cNvPr id="83972" name="Picture 4" descr="anim_msword_flyingwraith"/>
          <p:cNvPicPr>
            <a:picLocks noChangeAspect="1" noChangeArrowheads="1" noCrop="1"/>
          </p:cNvPicPr>
          <p:nvPr/>
        </p:nvPicPr>
        <p:blipFill>
          <a:blip r:embed="rId3" cstate="print"/>
          <a:srcRect/>
          <a:stretch>
            <a:fillRect/>
          </a:stretch>
        </p:blipFill>
        <p:spPr bwMode="auto">
          <a:xfrm>
            <a:off x="4829175" y="3543300"/>
            <a:ext cx="2767013" cy="1543050"/>
          </a:xfrm>
          <a:prstGeom prst="rect">
            <a:avLst/>
          </a:prstGeom>
          <a:noFill/>
          <a:ln w="9525">
            <a:noFill/>
            <a:miter lim="800000"/>
            <a:headEnd/>
            <a:tailEnd/>
          </a:ln>
        </p:spPr>
      </p:pic>
      <p:pic>
        <p:nvPicPr>
          <p:cNvPr id="83973" name="Picture 5" descr="Diablo"/>
          <p:cNvPicPr>
            <a:picLocks noChangeAspect="1" noChangeArrowheads="1" noCrop="1"/>
          </p:cNvPicPr>
          <p:nvPr/>
        </p:nvPicPr>
        <p:blipFill>
          <a:blip r:embed="rId4" cstate="print"/>
          <a:srcRect/>
          <a:stretch>
            <a:fillRect/>
          </a:stretch>
        </p:blipFill>
        <p:spPr bwMode="auto">
          <a:xfrm>
            <a:off x="1836738" y="3933825"/>
            <a:ext cx="2303462" cy="2303463"/>
          </a:xfrm>
          <a:prstGeom prst="rect">
            <a:avLst/>
          </a:prstGeom>
          <a:noFill/>
          <a:ln w="9525">
            <a:noFill/>
            <a:miter lim="800000"/>
            <a:headEnd/>
            <a:tailEnd/>
          </a:ln>
        </p:spPr>
      </p:pic>
      <p:sp>
        <p:nvSpPr>
          <p:cNvPr id="83974" name="Rectangle 6"/>
          <p:cNvSpPr>
            <a:spLocks noChangeArrowheads="1"/>
          </p:cNvSpPr>
          <p:nvPr/>
        </p:nvSpPr>
        <p:spPr bwMode="auto">
          <a:xfrm>
            <a:off x="1835150" y="3933825"/>
            <a:ext cx="2376488" cy="2376488"/>
          </a:xfrm>
          <a:prstGeom prst="rect">
            <a:avLst/>
          </a:prstGeom>
          <a:noFill/>
          <a:ln w="9525">
            <a:solidFill>
              <a:schemeClr val="tx1"/>
            </a:solidFill>
            <a:miter lim="800000"/>
            <a:headEnd/>
            <a:tailEnd/>
          </a:ln>
          <a:effectLst/>
        </p:spPr>
        <p:txBody>
          <a:bodyPr wrap="none" anchor="ctr"/>
          <a:lstStyle/>
          <a:p>
            <a:endParaRPr lang="en-NZ"/>
          </a:p>
        </p:txBody>
      </p:sp>
      <p:sp>
        <p:nvSpPr>
          <p:cNvPr id="83975" name="Rectangle 7"/>
          <p:cNvSpPr>
            <a:spLocks noChangeArrowheads="1"/>
          </p:cNvSpPr>
          <p:nvPr/>
        </p:nvSpPr>
        <p:spPr bwMode="auto">
          <a:xfrm>
            <a:off x="4787900" y="3502025"/>
            <a:ext cx="2808288" cy="1655763"/>
          </a:xfrm>
          <a:prstGeom prst="rect">
            <a:avLst/>
          </a:prstGeom>
          <a:noFill/>
          <a:ln w="9525">
            <a:solidFill>
              <a:schemeClr val="tx1"/>
            </a:solidFill>
            <a:miter lim="800000"/>
            <a:headEnd/>
            <a:tailEnd/>
          </a:ln>
          <a:effectLst/>
        </p:spPr>
        <p:txBody>
          <a:bodyPr wrap="none" anchor="ctr"/>
          <a:lstStyle/>
          <a:p>
            <a:endParaRPr lang="en-NZ"/>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79512" y="512064"/>
            <a:ext cx="8784976" cy="914400"/>
          </a:xfrm>
        </p:spPr>
        <p:txBody>
          <a:bodyPr/>
          <a:lstStyle/>
          <a:p>
            <a:r>
              <a:rPr lang="en-NZ" sz="3600" dirty="0"/>
              <a:t>Collision Using Bounding Rectangles</a:t>
            </a:r>
          </a:p>
        </p:txBody>
      </p:sp>
      <p:sp>
        <p:nvSpPr>
          <p:cNvPr id="86019" name="Rectangle 3"/>
          <p:cNvSpPr>
            <a:spLocks noGrp="1" noChangeArrowheads="1"/>
          </p:cNvSpPr>
          <p:nvPr>
            <p:ph idx="1"/>
          </p:nvPr>
        </p:nvSpPr>
        <p:spPr>
          <a:xfrm>
            <a:off x="0" y="1600200"/>
            <a:ext cx="9144000" cy="4876800"/>
          </a:xfrm>
        </p:spPr>
        <p:txBody>
          <a:bodyPr>
            <a:noAutofit/>
          </a:bodyPr>
          <a:lstStyle/>
          <a:p>
            <a:pPr>
              <a:lnSpc>
                <a:spcPct val="150000"/>
              </a:lnSpc>
              <a:spcBef>
                <a:spcPts val="0"/>
              </a:spcBef>
              <a:spcAft>
                <a:spcPts val="600"/>
              </a:spcAft>
              <a:buFont typeface="Wingdings" pitchFamily="2" charset="2"/>
              <a:buNone/>
            </a:pPr>
            <a:r>
              <a:rPr lang="en-NZ" dirty="0" smtClean="0"/>
              <a:t>   collided </a:t>
            </a:r>
            <a:r>
              <a:rPr lang="en-NZ" dirty="0"/>
              <a:t>= true</a:t>
            </a:r>
          </a:p>
          <a:p>
            <a:pPr>
              <a:lnSpc>
                <a:spcPct val="150000"/>
              </a:lnSpc>
              <a:spcBef>
                <a:spcPts val="0"/>
              </a:spcBef>
              <a:spcAft>
                <a:spcPts val="600"/>
              </a:spcAft>
              <a:buFont typeface="Wingdings" pitchFamily="2" charset="2"/>
              <a:buNone/>
            </a:pPr>
            <a:endParaRPr lang="en-NZ" dirty="0"/>
          </a:p>
          <a:p>
            <a:pPr>
              <a:lnSpc>
                <a:spcPct val="150000"/>
              </a:lnSpc>
              <a:spcBef>
                <a:spcPts val="0"/>
              </a:spcBef>
              <a:spcAft>
                <a:spcPts val="600"/>
              </a:spcAft>
              <a:buFont typeface="Wingdings" pitchFamily="2" charset="2"/>
              <a:buNone/>
            </a:pPr>
            <a:r>
              <a:rPr lang="en-NZ" dirty="0"/>
              <a:t>  if Sprite1’s </a:t>
            </a:r>
            <a:r>
              <a:rPr lang="en-NZ" dirty="0" err="1"/>
              <a:t>BottomEdge</a:t>
            </a:r>
            <a:r>
              <a:rPr lang="en-NZ" dirty="0"/>
              <a:t> &lt; Sprite2’s </a:t>
            </a:r>
            <a:r>
              <a:rPr lang="en-NZ" dirty="0" err="1"/>
              <a:t>TopEdge</a:t>
            </a:r>
            <a:r>
              <a:rPr lang="en-NZ" dirty="0"/>
              <a:t> </a:t>
            </a:r>
            <a:r>
              <a:rPr lang="en-NZ" dirty="0" smtClean="0"/>
              <a:t>Collided </a:t>
            </a:r>
            <a:r>
              <a:rPr lang="en-NZ" dirty="0"/>
              <a:t>= false</a:t>
            </a:r>
          </a:p>
          <a:p>
            <a:pPr>
              <a:lnSpc>
                <a:spcPct val="150000"/>
              </a:lnSpc>
              <a:spcBef>
                <a:spcPts val="0"/>
              </a:spcBef>
              <a:spcAft>
                <a:spcPts val="600"/>
              </a:spcAft>
              <a:buFont typeface="Wingdings" pitchFamily="2" charset="2"/>
              <a:buNone/>
            </a:pPr>
            <a:r>
              <a:rPr lang="en-NZ" dirty="0"/>
              <a:t>  if Sprite1’s </a:t>
            </a:r>
            <a:r>
              <a:rPr lang="en-NZ" dirty="0" err="1"/>
              <a:t>TopEdge</a:t>
            </a:r>
            <a:r>
              <a:rPr lang="en-NZ" dirty="0"/>
              <a:t> &gt; Sprite2’s </a:t>
            </a:r>
            <a:r>
              <a:rPr lang="en-NZ" dirty="0" err="1"/>
              <a:t>BottomEdge</a:t>
            </a:r>
            <a:r>
              <a:rPr lang="en-NZ" dirty="0"/>
              <a:t> </a:t>
            </a:r>
            <a:r>
              <a:rPr lang="en-NZ" dirty="0" smtClean="0"/>
              <a:t>Collided </a:t>
            </a:r>
            <a:r>
              <a:rPr lang="en-NZ" dirty="0"/>
              <a:t>= false</a:t>
            </a:r>
          </a:p>
          <a:p>
            <a:pPr>
              <a:lnSpc>
                <a:spcPct val="150000"/>
              </a:lnSpc>
              <a:spcBef>
                <a:spcPts val="0"/>
              </a:spcBef>
              <a:spcAft>
                <a:spcPts val="600"/>
              </a:spcAft>
              <a:buFont typeface="Wingdings" pitchFamily="2" charset="2"/>
              <a:buNone/>
            </a:pPr>
            <a:r>
              <a:rPr lang="en-NZ" dirty="0"/>
              <a:t>  if Sprite1’s </a:t>
            </a:r>
            <a:r>
              <a:rPr lang="en-NZ" dirty="0" err="1"/>
              <a:t>RightEdge</a:t>
            </a:r>
            <a:r>
              <a:rPr lang="en-NZ" dirty="0"/>
              <a:t> &lt; Sprite2’s </a:t>
            </a:r>
            <a:r>
              <a:rPr lang="en-NZ" dirty="0" err="1"/>
              <a:t>LeftEdge</a:t>
            </a:r>
            <a:r>
              <a:rPr lang="en-NZ" dirty="0"/>
              <a:t> </a:t>
            </a:r>
            <a:r>
              <a:rPr lang="en-NZ" dirty="0" smtClean="0"/>
              <a:t>Collided </a:t>
            </a:r>
            <a:r>
              <a:rPr lang="en-NZ" dirty="0"/>
              <a:t>= false</a:t>
            </a:r>
          </a:p>
          <a:p>
            <a:pPr>
              <a:lnSpc>
                <a:spcPct val="150000"/>
              </a:lnSpc>
              <a:spcBef>
                <a:spcPts val="0"/>
              </a:spcBef>
              <a:spcAft>
                <a:spcPts val="600"/>
              </a:spcAft>
              <a:buFont typeface="Wingdings" pitchFamily="2" charset="2"/>
              <a:buNone/>
            </a:pPr>
            <a:r>
              <a:rPr lang="en-NZ" dirty="0"/>
              <a:t>  if Sprite1’s </a:t>
            </a:r>
            <a:r>
              <a:rPr lang="en-NZ" dirty="0" err="1"/>
              <a:t>LeftEdge</a:t>
            </a:r>
            <a:r>
              <a:rPr lang="en-NZ" dirty="0"/>
              <a:t> &gt; Sprite2’s </a:t>
            </a:r>
            <a:r>
              <a:rPr lang="en-NZ" dirty="0" err="1"/>
              <a:t>RightEdge</a:t>
            </a:r>
            <a:r>
              <a:rPr lang="en-NZ" dirty="0"/>
              <a:t> </a:t>
            </a:r>
            <a:r>
              <a:rPr lang="en-NZ" dirty="0" smtClean="0"/>
              <a:t>Collided </a:t>
            </a:r>
            <a:r>
              <a:rPr lang="en-NZ" dirty="0"/>
              <a:t>= false</a:t>
            </a:r>
          </a:p>
          <a:p>
            <a:pPr>
              <a:lnSpc>
                <a:spcPct val="150000"/>
              </a:lnSpc>
              <a:spcBef>
                <a:spcPts val="0"/>
              </a:spcBef>
              <a:spcAft>
                <a:spcPts val="600"/>
              </a:spcAft>
              <a:buFont typeface="Wingdings" pitchFamily="2" charset="2"/>
              <a:buNone/>
            </a:pPr>
            <a:endParaRPr lang="en-NZ" dirty="0"/>
          </a:p>
          <a:p>
            <a:pPr>
              <a:lnSpc>
                <a:spcPct val="150000"/>
              </a:lnSpc>
              <a:spcBef>
                <a:spcPts val="0"/>
              </a:spcBef>
              <a:spcAft>
                <a:spcPts val="600"/>
              </a:spcAft>
              <a:buFont typeface="Wingdings" pitchFamily="2" charset="2"/>
              <a:buNone/>
            </a:pPr>
            <a:r>
              <a:rPr lang="en-NZ" dirty="0"/>
              <a:t>  return  collided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601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60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NZ"/>
              <a:t>Whose Method Is It?</a:t>
            </a:r>
          </a:p>
        </p:txBody>
      </p:sp>
      <p:sp>
        <p:nvSpPr>
          <p:cNvPr id="88067" name="Rectangle 3"/>
          <p:cNvSpPr>
            <a:spLocks noGrp="1" noChangeArrowheads="1"/>
          </p:cNvSpPr>
          <p:nvPr>
            <p:ph idx="1"/>
          </p:nvPr>
        </p:nvSpPr>
        <p:spPr>
          <a:xfrm>
            <a:off x="251520" y="1783560"/>
            <a:ext cx="8435280" cy="4572000"/>
          </a:xfrm>
        </p:spPr>
        <p:txBody>
          <a:bodyPr/>
          <a:lstStyle/>
          <a:p>
            <a:r>
              <a:rPr lang="en-NZ" sz="2800" dirty="0"/>
              <a:t>bool </a:t>
            </a:r>
            <a:r>
              <a:rPr lang="en-NZ" sz="2800" dirty="0" smtClean="0"/>
              <a:t>Sprite::</a:t>
            </a:r>
            <a:r>
              <a:rPr lang="en-NZ" sz="2800" dirty="0" err="1" smtClean="0"/>
              <a:t>CollidedWithMe</a:t>
            </a:r>
            <a:r>
              <a:rPr lang="en-NZ" sz="2800" dirty="0" smtClean="0"/>
              <a:t>(Sprite^ </a:t>
            </a:r>
            <a:r>
              <a:rPr lang="en-NZ" sz="2800" dirty="0" err="1" smtClean="0"/>
              <a:t>otherGuy</a:t>
            </a:r>
            <a:r>
              <a:rPr lang="en-NZ" sz="2800" dirty="0" smtClean="0"/>
              <a:t>)</a:t>
            </a:r>
            <a:endParaRPr lang="en-NZ"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What About Sprite Lists?</a:t>
            </a:r>
            <a:endParaRPr lang="en-NZ" dirty="0"/>
          </a:p>
        </p:txBody>
      </p:sp>
      <p:sp>
        <p:nvSpPr>
          <p:cNvPr id="3" name="Content Placeholder 2"/>
          <p:cNvSpPr>
            <a:spLocks noGrp="1"/>
          </p:cNvSpPr>
          <p:nvPr>
            <p:ph idx="1"/>
          </p:nvPr>
        </p:nvSpPr>
        <p:spPr>
          <a:xfrm>
            <a:off x="0" y="1783560"/>
            <a:ext cx="9144000" cy="4572000"/>
          </a:xfrm>
        </p:spPr>
        <p:txBody>
          <a:bodyPr>
            <a:normAutofit/>
          </a:bodyPr>
          <a:lstStyle/>
          <a:p>
            <a:pPr>
              <a:lnSpc>
                <a:spcPct val="120000"/>
              </a:lnSpc>
              <a:spcBef>
                <a:spcPts val="1200"/>
              </a:spcBef>
              <a:spcAft>
                <a:spcPts val="1200"/>
              </a:spcAft>
            </a:pPr>
            <a:r>
              <a:rPr lang="en-NZ" sz="2800" dirty="0" smtClean="0"/>
              <a:t>Sprite^ </a:t>
            </a:r>
            <a:r>
              <a:rPr lang="en-NZ" sz="2800" dirty="0" err="1" smtClean="0"/>
              <a:t>SpriteList</a:t>
            </a:r>
            <a:r>
              <a:rPr lang="en-NZ" sz="2800" dirty="0" smtClean="0"/>
              <a:t>::</a:t>
            </a:r>
            <a:r>
              <a:rPr lang="en-NZ" sz="2800" dirty="0" err="1" smtClean="0"/>
              <a:t>checkCollisions</a:t>
            </a:r>
            <a:r>
              <a:rPr lang="en-NZ" sz="2800" dirty="0" smtClean="0"/>
              <a:t>(Sprite^ </a:t>
            </a:r>
            <a:r>
              <a:rPr lang="en-NZ" sz="2800" dirty="0" err="1" smtClean="0"/>
              <a:t>otherGuy</a:t>
            </a:r>
            <a:r>
              <a:rPr lang="en-NZ" sz="2800" dirty="0" smtClean="0"/>
              <a:t>)</a:t>
            </a:r>
          </a:p>
          <a:p>
            <a:pPr lvl="1">
              <a:lnSpc>
                <a:spcPct val="120000"/>
              </a:lnSpc>
              <a:spcBef>
                <a:spcPts val="1200"/>
              </a:spcBef>
              <a:spcAft>
                <a:spcPts val="1200"/>
              </a:spcAft>
            </a:pPr>
            <a:r>
              <a:rPr lang="en-NZ" sz="2800" dirty="0" smtClean="0"/>
              <a:t>Traverse the list, passing </a:t>
            </a:r>
            <a:r>
              <a:rPr lang="en-NZ" sz="2800" dirty="0" err="1" smtClean="0"/>
              <a:t>otherGuy</a:t>
            </a:r>
            <a:r>
              <a:rPr lang="en-NZ" sz="2800" dirty="0" smtClean="0"/>
              <a:t> to the </a:t>
            </a:r>
            <a:r>
              <a:rPr lang="en-NZ" sz="2800" dirty="0" err="1" smtClean="0"/>
              <a:t>collidedWithMe</a:t>
            </a:r>
            <a:r>
              <a:rPr lang="en-NZ" sz="2800" dirty="0" smtClean="0"/>
              <a:t> method of each Sprite in the list</a:t>
            </a:r>
          </a:p>
          <a:p>
            <a:pPr lvl="1">
              <a:lnSpc>
                <a:spcPct val="120000"/>
              </a:lnSpc>
              <a:spcBef>
                <a:spcPts val="1200"/>
              </a:spcBef>
              <a:spcAft>
                <a:spcPts val="1200"/>
              </a:spcAft>
            </a:pPr>
            <a:r>
              <a:rPr lang="en-NZ" sz="2800" dirty="0" smtClean="0"/>
              <a:t>Return the first Sprite hit, or null if there are no collisions</a:t>
            </a:r>
            <a:endParaRPr lang="en-NZ" sz="2800" dirty="0"/>
          </a:p>
        </p:txBody>
      </p:sp>
      <p:cxnSp>
        <p:nvCxnSpPr>
          <p:cNvPr id="5" name="Straight Arrow Connector 4"/>
          <p:cNvCxnSpPr/>
          <p:nvPr/>
        </p:nvCxnSpPr>
        <p:spPr>
          <a:xfrm>
            <a:off x="179512" y="1124744"/>
            <a:ext cx="432048" cy="64807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What About List </a:t>
            </a:r>
            <a:r>
              <a:rPr lang="en-NZ" dirty="0" err="1" smtClean="0"/>
              <a:t>vs</a:t>
            </a:r>
            <a:r>
              <a:rPr lang="en-NZ" dirty="0" smtClean="0"/>
              <a:t> List?</a:t>
            </a:r>
            <a:endParaRPr lang="en-NZ" dirty="0"/>
          </a:p>
        </p:txBody>
      </p:sp>
      <p:sp>
        <p:nvSpPr>
          <p:cNvPr id="3" name="Content Placeholder 2"/>
          <p:cNvSpPr>
            <a:spLocks noGrp="1"/>
          </p:cNvSpPr>
          <p:nvPr>
            <p:ph idx="1"/>
          </p:nvPr>
        </p:nvSpPr>
        <p:spPr/>
        <p:txBody>
          <a:bodyPr>
            <a:normAutofit/>
          </a:bodyPr>
          <a:lstStyle/>
          <a:p>
            <a:r>
              <a:rPr lang="en-NZ" sz="2800" dirty="0" smtClean="0"/>
              <a:t>Discuss...</a:t>
            </a:r>
            <a:endParaRPr lang="en-NZ"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395536" y="512064"/>
            <a:ext cx="8568952" cy="914400"/>
          </a:xfrm>
        </p:spPr>
        <p:txBody>
          <a:bodyPr/>
          <a:lstStyle/>
          <a:p>
            <a:r>
              <a:rPr lang="en-NZ" sz="3200" dirty="0"/>
              <a:t>Improving Bounding Rectangle Detection</a:t>
            </a:r>
          </a:p>
        </p:txBody>
      </p:sp>
      <p:pic>
        <p:nvPicPr>
          <p:cNvPr id="90134" name="Picture 22" descr="anim_msword_flyingwraith"/>
          <p:cNvPicPr>
            <a:picLocks noChangeAspect="1" noChangeArrowheads="1" noCrop="1"/>
          </p:cNvPicPr>
          <p:nvPr/>
        </p:nvPicPr>
        <p:blipFill>
          <a:blip r:embed="rId3" cstate="print"/>
          <a:srcRect/>
          <a:stretch>
            <a:fillRect/>
          </a:stretch>
        </p:blipFill>
        <p:spPr bwMode="auto">
          <a:xfrm>
            <a:off x="2268538" y="3716338"/>
            <a:ext cx="2239962" cy="1249362"/>
          </a:xfrm>
          <a:prstGeom prst="rect">
            <a:avLst/>
          </a:prstGeom>
          <a:noFill/>
          <a:ln w="9525">
            <a:noFill/>
            <a:miter lim="800000"/>
            <a:headEnd/>
            <a:tailEnd/>
          </a:ln>
        </p:spPr>
      </p:pic>
      <p:pic>
        <p:nvPicPr>
          <p:cNvPr id="90135" name="Picture 23" descr="Diablo"/>
          <p:cNvPicPr>
            <a:picLocks noChangeAspect="1" noChangeArrowheads="1" noCrop="1"/>
          </p:cNvPicPr>
          <p:nvPr/>
        </p:nvPicPr>
        <p:blipFill>
          <a:blip r:embed="rId4" cstate="print"/>
          <a:srcRect/>
          <a:stretch>
            <a:fillRect/>
          </a:stretch>
        </p:blipFill>
        <p:spPr bwMode="auto">
          <a:xfrm>
            <a:off x="468313" y="3435350"/>
            <a:ext cx="1865312" cy="1865313"/>
          </a:xfrm>
          <a:prstGeom prst="rect">
            <a:avLst/>
          </a:prstGeom>
          <a:noFill/>
          <a:ln w="9525">
            <a:noFill/>
            <a:miter lim="800000"/>
            <a:headEnd/>
            <a:tailEnd/>
          </a:ln>
        </p:spPr>
      </p:pic>
      <p:sp>
        <p:nvSpPr>
          <p:cNvPr id="90136" name="Rectangle 24"/>
          <p:cNvSpPr>
            <a:spLocks noChangeArrowheads="1"/>
          </p:cNvSpPr>
          <p:nvPr/>
        </p:nvSpPr>
        <p:spPr bwMode="auto">
          <a:xfrm>
            <a:off x="466725" y="3468688"/>
            <a:ext cx="1924050" cy="1905000"/>
          </a:xfrm>
          <a:prstGeom prst="rect">
            <a:avLst/>
          </a:prstGeom>
          <a:noFill/>
          <a:ln w="9525">
            <a:solidFill>
              <a:schemeClr val="tx1"/>
            </a:solidFill>
            <a:miter lim="800000"/>
            <a:headEnd/>
            <a:tailEnd/>
          </a:ln>
          <a:effectLst/>
        </p:spPr>
        <p:txBody>
          <a:bodyPr wrap="none" anchor="ctr"/>
          <a:lstStyle/>
          <a:p>
            <a:endParaRPr lang="en-NZ"/>
          </a:p>
        </p:txBody>
      </p:sp>
      <p:sp>
        <p:nvSpPr>
          <p:cNvPr id="90137" name="Rectangle 25"/>
          <p:cNvSpPr>
            <a:spLocks noChangeArrowheads="1"/>
          </p:cNvSpPr>
          <p:nvPr/>
        </p:nvSpPr>
        <p:spPr bwMode="auto">
          <a:xfrm>
            <a:off x="2227263" y="3709988"/>
            <a:ext cx="2273300" cy="1327150"/>
          </a:xfrm>
          <a:prstGeom prst="rect">
            <a:avLst/>
          </a:prstGeom>
          <a:noFill/>
          <a:ln w="9525">
            <a:solidFill>
              <a:schemeClr val="tx1"/>
            </a:solidFill>
            <a:miter lim="800000"/>
            <a:headEnd/>
            <a:tailEnd/>
          </a:ln>
          <a:effectLst/>
        </p:spPr>
        <p:txBody>
          <a:bodyPr wrap="none" anchor="ctr"/>
          <a:lstStyle/>
          <a:p>
            <a:endParaRPr lang="en-NZ"/>
          </a:p>
        </p:txBody>
      </p:sp>
      <p:sp>
        <p:nvSpPr>
          <p:cNvPr id="90138" name="Rectangle 26"/>
          <p:cNvSpPr>
            <a:spLocks noChangeArrowheads="1"/>
          </p:cNvSpPr>
          <p:nvPr/>
        </p:nvSpPr>
        <p:spPr bwMode="auto">
          <a:xfrm>
            <a:off x="755650" y="3573463"/>
            <a:ext cx="1368425" cy="1655762"/>
          </a:xfrm>
          <a:prstGeom prst="rect">
            <a:avLst/>
          </a:prstGeom>
          <a:noFill/>
          <a:ln w="9525">
            <a:solidFill>
              <a:srgbClr val="FF0000"/>
            </a:solidFill>
            <a:miter lim="800000"/>
            <a:headEnd/>
            <a:tailEnd/>
          </a:ln>
          <a:effectLst/>
        </p:spPr>
        <p:txBody>
          <a:bodyPr wrap="none" anchor="ctr"/>
          <a:lstStyle/>
          <a:p>
            <a:endParaRPr lang="en-NZ"/>
          </a:p>
        </p:txBody>
      </p:sp>
      <p:sp>
        <p:nvSpPr>
          <p:cNvPr id="90139" name="Rectangle 27"/>
          <p:cNvSpPr>
            <a:spLocks noChangeArrowheads="1"/>
          </p:cNvSpPr>
          <p:nvPr/>
        </p:nvSpPr>
        <p:spPr bwMode="auto">
          <a:xfrm>
            <a:off x="2555875" y="3789363"/>
            <a:ext cx="1728788" cy="1079500"/>
          </a:xfrm>
          <a:prstGeom prst="rect">
            <a:avLst/>
          </a:prstGeom>
          <a:noFill/>
          <a:ln w="9525">
            <a:solidFill>
              <a:srgbClr val="FF0000"/>
            </a:solidFill>
            <a:miter lim="800000"/>
            <a:headEnd/>
            <a:tailEnd/>
          </a:ln>
          <a:effectLst/>
        </p:spPr>
        <p:txBody>
          <a:bodyPr wrap="none" anchor="ctr"/>
          <a:lstStyle/>
          <a:p>
            <a:endParaRPr lang="en-NZ"/>
          </a:p>
        </p:txBody>
      </p:sp>
      <p:pic>
        <p:nvPicPr>
          <p:cNvPr id="90140" name="Picture 28" descr="anim_msword_flyingwraith"/>
          <p:cNvPicPr>
            <a:picLocks noChangeAspect="1" noChangeArrowheads="1" noCrop="1"/>
          </p:cNvPicPr>
          <p:nvPr/>
        </p:nvPicPr>
        <p:blipFill>
          <a:blip r:embed="rId3" cstate="print"/>
          <a:srcRect/>
          <a:stretch>
            <a:fillRect/>
          </a:stretch>
        </p:blipFill>
        <p:spPr bwMode="auto">
          <a:xfrm>
            <a:off x="6197600" y="3716338"/>
            <a:ext cx="2239963" cy="1249362"/>
          </a:xfrm>
          <a:prstGeom prst="rect">
            <a:avLst/>
          </a:prstGeom>
          <a:noFill/>
          <a:ln w="9525">
            <a:noFill/>
            <a:miter lim="800000"/>
            <a:headEnd/>
            <a:tailEnd/>
          </a:ln>
        </p:spPr>
      </p:pic>
      <p:pic>
        <p:nvPicPr>
          <p:cNvPr id="90141" name="Picture 29" descr="Diablo"/>
          <p:cNvPicPr>
            <a:picLocks noChangeAspect="1" noChangeArrowheads="1" noCrop="1"/>
          </p:cNvPicPr>
          <p:nvPr/>
        </p:nvPicPr>
        <p:blipFill>
          <a:blip r:embed="rId4" cstate="print"/>
          <a:srcRect/>
          <a:stretch>
            <a:fillRect/>
          </a:stretch>
        </p:blipFill>
        <p:spPr bwMode="auto">
          <a:xfrm>
            <a:off x="4924425" y="3435350"/>
            <a:ext cx="1865313" cy="1865313"/>
          </a:xfrm>
          <a:prstGeom prst="rect">
            <a:avLst/>
          </a:prstGeom>
          <a:noFill/>
          <a:ln w="9525">
            <a:noFill/>
            <a:miter lim="800000"/>
            <a:headEnd/>
            <a:tailEnd/>
          </a:ln>
        </p:spPr>
      </p:pic>
      <p:sp>
        <p:nvSpPr>
          <p:cNvPr id="90142" name="Rectangle 30"/>
          <p:cNvSpPr>
            <a:spLocks noChangeArrowheads="1"/>
          </p:cNvSpPr>
          <p:nvPr/>
        </p:nvSpPr>
        <p:spPr bwMode="auto">
          <a:xfrm>
            <a:off x="4922838" y="3468688"/>
            <a:ext cx="1924050" cy="1905000"/>
          </a:xfrm>
          <a:prstGeom prst="rect">
            <a:avLst/>
          </a:prstGeom>
          <a:noFill/>
          <a:ln w="9525">
            <a:solidFill>
              <a:schemeClr val="tx1"/>
            </a:solidFill>
            <a:miter lim="800000"/>
            <a:headEnd/>
            <a:tailEnd/>
          </a:ln>
          <a:effectLst/>
        </p:spPr>
        <p:txBody>
          <a:bodyPr wrap="none" anchor="ctr"/>
          <a:lstStyle/>
          <a:p>
            <a:endParaRPr lang="en-NZ"/>
          </a:p>
        </p:txBody>
      </p:sp>
      <p:sp>
        <p:nvSpPr>
          <p:cNvPr id="90143" name="Rectangle 31"/>
          <p:cNvSpPr>
            <a:spLocks noChangeArrowheads="1"/>
          </p:cNvSpPr>
          <p:nvPr/>
        </p:nvSpPr>
        <p:spPr bwMode="auto">
          <a:xfrm>
            <a:off x="6156325" y="3709988"/>
            <a:ext cx="2273300" cy="1327150"/>
          </a:xfrm>
          <a:prstGeom prst="rect">
            <a:avLst/>
          </a:prstGeom>
          <a:noFill/>
          <a:ln w="9525">
            <a:solidFill>
              <a:schemeClr val="tx1"/>
            </a:solidFill>
            <a:miter lim="800000"/>
            <a:headEnd/>
            <a:tailEnd/>
          </a:ln>
          <a:effectLst/>
        </p:spPr>
        <p:txBody>
          <a:bodyPr wrap="none" anchor="ctr"/>
          <a:lstStyle/>
          <a:p>
            <a:endParaRPr lang="en-NZ"/>
          </a:p>
        </p:txBody>
      </p:sp>
      <p:sp>
        <p:nvSpPr>
          <p:cNvPr id="90144" name="Rectangle 32"/>
          <p:cNvSpPr>
            <a:spLocks noChangeArrowheads="1"/>
          </p:cNvSpPr>
          <p:nvPr/>
        </p:nvSpPr>
        <p:spPr bwMode="auto">
          <a:xfrm>
            <a:off x="5211763" y="3573463"/>
            <a:ext cx="1368425" cy="1655762"/>
          </a:xfrm>
          <a:prstGeom prst="rect">
            <a:avLst/>
          </a:prstGeom>
          <a:noFill/>
          <a:ln w="9525">
            <a:solidFill>
              <a:srgbClr val="FF0000"/>
            </a:solidFill>
            <a:miter lim="800000"/>
            <a:headEnd/>
            <a:tailEnd/>
          </a:ln>
          <a:effectLst/>
        </p:spPr>
        <p:txBody>
          <a:bodyPr wrap="none" anchor="ctr"/>
          <a:lstStyle/>
          <a:p>
            <a:endParaRPr lang="en-NZ"/>
          </a:p>
        </p:txBody>
      </p:sp>
      <p:sp>
        <p:nvSpPr>
          <p:cNvPr id="90145" name="Rectangle 33"/>
          <p:cNvSpPr>
            <a:spLocks noChangeArrowheads="1"/>
          </p:cNvSpPr>
          <p:nvPr/>
        </p:nvSpPr>
        <p:spPr bwMode="auto">
          <a:xfrm>
            <a:off x="6484938" y="3789363"/>
            <a:ext cx="1728787" cy="1079500"/>
          </a:xfrm>
          <a:prstGeom prst="rect">
            <a:avLst/>
          </a:prstGeom>
          <a:noFill/>
          <a:ln w="9525">
            <a:solidFill>
              <a:srgbClr val="FF0000"/>
            </a:solidFill>
            <a:miter lim="800000"/>
            <a:headEnd/>
            <a:tailEnd/>
          </a:ln>
          <a:effectLst/>
        </p:spPr>
        <p:txBody>
          <a:bodyPr wrap="none" anchor="ctr"/>
          <a:lstStyle/>
          <a:p>
            <a:endParaRPr lang="en-NZ"/>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1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01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01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01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01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1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01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01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01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01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0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36" grpId="0" animBg="1"/>
      <p:bldP spid="90137" grpId="0" animBg="1"/>
      <p:bldP spid="90138" grpId="0" animBg="1"/>
      <p:bldP spid="90139" grpId="0" animBg="1"/>
      <p:bldP spid="90142" grpId="0" animBg="1"/>
      <p:bldP spid="90143" grpId="0" animBg="1"/>
      <p:bldP spid="90144" grpId="0" animBg="1"/>
      <p:bldP spid="9014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NZ"/>
              <a:t>Combining Approaches</a:t>
            </a:r>
          </a:p>
        </p:txBody>
      </p:sp>
      <p:sp>
        <p:nvSpPr>
          <p:cNvPr id="81923" name="Rectangle 3"/>
          <p:cNvSpPr>
            <a:spLocks noGrp="1" noChangeArrowheads="1"/>
          </p:cNvSpPr>
          <p:nvPr>
            <p:ph idx="1"/>
          </p:nvPr>
        </p:nvSpPr>
        <p:spPr/>
        <p:txBody>
          <a:bodyPr>
            <a:normAutofit/>
          </a:bodyPr>
          <a:lstStyle/>
          <a:p>
            <a:pPr marL="609600" indent="-609600">
              <a:buFont typeface="Wingdings" pitchFamily="2" charset="2"/>
              <a:buAutoNum type="arabicPeriod"/>
            </a:pPr>
            <a:r>
              <a:rPr lang="en-NZ" sz="2800" dirty="0"/>
              <a:t>Use bounding Rectangles to determine image file overlap</a:t>
            </a:r>
          </a:p>
          <a:p>
            <a:pPr marL="609600" indent="-609600">
              <a:buFont typeface="Wingdings" pitchFamily="2" charset="2"/>
              <a:buAutoNum type="arabicPeriod"/>
            </a:pPr>
            <a:r>
              <a:rPr lang="en-NZ" sz="2800" dirty="0"/>
              <a:t>Use pixel comparisons to determine real overlap if step 1 indicates a collision.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3D Maths -- Complicated</a:t>
            </a:r>
            <a:endParaRPr lang="en-NZ"/>
          </a:p>
        </p:txBody>
      </p:sp>
      <p:sp>
        <p:nvSpPr>
          <p:cNvPr id="41987" name="Rectangle 3"/>
          <p:cNvSpPr>
            <a:spLocks noGrp="1" noChangeArrowheads="1"/>
          </p:cNvSpPr>
          <p:nvPr>
            <p:ph type="body" sz="half" idx="1"/>
          </p:nvPr>
        </p:nvSpPr>
        <p:spPr>
          <a:xfrm>
            <a:off x="457200" y="1981200"/>
            <a:ext cx="4038600" cy="1087438"/>
          </a:xfrm>
        </p:spPr>
        <p:txBody>
          <a:bodyPr/>
          <a:lstStyle/>
          <a:p>
            <a:r>
              <a:rPr lang="en-US" sz="2800"/>
              <a:t>Requires a bounding volume</a:t>
            </a:r>
          </a:p>
        </p:txBody>
      </p:sp>
      <p:pic>
        <p:nvPicPr>
          <p:cNvPr id="41991" name="Picture 7" descr="lander_figure_01"/>
          <p:cNvPicPr>
            <a:picLocks noGrp="1" noChangeAspect="1" noChangeArrowheads="1"/>
          </p:cNvPicPr>
          <p:nvPr>
            <p:ph sz="quarter" idx="2"/>
          </p:nvPr>
        </p:nvPicPr>
        <p:blipFill>
          <a:blip r:embed="rId3" cstate="print"/>
          <a:srcRect/>
          <a:stretch>
            <a:fillRect/>
          </a:stretch>
        </p:blipFill>
        <p:spPr>
          <a:xfrm>
            <a:off x="6804025" y="1773238"/>
            <a:ext cx="1403350" cy="1866900"/>
          </a:xfrm>
          <a:noFill/>
          <a:ln/>
        </p:spPr>
      </p:pic>
      <p:pic>
        <p:nvPicPr>
          <p:cNvPr id="41996" name="Picture 12" descr="lander_figure_03"/>
          <p:cNvPicPr>
            <a:picLocks noChangeAspect="1" noChangeArrowheads="1"/>
          </p:cNvPicPr>
          <p:nvPr/>
        </p:nvPicPr>
        <p:blipFill>
          <a:blip r:embed="rId4" cstate="print"/>
          <a:srcRect/>
          <a:stretch>
            <a:fillRect/>
          </a:stretch>
        </p:blipFill>
        <p:spPr bwMode="auto">
          <a:xfrm>
            <a:off x="6588125" y="4149725"/>
            <a:ext cx="1905000" cy="1924050"/>
          </a:xfrm>
          <a:prstGeom prst="rect">
            <a:avLst/>
          </a:prstGeom>
          <a:noFill/>
        </p:spPr>
      </p:pic>
      <p:sp>
        <p:nvSpPr>
          <p:cNvPr id="42001" name="Rectangle 17"/>
          <p:cNvSpPr>
            <a:spLocks noChangeArrowheads="1"/>
          </p:cNvSpPr>
          <p:nvPr/>
        </p:nvSpPr>
        <p:spPr bwMode="auto">
          <a:xfrm>
            <a:off x="395288" y="3213100"/>
            <a:ext cx="4038600" cy="2808288"/>
          </a:xfrm>
          <a:prstGeom prst="rect">
            <a:avLst/>
          </a:prstGeom>
          <a:noFill/>
          <a:ln w="9525">
            <a:noFill/>
            <a:miter lim="800000"/>
            <a:headEnd/>
            <a:tailEnd/>
          </a:ln>
          <a:effectLst/>
        </p:spPr>
        <p:txBody>
          <a:bodyPr/>
          <a:lstStyle/>
          <a:p>
            <a:pPr marL="342900" indent="-342900">
              <a:spcBef>
                <a:spcPct val="20000"/>
              </a:spcBef>
              <a:buClr>
                <a:schemeClr val="bg2"/>
              </a:buClr>
              <a:buSzPct val="75000"/>
              <a:buFont typeface="Wingdings" pitchFamily="2" charset="2"/>
              <a:buChar char="n"/>
            </a:pPr>
            <a:r>
              <a:rPr lang="en-US" sz="2800"/>
              <a:t>Complicated because objects may be in different planes.</a:t>
            </a:r>
          </a:p>
          <a:p>
            <a:pPr marL="342900" indent="-342900">
              <a:spcBef>
                <a:spcPct val="20000"/>
              </a:spcBef>
              <a:buClr>
                <a:schemeClr val="bg2"/>
              </a:buClr>
              <a:buSzPct val="75000"/>
              <a:buFont typeface="Wingdings" pitchFamily="2" charset="2"/>
              <a:buChar char="n"/>
            </a:pPr>
            <a:r>
              <a:rPr lang="en-US" sz="2800"/>
              <a:t>Complicated because objects may be rotated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9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001">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001">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9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P spid="4200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NZ"/>
          </a:p>
        </p:txBody>
      </p:sp>
      <p:sp>
        <p:nvSpPr>
          <p:cNvPr id="2662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NZ"/>
          </a:p>
        </p:txBody>
      </p:sp>
      <p:sp>
        <p:nvSpPr>
          <p:cNvPr id="26628" name="Rectangle 4"/>
          <p:cNvSpPr>
            <a:spLocks noGrp="1" noChangeArrowheads="1"/>
          </p:cNvSpPr>
          <p:nvPr>
            <p:ph type="title"/>
          </p:nvPr>
        </p:nvSpPr>
        <p:spPr>
          <a:noFill/>
          <a:ln/>
        </p:spPr>
        <p:txBody>
          <a:bodyPr lIns="90487" tIns="44450" rIns="90487" bIns="44450"/>
          <a:lstStyle/>
          <a:p>
            <a:pPr defTabSz="919163"/>
            <a:r>
              <a:rPr lang="en-US"/>
              <a:t>Types of Collision Detection</a:t>
            </a:r>
          </a:p>
        </p:txBody>
      </p:sp>
      <p:sp>
        <p:nvSpPr>
          <p:cNvPr id="26629" name="Rectangle 5"/>
          <p:cNvSpPr>
            <a:spLocks noGrp="1" noChangeArrowheads="1"/>
          </p:cNvSpPr>
          <p:nvPr>
            <p:ph idx="1"/>
          </p:nvPr>
        </p:nvSpPr>
        <p:spPr>
          <a:noFill/>
          <a:ln/>
        </p:spPr>
        <p:txBody>
          <a:bodyPr lIns="90487" tIns="44450" rIns="90487" bIns="44450"/>
          <a:lstStyle/>
          <a:p>
            <a:pPr marL="360363" indent="-360363" defTabSz="919163"/>
            <a:r>
              <a:rPr lang="en-US" dirty="0"/>
              <a:t>Sprite to Sprite Collision</a:t>
            </a:r>
          </a:p>
          <a:p>
            <a:pPr marL="689547" lvl="1" indent="-360363" defTabSz="919163"/>
            <a:r>
              <a:rPr lang="en-US" sz="2400" dirty="0"/>
              <a:t>Sprites checking for collisions with other sprites.</a:t>
            </a:r>
          </a:p>
          <a:p>
            <a:pPr marL="360363" indent="-360363" defTabSz="919163"/>
            <a:endParaRPr lang="en-US" dirty="0" smtClean="0"/>
          </a:p>
          <a:p>
            <a:pPr marL="360363" indent="-360363" defTabSz="919163"/>
            <a:r>
              <a:rPr lang="en-US" dirty="0" smtClean="0"/>
              <a:t>Sprite to Terrain Collision</a:t>
            </a:r>
          </a:p>
          <a:p>
            <a:pPr marL="689547" lvl="1" indent="-360363" defTabSz="919163"/>
            <a:r>
              <a:rPr lang="en-US" sz="2400" dirty="0" smtClean="0"/>
              <a:t>Moving sprites (e.g. player characters, NPCs) checking </a:t>
            </a:r>
            <a:r>
              <a:rPr lang="en-US" sz="2400" dirty="0"/>
              <a:t>for collisions </a:t>
            </a:r>
            <a:r>
              <a:rPr lang="en-US" sz="2400" dirty="0" smtClean="0"/>
              <a:t>with objects in the tile map.</a:t>
            </a:r>
            <a:endParaRPr lang="en-US" sz="2400" dirty="0"/>
          </a:p>
          <a:p>
            <a:pPr marL="360363" indent="-360363" defTabSz="919163"/>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62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 7.1</a:t>
            </a:r>
            <a:endParaRPr lang="en-NZ" dirty="0"/>
          </a:p>
        </p:txBody>
      </p:sp>
      <p:sp>
        <p:nvSpPr>
          <p:cNvPr id="3" name="Content Placeholder 2"/>
          <p:cNvSpPr>
            <a:spLocks noGrp="1"/>
          </p:cNvSpPr>
          <p:nvPr>
            <p:ph idx="1"/>
          </p:nvPr>
        </p:nvSpPr>
        <p:spPr/>
        <p:txBody>
          <a:bodyPr/>
          <a:lstStyle/>
          <a:p>
            <a:endParaRPr lang="en-NZ"/>
          </a:p>
        </p:txBody>
      </p:sp>
      <p:pic>
        <p:nvPicPr>
          <p:cNvPr id="4" name="Picture 3"/>
          <p:cNvPicPr>
            <a:picLocks noChangeAspect="1"/>
          </p:cNvPicPr>
          <p:nvPr/>
        </p:nvPicPr>
        <p:blipFill>
          <a:blip r:embed="rId3"/>
          <a:stretch>
            <a:fillRect/>
          </a:stretch>
        </p:blipFill>
        <p:spPr>
          <a:xfrm>
            <a:off x="1043608" y="1524000"/>
            <a:ext cx="6804201" cy="507763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i="1"/>
              <a:t>A priori</a:t>
            </a:r>
            <a:r>
              <a:rPr lang="en-US"/>
              <a:t> vs. </a:t>
            </a:r>
            <a:r>
              <a:rPr lang="en-US" i="1"/>
              <a:t>a posteriori</a:t>
            </a:r>
            <a:endParaRPr lang="en-NZ" i="1"/>
          </a:p>
        </p:txBody>
      </p:sp>
      <p:sp>
        <p:nvSpPr>
          <p:cNvPr id="11267" name="Rectangle 3"/>
          <p:cNvSpPr>
            <a:spLocks noGrp="1" noChangeArrowheads="1"/>
          </p:cNvSpPr>
          <p:nvPr>
            <p:ph idx="1"/>
          </p:nvPr>
        </p:nvSpPr>
        <p:spPr/>
        <p:txBody>
          <a:bodyPr>
            <a:normAutofit/>
          </a:bodyPr>
          <a:lstStyle/>
          <a:p>
            <a:pPr marL="609600" indent="-609600">
              <a:lnSpc>
                <a:spcPct val="90000"/>
              </a:lnSpc>
              <a:buFont typeface="Wingdings" pitchFamily="2" charset="2"/>
              <a:buAutoNum type="arabicPeriod"/>
            </a:pPr>
            <a:r>
              <a:rPr lang="en-NZ" i="1" dirty="0"/>
              <a:t>A priori</a:t>
            </a:r>
          </a:p>
          <a:p>
            <a:pPr marL="990600" lvl="1" indent="-533400">
              <a:lnSpc>
                <a:spcPct val="90000"/>
              </a:lnSpc>
              <a:buFont typeface="Wingdings" pitchFamily="2" charset="2"/>
              <a:buAutoNum type="arabicPeriod"/>
            </a:pPr>
            <a:r>
              <a:rPr lang="en-NZ" sz="2400" dirty="0"/>
              <a:t>Compute where everyone </a:t>
            </a:r>
            <a:r>
              <a:rPr lang="en-NZ" sz="2400" i="1" dirty="0"/>
              <a:t>will</a:t>
            </a:r>
            <a:r>
              <a:rPr lang="en-NZ" sz="2400" dirty="0"/>
              <a:t> go</a:t>
            </a:r>
          </a:p>
          <a:p>
            <a:pPr marL="990600" lvl="1" indent="-533400">
              <a:lnSpc>
                <a:spcPct val="90000"/>
              </a:lnSpc>
              <a:buFont typeface="Wingdings" pitchFamily="2" charset="2"/>
              <a:buAutoNum type="arabicPeriod"/>
            </a:pPr>
            <a:r>
              <a:rPr lang="en-NZ" sz="2400" dirty="0"/>
              <a:t>Deal with any collisions that </a:t>
            </a:r>
            <a:r>
              <a:rPr lang="en-NZ" sz="2400" i="1" dirty="0"/>
              <a:t>will</a:t>
            </a:r>
            <a:r>
              <a:rPr lang="en-NZ" sz="2400" dirty="0"/>
              <a:t> occur</a:t>
            </a:r>
          </a:p>
          <a:p>
            <a:pPr marL="990600" lvl="1" indent="-533400">
              <a:lnSpc>
                <a:spcPct val="90000"/>
              </a:lnSpc>
              <a:buFont typeface="Wingdings" pitchFamily="2" charset="2"/>
              <a:buAutoNum type="arabicPeriod"/>
            </a:pPr>
            <a:r>
              <a:rPr lang="en-NZ" sz="2400" dirty="0"/>
              <a:t>Instantiate </a:t>
            </a:r>
            <a:r>
              <a:rPr lang="en-NZ" sz="2400" dirty="0" smtClean="0"/>
              <a:t>only legal moves</a:t>
            </a:r>
          </a:p>
          <a:p>
            <a:pPr marL="990600" lvl="1" indent="-533400">
              <a:lnSpc>
                <a:spcPct val="90000"/>
              </a:lnSpc>
              <a:buFont typeface="Wingdings" pitchFamily="2" charset="2"/>
              <a:buAutoNum type="arabicPeriod"/>
            </a:pPr>
            <a:endParaRPr lang="en-NZ" sz="2400" dirty="0"/>
          </a:p>
          <a:p>
            <a:pPr marL="609600" indent="-609600">
              <a:lnSpc>
                <a:spcPct val="90000"/>
              </a:lnSpc>
              <a:buFont typeface="Wingdings" pitchFamily="2" charset="2"/>
              <a:buAutoNum type="arabicPeriod"/>
            </a:pPr>
            <a:r>
              <a:rPr lang="en-NZ" i="1" dirty="0"/>
              <a:t>A </a:t>
            </a:r>
            <a:r>
              <a:rPr lang="en-NZ" i="1" dirty="0" err="1"/>
              <a:t>posteriori</a:t>
            </a:r>
            <a:endParaRPr lang="en-NZ" i="1" dirty="0"/>
          </a:p>
          <a:p>
            <a:pPr marL="990600" lvl="1" indent="-533400">
              <a:lnSpc>
                <a:spcPct val="90000"/>
              </a:lnSpc>
              <a:buFont typeface="Wingdings" pitchFamily="2" charset="2"/>
              <a:buAutoNum type="arabicPeriod"/>
            </a:pPr>
            <a:r>
              <a:rPr lang="en-NZ" sz="2400" dirty="0"/>
              <a:t>Move everyone</a:t>
            </a:r>
          </a:p>
          <a:p>
            <a:pPr marL="990600" lvl="1" indent="-533400">
              <a:lnSpc>
                <a:spcPct val="90000"/>
              </a:lnSpc>
              <a:buFont typeface="Wingdings" pitchFamily="2" charset="2"/>
              <a:buAutoNum type="arabicPeriod"/>
            </a:pPr>
            <a:r>
              <a:rPr lang="en-NZ" sz="2400" dirty="0"/>
              <a:t>Deal with any collisions that occurred</a:t>
            </a:r>
          </a:p>
          <a:p>
            <a:pPr marL="990600" lvl="1" indent="-533400">
              <a:lnSpc>
                <a:spcPct val="90000"/>
              </a:lnSpc>
              <a:buFont typeface="Wingdings" pitchFamily="2" charset="2"/>
              <a:buAutoNum type="arabicPeriod"/>
            </a:pPr>
            <a:r>
              <a:rPr lang="en-NZ" sz="2400" dirty="0"/>
              <a:t>Move anyone </a:t>
            </a:r>
            <a:r>
              <a:rPr lang="en-NZ" sz="2400" i="1" dirty="0"/>
              <a:t>back</a:t>
            </a:r>
            <a:r>
              <a:rPr lang="en-NZ" sz="2400" dirty="0"/>
              <a:t> who is in an illegal spot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2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26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26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6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2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Number of Comparisons	</a:t>
            </a:r>
            <a:endParaRPr lang="en-NZ"/>
          </a:p>
        </p:txBody>
      </p:sp>
      <p:sp>
        <p:nvSpPr>
          <p:cNvPr id="8195" name="Rectangle 3"/>
          <p:cNvSpPr>
            <a:spLocks noGrp="1" noChangeArrowheads="1"/>
          </p:cNvSpPr>
          <p:nvPr>
            <p:ph idx="1"/>
          </p:nvPr>
        </p:nvSpPr>
        <p:spPr/>
        <p:txBody>
          <a:bodyPr/>
          <a:lstStyle/>
          <a:p>
            <a:r>
              <a:rPr lang="en-NZ" sz="2800"/>
              <a:t>Two objects, A &amp; B</a:t>
            </a:r>
          </a:p>
          <a:p>
            <a:pPr lvl="1"/>
            <a:r>
              <a:rPr lang="en-NZ" sz="2400"/>
              <a:t>One comparison – A  to B</a:t>
            </a:r>
          </a:p>
          <a:p>
            <a:r>
              <a:rPr lang="en-NZ" sz="2800"/>
              <a:t>Three objects, A, B &amp; C</a:t>
            </a:r>
          </a:p>
          <a:p>
            <a:pPr lvl="1"/>
            <a:r>
              <a:rPr lang="en-NZ" sz="2400"/>
              <a:t>Three comparisons – AB, AC, BC</a:t>
            </a:r>
          </a:p>
          <a:p>
            <a:r>
              <a:rPr lang="en-NZ" sz="2800"/>
              <a:t>Four objects, A, B, C, &amp; D</a:t>
            </a:r>
          </a:p>
          <a:p>
            <a:pPr lvl="1"/>
            <a:r>
              <a:rPr lang="en-NZ" sz="2400"/>
              <a:t>Six comparisons</a:t>
            </a:r>
          </a:p>
          <a:p>
            <a:r>
              <a:rPr lang="en-NZ" sz="2800"/>
              <a:t>Twenty objects – 190 comparisons</a:t>
            </a:r>
          </a:p>
          <a:p>
            <a:r>
              <a:rPr lang="en-NZ" sz="2800"/>
              <a:t>1000 objects – 499500 comparisons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95536" y="512064"/>
            <a:ext cx="8291264" cy="914400"/>
          </a:xfrm>
        </p:spPr>
        <p:txBody>
          <a:bodyPr/>
          <a:lstStyle/>
          <a:p>
            <a:r>
              <a:rPr lang="en-US" sz="3600" dirty="0"/>
              <a:t>Reducing the Number of Comparisons</a:t>
            </a:r>
            <a:endParaRPr lang="en-NZ" sz="3600" dirty="0"/>
          </a:p>
        </p:txBody>
      </p:sp>
      <p:sp>
        <p:nvSpPr>
          <p:cNvPr id="64515" name="Rectangle 3"/>
          <p:cNvSpPr>
            <a:spLocks noGrp="1" noChangeArrowheads="1"/>
          </p:cNvSpPr>
          <p:nvPr>
            <p:ph idx="1"/>
          </p:nvPr>
        </p:nvSpPr>
        <p:spPr>
          <a:xfrm>
            <a:off x="457200" y="1484784"/>
            <a:ext cx="8229600" cy="5373216"/>
          </a:xfrm>
        </p:spPr>
        <p:txBody>
          <a:bodyPr>
            <a:noAutofit/>
          </a:bodyPr>
          <a:lstStyle/>
          <a:p>
            <a:pPr>
              <a:lnSpc>
                <a:spcPct val="110000"/>
              </a:lnSpc>
              <a:spcBef>
                <a:spcPts val="600"/>
              </a:spcBef>
              <a:spcAft>
                <a:spcPts val="600"/>
              </a:spcAft>
            </a:pPr>
            <a:r>
              <a:rPr lang="en-NZ" sz="2400" dirty="0"/>
              <a:t>Game rule elimination</a:t>
            </a:r>
          </a:p>
          <a:p>
            <a:pPr marL="1071563" lvl="1" indent="-614363">
              <a:lnSpc>
                <a:spcPct val="110000"/>
              </a:lnSpc>
              <a:spcBef>
                <a:spcPts val="600"/>
              </a:spcBef>
              <a:spcAft>
                <a:spcPts val="600"/>
              </a:spcAft>
            </a:pPr>
            <a:r>
              <a:rPr lang="en-NZ" sz="2000" dirty="0"/>
              <a:t>When a collision between two objects is not relevant to the game, don’t test for it.</a:t>
            </a:r>
          </a:p>
          <a:p>
            <a:pPr>
              <a:lnSpc>
                <a:spcPct val="110000"/>
              </a:lnSpc>
              <a:spcBef>
                <a:spcPts val="600"/>
              </a:spcBef>
              <a:spcAft>
                <a:spcPts val="600"/>
              </a:spcAft>
            </a:pPr>
            <a:r>
              <a:rPr lang="en-NZ" sz="2400" dirty="0"/>
              <a:t>Spatial elimination</a:t>
            </a:r>
          </a:p>
          <a:p>
            <a:pPr marL="1071563" lvl="1" indent="-614363">
              <a:lnSpc>
                <a:spcPct val="110000"/>
              </a:lnSpc>
              <a:spcBef>
                <a:spcPts val="600"/>
              </a:spcBef>
              <a:spcAft>
                <a:spcPts val="600"/>
              </a:spcAft>
            </a:pPr>
            <a:r>
              <a:rPr lang="en-NZ" sz="2000" dirty="0"/>
              <a:t>When two objects are so far apart (in World Coordinates) that they can’t collide, don’t test them.</a:t>
            </a:r>
          </a:p>
          <a:p>
            <a:pPr marL="1071563" lvl="1" indent="-614363">
              <a:lnSpc>
                <a:spcPct val="110000"/>
              </a:lnSpc>
              <a:spcBef>
                <a:spcPts val="600"/>
              </a:spcBef>
              <a:spcAft>
                <a:spcPts val="600"/>
              </a:spcAft>
            </a:pPr>
            <a:r>
              <a:rPr lang="en-NZ" sz="2000" dirty="0"/>
              <a:t>Sort all objects according to their position on one axis.</a:t>
            </a:r>
          </a:p>
          <a:p>
            <a:pPr marL="1071563" lvl="1" indent="-614363">
              <a:lnSpc>
                <a:spcPct val="110000"/>
              </a:lnSpc>
              <a:spcBef>
                <a:spcPts val="600"/>
              </a:spcBef>
              <a:spcAft>
                <a:spcPts val="600"/>
              </a:spcAft>
            </a:pPr>
            <a:r>
              <a:rPr lang="en-NZ" sz="2000" dirty="0"/>
              <a:t>Only making comparisons between objects that are close enough to each other that they could collide.</a:t>
            </a:r>
          </a:p>
          <a:p>
            <a:pPr marL="1071563" lvl="1" indent="-614363">
              <a:lnSpc>
                <a:spcPct val="110000"/>
              </a:lnSpc>
              <a:spcBef>
                <a:spcPts val="600"/>
              </a:spcBef>
              <a:spcAft>
                <a:spcPts val="600"/>
              </a:spcAft>
            </a:pPr>
            <a:r>
              <a:rPr lang="en-NZ" sz="2000" dirty="0"/>
              <a:t>Extra computation for maintaining sorted lists needs to be less than the extra computation required for collision detection</a:t>
            </a:r>
          </a:p>
          <a:p>
            <a:pPr>
              <a:lnSpc>
                <a:spcPct val="110000"/>
              </a:lnSpc>
              <a:spcBef>
                <a:spcPts val="600"/>
              </a:spcBef>
              <a:spcAft>
                <a:spcPts val="600"/>
              </a:spcAft>
            </a:pPr>
            <a:endParaRPr lang="en-NZ" sz="10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5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5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5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5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45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45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NZ"/>
              <a:t>Determining Collisions</a:t>
            </a:r>
          </a:p>
        </p:txBody>
      </p:sp>
      <p:sp>
        <p:nvSpPr>
          <p:cNvPr id="35843" name="Rectangle 3"/>
          <p:cNvSpPr>
            <a:spLocks noGrp="1" noChangeArrowheads="1"/>
          </p:cNvSpPr>
          <p:nvPr>
            <p:ph type="body" sz="half" idx="1"/>
          </p:nvPr>
        </p:nvSpPr>
        <p:spPr/>
        <p:txBody>
          <a:bodyPr/>
          <a:lstStyle/>
          <a:p>
            <a:endParaRPr lang="en-NZ" sz="2000"/>
          </a:p>
          <a:p>
            <a:endParaRPr lang="en-NZ" sz="2000"/>
          </a:p>
          <a:p>
            <a:endParaRPr lang="en-NZ" sz="2000"/>
          </a:p>
          <a:p>
            <a:endParaRPr lang="en-NZ" sz="2000"/>
          </a:p>
          <a:p>
            <a:endParaRPr lang="en-NZ" sz="2000"/>
          </a:p>
        </p:txBody>
      </p:sp>
      <p:pic>
        <p:nvPicPr>
          <p:cNvPr id="35844" name="Picture 4" descr="anim_msword_flyingwraith"/>
          <p:cNvPicPr>
            <a:picLocks noGrp="1" noChangeAspect="1" noChangeArrowheads="1" noCrop="1"/>
          </p:cNvPicPr>
          <p:nvPr>
            <p:ph sz="quarter" idx="2"/>
          </p:nvPr>
        </p:nvPicPr>
        <p:blipFill>
          <a:blip r:embed="rId3" cstate="print"/>
          <a:srcRect/>
          <a:stretch>
            <a:fillRect/>
          </a:stretch>
        </p:blipFill>
        <p:spPr>
          <a:xfrm>
            <a:off x="3995738" y="2822575"/>
            <a:ext cx="2767012" cy="1543050"/>
          </a:xfrm>
          <a:noFill/>
          <a:ln/>
        </p:spPr>
      </p:pic>
      <p:pic>
        <p:nvPicPr>
          <p:cNvPr id="35846" name="Picture 6" descr="Diablo"/>
          <p:cNvPicPr>
            <a:picLocks noGrp="1" noChangeAspect="1" noChangeArrowheads="1" noCrop="1"/>
          </p:cNvPicPr>
          <p:nvPr>
            <p:ph sz="quarter" idx="3"/>
          </p:nvPr>
        </p:nvPicPr>
        <p:blipFill>
          <a:blip r:embed="rId4" cstate="print"/>
          <a:srcRect/>
          <a:stretch>
            <a:fillRect/>
          </a:stretch>
        </p:blipFill>
        <p:spPr>
          <a:xfrm>
            <a:off x="1836738" y="2276475"/>
            <a:ext cx="2303462" cy="2303463"/>
          </a:xfrm>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NZ"/>
              <a:t>Determining Collisions</a:t>
            </a:r>
          </a:p>
        </p:txBody>
      </p:sp>
      <p:sp>
        <p:nvSpPr>
          <p:cNvPr id="71683" name="Rectangle 3"/>
          <p:cNvSpPr>
            <a:spLocks noGrp="1" noChangeArrowheads="1"/>
          </p:cNvSpPr>
          <p:nvPr>
            <p:ph type="body" sz="half" idx="1"/>
          </p:nvPr>
        </p:nvSpPr>
        <p:spPr/>
        <p:txBody>
          <a:bodyPr/>
          <a:lstStyle/>
          <a:p>
            <a:endParaRPr lang="en-NZ" sz="2000"/>
          </a:p>
          <a:p>
            <a:endParaRPr lang="en-NZ" sz="2000"/>
          </a:p>
          <a:p>
            <a:endParaRPr lang="en-NZ" sz="2000"/>
          </a:p>
          <a:p>
            <a:endParaRPr lang="en-NZ" sz="2000"/>
          </a:p>
          <a:p>
            <a:endParaRPr lang="en-NZ" sz="2000"/>
          </a:p>
        </p:txBody>
      </p:sp>
      <p:pic>
        <p:nvPicPr>
          <p:cNvPr id="71684" name="Picture 4" descr="anim_msword_flyingwraith"/>
          <p:cNvPicPr>
            <a:picLocks noGrp="1" noChangeAspect="1" noChangeArrowheads="1" noCrop="1"/>
          </p:cNvPicPr>
          <p:nvPr>
            <p:ph sz="quarter" idx="2"/>
          </p:nvPr>
        </p:nvPicPr>
        <p:blipFill>
          <a:blip r:embed="rId3" cstate="print"/>
          <a:srcRect/>
          <a:stretch>
            <a:fillRect/>
          </a:stretch>
        </p:blipFill>
        <p:spPr>
          <a:xfrm>
            <a:off x="3995738" y="2822575"/>
            <a:ext cx="2767012" cy="1543050"/>
          </a:xfrm>
          <a:noFill/>
          <a:ln/>
        </p:spPr>
      </p:pic>
      <p:pic>
        <p:nvPicPr>
          <p:cNvPr id="71685" name="Picture 5" descr="Diablo"/>
          <p:cNvPicPr>
            <a:picLocks noGrp="1" noChangeAspect="1" noChangeArrowheads="1" noCrop="1"/>
          </p:cNvPicPr>
          <p:nvPr>
            <p:ph sz="quarter" idx="3"/>
          </p:nvPr>
        </p:nvPicPr>
        <p:blipFill>
          <a:blip r:embed="rId4" cstate="print"/>
          <a:srcRect/>
          <a:stretch>
            <a:fillRect/>
          </a:stretch>
        </p:blipFill>
        <p:spPr>
          <a:xfrm>
            <a:off x="1836738" y="2276475"/>
            <a:ext cx="2303462" cy="2303463"/>
          </a:xfrm>
          <a:noFill/>
          <a:ln/>
        </p:spPr>
      </p:pic>
      <p:sp>
        <p:nvSpPr>
          <p:cNvPr id="71686" name="Rectangle 6"/>
          <p:cNvSpPr>
            <a:spLocks noChangeArrowheads="1"/>
          </p:cNvSpPr>
          <p:nvPr/>
        </p:nvSpPr>
        <p:spPr bwMode="auto">
          <a:xfrm>
            <a:off x="1835150" y="2276475"/>
            <a:ext cx="2376488" cy="2376488"/>
          </a:xfrm>
          <a:prstGeom prst="rect">
            <a:avLst/>
          </a:prstGeom>
          <a:noFill/>
          <a:ln w="9525">
            <a:solidFill>
              <a:schemeClr val="tx1"/>
            </a:solidFill>
            <a:miter lim="800000"/>
            <a:headEnd/>
            <a:tailEnd/>
          </a:ln>
          <a:effectLst/>
        </p:spPr>
        <p:txBody>
          <a:bodyPr wrap="none" anchor="ctr"/>
          <a:lstStyle/>
          <a:p>
            <a:endParaRPr lang="en-NZ"/>
          </a:p>
        </p:txBody>
      </p:sp>
      <p:sp>
        <p:nvSpPr>
          <p:cNvPr id="71688" name="Rectangle 8"/>
          <p:cNvSpPr>
            <a:spLocks noChangeArrowheads="1"/>
          </p:cNvSpPr>
          <p:nvPr/>
        </p:nvSpPr>
        <p:spPr bwMode="auto">
          <a:xfrm>
            <a:off x="3995738" y="2781300"/>
            <a:ext cx="2808287" cy="1655763"/>
          </a:xfrm>
          <a:prstGeom prst="rect">
            <a:avLst/>
          </a:prstGeom>
          <a:noFill/>
          <a:ln w="9525">
            <a:solidFill>
              <a:schemeClr val="tx1"/>
            </a:solidFill>
            <a:miter lim="800000"/>
            <a:headEnd/>
            <a:tailEnd/>
          </a:ln>
          <a:effectLst/>
        </p:spPr>
        <p:txBody>
          <a:bodyPr wrap="none" anchor="ctr"/>
          <a:lstStyle/>
          <a:p>
            <a:endParaRPr lang="en-NZ"/>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NZ"/>
              <a:t>Determining Collisions</a:t>
            </a:r>
          </a:p>
        </p:txBody>
      </p:sp>
      <p:sp>
        <p:nvSpPr>
          <p:cNvPr id="75779" name="Rectangle 3"/>
          <p:cNvSpPr>
            <a:spLocks noGrp="1" noChangeArrowheads="1"/>
          </p:cNvSpPr>
          <p:nvPr>
            <p:ph idx="1"/>
          </p:nvPr>
        </p:nvSpPr>
        <p:spPr/>
        <p:txBody>
          <a:bodyPr>
            <a:normAutofit/>
          </a:bodyPr>
          <a:lstStyle/>
          <a:p>
            <a:r>
              <a:rPr lang="en-NZ" sz="2800" dirty="0"/>
              <a:t>Fast Methods</a:t>
            </a:r>
          </a:p>
          <a:p>
            <a:r>
              <a:rPr lang="en-NZ" sz="2800" dirty="0"/>
              <a:t>Accurate Methods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NZ"/>
              <a:t>Accurate Collision Detection</a:t>
            </a:r>
          </a:p>
        </p:txBody>
      </p:sp>
      <p:sp>
        <p:nvSpPr>
          <p:cNvPr id="77827" name="Rectangle 3"/>
          <p:cNvSpPr>
            <a:spLocks noGrp="1" noChangeArrowheads="1"/>
          </p:cNvSpPr>
          <p:nvPr>
            <p:ph idx="1"/>
          </p:nvPr>
        </p:nvSpPr>
        <p:spPr/>
        <p:txBody>
          <a:bodyPr>
            <a:normAutofit/>
          </a:bodyPr>
          <a:lstStyle/>
          <a:p>
            <a:pPr>
              <a:lnSpc>
                <a:spcPct val="90000"/>
              </a:lnSpc>
            </a:pPr>
            <a:r>
              <a:rPr lang="en-NZ" dirty="0"/>
              <a:t>Pixel-based detection</a:t>
            </a:r>
          </a:p>
          <a:p>
            <a:pPr>
              <a:lnSpc>
                <a:spcPct val="90000"/>
              </a:lnSpc>
            </a:pPr>
            <a:endParaRPr lang="en-NZ" dirty="0"/>
          </a:p>
          <a:p>
            <a:pPr lvl="1">
              <a:lnSpc>
                <a:spcPct val="90000"/>
              </a:lnSpc>
              <a:buFont typeface="Wingdings" pitchFamily="2" charset="2"/>
              <a:buNone/>
            </a:pPr>
            <a:r>
              <a:rPr lang="en-NZ" sz="2400" dirty="0"/>
              <a:t>For each </a:t>
            </a:r>
            <a:r>
              <a:rPr lang="en-NZ" sz="2400" dirty="0" smtClean="0"/>
              <a:t>Pixel p</a:t>
            </a:r>
            <a:r>
              <a:rPr lang="en-NZ" sz="2400" baseline="-25000" dirty="0" smtClean="0"/>
              <a:t>a</a:t>
            </a:r>
            <a:r>
              <a:rPr lang="en-NZ" sz="2400" dirty="0" smtClean="0"/>
              <a:t>  of  Sprite1</a:t>
            </a:r>
            <a:endParaRPr lang="en-NZ" sz="2400" dirty="0"/>
          </a:p>
          <a:p>
            <a:pPr lvl="2">
              <a:lnSpc>
                <a:spcPct val="90000"/>
              </a:lnSpc>
              <a:buFont typeface="Wingdings" pitchFamily="2" charset="2"/>
              <a:buNone/>
            </a:pPr>
            <a:r>
              <a:rPr lang="en-NZ" sz="2400" dirty="0"/>
              <a:t>For each Pixel </a:t>
            </a:r>
            <a:r>
              <a:rPr lang="en-NZ" sz="2400" dirty="0" err="1" smtClean="0"/>
              <a:t>p</a:t>
            </a:r>
            <a:r>
              <a:rPr lang="en-NZ" sz="2400" baseline="-25000" dirty="0" err="1" smtClean="0"/>
              <a:t>b</a:t>
            </a:r>
            <a:r>
              <a:rPr lang="en-NZ" sz="2400" dirty="0" smtClean="0"/>
              <a:t> in </a:t>
            </a:r>
            <a:r>
              <a:rPr lang="en-NZ" sz="2400" dirty="0"/>
              <a:t>Sprite2</a:t>
            </a:r>
          </a:p>
          <a:p>
            <a:pPr lvl="3">
              <a:lnSpc>
                <a:spcPct val="90000"/>
              </a:lnSpc>
              <a:buFont typeface="Wingdings" pitchFamily="2" charset="2"/>
              <a:buNone/>
            </a:pPr>
            <a:r>
              <a:rPr lang="en-NZ" sz="2400" dirty="0"/>
              <a:t>If </a:t>
            </a:r>
            <a:r>
              <a:rPr lang="en-NZ" sz="2400" dirty="0" smtClean="0"/>
              <a:t>p</a:t>
            </a:r>
            <a:r>
              <a:rPr lang="en-NZ" sz="2400" baseline="-25000" dirty="0" smtClean="0"/>
              <a:t>a</a:t>
            </a:r>
            <a:r>
              <a:rPr lang="en-NZ" sz="2400" dirty="0" smtClean="0"/>
              <a:t> </a:t>
            </a:r>
            <a:r>
              <a:rPr lang="en-NZ" sz="2400" dirty="0"/>
              <a:t>is not Sprite1’s transparent colour </a:t>
            </a:r>
            <a:r>
              <a:rPr lang="en-NZ" sz="2400" b="1" dirty="0"/>
              <a:t>and</a:t>
            </a:r>
          </a:p>
          <a:p>
            <a:pPr lvl="3">
              <a:lnSpc>
                <a:spcPct val="90000"/>
              </a:lnSpc>
              <a:buFont typeface="Wingdings" pitchFamily="2" charset="2"/>
              <a:buNone/>
            </a:pPr>
            <a:r>
              <a:rPr lang="en-NZ" sz="2400" dirty="0"/>
              <a:t>If </a:t>
            </a:r>
            <a:r>
              <a:rPr lang="en-NZ" sz="2400" dirty="0" err="1" smtClean="0"/>
              <a:t>p</a:t>
            </a:r>
            <a:r>
              <a:rPr lang="en-NZ" sz="2400" baseline="-25000" dirty="0" err="1" smtClean="0"/>
              <a:t>b</a:t>
            </a:r>
            <a:r>
              <a:rPr lang="en-NZ" sz="2400" dirty="0" smtClean="0"/>
              <a:t> is </a:t>
            </a:r>
            <a:r>
              <a:rPr lang="en-NZ" sz="2400" dirty="0"/>
              <a:t>not Sprite2’s transparent colour </a:t>
            </a:r>
            <a:r>
              <a:rPr lang="en-NZ" sz="2400" b="1" dirty="0"/>
              <a:t>and</a:t>
            </a:r>
          </a:p>
          <a:p>
            <a:pPr lvl="3">
              <a:lnSpc>
                <a:spcPct val="90000"/>
              </a:lnSpc>
              <a:buFont typeface="Wingdings" pitchFamily="2" charset="2"/>
              <a:buNone/>
            </a:pPr>
            <a:r>
              <a:rPr lang="en-NZ" sz="2400" dirty="0"/>
              <a:t>They are at the same pixel </a:t>
            </a:r>
            <a:r>
              <a:rPr lang="en-NZ" sz="2400" dirty="0" smtClean="0"/>
              <a:t>location in the world</a:t>
            </a:r>
            <a:endParaRPr lang="en-NZ" sz="2400" dirty="0"/>
          </a:p>
          <a:p>
            <a:pPr lvl="3">
              <a:lnSpc>
                <a:spcPct val="90000"/>
              </a:lnSpc>
              <a:buFont typeface="Wingdings" pitchFamily="2" charset="2"/>
              <a:buNone/>
            </a:pPr>
            <a:endParaRPr lang="en-NZ" sz="2400" dirty="0"/>
          </a:p>
          <a:p>
            <a:pPr lvl="3">
              <a:lnSpc>
                <a:spcPct val="90000"/>
              </a:lnSpc>
              <a:buFont typeface="Wingdings" pitchFamily="2" charset="2"/>
              <a:buNone/>
            </a:pPr>
            <a:r>
              <a:rPr lang="en-NZ" sz="2400" dirty="0"/>
              <a:t>Collision = true;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82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82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827">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827">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7827">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78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761</TotalTime>
  <Words>1823</Words>
  <Application>Microsoft Office PowerPoint</Application>
  <PresentationFormat>On-screen Show (4:3)</PresentationFormat>
  <Paragraphs>194</Paragraphs>
  <Slides>20</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Wingdings</vt:lpstr>
      <vt:lpstr>Clarity</vt:lpstr>
      <vt:lpstr>Collision Detection</vt:lpstr>
      <vt:lpstr>Types of Collision Detection</vt:lpstr>
      <vt:lpstr>A priori vs. a posteriori</vt:lpstr>
      <vt:lpstr>Number of Comparisons </vt:lpstr>
      <vt:lpstr>Reducing the Number of Comparisons</vt:lpstr>
      <vt:lpstr>Determining Collisions</vt:lpstr>
      <vt:lpstr>Determining Collisions</vt:lpstr>
      <vt:lpstr>Determining Collisions</vt:lpstr>
      <vt:lpstr>Accurate Collision Detection</vt:lpstr>
      <vt:lpstr>Accurate Collision Detection</vt:lpstr>
      <vt:lpstr>Fast Collision Detection</vt:lpstr>
      <vt:lpstr>Collision Using Bounding Rectangles</vt:lpstr>
      <vt:lpstr>Collision Using Bounding Rectangles</vt:lpstr>
      <vt:lpstr>Whose Method Is It?</vt:lpstr>
      <vt:lpstr>What About Sprite Lists?</vt:lpstr>
      <vt:lpstr>What About List vs List?</vt:lpstr>
      <vt:lpstr>Improving Bounding Rectangle Detection</vt:lpstr>
      <vt:lpstr>Combining Approaches</vt:lpstr>
      <vt:lpstr>3D Maths -- Complicated</vt:lpstr>
      <vt:lpstr>Practical 7.1</vt:lpstr>
    </vt:vector>
  </TitlesOfParts>
  <Company>Otago Polytechnic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Collision Detection</dc:title>
  <dc:creator>Patricia Haden</dc:creator>
  <cp:lastModifiedBy>Default-User</cp:lastModifiedBy>
  <cp:revision>246</cp:revision>
  <dcterms:created xsi:type="dcterms:W3CDTF">2004-09-13T03:01:55Z</dcterms:created>
  <dcterms:modified xsi:type="dcterms:W3CDTF">2016-08-29T04:23:08Z</dcterms:modified>
</cp:coreProperties>
</file>