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6" r:id="rId3"/>
    <p:sldId id="267" r:id="rId4"/>
    <p:sldId id="286" r:id="rId5"/>
    <p:sldId id="268" r:id="rId6"/>
    <p:sldId id="270" r:id="rId7"/>
    <p:sldId id="265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9" r:id="rId25"/>
    <p:sldId id="288" r:id="rId26"/>
    <p:sldId id="290" r:id="rId2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8" autoAdjust="0"/>
    <p:restoredTop sz="53390" autoAdjust="0"/>
  </p:normalViewPr>
  <p:slideViewPr>
    <p:cSldViewPr>
      <p:cViewPr varScale="1">
        <p:scale>
          <a:sx n="62" d="100"/>
          <a:sy n="62" d="100"/>
        </p:scale>
        <p:origin x="33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NZ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NZ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NZ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F96006F0-C61D-426E-AF30-E5BF54D0F6B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2403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NZ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NZ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NZ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3E430CA7-505E-4DBF-87C6-B45E2273A54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8658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A7817-880E-4D6B-9291-9DAFCC4C1129}" type="slidenum">
              <a:rPr lang="en-NZ"/>
              <a:pPr/>
              <a:t>1</a:t>
            </a:fld>
            <a:endParaRPr lang="en-NZ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4771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the</a:t>
            </a:r>
            <a:r>
              <a:rPr lang="en-US" baseline="0" dirty="0" smtClean="0"/>
              <a:t> launching demo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30CA7-505E-4DBF-87C6-B45E2273A543}" type="slidenum">
              <a:rPr lang="en-NZ" smtClean="0"/>
              <a:pPr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0905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A9427-A6B5-44BE-B994-7263FF5C670C}" type="slidenum">
              <a:rPr lang="en-NZ"/>
              <a:pPr/>
              <a:t>11</a:t>
            </a:fld>
            <a:endParaRPr lang="en-NZ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 dirty="0"/>
              <a:t>This is the only </a:t>
            </a:r>
            <a:r>
              <a:rPr lang="en-NZ" dirty="0" smtClean="0"/>
              <a:t>change. The initial </a:t>
            </a:r>
            <a:r>
              <a:rPr lang="en-NZ" dirty="0" err="1" smtClean="0"/>
              <a:t>yVel</a:t>
            </a:r>
            <a:r>
              <a:rPr lang="en-NZ" dirty="0" smtClean="0"/>
              <a:t> is negative.</a:t>
            </a:r>
          </a:p>
          <a:p>
            <a:pPr>
              <a:buFontTx/>
              <a:buChar char="•"/>
            </a:pPr>
            <a:endParaRPr lang="en-NZ" dirty="0"/>
          </a:p>
          <a:p>
            <a:pPr>
              <a:buFontTx/>
              <a:buChar char="•"/>
            </a:pPr>
            <a:r>
              <a:rPr lang="en-NZ" b="0" dirty="0"/>
              <a:t>Later we will see how to select good values for the initial x and y velocities based on the </a:t>
            </a:r>
            <a:r>
              <a:rPr lang="en-NZ" b="0" dirty="0" smtClean="0"/>
              <a:t>orientation (angle that you which to launch at) </a:t>
            </a:r>
            <a:r>
              <a:rPr lang="en-NZ" b="0" dirty="0"/>
              <a:t>and </a:t>
            </a:r>
            <a:r>
              <a:rPr lang="en-NZ" b="0" dirty="0" smtClean="0"/>
              <a:t>power (speed that you wish to fly at) </a:t>
            </a:r>
            <a:r>
              <a:rPr lang="en-NZ" b="0" dirty="0"/>
              <a:t>of the launching device.</a:t>
            </a:r>
          </a:p>
        </p:txBody>
      </p:sp>
    </p:spTree>
    <p:extLst>
      <p:ext uri="{BB962C8B-B14F-4D97-AF65-F5344CB8AC3E}">
        <p14:creationId xmlns:p14="http://schemas.microsoft.com/office/powerpoint/2010/main" val="1065680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0FCF0-937F-454F-B206-1312ADCED241}" type="slidenum">
              <a:rPr lang="en-NZ"/>
              <a:pPr/>
              <a:t>12</a:t>
            </a:fld>
            <a:endParaRPr lang="en-NZ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 dirty="0"/>
              <a:t>We have until now always dealt with our objects from a linear perspective – move them so many units along the x-axis, and so many along the y-axis</a:t>
            </a:r>
            <a:r>
              <a:rPr lang="en-NZ" dirty="0" smtClean="0"/>
              <a:t>.</a:t>
            </a:r>
          </a:p>
          <a:p>
            <a:pPr>
              <a:buFontTx/>
              <a:buChar char="•"/>
            </a:pPr>
            <a:r>
              <a:rPr lang="en-NZ" dirty="0" smtClean="0"/>
              <a:t>Sometimes</a:t>
            </a:r>
            <a:r>
              <a:rPr lang="en-NZ" baseline="0" dirty="0" smtClean="0"/>
              <a:t> we got fancy and headed off at 45 degrees, but that was simply achieved by moving them at equal speeds along the x and y axes.</a:t>
            </a:r>
          </a:p>
          <a:p>
            <a:pPr>
              <a:buFontTx/>
              <a:buChar char="•"/>
            </a:pPr>
            <a:endParaRPr lang="en-NZ" dirty="0"/>
          </a:p>
          <a:p>
            <a:pPr>
              <a:buFontTx/>
              <a:buChar char="•"/>
            </a:pPr>
            <a:r>
              <a:rPr lang="en-NZ" dirty="0"/>
              <a:t>Often, however, we want to deal with objects in, sort of, a circular perspective. For example we might want to turn an object some number of degrees, we might want to rotate an object some number of degrees</a:t>
            </a:r>
            <a:r>
              <a:rPr lang="en-NZ" dirty="0" smtClean="0"/>
              <a:t>.</a:t>
            </a:r>
          </a:p>
          <a:p>
            <a:pPr>
              <a:buFontTx/>
              <a:buChar char="•"/>
            </a:pPr>
            <a:endParaRPr lang="en-NZ" dirty="0"/>
          </a:p>
          <a:p>
            <a:pPr>
              <a:buFontTx/>
              <a:buChar char="•"/>
            </a:pPr>
            <a:r>
              <a:rPr lang="en-NZ" dirty="0"/>
              <a:t>To do these things, we need to think about angles around a circle</a:t>
            </a:r>
            <a:r>
              <a:rPr lang="en-NZ" dirty="0" smtClean="0"/>
              <a:t>.</a:t>
            </a:r>
          </a:p>
          <a:p>
            <a:pPr>
              <a:buFontTx/>
              <a:buNone/>
            </a:pPr>
            <a:endParaRPr lang="en-NZ" baseline="0" dirty="0" smtClean="0"/>
          </a:p>
          <a:p>
            <a:pPr>
              <a:buFontTx/>
              <a:buChar char="•"/>
            </a:pPr>
            <a:r>
              <a:rPr lang="en-NZ" baseline="0" dirty="0" smtClean="0"/>
              <a:t>Image from wolfram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0014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EF7EB-E0BD-4D2B-B817-87795B9CB4F3}" type="slidenum">
              <a:rPr lang="en-NZ"/>
              <a:pPr/>
              <a:t>13</a:t>
            </a:fld>
            <a:endParaRPr lang="en-NZ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NZ" dirty="0" smtClean="0"/>
              <a:t>Note that angles around a circle still have linear components. Every point on the circumference of a circle is just an (</a:t>
            </a:r>
            <a:r>
              <a:rPr lang="en-NZ" dirty="0" err="1" smtClean="0"/>
              <a:t>x,y</a:t>
            </a:r>
            <a:r>
              <a:rPr lang="en-NZ" dirty="0" smtClean="0"/>
              <a:t>) pair</a:t>
            </a:r>
            <a:r>
              <a:rPr lang="en-NZ" baseline="0" dirty="0" smtClean="0"/>
              <a:t> with all such pairs being a fixed distance from the origin.</a:t>
            </a:r>
          </a:p>
          <a:p>
            <a:pPr>
              <a:buFontTx/>
              <a:buChar char="•"/>
            </a:pPr>
            <a:endParaRPr lang="en-NZ" dirty="0" smtClean="0"/>
          </a:p>
          <a:p>
            <a:pPr>
              <a:buFontTx/>
              <a:buChar char="•"/>
            </a:pPr>
            <a:r>
              <a:rPr lang="en-NZ" dirty="0" smtClean="0"/>
              <a:t>If </a:t>
            </a:r>
            <a:r>
              <a:rPr lang="en-NZ" dirty="0"/>
              <a:t>we think of any point </a:t>
            </a:r>
            <a:r>
              <a:rPr lang="en-NZ" dirty="0" smtClean="0"/>
              <a:t>on</a:t>
            </a:r>
            <a:r>
              <a:rPr lang="en-NZ" baseline="0" dirty="0" smtClean="0"/>
              <a:t> a circle</a:t>
            </a:r>
            <a:r>
              <a:rPr lang="en-NZ" dirty="0" smtClean="0"/>
              <a:t>, </a:t>
            </a:r>
            <a:r>
              <a:rPr lang="en-NZ" dirty="0"/>
              <a:t>we can view it relative to the origin (0,0</a:t>
            </a:r>
            <a:r>
              <a:rPr lang="en-NZ" dirty="0" smtClean="0"/>
              <a:t>)</a:t>
            </a:r>
          </a:p>
          <a:p>
            <a:pPr>
              <a:buFontTx/>
              <a:buChar char="•"/>
            </a:pPr>
            <a:r>
              <a:rPr lang="en-NZ" dirty="0" smtClean="0"/>
              <a:t>We can think of any point</a:t>
            </a:r>
            <a:r>
              <a:rPr lang="en-NZ" baseline="0" dirty="0" smtClean="0"/>
              <a:t> in space this way. Rotated some amount from horizontal, extending some distance.</a:t>
            </a:r>
          </a:p>
          <a:p>
            <a:pPr>
              <a:buFontTx/>
              <a:buChar char="•"/>
            </a:pPr>
            <a:endParaRPr lang="en-NZ" dirty="0"/>
          </a:p>
          <a:p>
            <a:pPr>
              <a:buFontTx/>
              <a:buChar char="•"/>
            </a:pPr>
            <a:r>
              <a:rPr lang="en-NZ" dirty="0"/>
              <a:t>Its x and y values determine a right triangle with the origin, as illustrated</a:t>
            </a:r>
            <a:r>
              <a:rPr lang="en-NZ" dirty="0" smtClean="0"/>
              <a:t>.</a:t>
            </a:r>
          </a:p>
          <a:p>
            <a:pPr>
              <a:buFontTx/>
              <a:buChar char="•"/>
            </a:pPr>
            <a:endParaRPr lang="en-NZ" dirty="0"/>
          </a:p>
          <a:p>
            <a:pPr>
              <a:buFontTx/>
              <a:buChar char="•"/>
            </a:pPr>
            <a:r>
              <a:rPr lang="en-NZ" dirty="0"/>
              <a:t>The relationships between the angle at the origin, the length of the line, and the lengths of x and y are constant.</a:t>
            </a:r>
          </a:p>
          <a:p>
            <a:pPr>
              <a:buFontTx/>
              <a:buChar char="•"/>
            </a:pPr>
            <a:r>
              <a:rPr lang="en-NZ" dirty="0"/>
              <a:t>That is, for a given angle, the ratios of the length (hypotenuse) and the legs are fixed</a:t>
            </a:r>
            <a:r>
              <a:rPr lang="en-NZ" dirty="0" smtClean="0"/>
              <a:t>.</a:t>
            </a:r>
          </a:p>
          <a:p>
            <a:pPr>
              <a:buFontTx/>
              <a:buChar char="•"/>
            </a:pPr>
            <a:endParaRPr lang="en-NZ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NZ" dirty="0" smtClean="0"/>
              <a:t>As h gets longer, y</a:t>
            </a:r>
            <a:r>
              <a:rPr lang="en-NZ" baseline="0" dirty="0" smtClean="0"/>
              <a:t> and x</a:t>
            </a:r>
            <a:r>
              <a:rPr lang="en-NZ" dirty="0" smtClean="0"/>
              <a:t> get longer too, to maintain the angle. For a fixed angle, the ratio of y to h is a constant.,</a:t>
            </a:r>
            <a:r>
              <a:rPr lang="en-NZ" baseline="0" dirty="0" smtClean="0"/>
              <a:t> and the ratio of x to h is also a constant (usually of a different value).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NZ" baseline="0" dirty="0" smtClean="0"/>
              <a:t>These constants are known; programming languages have libraries that will tell you what they are (for each possible angle). We use these functions when moving objects in space.</a:t>
            </a:r>
            <a:endParaRPr lang="en-NZ" dirty="0" smtClean="0"/>
          </a:p>
          <a:p>
            <a:pPr>
              <a:buFontTx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21055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7D3DD-CA6E-46E5-B889-D0F462FB1FB0}" type="slidenum">
              <a:rPr lang="en-NZ"/>
              <a:pPr/>
              <a:t>14</a:t>
            </a:fld>
            <a:endParaRPr lang="en-NZ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 dirty="0"/>
              <a:t>As </a:t>
            </a:r>
            <a:r>
              <a:rPr lang="en-NZ" dirty="0" smtClean="0"/>
              <a:t>h </a:t>
            </a:r>
            <a:r>
              <a:rPr lang="en-NZ" dirty="0"/>
              <a:t>gets longer, </a:t>
            </a:r>
            <a:r>
              <a:rPr lang="en-NZ" dirty="0" smtClean="0"/>
              <a:t>y </a:t>
            </a:r>
            <a:r>
              <a:rPr lang="en-NZ" dirty="0"/>
              <a:t>gets longer too, to maintain the angle. For a fixed angle, the ratio of y to h is a constant. </a:t>
            </a:r>
          </a:p>
          <a:p>
            <a:pPr>
              <a:buFontTx/>
              <a:buChar char="•"/>
            </a:pPr>
            <a:r>
              <a:rPr lang="en-NZ" dirty="0"/>
              <a:t>This ratio is called the “</a:t>
            </a:r>
            <a:r>
              <a:rPr lang="en-NZ" dirty="0" smtClean="0"/>
              <a:t>sine” </a:t>
            </a:r>
            <a:r>
              <a:rPr lang="en-NZ" dirty="0"/>
              <a:t>of the angle.</a:t>
            </a:r>
          </a:p>
          <a:p>
            <a:pPr>
              <a:buFontTx/>
              <a:buChar char="•"/>
            </a:pPr>
            <a:r>
              <a:rPr lang="en-NZ" dirty="0"/>
              <a:t>The same is true for x and h. That ratio is the cosine.</a:t>
            </a:r>
          </a:p>
          <a:p>
            <a:pPr>
              <a:buFontTx/>
              <a:buChar char="•"/>
            </a:pPr>
            <a:r>
              <a:rPr lang="en-NZ" dirty="0"/>
              <a:t>The </a:t>
            </a:r>
            <a:r>
              <a:rPr lang="en-NZ" dirty="0" smtClean="0"/>
              <a:t>sine </a:t>
            </a:r>
            <a:r>
              <a:rPr lang="en-NZ" dirty="0"/>
              <a:t>and </a:t>
            </a:r>
            <a:r>
              <a:rPr lang="en-NZ" dirty="0" smtClean="0"/>
              <a:t>cosine </a:t>
            </a:r>
            <a:r>
              <a:rPr lang="en-NZ" dirty="0"/>
              <a:t>of any angle can be gotten from the computer </a:t>
            </a:r>
          </a:p>
          <a:p>
            <a:pPr>
              <a:buFontTx/>
              <a:buChar char="•"/>
            </a:pPr>
            <a:r>
              <a:rPr lang="en-NZ" dirty="0" smtClean="0"/>
              <a:t>Math::Sin</a:t>
            </a:r>
            <a:r>
              <a:rPr lang="en-NZ" baseline="0" dirty="0" smtClean="0"/>
              <a:t> and Math::Cos</a:t>
            </a:r>
            <a:endParaRPr lang="en-NZ" dirty="0"/>
          </a:p>
          <a:p>
            <a:pPr>
              <a:buFontTx/>
              <a:buChar char="•"/>
            </a:pPr>
            <a:r>
              <a:rPr lang="en-NZ" dirty="0"/>
              <a:t>We can use these relationships to do lots of useful things</a:t>
            </a:r>
          </a:p>
        </p:txBody>
      </p:sp>
    </p:spTree>
    <p:extLst>
      <p:ext uri="{BB962C8B-B14F-4D97-AF65-F5344CB8AC3E}">
        <p14:creationId xmlns:p14="http://schemas.microsoft.com/office/powerpoint/2010/main" val="2982302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01D9A-5E74-43BE-B984-4322F19DC53F}" type="slidenum">
              <a:rPr lang="en-NZ"/>
              <a:pPr/>
              <a:t>15</a:t>
            </a:fld>
            <a:endParaRPr lang="en-NZ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 dirty="0"/>
              <a:t>Imagine, for example, that we want to draw a </a:t>
            </a:r>
            <a:r>
              <a:rPr lang="en-NZ" dirty="0" smtClean="0"/>
              <a:t>line of </a:t>
            </a:r>
            <a:r>
              <a:rPr lang="en-NZ" dirty="0"/>
              <a:t>d </a:t>
            </a:r>
            <a:r>
              <a:rPr lang="en-NZ" dirty="0" smtClean="0"/>
              <a:t>pixels, </a:t>
            </a:r>
            <a:r>
              <a:rPr lang="en-NZ" dirty="0"/>
              <a:t>off at angle a.</a:t>
            </a:r>
          </a:p>
          <a:p>
            <a:pPr>
              <a:buFontTx/>
              <a:buChar char="•"/>
            </a:pPr>
            <a:r>
              <a:rPr lang="en-NZ" dirty="0"/>
              <a:t>This is sort of like Turtle </a:t>
            </a:r>
            <a:r>
              <a:rPr lang="en-NZ" dirty="0" smtClean="0"/>
              <a:t>graphics</a:t>
            </a:r>
          </a:p>
          <a:p>
            <a:pPr>
              <a:buFontTx/>
              <a:buChar char="•"/>
            </a:pPr>
            <a:r>
              <a:rPr lang="en-US" dirty="0" smtClean="0"/>
              <a:t>Assume</a:t>
            </a:r>
            <a:r>
              <a:rPr lang="en-US" baseline="0" dirty="0" smtClean="0"/>
              <a:t> 0,0 is the origin. Then if you knew x and y </a:t>
            </a:r>
            <a:r>
              <a:rPr lang="en-US" b="1" baseline="0" dirty="0" smtClean="0"/>
              <a:t>of the endpoint</a:t>
            </a:r>
            <a:r>
              <a:rPr lang="en-US" baseline="0" dirty="0" smtClean="0"/>
              <a:t>, you could use the Graphics::</a:t>
            </a:r>
            <a:r>
              <a:rPr lang="en-US" baseline="0" dirty="0" err="1" smtClean="0"/>
              <a:t>DrawLine</a:t>
            </a:r>
            <a:r>
              <a:rPr lang="en-US" baseline="0" dirty="0" smtClean="0"/>
              <a:t>(</a:t>
            </a:r>
            <a:r>
              <a:rPr lang="en-US" baseline="0" dirty="0" err="1" smtClean="0"/>
              <a:t>pen,stpt,endpt</a:t>
            </a:r>
            <a:r>
              <a:rPr lang="en-US" baseline="0" dirty="0" smtClean="0"/>
              <a:t>) command</a:t>
            </a:r>
            <a:endParaRPr lang="en-NZ" dirty="0"/>
          </a:p>
          <a:p>
            <a:pPr>
              <a:buFontTx/>
              <a:buChar char="•"/>
            </a:pPr>
            <a:r>
              <a:rPr lang="en-NZ" dirty="0"/>
              <a:t>What are x and y?</a:t>
            </a:r>
          </a:p>
        </p:txBody>
      </p:sp>
    </p:spTree>
    <p:extLst>
      <p:ext uri="{BB962C8B-B14F-4D97-AF65-F5344CB8AC3E}">
        <p14:creationId xmlns:p14="http://schemas.microsoft.com/office/powerpoint/2010/main" val="1974457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Let the length of the line we want to draw be 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 sine and cosine are as defined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We</a:t>
            </a:r>
            <a:r>
              <a:rPr lang="en-NZ" baseline="0" dirty="0" smtClean="0"/>
              <a:t> know angle, so can ask the computer for the values of sin(angle) and cosine(angle)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We know 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Hence we can solve for x and y, via algebra, as shown.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If we are starting from 0,0 we just draw the line to X,Y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If we are starting from any other start point, we just add X to our</a:t>
            </a:r>
            <a:r>
              <a:rPr lang="en-NZ" baseline="0" dirty="0" smtClean="0"/>
              <a:t> current x coordinate and Y to our current y coordinate.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30CA7-505E-4DBF-87C6-B45E2273A543}" type="slidenum">
              <a:rPr lang="en-NZ" smtClean="0"/>
              <a:pPr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932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058EC-8CE7-4D78-9AB6-6C3F1C6C73AD}" type="slidenum">
              <a:rPr lang="en-NZ"/>
              <a:pPr/>
              <a:t>17</a:t>
            </a:fld>
            <a:endParaRPr lang="en-NZ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We could build</a:t>
            </a:r>
            <a:r>
              <a:rPr lang="en-US" baseline="0" dirty="0" smtClean="0"/>
              <a:t> an application like this</a:t>
            </a:r>
          </a:p>
          <a:p>
            <a:pPr>
              <a:buFontTx/>
              <a:buChar char="•"/>
            </a:pPr>
            <a:r>
              <a:rPr lang="en-US" baseline="0" dirty="0" smtClean="0"/>
              <a:t>You have the start point. You use the equations on the previous slide to compute x and y for a line of length 300 and an angle of 45</a:t>
            </a:r>
          </a:p>
          <a:p>
            <a:pPr>
              <a:buFontTx/>
              <a:buChar char="•"/>
            </a:pPr>
            <a:r>
              <a:rPr lang="en-US" baseline="0" dirty="0" smtClean="0"/>
              <a:t>That tells you how many pixels to move in the x direction, and how many pixels to move in the y direction</a:t>
            </a:r>
            <a:endParaRPr lang="en-NZ" dirty="0" smtClean="0"/>
          </a:p>
          <a:p>
            <a:pPr>
              <a:buFontTx/>
              <a:buChar char="•"/>
            </a:pPr>
            <a:r>
              <a:rPr lang="en-NZ" dirty="0" smtClean="0"/>
              <a:t>Note </a:t>
            </a:r>
            <a:r>
              <a:rPr lang="en-NZ" dirty="0"/>
              <a:t>that the angle is defined relative to the algebraic number line, where 0 degrees is pointing East, and angle goes clockwise.</a:t>
            </a:r>
          </a:p>
          <a:p>
            <a:pPr>
              <a:buFontTx/>
              <a:buChar char="•"/>
            </a:pPr>
            <a:r>
              <a:rPr lang="en-NZ" dirty="0"/>
              <a:t>Note also that the trig functions are all computed relative to (0,0). Our line doesn’t start at (0,0), it starts at the location of the red dot.</a:t>
            </a:r>
          </a:p>
          <a:p>
            <a:pPr>
              <a:buFontTx/>
              <a:buChar char="•"/>
            </a:pPr>
            <a:r>
              <a:rPr lang="en-NZ" dirty="0"/>
              <a:t>To make this work, we have to “translate” the line. This is just a fancy name for shifting it over by adding a value to x and y.</a:t>
            </a:r>
          </a:p>
          <a:p>
            <a:pPr>
              <a:buFontTx/>
              <a:buChar char="•"/>
            </a:pPr>
            <a:r>
              <a:rPr lang="en-NZ" dirty="0"/>
              <a:t>We’ll see this in the code…..</a:t>
            </a:r>
          </a:p>
        </p:txBody>
      </p:sp>
    </p:spTree>
    <p:extLst>
      <p:ext uri="{BB962C8B-B14F-4D97-AF65-F5344CB8AC3E}">
        <p14:creationId xmlns:p14="http://schemas.microsoft.com/office/powerpoint/2010/main" val="1184383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One other thing to note here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Math functions don’t do angles in degrees, they</a:t>
            </a:r>
            <a:r>
              <a:rPr lang="en-US" baseline="0" dirty="0" smtClean="0"/>
              <a:t> do them in radians. 2*Pi radians = 360 degrees. So you must translate your angle in degrees into some fractional radian, as shown.</a:t>
            </a:r>
            <a:endParaRPr lang="en-US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30CA7-505E-4DBF-87C6-B45E2273A543}" type="slidenum">
              <a:rPr lang="en-NZ" smtClean="0"/>
              <a:pPr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1696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BA460-ACCA-4E37-AEAA-F4BF55C178DC}" type="slidenum">
              <a:rPr lang="en-NZ"/>
              <a:pPr/>
              <a:t>19</a:t>
            </a:fld>
            <a:endParaRPr lang="en-NZ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We will have two small practical</a:t>
            </a:r>
            <a:r>
              <a:rPr lang="en-US" baseline="0" dirty="0" smtClean="0"/>
              <a:t> tasks, neither of which use Sprite.</a:t>
            </a:r>
          </a:p>
          <a:p>
            <a:pPr>
              <a:buFontTx/>
              <a:buChar char="•"/>
            </a:pPr>
            <a:r>
              <a:rPr lang="en-US" baseline="0" dirty="0" smtClean="0"/>
              <a:t>This will allow us to ignore the inheritance issue for now, and just make sure that we understand how to do the trigonometry.</a:t>
            </a:r>
          </a:p>
          <a:p>
            <a:pPr>
              <a:buFontTx/>
              <a:buChar char="•"/>
            </a:pPr>
            <a:r>
              <a:rPr lang="en-US" baseline="0" dirty="0" smtClean="0"/>
              <a:t>Here is the first task.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We </a:t>
            </a:r>
            <a:r>
              <a:rPr lang="en-US" dirty="0"/>
              <a:t>will </a:t>
            </a:r>
            <a:r>
              <a:rPr lang="en-US" dirty="0" smtClean="0"/>
              <a:t>combine </a:t>
            </a:r>
            <a:r>
              <a:rPr lang="en-US" dirty="0"/>
              <a:t>the trajectory </a:t>
            </a:r>
            <a:r>
              <a:rPr lang="en-US" dirty="0" smtClean="0"/>
              <a:t>algorithm,</a:t>
            </a:r>
            <a:r>
              <a:rPr lang="en-US" baseline="0" dirty="0" smtClean="0"/>
              <a:t> the rotation algorithm </a:t>
            </a:r>
            <a:r>
              <a:rPr lang="en-US" dirty="0" smtClean="0"/>
              <a:t>and </a:t>
            </a:r>
            <a:r>
              <a:rPr lang="en-US" dirty="0"/>
              <a:t>simple collision detection to build this application (following an example from </a:t>
            </a:r>
            <a:r>
              <a:rPr lang="en-US" dirty="0" err="1"/>
              <a:t>DelphiForFun</a:t>
            </a:r>
            <a:r>
              <a:rPr lang="en-US" dirty="0"/>
              <a:t>).</a:t>
            </a:r>
          </a:p>
          <a:p>
            <a:pPr>
              <a:buFontTx/>
              <a:buChar char="•"/>
            </a:pPr>
            <a:r>
              <a:rPr lang="en-US" dirty="0"/>
              <a:t>Rotate </a:t>
            </a:r>
            <a:r>
              <a:rPr lang="en-US" dirty="0" smtClean="0"/>
              <a:t>the canon with </a:t>
            </a:r>
            <a:r>
              <a:rPr lang="en-US" dirty="0"/>
              <a:t>the spin </a:t>
            </a:r>
            <a:r>
              <a:rPr lang="en-US" dirty="0" smtClean="0"/>
              <a:t>box to determine</a:t>
            </a:r>
            <a:r>
              <a:rPr lang="en-US" baseline="0" dirty="0" smtClean="0"/>
              <a:t> the angle to launch</a:t>
            </a:r>
          </a:p>
          <a:p>
            <a:pPr>
              <a:buFontTx/>
              <a:buChar char="•"/>
            </a:pPr>
            <a:r>
              <a:rPr lang="en-US" baseline="0" dirty="0" smtClean="0"/>
              <a:t>Rotate the powder to determine the starting y velocity. The more powder, the greater the velocity. Velocity here is the length of the hypotenuse.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There is a skeleton</a:t>
            </a:r>
            <a:r>
              <a:rPr lang="en-US" baseline="0" dirty="0" smtClean="0"/>
              <a:t> that provides the UI; you will just need to write the code to set the initial x and y velocities and drive the trajectory.</a:t>
            </a: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221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BE610-D9E1-4B06-9DF1-5E35E1402363}" type="slidenum">
              <a:rPr lang="en-NZ"/>
              <a:pPr/>
              <a:t>2</a:t>
            </a:fld>
            <a:endParaRPr lang="en-NZ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 dirty="0"/>
              <a:t>Things are always being launched in computer games</a:t>
            </a:r>
          </a:p>
          <a:p>
            <a:pPr>
              <a:buFontTx/>
              <a:buChar char="•"/>
            </a:pPr>
            <a:r>
              <a:rPr lang="en-NZ" dirty="0"/>
              <a:t>We want to animate this</a:t>
            </a:r>
          </a:p>
        </p:txBody>
      </p:sp>
    </p:spTree>
    <p:extLst>
      <p:ext uri="{BB962C8B-B14F-4D97-AF65-F5344CB8AC3E}">
        <p14:creationId xmlns:p14="http://schemas.microsoft.com/office/powerpoint/2010/main" val="239162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93B04-047E-471F-A549-A7FB738FE138}" type="slidenum">
              <a:rPr lang="en-NZ"/>
              <a:pPr/>
              <a:t>20</a:t>
            </a:fld>
            <a:endParaRPr lang="en-NZ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Note that we actually rotate  –Angle  degrees, but it’s mathematically exactly the </a:t>
            </a:r>
            <a:r>
              <a:rPr lang="en-US" dirty="0" smtClean="0"/>
              <a:t>same</a:t>
            </a:r>
          </a:p>
          <a:p>
            <a:pPr>
              <a:buFontTx/>
              <a:buChar char="•"/>
            </a:pPr>
            <a:r>
              <a:rPr lang="en-US" dirty="0" smtClean="0"/>
              <a:t>The cannonball must move in the direction of the cannon – i.e. at the rotation angle specified by the Aim </a:t>
            </a:r>
            <a:r>
              <a:rPr lang="en-US" dirty="0" err="1" smtClean="0"/>
              <a:t>trackbar</a:t>
            </a:r>
            <a:r>
              <a:rPr lang="en-US" dirty="0" smtClean="0"/>
              <a:t>.</a:t>
            </a:r>
          </a:p>
          <a:p>
            <a:pPr>
              <a:buFontTx/>
              <a:buChar char="•"/>
            </a:pPr>
            <a:r>
              <a:rPr lang="en-US" dirty="0" smtClean="0"/>
              <a:t>Its</a:t>
            </a:r>
            <a:r>
              <a:rPr lang="en-US" baseline="0" dirty="0" smtClean="0"/>
              <a:t> velocity is set by the Power </a:t>
            </a:r>
            <a:r>
              <a:rPr lang="en-US" baseline="0" dirty="0" err="1" smtClean="0"/>
              <a:t>trackbar</a:t>
            </a:r>
            <a:r>
              <a:rPr lang="en-US" baseline="0" dirty="0" smtClean="0"/>
              <a:t>. Specifically, the first step the cannonball takes (i.e. its initial </a:t>
            </a:r>
            <a:r>
              <a:rPr lang="en-US" baseline="0" dirty="0" err="1" smtClean="0"/>
              <a:t>xVel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yVel</a:t>
            </a:r>
            <a:r>
              <a:rPr lang="en-US" baseline="0" dirty="0" smtClean="0"/>
              <a:t>) should move it the distance set on that </a:t>
            </a:r>
            <a:r>
              <a:rPr lang="en-US" baseline="0" dirty="0" err="1" smtClean="0"/>
              <a:t>trackbar</a:t>
            </a:r>
            <a:r>
              <a:rPr lang="en-US" baseline="0" dirty="0" smtClean="0"/>
              <a:t>. </a:t>
            </a:r>
          </a:p>
          <a:p>
            <a:pPr>
              <a:buFontTx/>
              <a:buChar char="•"/>
            </a:pPr>
            <a:r>
              <a:rPr lang="en-US" baseline="0" dirty="0" smtClean="0"/>
              <a:t>Thus you need to compute the initial </a:t>
            </a:r>
            <a:r>
              <a:rPr lang="en-US" baseline="0" dirty="0" err="1" smtClean="0"/>
              <a:t>xVel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yVel</a:t>
            </a:r>
            <a:r>
              <a:rPr lang="en-US" baseline="0" dirty="0" smtClean="0"/>
              <a:t> as the lengths of the legs of the right triangle with angle Aim and hypotenuse length Power.</a:t>
            </a:r>
          </a:p>
          <a:p>
            <a:pPr>
              <a:buFontTx/>
              <a:buChar char="•"/>
            </a:pPr>
            <a:r>
              <a:rPr lang="en-US" baseline="0" dirty="0" smtClean="0"/>
              <a:t>After that, increment the position of the cannonball at each tick by </a:t>
            </a:r>
            <a:r>
              <a:rPr lang="en-US" baseline="0" dirty="0" err="1" smtClean="0"/>
              <a:t>xVel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yVel</a:t>
            </a:r>
            <a:r>
              <a:rPr lang="en-US" baseline="0" dirty="0" smtClean="0"/>
              <a:t>, and modify </a:t>
            </a:r>
            <a:r>
              <a:rPr lang="en-US" baseline="0" dirty="0" err="1" smtClean="0"/>
              <a:t>yVal</a:t>
            </a:r>
            <a:r>
              <a:rPr lang="en-US" baseline="0" dirty="0" smtClean="0"/>
              <a:t> as required to implement gravity, and produce a parabolic trajectory.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If it hits the ship it goes boom.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74956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85108-8A09-4A95-86E8-EA20CA002E75}" type="slidenum">
              <a:rPr lang="en-NZ"/>
              <a:pPr/>
              <a:t>22</a:t>
            </a:fld>
            <a:endParaRPr lang="en-NZ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94213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When launching, we know the </a:t>
            </a:r>
            <a:r>
              <a:rPr lang="en-NZ" b="1" dirty="0" smtClean="0"/>
              <a:t>angle</a:t>
            </a:r>
            <a:r>
              <a:rPr lang="en-NZ" dirty="0" smtClean="0"/>
              <a:t> and absolute </a:t>
            </a:r>
            <a:r>
              <a:rPr lang="en-NZ" b="1" dirty="0" smtClean="0"/>
              <a:t>distance</a:t>
            </a:r>
            <a:r>
              <a:rPr lang="en-NZ" dirty="0" smtClean="0"/>
              <a:t> we wish to</a:t>
            </a:r>
            <a:r>
              <a:rPr lang="en-NZ" baseline="0" dirty="0" smtClean="0"/>
              <a:t> travel, and we calculate the horizontal and vertical components of that movement (i.e. </a:t>
            </a:r>
            <a:r>
              <a:rPr lang="en-NZ" baseline="0" dirty="0" err="1" smtClean="0"/>
              <a:t>xDelta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yDelta</a:t>
            </a:r>
            <a:r>
              <a:rPr lang="en-NZ" baseline="0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A complementary operation is Orientation. 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Here, we know the </a:t>
            </a:r>
            <a:r>
              <a:rPr lang="en-NZ" baseline="0" dirty="0" err="1" smtClean="0"/>
              <a:t>x,y</a:t>
            </a:r>
            <a:r>
              <a:rPr lang="en-NZ" baseline="0" dirty="0" smtClean="0"/>
              <a:t> point we want to aim at, and we want to compute the </a:t>
            </a:r>
            <a:r>
              <a:rPr lang="en-NZ" b="1" baseline="0" dirty="0" smtClean="0"/>
              <a:t>angle from horizontal</a:t>
            </a:r>
            <a:r>
              <a:rPr lang="en-NZ" b="0" baseline="0" dirty="0" smtClean="0"/>
              <a:t> we would need to rotate to “point” at the target.</a:t>
            </a:r>
          </a:p>
          <a:p>
            <a:pPr>
              <a:buFont typeface="Arial" pitchFamily="34" charset="0"/>
              <a:buChar char="•"/>
            </a:pPr>
            <a:r>
              <a:rPr lang="en-NZ" b="0" baseline="0" dirty="0" smtClean="0"/>
              <a:t>We then have a known angle, and could use the sin/cosine equations to work out the </a:t>
            </a:r>
            <a:r>
              <a:rPr lang="en-NZ" b="0" baseline="0" dirty="0" err="1" smtClean="0"/>
              <a:t>xVel</a:t>
            </a:r>
            <a:r>
              <a:rPr lang="en-NZ" b="0" baseline="0" dirty="0" smtClean="0"/>
              <a:t> and </a:t>
            </a:r>
            <a:r>
              <a:rPr lang="en-NZ" b="0" baseline="0" dirty="0" err="1" smtClean="0"/>
              <a:t>yVel</a:t>
            </a:r>
            <a:r>
              <a:rPr lang="en-NZ" b="0" baseline="0" dirty="0" smtClean="0"/>
              <a:t> we need to head toward the target.</a:t>
            </a:r>
          </a:p>
          <a:p>
            <a:pPr>
              <a:buFont typeface="Arial" pitchFamily="34" charset="0"/>
              <a:buChar char="•"/>
            </a:pPr>
            <a:r>
              <a:rPr lang="en-NZ" b="0" baseline="0" dirty="0" smtClean="0"/>
              <a:t>This is how chase/pursuit is implemented.</a:t>
            </a:r>
          </a:p>
          <a:p>
            <a:pPr>
              <a:buFont typeface="Arial" pitchFamily="34" charset="0"/>
              <a:buChar char="•"/>
            </a:pPr>
            <a:endParaRPr lang="en-NZ" b="0" baseline="0" dirty="0" smtClean="0"/>
          </a:p>
          <a:p>
            <a:pPr>
              <a:buFont typeface="Arial" pitchFamily="34" charset="0"/>
              <a:buChar char="•"/>
            </a:pPr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30CA7-505E-4DBF-87C6-B45E2273A543}" type="slidenum">
              <a:rPr lang="en-NZ" smtClean="0"/>
              <a:pPr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175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C1BA0-1F71-4E3F-91CA-044E013F90D3}" type="slidenum">
              <a:rPr lang="en-NZ"/>
              <a:pPr/>
              <a:t>24</a:t>
            </a:fld>
            <a:endParaRPr lang="en-NZ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baseline="0" dirty="0" smtClean="0"/>
              <a:t>We use a new trigonometric function called the arc tangent. In .NET’s math library, the function to compute </a:t>
            </a:r>
            <a:r>
              <a:rPr lang="en-US" baseline="0" dirty="0" err="1" smtClean="0"/>
              <a:t>arctanget</a:t>
            </a:r>
            <a:r>
              <a:rPr lang="en-US" baseline="0" dirty="0" smtClean="0"/>
              <a:t> is Atan2</a:t>
            </a:r>
          </a:p>
          <a:p>
            <a:pPr eaLnBrk="1" hangingPunct="1">
              <a:buFontTx/>
              <a:buChar char="•"/>
            </a:pPr>
            <a:endParaRPr lang="en-US" baseline="0" dirty="0" smtClean="0"/>
          </a:p>
          <a:p>
            <a:pPr eaLnBrk="1" hangingPunct="1">
              <a:buFontTx/>
              <a:buChar char="•"/>
            </a:pPr>
            <a:r>
              <a:rPr lang="en-US" baseline="0" dirty="0" smtClean="0"/>
              <a:t>It takes the horizontal and vertical distances between two points, and returns the angle of rotation.</a:t>
            </a:r>
          </a:p>
          <a:p>
            <a:pPr eaLnBrk="1" hangingPunct="1">
              <a:buFontTx/>
              <a:buChar char="•"/>
            </a:pPr>
            <a:r>
              <a:rPr lang="en-US" b="1" baseline="0" dirty="0" smtClean="0"/>
              <a:t>Like this…Note that </a:t>
            </a:r>
            <a:r>
              <a:rPr lang="en-US" b="1" baseline="0" dirty="0" err="1" smtClean="0"/>
              <a:t>yDelta</a:t>
            </a:r>
            <a:r>
              <a:rPr lang="en-US" b="1" baseline="0" dirty="0" smtClean="0"/>
              <a:t> comes first.</a:t>
            </a:r>
          </a:p>
          <a:p>
            <a:pPr eaLnBrk="1" hangingPunct="1">
              <a:buFontTx/>
              <a:buChar char="•"/>
            </a:pPr>
            <a:endParaRPr lang="en-US" b="1" baseline="0" dirty="0" smtClean="0"/>
          </a:p>
          <a:p>
            <a:pPr eaLnBrk="1" hangingPunct="1">
              <a:buFontTx/>
              <a:buChar char="•"/>
            </a:pPr>
            <a:r>
              <a:rPr lang="en-US" baseline="0" dirty="0" smtClean="0"/>
              <a:t>The angle returned is already in radians, so it can be passed directly into the sin and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functions.</a:t>
            </a:r>
          </a:p>
          <a:p>
            <a:pPr eaLnBrk="1" hangingPunct="1">
              <a:buFontTx/>
              <a:buChar char="•"/>
            </a:pPr>
            <a:endParaRPr lang="en-US" baseline="0" dirty="0" smtClean="0"/>
          </a:p>
          <a:p>
            <a:pPr eaLnBrk="1" hangingPunct="1">
              <a:buFontTx/>
              <a:buChar char="•"/>
            </a:pPr>
            <a:r>
              <a:rPr lang="en-US" baseline="0" dirty="0" smtClean="0"/>
              <a:t>“Speed” here is the length of the hypotenuse, i.e. the length we want to move at each step/timer tick/animation cycle.</a:t>
            </a:r>
          </a:p>
          <a:p>
            <a:pPr eaLnBrk="1" hangingPunct="1">
              <a:buFontTx/>
              <a:buChar char="•"/>
            </a:pPr>
            <a:endParaRPr lang="en-US" baseline="0" dirty="0" smtClean="0"/>
          </a:p>
          <a:p>
            <a:pPr eaLnBrk="1" hangingPunct="1">
              <a:buFontTx/>
              <a:buChar char="•"/>
            </a:pPr>
            <a:r>
              <a:rPr lang="en-US" baseline="0" dirty="0" smtClean="0"/>
              <a:t>We then move using the ordinary (non-directional) movement computation.</a:t>
            </a:r>
          </a:p>
          <a:p>
            <a:pPr eaLnBrk="1" hangingPunct="1">
              <a:buFontTx/>
              <a:buChar char="•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092458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The pond.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Red</a:t>
            </a:r>
            <a:r>
              <a:rPr lang="en-NZ" baseline="0" dirty="0" smtClean="0"/>
              <a:t> bugs and blue bugs wandering around in the pond.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At intervals, the bugs probabilistically spawn some baby bugs (all babies are fuchsia)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Baby bugs follow their parent around for a while, then they grow up and become adult bugs and no longer follow their parent, they just move stochastically like the original bugs. 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On the I: drive, you will find a partially completed skeleton for this simulation. 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In the skeleton, the baby bugs don’t follow their parent, and there are a few other important bits of functionality missing. 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For the second part of today’s practical, you are going to fix the skeleton up.</a:t>
            </a:r>
          </a:p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30CA7-505E-4DBF-87C6-B45E2273A543}" type="slidenum">
              <a:rPr lang="en-NZ" smtClean="0"/>
              <a:pPr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8645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If you like working with the bug</a:t>
            </a:r>
            <a:r>
              <a:rPr lang="en-NZ" baseline="0" dirty="0" smtClean="0"/>
              <a:t> simulation, there are lots of things you can add simply by extending the existing architecture and paradigm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For example, you can add fighting. Or you can add food and make spawning dependent on finding food. 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Or you can allow each “team” of bug to have different population parameters. You can learn about systems in this way. For example, if you make one team live a long time but breed rarely and in small numbers, and you make the other team live a short time but breed frequently and in large numbers, the short-lived fertile team will take over the world.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30CA7-505E-4DBF-87C6-B45E2273A543}" type="slidenum">
              <a:rPr lang="en-NZ" smtClean="0"/>
              <a:pPr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756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EDD45-AF73-4656-90A9-53F75E519BBC}" type="slidenum">
              <a:rPr lang="en-NZ"/>
              <a:pPr/>
              <a:t>3</a:t>
            </a:fld>
            <a:endParaRPr lang="en-NZ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 dirty="0"/>
              <a:t>There are many different projectile situations, but all can be handled the same way</a:t>
            </a:r>
          </a:p>
          <a:p>
            <a:pPr>
              <a:buFontTx/>
              <a:buChar char="•"/>
            </a:pPr>
            <a:r>
              <a:rPr lang="en-NZ" dirty="0" smtClean="0"/>
              <a:t>We move </a:t>
            </a:r>
            <a:r>
              <a:rPr lang="en-NZ" dirty="0"/>
              <a:t>the object </a:t>
            </a:r>
            <a:r>
              <a:rPr lang="en-NZ" dirty="0" smtClean="0"/>
              <a:t>similarly to how have </a:t>
            </a:r>
            <a:r>
              <a:rPr lang="en-NZ" dirty="0"/>
              <a:t>always done, by adding an </a:t>
            </a:r>
            <a:r>
              <a:rPr lang="en-NZ" dirty="0" err="1"/>
              <a:t>XVel</a:t>
            </a:r>
            <a:r>
              <a:rPr lang="en-NZ" dirty="0"/>
              <a:t> term and a </a:t>
            </a:r>
            <a:r>
              <a:rPr lang="en-NZ" dirty="0" err="1"/>
              <a:t>YVel</a:t>
            </a:r>
            <a:r>
              <a:rPr lang="en-NZ" dirty="0"/>
              <a:t> term</a:t>
            </a:r>
            <a:r>
              <a:rPr lang="en-NZ" dirty="0" smtClean="0"/>
              <a:t>.</a:t>
            </a:r>
          </a:p>
          <a:p>
            <a:pPr>
              <a:buFontTx/>
              <a:buChar char="•"/>
            </a:pPr>
            <a:endParaRPr lang="en-NZ" dirty="0"/>
          </a:p>
          <a:p>
            <a:pPr>
              <a:buFontTx/>
              <a:buChar char="•"/>
            </a:pPr>
            <a:r>
              <a:rPr lang="en-NZ" dirty="0"/>
              <a:t>Accurate (or sufficiently accurate) trajectories are created by using the correct function for </a:t>
            </a:r>
            <a:r>
              <a:rPr lang="en-NZ" dirty="0" err="1"/>
              <a:t>XVel</a:t>
            </a:r>
            <a:r>
              <a:rPr lang="en-NZ" dirty="0"/>
              <a:t>(t) </a:t>
            </a:r>
            <a:r>
              <a:rPr lang="en-NZ" dirty="0" smtClean="0"/>
              <a:t> - </a:t>
            </a:r>
            <a:r>
              <a:rPr lang="en-NZ" dirty="0" err="1" smtClean="0"/>
              <a:t>xVelocity</a:t>
            </a:r>
            <a:r>
              <a:rPr lang="en-NZ" dirty="0" smtClean="0"/>
              <a:t> as a function of time, or how the speed of the object changes</a:t>
            </a:r>
            <a:r>
              <a:rPr lang="en-NZ" baseline="0" dirty="0" smtClean="0"/>
              <a:t> as time passes</a:t>
            </a:r>
            <a:r>
              <a:rPr lang="en-NZ" dirty="0" smtClean="0"/>
              <a:t> -- and </a:t>
            </a:r>
            <a:r>
              <a:rPr lang="en-NZ" dirty="0" err="1"/>
              <a:t>YVel</a:t>
            </a:r>
            <a:r>
              <a:rPr lang="en-NZ" dirty="0"/>
              <a:t>(t</a:t>
            </a:r>
            <a:r>
              <a:rPr lang="en-NZ" dirty="0" smtClean="0"/>
              <a:t>)</a:t>
            </a:r>
          </a:p>
          <a:p>
            <a:pPr>
              <a:buFontTx/>
              <a:buChar char="•"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77157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b="0" dirty="0" smtClean="0"/>
              <a:t>Note that when moving</a:t>
            </a:r>
            <a:r>
              <a:rPr lang="en-NZ" b="0" baseline="0" dirty="0" smtClean="0"/>
              <a:t> projectiles, we don’t use the “directional movement” paradigm we use for walking sprites. Projectiles follow a trajectory that goes north and south over time, so it requires a different logic than does the “take one step in this direction” behaviour of the walking sprites.</a:t>
            </a:r>
          </a:p>
          <a:p>
            <a:pPr>
              <a:buFont typeface="Arial" pitchFamily="34" charset="0"/>
              <a:buChar char="•"/>
            </a:pPr>
            <a:endParaRPr lang="en-NZ" b="0" baseline="0" dirty="0" smtClean="0"/>
          </a:p>
          <a:p>
            <a:pPr>
              <a:buFont typeface="Arial" pitchFamily="34" charset="0"/>
              <a:buChar char="•"/>
            </a:pPr>
            <a:r>
              <a:rPr lang="en-NZ" b="0" baseline="0" dirty="0" smtClean="0"/>
              <a:t>Signed velocity means </a:t>
            </a:r>
            <a:r>
              <a:rPr lang="en-NZ" b="0" baseline="0" dirty="0" err="1" smtClean="0"/>
              <a:t>xVel</a:t>
            </a:r>
            <a:r>
              <a:rPr lang="en-NZ" b="0" baseline="0" dirty="0" smtClean="0"/>
              <a:t> and </a:t>
            </a:r>
            <a:r>
              <a:rPr lang="en-NZ" b="0" baseline="0" dirty="0" err="1" smtClean="0"/>
              <a:t>yVel</a:t>
            </a:r>
            <a:r>
              <a:rPr lang="en-NZ" b="0" baseline="0" dirty="0" smtClean="0"/>
              <a:t> can be negative, as they were at the beginning. We don’t separate them into magnitude and direction vectors.</a:t>
            </a:r>
          </a:p>
          <a:p>
            <a:pPr>
              <a:buFontTx/>
              <a:buChar char="•"/>
            </a:pPr>
            <a:endParaRPr lang="en-NZ" b="0" baseline="0" dirty="0" smtClean="0"/>
          </a:p>
          <a:p>
            <a:pPr>
              <a:buFontTx/>
              <a:buChar char="•"/>
            </a:pPr>
            <a:r>
              <a:rPr lang="en-NZ" b="0" baseline="0" dirty="0" smtClean="0"/>
              <a:t>You will want to introduce a new method for projectile sprites, and next time, we will discuss how inheritance will help us out with this.</a:t>
            </a:r>
          </a:p>
          <a:p>
            <a:pPr>
              <a:buFontTx/>
              <a:buChar char="•"/>
            </a:pPr>
            <a:endParaRPr lang="en-NZ" b="0" baseline="0" dirty="0" smtClean="0"/>
          </a:p>
          <a:p>
            <a:pPr>
              <a:buFontTx/>
              <a:buChar char="•"/>
            </a:pPr>
            <a:r>
              <a:rPr lang="en-NZ" b="0" baseline="0" dirty="0" smtClean="0"/>
              <a:t>Note that the inheritance decision has some subtlety: You might think that you would just descend your sprite class to </a:t>
            </a:r>
            <a:r>
              <a:rPr lang="en-NZ" b="0" baseline="0" dirty="0" err="1" smtClean="0"/>
              <a:t>DirectionalSprites</a:t>
            </a:r>
            <a:r>
              <a:rPr lang="en-NZ" b="0" baseline="0" dirty="0" smtClean="0"/>
              <a:t> and </a:t>
            </a:r>
            <a:r>
              <a:rPr lang="en-NZ" b="0" baseline="0" dirty="0" err="1" smtClean="0"/>
              <a:t>ProjectileSprites</a:t>
            </a:r>
            <a:r>
              <a:rPr lang="en-NZ" b="0" baseline="0" dirty="0" smtClean="0"/>
              <a:t>. However, trajectory is also relevant for directional sprites, e.g. when you want to add jumping. </a:t>
            </a:r>
          </a:p>
          <a:p>
            <a:pPr>
              <a:buFontTx/>
              <a:buChar char="•"/>
            </a:pPr>
            <a:endParaRPr lang="en-NZ" b="0" baseline="0" dirty="0" smtClean="0"/>
          </a:p>
          <a:p>
            <a:pPr>
              <a:buFontTx/>
              <a:buChar char="•"/>
            </a:pPr>
            <a:r>
              <a:rPr lang="en-NZ" b="0" baseline="0" dirty="0" smtClean="0"/>
              <a:t>We will discuss this further when we cover syntax for descent, but you can start thinking about it now.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30CA7-505E-4DBF-87C6-B45E2273A543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208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9AA6C-AB3A-42F6-8798-2B507E5E6958}" type="slidenum">
              <a:rPr lang="en-NZ"/>
              <a:pPr/>
              <a:t>5</a:t>
            </a:fld>
            <a:endParaRPr lang="en-NZ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 dirty="0"/>
              <a:t>The critical thing to remember is that in the real world, over time, horizontal velocity does not change (in the absence of friction, which we will ignore)</a:t>
            </a:r>
          </a:p>
          <a:p>
            <a:pPr>
              <a:buFontTx/>
              <a:buChar char="•"/>
            </a:pPr>
            <a:r>
              <a:rPr lang="en-NZ" dirty="0"/>
              <a:t>Vertical velocity does change, however.</a:t>
            </a:r>
          </a:p>
          <a:p>
            <a:pPr>
              <a:buFontTx/>
              <a:buChar char="•"/>
            </a:pPr>
            <a:r>
              <a:rPr lang="en-NZ" dirty="0"/>
              <a:t>On earth, vertical velocity increases over time due to gravity.</a:t>
            </a:r>
          </a:p>
          <a:p>
            <a:pPr>
              <a:buFontTx/>
              <a:buChar char="•"/>
            </a:pPr>
            <a:r>
              <a:rPr lang="en-NZ" dirty="0"/>
              <a:t>In the figure, note that </a:t>
            </a:r>
            <a:r>
              <a:rPr lang="en-NZ" dirty="0" err="1"/>
              <a:t>Vx</a:t>
            </a:r>
            <a:r>
              <a:rPr lang="en-NZ" dirty="0"/>
              <a:t> = Vx0 for all </a:t>
            </a:r>
            <a:r>
              <a:rPr lang="en-NZ" dirty="0" smtClean="0"/>
              <a:t>t</a:t>
            </a:r>
            <a:r>
              <a:rPr lang="en-NZ" baseline="0" dirty="0" smtClean="0"/>
              <a:t> (i.e. the object moves the same distance in the x-direction at each time unit) </a:t>
            </a:r>
            <a:r>
              <a:rPr lang="en-NZ" dirty="0" smtClean="0"/>
              <a:t> </a:t>
            </a:r>
            <a:r>
              <a:rPr lang="en-NZ" dirty="0"/>
              <a:t>but that </a:t>
            </a:r>
            <a:r>
              <a:rPr lang="en-NZ" dirty="0" err="1"/>
              <a:t>Vy</a:t>
            </a:r>
            <a:r>
              <a:rPr lang="en-NZ" dirty="0"/>
              <a:t> increases with </a:t>
            </a:r>
            <a:r>
              <a:rPr lang="en-NZ" dirty="0" smtClean="0"/>
              <a:t>t (i.e. as time passes,</a:t>
            </a:r>
            <a:r>
              <a:rPr lang="en-NZ" baseline="0" dirty="0" smtClean="0"/>
              <a:t> the object moves a larger and larger distance in the y-direction at each time unit – i.e. it falls faster).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0767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1C7E7-6830-4256-9CA7-A15706B1967B}" type="slidenum">
              <a:rPr lang="en-NZ"/>
              <a:pPr/>
              <a:t>6</a:t>
            </a:fld>
            <a:endParaRPr lang="en-NZ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/>
              <a:t>The effect is illustrated again here</a:t>
            </a:r>
          </a:p>
          <a:p>
            <a:pPr>
              <a:buFontTx/>
              <a:buChar char="•"/>
            </a:pPr>
            <a:r>
              <a:rPr lang="en-NZ"/>
              <a:t>Note that the acceleration due to gravity is a constant for this planet, and has an actual value (9.8m/s/s).</a:t>
            </a:r>
          </a:p>
          <a:p>
            <a:pPr>
              <a:buFontTx/>
              <a:buChar char="•"/>
            </a:pPr>
            <a:r>
              <a:rPr lang="en-NZ"/>
              <a:t>In games, however, use whatever value makes it look good. This will depend on various things, including the scale of the image</a:t>
            </a:r>
          </a:p>
        </p:txBody>
      </p:sp>
    </p:spTree>
    <p:extLst>
      <p:ext uri="{BB962C8B-B14F-4D97-AF65-F5344CB8AC3E}">
        <p14:creationId xmlns:p14="http://schemas.microsoft.com/office/powerpoint/2010/main" val="3026966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42581-3101-467E-BFDC-5A26FCBA69CB}" type="slidenum">
              <a:rPr lang="en-NZ"/>
              <a:pPr/>
              <a:t>7</a:t>
            </a:fld>
            <a:endParaRPr lang="en-NZ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Here’s an example of trajectory code.</a:t>
            </a:r>
            <a:endParaRPr lang="en-NZ" dirty="0" smtClean="0"/>
          </a:p>
          <a:p>
            <a:pPr>
              <a:buFontTx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ball starts on top of the pedestal. When the user clicks the button, it falls.</a:t>
            </a:r>
          </a:p>
          <a:p>
            <a:pPr>
              <a:buFontTx/>
              <a:buChar char="•"/>
            </a:pPr>
            <a:r>
              <a:rPr lang="en-US" baseline="0" dirty="0" smtClean="0"/>
              <a:t>The “ball” is actually just a </a:t>
            </a:r>
            <a:r>
              <a:rPr lang="en-US" baseline="0" dirty="0" err="1" smtClean="0"/>
              <a:t>FillEllipse</a:t>
            </a:r>
            <a:r>
              <a:rPr lang="en-US" baseline="0" dirty="0" smtClean="0"/>
              <a:t> command at </a:t>
            </a:r>
            <a:r>
              <a:rPr lang="en-US" baseline="0" dirty="0" err="1" smtClean="0"/>
              <a:t>xLoc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yLoc</a:t>
            </a:r>
            <a:r>
              <a:rPr lang="en-US" baseline="0" dirty="0" smtClean="0"/>
              <a:t>.</a:t>
            </a:r>
          </a:p>
          <a:p>
            <a:pPr>
              <a:buFontTx/>
              <a:buChar char="•"/>
            </a:pPr>
            <a:r>
              <a:rPr lang="en-US" baseline="0" dirty="0" err="1" smtClean="0"/>
              <a:t>xLoc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yLoc</a:t>
            </a:r>
            <a:r>
              <a:rPr lang="en-US" baseline="0" dirty="0" smtClean="0"/>
              <a:t> are determined using the gravity equations we saw in the previous slides</a:t>
            </a:r>
          </a:p>
          <a:p>
            <a:pPr>
              <a:buFontTx/>
              <a:buChar char="•"/>
            </a:pPr>
            <a:r>
              <a:rPr lang="en-US" baseline="0" dirty="0" smtClean="0"/>
              <a:t>What we see in this image is the path that it follows, created by leaving its outline at each timer tick</a:t>
            </a:r>
          </a:p>
          <a:p>
            <a:pPr>
              <a:buFontTx/>
              <a:buChar char="•"/>
            </a:pPr>
            <a:r>
              <a:rPr lang="en-US" baseline="0" dirty="0" smtClean="0"/>
              <a:t>Note the sufficiently realistic arced path.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4319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Here’s the code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start</a:t>
            </a:r>
            <a:r>
              <a:rPr lang="en-US" baseline="0" dirty="0" smtClean="0"/>
              <a:t> button sets everything up to start from the top of the pedestal with the correct velocities, and turns the timer on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In the timer, we just move the ellipse.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Note that the </a:t>
            </a:r>
            <a:r>
              <a:rPr lang="en-US" baseline="0" dirty="0" err="1" smtClean="0"/>
              <a:t>xVel</a:t>
            </a:r>
            <a:r>
              <a:rPr lang="en-US" baseline="0" dirty="0" smtClean="0"/>
              <a:t> remains constant, but the </a:t>
            </a:r>
            <a:r>
              <a:rPr lang="en-US" baseline="0" dirty="0" err="1" smtClean="0"/>
              <a:t>yVel</a:t>
            </a:r>
            <a:r>
              <a:rPr lang="en-US" baseline="0" dirty="0" smtClean="0"/>
              <a:t> is increased by gravity at each time.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This is all the code that is needed to implement the simulation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30CA7-505E-4DBF-87C6-B45E2273A543}" type="slidenum">
              <a:rPr lang="en-NZ" smtClean="0"/>
              <a:pPr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578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54A0C-C35B-435B-BC82-7473D245A354}" type="slidenum">
              <a:rPr lang="en-NZ"/>
              <a:pPr/>
              <a:t>9</a:t>
            </a:fld>
            <a:endParaRPr lang="en-NZ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NZ" dirty="0"/>
              <a:t>Objects launched upwards have a parabolic trajectory</a:t>
            </a:r>
          </a:p>
          <a:p>
            <a:pPr>
              <a:buFontTx/>
              <a:buChar char="•"/>
            </a:pPr>
            <a:r>
              <a:rPr lang="en-NZ" dirty="0"/>
              <a:t>This is easy to implement.</a:t>
            </a:r>
          </a:p>
          <a:p>
            <a:pPr>
              <a:buFontTx/>
              <a:buChar char="•"/>
            </a:pPr>
            <a:r>
              <a:rPr lang="en-NZ" dirty="0"/>
              <a:t>Simply start with </a:t>
            </a:r>
            <a:r>
              <a:rPr lang="en-NZ" dirty="0" smtClean="0"/>
              <a:t>an initial </a:t>
            </a:r>
            <a:r>
              <a:rPr lang="en-NZ" dirty="0"/>
              <a:t>negative Y velocity. Eventually, you will increment it by gravity enough times that it will become positive, and the object will start to fall…..</a:t>
            </a:r>
          </a:p>
        </p:txBody>
      </p:sp>
    </p:spTree>
    <p:extLst>
      <p:ext uri="{BB962C8B-B14F-4D97-AF65-F5344CB8AC3E}">
        <p14:creationId xmlns:p14="http://schemas.microsoft.com/office/powerpoint/2010/main" val="222594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ADA1-9C98-44C9-99CD-08757B51CBCC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B6AF-3E16-4901-9B1B-C6A0721AD358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F01A-BC30-4D82-BC4E-12430E917FC5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AACEBCE-ACCF-4F15-A224-60E12395F966}" type="slidenum">
              <a:rPr lang="en-NZ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4A2-4CE6-445D-AF57-216D2DFB26D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ACE-BD93-4BEE-BC13-9B861A02C2EF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2E58-F287-4593-9F20-17DCB896079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325-41BB-491B-A9A1-A708645BB4EB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2562C-E63A-49C2-973D-1763261FC93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42F9D-EDEA-4120-B3B6-C49FF46EDED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76AE-E4F0-4610-83E0-F429DF3BD098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B3AC-C732-4DF3-A898-86FF96C6082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F43C71-1826-4065-A684-E6FD957091E1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8206680" cy="1927225"/>
          </a:xfrm>
        </p:spPr>
        <p:txBody>
          <a:bodyPr/>
          <a:lstStyle/>
          <a:p>
            <a:r>
              <a:rPr lang="en-NZ" sz="4800" dirty="0" smtClean="0"/>
              <a:t>Trajectory &amp; Rotation</a:t>
            </a:r>
            <a:endParaRPr lang="en-NZ" sz="4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r>
              <a:rPr lang="en-NZ" dirty="0" smtClean="0"/>
              <a:t>IN628 Intermediate Architectures and Algorithms</a:t>
            </a:r>
          </a:p>
          <a:p>
            <a:r>
              <a:rPr lang="en-NZ" dirty="0" smtClean="0"/>
              <a:t>Semester 2, 2016</a:t>
            </a:r>
          </a:p>
          <a:p>
            <a:r>
              <a:rPr lang="en-NZ" dirty="0" smtClean="0"/>
              <a:t>Session 8.1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Launching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3975" y="2325588"/>
            <a:ext cx="64960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Launching - Code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NZ" sz="2000" dirty="0"/>
          </a:p>
        </p:txBody>
      </p:sp>
      <p:pic>
        <p:nvPicPr>
          <p:cNvPr id="1024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467" y="2343150"/>
            <a:ext cx="8574005" cy="228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3203848" y="3789040"/>
            <a:ext cx="86409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301625"/>
            <a:ext cx="7313612" cy="1143000"/>
          </a:xfrm>
        </p:spPr>
        <p:txBody>
          <a:bodyPr/>
          <a:lstStyle/>
          <a:p>
            <a:r>
              <a:rPr lang="en-NZ" dirty="0"/>
              <a:t>Rotation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0013" y="1827213"/>
            <a:ext cx="7378700" cy="881062"/>
          </a:xfrm>
        </p:spPr>
        <p:txBody>
          <a:bodyPr/>
          <a:lstStyle/>
          <a:p>
            <a:r>
              <a:rPr lang="en-NZ" sz="2500" dirty="0"/>
              <a:t>Orienting objects in a circular space</a:t>
            </a:r>
          </a:p>
          <a:p>
            <a:endParaRPr lang="en-NZ" sz="2500" dirty="0"/>
          </a:p>
          <a:p>
            <a:endParaRPr lang="en-NZ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7458" y="2616324"/>
            <a:ext cx="3614702" cy="354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z="3600" dirty="0"/>
              <a:t>(X,Y) Coordinates and Triangles</a:t>
            </a:r>
          </a:p>
        </p:txBody>
      </p:sp>
      <p:pic>
        <p:nvPicPr>
          <p:cNvPr id="63495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282778" y="2744445"/>
            <a:ext cx="2547614" cy="2538000"/>
          </a:xfrm>
          <a:noFill/>
          <a:ln/>
        </p:spPr>
      </p:pic>
      <p:pic>
        <p:nvPicPr>
          <p:cNvPr id="63496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6274130" y="2763957"/>
            <a:ext cx="2546342" cy="2536585"/>
          </a:xfrm>
          <a:noFill/>
          <a:ln/>
        </p:spPr>
      </p:pic>
      <p:pic>
        <p:nvPicPr>
          <p:cNvPr id="5" name="Picture 4" descr="circlepath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395536" y="2780928"/>
            <a:ext cx="2538000" cy="25380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Sine and Cosine</a:t>
            </a:r>
          </a:p>
        </p:txBody>
      </p:sp>
      <p:pic>
        <p:nvPicPr>
          <p:cNvPr id="6759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7229" y="1908174"/>
            <a:ext cx="4703907" cy="2672953"/>
          </a:xfrm>
          <a:noFill/>
          <a:ln/>
        </p:spPr>
      </p:pic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611188" y="5167313"/>
            <a:ext cx="79216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NZ" sz="2400" dirty="0" smtClean="0"/>
              <a:t>y/hypotenuse = sine(angle)</a:t>
            </a:r>
            <a:endParaRPr lang="en-NZ" sz="24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NZ" sz="2400" dirty="0" smtClean="0"/>
              <a:t>x/hypotenuse = cosine(angle)</a:t>
            </a:r>
            <a:endParaRPr lang="en-NZ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Drawing at an Angle</a:t>
            </a:r>
          </a:p>
        </p:txBody>
      </p:sp>
      <p:pic>
        <p:nvPicPr>
          <p:cNvPr id="706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25725" y="2779713"/>
            <a:ext cx="3746500" cy="28098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Drawing at an Angle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/>
              <a:t>sin(angle) = </a:t>
            </a:r>
            <a:r>
              <a:rPr lang="en-NZ" sz="2800" dirty="0" smtClean="0"/>
              <a:t>y </a:t>
            </a:r>
            <a:r>
              <a:rPr lang="en-NZ" sz="2800" dirty="0"/>
              <a:t>/ d</a:t>
            </a:r>
          </a:p>
          <a:p>
            <a:r>
              <a:rPr lang="en-NZ" sz="2800" dirty="0" err="1"/>
              <a:t>cos</a:t>
            </a:r>
            <a:r>
              <a:rPr lang="en-NZ" sz="2800" dirty="0"/>
              <a:t>(angle) = </a:t>
            </a:r>
            <a:r>
              <a:rPr lang="en-NZ" sz="2800" dirty="0" smtClean="0"/>
              <a:t>x </a:t>
            </a:r>
            <a:r>
              <a:rPr lang="en-NZ" sz="2800" dirty="0"/>
              <a:t>/ d</a:t>
            </a:r>
          </a:p>
          <a:p>
            <a:endParaRPr lang="en-NZ" sz="2800" dirty="0"/>
          </a:p>
          <a:p>
            <a:r>
              <a:rPr lang="en-NZ" sz="2800" dirty="0" smtClean="0"/>
              <a:t>y </a:t>
            </a:r>
            <a:r>
              <a:rPr lang="en-NZ" sz="2800" dirty="0"/>
              <a:t>= sin(angle) * d</a:t>
            </a:r>
          </a:p>
          <a:p>
            <a:r>
              <a:rPr lang="en-NZ" sz="2800" dirty="0" smtClean="0"/>
              <a:t>x </a:t>
            </a:r>
            <a:r>
              <a:rPr lang="en-NZ" sz="2800" dirty="0"/>
              <a:t>= </a:t>
            </a:r>
            <a:r>
              <a:rPr lang="en-NZ" sz="2800" dirty="0" err="1"/>
              <a:t>cos</a:t>
            </a:r>
            <a:r>
              <a:rPr lang="en-NZ" sz="2800" dirty="0"/>
              <a:t>(angle) *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Drawing at an Angle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911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40576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679029"/>
            <a:ext cx="40386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Drawing at an Angle -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685924"/>
            <a:ext cx="8778618" cy="440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Task 1 - Trajectory</a:t>
            </a:r>
            <a:endParaRPr lang="en-NZ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4675" y="1628800"/>
            <a:ext cx="545465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Trajectory of Projectiles</a:t>
            </a:r>
          </a:p>
        </p:txBody>
      </p:sp>
      <p:pic>
        <p:nvPicPr>
          <p:cNvPr id="7" name="Content Placeholder 6" descr="bdcannon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01659" y="3284984"/>
            <a:ext cx="7514757" cy="10520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for Practical</a:t>
            </a:r>
            <a:endParaRPr lang="en-NZ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4675" y="1571612"/>
            <a:ext cx="5454650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Velocities</a:t>
            </a:r>
            <a:endParaRPr lang="en-N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Start the cannonball heading in the direction the cannon is pointing (i.e. at the rotated angle).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Equivalent to drawing a line at that orientation.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greater the power, the longer the line</a:t>
            </a:r>
            <a:r>
              <a:rPr lang="en-US" dirty="0" smtClean="0"/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Compute the initial </a:t>
            </a:r>
            <a:r>
              <a:rPr lang="en-US" dirty="0" err="1" smtClean="0"/>
              <a:t>xVel</a:t>
            </a:r>
            <a:r>
              <a:rPr lang="en-US" dirty="0" smtClean="0"/>
              <a:t> and </a:t>
            </a:r>
            <a:r>
              <a:rPr lang="en-US" dirty="0" err="1" smtClean="0"/>
              <a:t>yVel</a:t>
            </a:r>
            <a:r>
              <a:rPr lang="en-US" dirty="0" smtClean="0"/>
              <a:t> to produce this motion.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NZ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Please use the Code Skeleton</a:t>
            </a:r>
          </a:p>
          <a:p>
            <a:pPr lvl="1"/>
            <a:r>
              <a:rPr lang="en-US" sz="2400" dirty="0" smtClean="0"/>
              <a:t>Look for ADD CODE HERE</a:t>
            </a:r>
          </a:p>
          <a:p>
            <a:r>
              <a:rPr lang="en-US" dirty="0" smtClean="0"/>
              <a:t>Classes</a:t>
            </a:r>
          </a:p>
          <a:p>
            <a:pPr lvl="1"/>
            <a:r>
              <a:rPr lang="en-US" sz="2400" dirty="0" smtClean="0"/>
              <a:t>Implement everything in the Form</a:t>
            </a:r>
          </a:p>
          <a:p>
            <a:r>
              <a:rPr lang="en-US" dirty="0" smtClean="0"/>
              <a:t>Starting Velocities</a:t>
            </a:r>
          </a:p>
          <a:p>
            <a:pPr lvl="1"/>
            <a:r>
              <a:rPr lang="en-US" sz="2400" dirty="0" smtClean="0"/>
              <a:t>Use sin and cosine computations</a:t>
            </a:r>
          </a:p>
          <a:p>
            <a:r>
              <a:rPr lang="en-US" dirty="0" smtClean="0"/>
              <a:t>Gravity</a:t>
            </a:r>
          </a:p>
          <a:p>
            <a:pPr lvl="1"/>
            <a:r>
              <a:rPr lang="en-US" sz="2400" dirty="0" smtClean="0"/>
              <a:t>Modify </a:t>
            </a:r>
            <a:r>
              <a:rPr lang="en-US" sz="2400" dirty="0" err="1" smtClean="0"/>
              <a:t>yVel</a:t>
            </a:r>
            <a:r>
              <a:rPr lang="en-US" sz="2400" dirty="0" smtClean="0"/>
              <a:t> as required to implement “gravity”</a:t>
            </a:r>
          </a:p>
          <a:p>
            <a:r>
              <a:rPr lang="en-US" dirty="0" smtClean="0"/>
              <a:t>Collision Detection</a:t>
            </a:r>
          </a:p>
          <a:p>
            <a:pPr lvl="1"/>
            <a:r>
              <a:rPr lang="en-US" sz="2400" dirty="0" smtClean="0"/>
              <a:t>Method </a:t>
            </a:r>
            <a:r>
              <a:rPr lang="en-US" sz="2400" i="1" dirty="0" err="1" smtClean="0"/>
              <a:t>bool</a:t>
            </a:r>
            <a:r>
              <a:rPr lang="en-US" sz="2400" i="1" dirty="0" smtClean="0"/>
              <a:t> collided()</a:t>
            </a:r>
            <a:r>
              <a:rPr lang="en-US" sz="2400" dirty="0" smtClean="0"/>
              <a:t> is provided in the skeleton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Orientation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Assume we are at position </a:t>
            </a:r>
            <a:r>
              <a:rPr lang="en-NZ" dirty="0" err="1" smtClean="0"/>
              <a:t>x,y</a:t>
            </a:r>
            <a:endParaRPr lang="en-NZ" dirty="0" smtClean="0"/>
          </a:p>
          <a:p>
            <a:r>
              <a:rPr lang="en-NZ" dirty="0" smtClean="0"/>
              <a:t>Assume our target is at position </a:t>
            </a:r>
            <a:r>
              <a:rPr lang="en-NZ" dirty="0" err="1" smtClean="0"/>
              <a:t>targetX</a:t>
            </a:r>
            <a:r>
              <a:rPr lang="en-NZ" dirty="0" smtClean="0"/>
              <a:t>, </a:t>
            </a:r>
            <a:r>
              <a:rPr lang="en-NZ" dirty="0" err="1" smtClean="0"/>
              <a:t>targetY</a:t>
            </a:r>
            <a:r>
              <a:rPr lang="en-NZ" dirty="0" smtClean="0"/>
              <a:t>.</a:t>
            </a:r>
          </a:p>
          <a:p>
            <a:r>
              <a:rPr lang="en-NZ" dirty="0" smtClean="0"/>
              <a:t>What angle (from </a:t>
            </a:r>
            <a:r>
              <a:rPr lang="en-NZ" dirty="0" err="1" smtClean="0"/>
              <a:t>horiztonal</a:t>
            </a:r>
            <a:r>
              <a:rPr lang="en-NZ" dirty="0" smtClean="0"/>
              <a:t>) do we need to rotate to “aim” at the target?</a:t>
            </a:r>
          </a:p>
          <a:p>
            <a:r>
              <a:rPr lang="en-NZ" dirty="0" smtClean="0"/>
              <a:t>If we could determine that angle, we could use the sin/cosine computation to move toward the target at a given speed.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Chase/Follow</a:t>
            </a:r>
            <a:endParaRPr lang="en-NZ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 smtClean="0"/>
              <a:t>Computing the angle to the target:</a:t>
            </a:r>
          </a:p>
          <a:p>
            <a:pPr lvl="1"/>
            <a:r>
              <a:rPr lang="en-NZ" sz="2800" dirty="0" err="1" smtClean="0"/>
              <a:t>xDelta</a:t>
            </a:r>
            <a:r>
              <a:rPr lang="en-NZ" sz="2800" dirty="0" smtClean="0"/>
              <a:t> = target’s </a:t>
            </a:r>
            <a:r>
              <a:rPr lang="en-NZ" sz="2800" dirty="0" err="1" smtClean="0"/>
              <a:t>xPos</a:t>
            </a:r>
            <a:r>
              <a:rPr lang="en-NZ" sz="2800" dirty="0" smtClean="0"/>
              <a:t> – pursuer’s </a:t>
            </a:r>
            <a:r>
              <a:rPr lang="en-NZ" sz="2800" dirty="0" err="1" smtClean="0"/>
              <a:t>xPos</a:t>
            </a:r>
            <a:endParaRPr lang="en-NZ" sz="2800" dirty="0" smtClean="0"/>
          </a:p>
          <a:p>
            <a:pPr lvl="1"/>
            <a:r>
              <a:rPr lang="nn-NO" sz="2800" dirty="0" smtClean="0"/>
              <a:t>yDelta = target’s yPos – pursuer’s yPos</a:t>
            </a:r>
            <a:endParaRPr lang="en-NZ" sz="2800" dirty="0" smtClean="0"/>
          </a:p>
          <a:p>
            <a:pPr lvl="1"/>
            <a:r>
              <a:rPr lang="en-NZ" sz="2800" dirty="0" err="1" smtClean="0"/>
              <a:t>angleToTarget</a:t>
            </a:r>
            <a:r>
              <a:rPr lang="en-NZ" sz="2800" dirty="0" smtClean="0"/>
              <a:t> = Math::</a:t>
            </a:r>
            <a:r>
              <a:rPr lang="en-NZ" sz="2800" dirty="0" smtClean="0"/>
              <a:t>Atan2(</a:t>
            </a:r>
            <a:r>
              <a:rPr lang="en-NZ" sz="2800" dirty="0" err="1" smtClean="0"/>
              <a:t>x</a:t>
            </a:r>
            <a:r>
              <a:rPr lang="en-NZ" sz="2800" dirty="0" err="1" smtClean="0"/>
              <a:t>Delta,yDelta</a:t>
            </a:r>
            <a:r>
              <a:rPr lang="en-NZ" sz="2800" dirty="0" smtClean="0"/>
              <a:t>)</a:t>
            </a:r>
          </a:p>
          <a:p>
            <a:r>
              <a:rPr lang="en-NZ" sz="2800" dirty="0" smtClean="0"/>
              <a:t>Approach(target)</a:t>
            </a:r>
          </a:p>
          <a:p>
            <a:pPr lvl="1"/>
            <a:r>
              <a:rPr lang="en-NZ" sz="2800" dirty="0" err="1" smtClean="0"/>
              <a:t>xVel</a:t>
            </a:r>
            <a:r>
              <a:rPr lang="en-NZ" sz="2800" dirty="0" smtClean="0"/>
              <a:t> = </a:t>
            </a:r>
            <a:r>
              <a:rPr lang="en-NZ" sz="2800" dirty="0" err="1" smtClean="0"/>
              <a:t>cos</a:t>
            </a:r>
            <a:r>
              <a:rPr lang="en-NZ" sz="2800" dirty="0" smtClean="0"/>
              <a:t>(</a:t>
            </a:r>
            <a:r>
              <a:rPr lang="en-NZ" sz="2800" dirty="0" err="1" smtClean="0"/>
              <a:t>angleTotarget</a:t>
            </a:r>
            <a:r>
              <a:rPr lang="en-NZ" sz="2800" dirty="0" smtClean="0"/>
              <a:t>) * speed </a:t>
            </a:r>
          </a:p>
          <a:p>
            <a:pPr lvl="1"/>
            <a:r>
              <a:rPr lang="en-NZ" sz="2800" dirty="0" err="1" smtClean="0"/>
              <a:t>yVel</a:t>
            </a:r>
            <a:r>
              <a:rPr lang="en-NZ" sz="2800" dirty="0" smtClean="0"/>
              <a:t> = </a:t>
            </a:r>
            <a:r>
              <a:rPr lang="en-NZ" sz="2800" dirty="0" smtClean="0"/>
              <a:t>sin(</a:t>
            </a:r>
            <a:r>
              <a:rPr lang="en-NZ" sz="2800" smtClean="0"/>
              <a:t>angleTotarget</a:t>
            </a:r>
            <a:r>
              <a:rPr lang="en-NZ" sz="2800" dirty="0" smtClean="0"/>
              <a:t>) * speed </a:t>
            </a:r>
          </a:p>
          <a:p>
            <a:pPr lvl="1"/>
            <a:r>
              <a:rPr lang="en-NZ" sz="2800" dirty="0" err="1" smtClean="0"/>
              <a:t>xPos</a:t>
            </a:r>
            <a:r>
              <a:rPr lang="en-NZ" sz="2800" dirty="0" smtClean="0"/>
              <a:t> += </a:t>
            </a:r>
            <a:r>
              <a:rPr lang="en-NZ" sz="2800" dirty="0" err="1" smtClean="0"/>
              <a:t>xVel</a:t>
            </a:r>
            <a:endParaRPr lang="en-NZ" sz="2800" dirty="0" smtClean="0"/>
          </a:p>
          <a:p>
            <a:pPr lvl="1"/>
            <a:r>
              <a:rPr lang="en-NZ" sz="2800" dirty="0" err="1" smtClean="0"/>
              <a:t>yPos</a:t>
            </a:r>
            <a:r>
              <a:rPr lang="en-NZ" sz="2800" dirty="0" smtClean="0"/>
              <a:t> += </a:t>
            </a:r>
            <a:r>
              <a:rPr lang="en-NZ" sz="2800" dirty="0" err="1" smtClean="0"/>
              <a:t>yVel</a:t>
            </a:r>
            <a:endParaRPr lang="en-NZ" sz="2800" dirty="0" smtClean="0"/>
          </a:p>
          <a:p>
            <a:pPr lvl="1"/>
            <a:endParaRPr lang="en-NZ" sz="2800" dirty="0" smtClean="0"/>
          </a:p>
          <a:p>
            <a:endParaRPr lang="en-NZ" sz="3200" dirty="0" smtClean="0"/>
          </a:p>
        </p:txBody>
      </p:sp>
    </p:spTree>
    <p:extLst>
      <p:ext uri="{BB962C8B-B14F-4D97-AF65-F5344CB8AC3E}">
        <p14:creationId xmlns:p14="http://schemas.microsoft.com/office/powerpoint/2010/main" val="126825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Practical Task 2 - Orientation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774" y="1617960"/>
            <a:ext cx="8180442" cy="433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Practical Task 2 - Orientation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8768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Z" dirty="0" smtClean="0"/>
              <a:t>Carefully study the code in OrientationBugsSkeleton2016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 smtClean="0"/>
              <a:t>Note the technique used to allow circular includes. Could you implement an equivalent architecture without circular includes?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 smtClean="0"/>
              <a:t>Modify Bug.cpp so that babies follow their parents (as in the demo).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 smtClean="0"/>
              <a:t>Your pond will soon become so overcrowded that the computer will start to lag. Modify the application so that bugs live a finite amount of time, then die.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NZ" dirty="0" smtClean="0"/>
              <a:t>Make your extension compatible with the existing architecture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NZ" dirty="0" smtClean="0"/>
              <a:t>Visually illustrate the age of the bugs in some way.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NZ" dirty="0" smtClean="0"/>
              <a:t>Make sure dead bugs are removed from the simulation to prevent lag</a:t>
            </a:r>
          </a:p>
          <a:p>
            <a:pPr marL="457200" indent="-457200">
              <a:buFont typeface="+mj-lt"/>
              <a:buAutoNum type="arabicPeriod"/>
            </a:pP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Types of Projectiles</a:t>
            </a:r>
          </a:p>
        </p:txBody>
      </p:sp>
      <p:pic>
        <p:nvPicPr>
          <p:cNvPr id="32776" name="Picture 8" descr="traj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84363" y="2593975"/>
            <a:ext cx="5640387" cy="27066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Projectile Movement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Projectile movement uses a completely different logic than the “directional sprite” movement we have for player characters and NPCs.</a:t>
            </a:r>
          </a:p>
          <a:p>
            <a:r>
              <a:rPr lang="en-NZ" dirty="0" smtClean="0"/>
              <a:t>For projectile movement, we return to signed velocities.</a:t>
            </a:r>
          </a:p>
          <a:p>
            <a:r>
              <a:rPr lang="en-NZ" dirty="0" smtClean="0"/>
              <a:t>Initial approach:</a:t>
            </a:r>
          </a:p>
          <a:p>
            <a:pPr lvl="1"/>
            <a:r>
              <a:rPr lang="en-NZ" sz="2400" dirty="0" smtClean="0"/>
              <a:t>Create new method</a:t>
            </a:r>
          </a:p>
          <a:p>
            <a:r>
              <a:rPr lang="en-NZ" dirty="0" smtClean="0"/>
              <a:t>Eventual approach:</a:t>
            </a:r>
          </a:p>
          <a:p>
            <a:pPr lvl="1"/>
            <a:r>
              <a:rPr lang="en-NZ" sz="2400" dirty="0" smtClean="0"/>
              <a:t>Generate different classes via inheritance</a:t>
            </a:r>
            <a:endParaRPr lang="en-NZ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Horizontal and Vertical Velocities</a:t>
            </a:r>
          </a:p>
        </p:txBody>
      </p:sp>
      <p:pic>
        <p:nvPicPr>
          <p:cNvPr id="33796" name="Picture 4" descr="drop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28850" y="2205038"/>
            <a:ext cx="4935538" cy="36195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Horizontal and Vertical Velocities</a:t>
            </a:r>
          </a:p>
        </p:txBody>
      </p:sp>
      <p:pic>
        <p:nvPicPr>
          <p:cNvPr id="35848" name="Picture 8" descr="traj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8175" y="1844675"/>
            <a:ext cx="5111750" cy="43640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Falling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85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12776"/>
            <a:ext cx="3642033" cy="53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Falling - Code</a:t>
            </a:r>
          </a:p>
        </p:txBody>
      </p:sp>
      <p:pic>
        <p:nvPicPr>
          <p:cNvPr id="1065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8280920" cy="209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221089"/>
            <a:ext cx="830836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Launching</a:t>
            </a:r>
          </a:p>
        </p:txBody>
      </p:sp>
      <p:pic>
        <p:nvPicPr>
          <p:cNvPr id="53252" name="Picture 4" descr="drop-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53786" y="1600200"/>
            <a:ext cx="6836427" cy="4876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1107</TotalTime>
  <Words>2725</Words>
  <Application>Microsoft Office PowerPoint</Application>
  <PresentationFormat>On-screen Show (4:3)</PresentationFormat>
  <Paragraphs>229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Times New Roman</vt:lpstr>
      <vt:lpstr>Verdana</vt:lpstr>
      <vt:lpstr>Wingdings</vt:lpstr>
      <vt:lpstr>Clarity</vt:lpstr>
      <vt:lpstr>Trajectory &amp; Rotation</vt:lpstr>
      <vt:lpstr>Trajectory of Projectiles</vt:lpstr>
      <vt:lpstr>Types of Projectiles</vt:lpstr>
      <vt:lpstr>Projectile Movement</vt:lpstr>
      <vt:lpstr>Horizontal and Vertical Velocities</vt:lpstr>
      <vt:lpstr>Horizontal and Vertical Velocities</vt:lpstr>
      <vt:lpstr>Falling</vt:lpstr>
      <vt:lpstr>Falling - Code</vt:lpstr>
      <vt:lpstr>Launching</vt:lpstr>
      <vt:lpstr>Launching</vt:lpstr>
      <vt:lpstr>Launching - Code</vt:lpstr>
      <vt:lpstr>Rotation</vt:lpstr>
      <vt:lpstr>(X,Y) Coordinates and Triangles</vt:lpstr>
      <vt:lpstr>Sine and Cosine</vt:lpstr>
      <vt:lpstr>Drawing at an Angle</vt:lpstr>
      <vt:lpstr>Drawing at an Angle</vt:lpstr>
      <vt:lpstr>Drawing at an Angle</vt:lpstr>
      <vt:lpstr>Drawing at an Angle - Code</vt:lpstr>
      <vt:lpstr>Practical Task 1 - Trajectory</vt:lpstr>
      <vt:lpstr>Exercise for Practical</vt:lpstr>
      <vt:lpstr>Starting Velocities</vt:lpstr>
      <vt:lpstr>Implementation</vt:lpstr>
      <vt:lpstr>Orientation</vt:lpstr>
      <vt:lpstr>Chase/Follow</vt:lpstr>
      <vt:lpstr>Practical Task 2 - Orientation</vt:lpstr>
      <vt:lpstr>Practical Task 2 - Orientation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</dc:creator>
  <cp:lastModifiedBy>Patricia Haden</cp:lastModifiedBy>
  <cp:revision>284</cp:revision>
  <dcterms:created xsi:type="dcterms:W3CDTF">1601-01-01T00:00:00Z</dcterms:created>
  <dcterms:modified xsi:type="dcterms:W3CDTF">2016-09-05T20:59:44Z</dcterms:modified>
</cp:coreProperties>
</file>