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6" r:id="rId2"/>
    <p:sldId id="257" r:id="rId3"/>
    <p:sldId id="258" r:id="rId4"/>
    <p:sldId id="260" r:id="rId5"/>
    <p:sldId id="259" r:id="rId6"/>
    <p:sldId id="261" r:id="rId7"/>
    <p:sldId id="262" r:id="rId8"/>
    <p:sldId id="263" r:id="rId9"/>
    <p:sldId id="272" r:id="rId10"/>
    <p:sldId id="273" r:id="rId11"/>
    <p:sldId id="264" r:id="rId12"/>
    <p:sldId id="265" r:id="rId13"/>
    <p:sldId id="266" r:id="rId14"/>
    <p:sldId id="267" r:id="rId15"/>
    <p:sldId id="268" r:id="rId16"/>
    <p:sldId id="269" r:id="rId17"/>
    <p:sldId id="270" r:id="rId18"/>
    <p:sldId id="271" r:id="rId19"/>
    <p:sldId id="274" r:id="rId20"/>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98" autoAdjust="0"/>
    <p:restoredTop sz="71186" autoAdjust="0"/>
  </p:normalViewPr>
  <p:slideViewPr>
    <p:cSldViewPr>
      <p:cViewPr varScale="1">
        <p:scale>
          <a:sx n="62" d="100"/>
          <a:sy n="62" d="100"/>
        </p:scale>
        <p:origin x="-1728" y="18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NZ"/>
          </a:p>
        </p:txBody>
      </p:sp>
      <p:sp>
        <p:nvSpPr>
          <p:cNvPr id="105475"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NZ"/>
          </a:p>
        </p:txBody>
      </p:sp>
      <p:sp>
        <p:nvSpPr>
          <p:cNvPr id="105476"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NZ"/>
          </a:p>
        </p:txBody>
      </p:sp>
      <p:sp>
        <p:nvSpPr>
          <p:cNvPr id="105477"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F96006F0-C61D-426E-AF30-E5BF54D0F6BC}" type="slidenum">
              <a:rPr lang="en-NZ"/>
              <a:pPr/>
              <a:t>‹#›</a:t>
            </a:fld>
            <a:endParaRPr lang="en-NZ"/>
          </a:p>
        </p:txBody>
      </p:sp>
    </p:spTree>
    <p:extLst>
      <p:ext uri="{BB962C8B-B14F-4D97-AF65-F5344CB8AC3E}">
        <p14:creationId xmlns="" xmlns:p14="http://schemas.microsoft.com/office/powerpoint/2010/main" val="2322403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NZ"/>
          </a:p>
        </p:txBody>
      </p:sp>
      <p:sp>
        <p:nvSpPr>
          <p:cNvPr id="23555"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NZ"/>
          </a:p>
        </p:txBody>
      </p:sp>
      <p:sp>
        <p:nvSpPr>
          <p:cNvPr id="2355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23558"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NZ"/>
          </a:p>
        </p:txBody>
      </p:sp>
      <p:sp>
        <p:nvSpPr>
          <p:cNvPr id="23559"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3E430CA7-505E-4DBF-87C6-B45E2273A543}" type="slidenum">
              <a:rPr lang="en-NZ"/>
              <a:pPr/>
              <a:t>‹#›</a:t>
            </a:fld>
            <a:endParaRPr lang="en-NZ"/>
          </a:p>
        </p:txBody>
      </p:sp>
    </p:spTree>
    <p:extLst>
      <p:ext uri="{BB962C8B-B14F-4D97-AF65-F5344CB8AC3E}">
        <p14:creationId xmlns="" xmlns:p14="http://schemas.microsoft.com/office/powerpoint/2010/main" val="31686584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Arial" charset="0"/>
      </a:defRPr>
    </a:lvl1pPr>
    <a:lvl2pPr marL="457200" algn="l" rtl="0" fontAlgn="base">
      <a:spcBef>
        <a:spcPct val="30000"/>
      </a:spcBef>
      <a:spcAft>
        <a:spcPct val="0"/>
      </a:spcAft>
      <a:defRPr sz="1200" kern="1200">
        <a:solidFill>
          <a:schemeClr val="tx1"/>
        </a:solidFill>
        <a:latin typeface="Times New Roman" charset="0"/>
        <a:ea typeface="+mn-ea"/>
        <a:cs typeface="Arial" charset="0"/>
      </a:defRPr>
    </a:lvl2pPr>
    <a:lvl3pPr marL="914400" algn="l" rtl="0" fontAlgn="base">
      <a:spcBef>
        <a:spcPct val="30000"/>
      </a:spcBef>
      <a:spcAft>
        <a:spcPct val="0"/>
      </a:spcAft>
      <a:defRPr sz="1200" kern="1200">
        <a:solidFill>
          <a:schemeClr val="tx1"/>
        </a:solidFill>
        <a:latin typeface="Times New Roman" charset="0"/>
        <a:ea typeface="+mn-ea"/>
        <a:cs typeface="Arial" charset="0"/>
      </a:defRPr>
    </a:lvl3pPr>
    <a:lvl4pPr marL="1371600" algn="l" rtl="0" fontAlgn="base">
      <a:spcBef>
        <a:spcPct val="30000"/>
      </a:spcBef>
      <a:spcAft>
        <a:spcPct val="0"/>
      </a:spcAft>
      <a:defRPr sz="1200" kern="1200">
        <a:solidFill>
          <a:schemeClr val="tx1"/>
        </a:solidFill>
        <a:latin typeface="Times New Roman" charset="0"/>
        <a:ea typeface="+mn-ea"/>
        <a:cs typeface="Arial" charset="0"/>
      </a:defRPr>
    </a:lvl4pPr>
    <a:lvl5pPr marL="1828800" algn="l" rtl="0" fontAlgn="base">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DA7817-880E-4D6B-9291-9DAFCC4C1129}" type="slidenum">
              <a:rPr lang="en-NZ"/>
              <a:pPr/>
              <a:t>1</a:t>
            </a:fld>
            <a:endParaRPr lang="en-NZ"/>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pPr>
              <a:buFont typeface="Arial" pitchFamily="34" charset="0"/>
              <a:buChar char="•"/>
            </a:pPr>
            <a:r>
              <a:rPr lang="en-NZ" dirty="0" smtClean="0"/>
              <a:t> So far we haven’t used inheritance. </a:t>
            </a:r>
          </a:p>
          <a:p>
            <a:pPr>
              <a:buFont typeface="Arial" pitchFamily="34" charset="0"/>
              <a:buChar char="•"/>
            </a:pPr>
            <a:r>
              <a:rPr lang="en-NZ" dirty="0" smtClean="0"/>
              <a:t>Inheritance</a:t>
            </a:r>
            <a:r>
              <a:rPr lang="en-NZ" baseline="0" dirty="0" smtClean="0"/>
              <a:t> is one of those things that, when people first learn, they tend to want to use for everything.</a:t>
            </a:r>
          </a:p>
          <a:p>
            <a:pPr>
              <a:buFont typeface="Arial" pitchFamily="34" charset="0"/>
              <a:buChar char="•"/>
            </a:pPr>
            <a:r>
              <a:rPr lang="en-NZ" baseline="0" dirty="0" smtClean="0"/>
              <a:t>In fact, inheritance is only one of several choices for extending functionality, and is actually only correct in some very specific cases.</a:t>
            </a:r>
          </a:p>
          <a:p>
            <a:pPr>
              <a:buFont typeface="Arial" pitchFamily="34" charset="0"/>
              <a:buChar char="•"/>
            </a:pPr>
            <a:r>
              <a:rPr lang="en-NZ" baseline="0" dirty="0" smtClean="0"/>
              <a:t>However, our Sprite class is rapidly evolving into one of those cases, so we will discuss it now.</a:t>
            </a:r>
          </a:p>
          <a:p>
            <a:pPr>
              <a:buFont typeface="Arial" pitchFamily="34" charset="0"/>
              <a:buChar char="•"/>
            </a:pPr>
            <a:endParaRPr lang="en-NZ" baseline="0" dirty="0" smtClean="0"/>
          </a:p>
          <a:p>
            <a:pPr>
              <a:buFont typeface="Arial" pitchFamily="34" charset="0"/>
              <a:buChar char="•"/>
            </a:pPr>
            <a:r>
              <a:rPr lang="en-NZ" baseline="0" dirty="0" smtClean="0"/>
              <a:t>Note that correct inheritance is a very complicated topic and we cover it more in OOSD. Here we only look at the basics.</a:t>
            </a:r>
            <a:endParaRPr lang="en-NZ"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Then child1 can</a:t>
            </a:r>
            <a:r>
              <a:rPr lang="en-NZ" baseline="0" dirty="0" smtClean="0"/>
              <a:t> have whatever additional data and methods it needs</a:t>
            </a:r>
          </a:p>
          <a:p>
            <a:pPr>
              <a:buFont typeface="Arial" pitchFamily="34" charset="0"/>
              <a:buChar char="•"/>
            </a:pPr>
            <a:r>
              <a:rPr lang="en-NZ" baseline="0" dirty="0" smtClean="0"/>
              <a:t>In the .</a:t>
            </a:r>
            <a:r>
              <a:rPr lang="en-NZ" baseline="0" dirty="0" err="1" smtClean="0"/>
              <a:t>cpp</a:t>
            </a:r>
            <a:r>
              <a:rPr lang="en-NZ" baseline="0" dirty="0" smtClean="0"/>
              <a:t> these work exactly as they do for any non-child class.</a:t>
            </a:r>
          </a:p>
          <a:p>
            <a:pPr>
              <a:buFont typeface="Arial" pitchFamily="34" charset="0"/>
              <a:buChar char="•"/>
            </a:pPr>
            <a:r>
              <a:rPr lang="en-NZ" baseline="0" dirty="0" smtClean="0"/>
              <a:t>Only the constructor is different....</a:t>
            </a:r>
          </a:p>
        </p:txBody>
      </p:sp>
      <p:sp>
        <p:nvSpPr>
          <p:cNvPr id="4" name="Slide Number Placeholder 3"/>
          <p:cNvSpPr>
            <a:spLocks noGrp="1"/>
          </p:cNvSpPr>
          <p:nvPr>
            <p:ph type="sldNum" sz="quarter" idx="10"/>
          </p:nvPr>
        </p:nvSpPr>
        <p:spPr/>
        <p:txBody>
          <a:bodyPr/>
          <a:lstStyle/>
          <a:p>
            <a:fld id="{3E430CA7-505E-4DBF-87C6-B45E2273A543}"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Note the syntax for the call</a:t>
            </a:r>
            <a:r>
              <a:rPr lang="en-NZ" baseline="0" dirty="0" smtClean="0"/>
              <a:t> to the parent</a:t>
            </a:r>
          </a:p>
          <a:p>
            <a:pPr>
              <a:buFont typeface="Arial" pitchFamily="34" charset="0"/>
              <a:buChar char="•"/>
            </a:pPr>
            <a:r>
              <a:rPr lang="en-NZ" baseline="0" dirty="0" smtClean="0"/>
              <a:t>: after the child </a:t>
            </a:r>
            <a:r>
              <a:rPr lang="en-NZ" baseline="0" dirty="0" err="1" smtClean="0"/>
              <a:t>arg</a:t>
            </a:r>
            <a:r>
              <a:rPr lang="en-NZ" baseline="0" dirty="0" smtClean="0"/>
              <a:t> list</a:t>
            </a:r>
          </a:p>
          <a:p>
            <a:pPr>
              <a:buFont typeface="Arial" pitchFamily="34" charset="0"/>
              <a:buChar char="•"/>
            </a:pPr>
            <a:r>
              <a:rPr lang="en-NZ" baseline="0" dirty="0" smtClean="0"/>
              <a:t>Give the parent class’s name. Some languages just say “base”. This is not one of them.</a:t>
            </a:r>
          </a:p>
          <a:p>
            <a:pPr>
              <a:buFont typeface="Arial" pitchFamily="34" charset="0"/>
              <a:buChar char="•"/>
            </a:pPr>
            <a:r>
              <a:rPr lang="en-NZ" baseline="0" dirty="0" smtClean="0"/>
              <a:t>This is a function call. It needs arguments. In this case, just pass the input </a:t>
            </a:r>
            <a:r>
              <a:rPr lang="en-NZ" baseline="0" dirty="0" err="1" smtClean="0"/>
              <a:t>arg</a:t>
            </a:r>
            <a:r>
              <a:rPr lang="en-NZ" baseline="0" dirty="0" smtClean="0"/>
              <a:t> to the child along. NO DATA TYPE.</a:t>
            </a:r>
          </a:p>
          <a:p>
            <a:pPr>
              <a:buFont typeface="Arial" pitchFamily="34" charset="0"/>
              <a:buChar char="•"/>
            </a:pPr>
            <a:r>
              <a:rPr lang="en-NZ" baseline="0" dirty="0" smtClean="0"/>
              <a:t>Don’t become confused. Even though this call is in the prototype line, it is not a prototype or part of the prototype. IT IS A FUNCTION CALL.</a:t>
            </a:r>
          </a:p>
          <a:p>
            <a:pPr>
              <a:buFont typeface="Arial" pitchFamily="34" charset="0"/>
              <a:buChar char="•"/>
            </a:pPr>
            <a:endParaRPr lang="en-NZ" baseline="0" dirty="0" smtClean="0"/>
          </a:p>
          <a:p>
            <a:pPr>
              <a:buFont typeface="Arial" pitchFamily="34" charset="0"/>
              <a:buChar char="•"/>
            </a:pPr>
            <a:r>
              <a:rPr lang="en-NZ" baseline="0" dirty="0" smtClean="0"/>
              <a:t>In the code body, do whatever you want.</a:t>
            </a:r>
          </a:p>
          <a:p>
            <a:pPr>
              <a:buFont typeface="Arial" pitchFamily="34" charset="0"/>
              <a:buChar char="•"/>
            </a:pPr>
            <a:endParaRPr lang="en-NZ" baseline="0" dirty="0" smtClean="0"/>
          </a:p>
          <a:p>
            <a:pPr>
              <a:buFont typeface="Arial" pitchFamily="34" charset="0"/>
              <a:buChar char="•"/>
            </a:pPr>
            <a:r>
              <a:rPr lang="en-NZ" baseline="0" dirty="0" smtClean="0"/>
              <a:t>What is the state of the instance after this constructor? =&gt; both </a:t>
            </a:r>
            <a:r>
              <a:rPr lang="en-NZ" baseline="0" dirty="0" err="1" smtClean="0"/>
              <a:t>specialCihldDataString</a:t>
            </a:r>
            <a:r>
              <a:rPr lang="en-NZ" baseline="0" dirty="0" smtClean="0"/>
              <a:t> and </a:t>
            </a:r>
            <a:r>
              <a:rPr lang="en-NZ" baseline="0" dirty="0" err="1" smtClean="0"/>
              <a:t>idNumber</a:t>
            </a:r>
            <a:r>
              <a:rPr lang="en-NZ" baseline="0" dirty="0" smtClean="0"/>
              <a:t> are initialised.</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second</a:t>
            </a:r>
            <a:r>
              <a:rPr lang="en-NZ" baseline="0" dirty="0" smtClean="0"/>
              <a:t> inheritance use case – polymorphism</a:t>
            </a:r>
          </a:p>
          <a:p>
            <a:pPr>
              <a:buFont typeface="Arial" pitchFamily="34" charset="0"/>
              <a:buChar char="•"/>
            </a:pPr>
            <a:r>
              <a:rPr lang="en-NZ" baseline="0" dirty="0" smtClean="0"/>
              <a:t>The parent provides a method (with or without default code body) and children can (or must) override the method, providing their own code.</a:t>
            </a:r>
          </a:p>
          <a:p>
            <a:pPr>
              <a:buFont typeface="Arial" pitchFamily="34" charset="0"/>
              <a:buChar char="•"/>
            </a:pPr>
            <a:endParaRPr lang="en-NZ" baseline="0" dirty="0" smtClean="0"/>
          </a:p>
          <a:p>
            <a:pPr>
              <a:buFont typeface="Arial" pitchFamily="34" charset="0"/>
              <a:buChar char="•"/>
            </a:pPr>
            <a:r>
              <a:rPr lang="en-NZ" baseline="0" dirty="0" smtClean="0"/>
              <a:t>Abstract is safer (each class guaranteed to have the right logic), virtual is more convenient (you can provide a default method).</a:t>
            </a:r>
          </a:p>
          <a:p>
            <a:pPr>
              <a:buFont typeface="Arial" pitchFamily="34" charset="0"/>
              <a:buChar char="•"/>
            </a:pPr>
            <a:r>
              <a:rPr lang="en-NZ" baseline="0" dirty="0" smtClean="0"/>
              <a:t>If there is any sensible default, one tends to go virtual, especially because there is an alternative to abstract classes (interfaces; cf. OOSD)</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syntax</a:t>
            </a:r>
            <a:r>
              <a:rPr lang="en-NZ" baseline="0" dirty="0" smtClean="0"/>
              <a:t> is a little odd. Just go with it.</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the child overrides</a:t>
            </a:r>
            <a:r>
              <a:rPr lang="en-NZ" baseline="0" dirty="0" smtClean="0"/>
              <a:t>, they mark it in the .h. This just tells the compiler you really mean it</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the .</a:t>
            </a:r>
            <a:r>
              <a:rPr lang="en-NZ" dirty="0" err="1" smtClean="0"/>
              <a:t>cpp</a:t>
            </a:r>
            <a:r>
              <a:rPr lang="en-NZ" dirty="0" smtClean="0"/>
              <a:t>, it just looks normal. No virtual</a:t>
            </a:r>
            <a:r>
              <a:rPr lang="en-NZ" baseline="0" dirty="0" smtClean="0"/>
              <a:t> or override keywords</a:t>
            </a:r>
          </a:p>
          <a:p>
            <a:pPr>
              <a:buFont typeface="Arial" pitchFamily="34" charset="0"/>
              <a:buChar char="•"/>
            </a:pPr>
            <a:endParaRPr lang="en-NZ" baseline="0" dirty="0" smtClean="0"/>
          </a:p>
          <a:p>
            <a:pPr>
              <a:buFont typeface="Arial" pitchFamily="34" charset="0"/>
              <a:buChar char="•"/>
            </a:pPr>
            <a:r>
              <a:rPr lang="en-NZ" baseline="0" dirty="0" smtClean="0"/>
              <a:t>Other languages have different rules for how virtual, abstract and override are marked. You really have to look it up every time you switch languages. But the logic is always the same.</a:t>
            </a:r>
          </a:p>
        </p:txBody>
      </p:sp>
      <p:sp>
        <p:nvSpPr>
          <p:cNvPr id="4" name="Slide Number Placeholder 3"/>
          <p:cNvSpPr>
            <a:spLocks noGrp="1"/>
          </p:cNvSpPr>
          <p:nvPr>
            <p:ph type="sldNum" sz="quarter" idx="10"/>
          </p:nvPr>
        </p:nvSpPr>
        <p:spPr/>
        <p:txBody>
          <a:bodyPr/>
          <a:lstStyle/>
          <a:p>
            <a:fld id="{3E430CA7-505E-4DBF-87C6-B45E2273A543}"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Just a reminder of the big benefit of inheritance beyond</a:t>
            </a:r>
            <a:r>
              <a:rPr lang="en-NZ" baseline="0" dirty="0" smtClean="0"/>
              <a:t> the tidiness of the architecture (when it’s done right)...</a:t>
            </a:r>
          </a:p>
          <a:p>
            <a:pPr>
              <a:buFont typeface="Arial" pitchFamily="34" charset="0"/>
              <a:buChar char="•"/>
            </a:pPr>
            <a:endParaRPr lang="en-NZ" baseline="0" dirty="0" smtClean="0"/>
          </a:p>
          <a:p>
            <a:pPr>
              <a:buFont typeface="Arial" pitchFamily="34" charset="0"/>
              <a:buChar char="•"/>
            </a:pPr>
            <a:r>
              <a:rPr lang="en-NZ" baseline="0" dirty="0" smtClean="0"/>
              <a:t>NB: Changed class to </a:t>
            </a:r>
            <a:r>
              <a:rPr lang="en-NZ" baseline="0" dirty="0" err="1" smtClean="0"/>
              <a:t>DemoParent</a:t>
            </a:r>
            <a:r>
              <a:rPr lang="en-NZ" baseline="0" dirty="0" smtClean="0"/>
              <a:t> here because Parent is actually a C++/CLI keyword, so it shouldn’t be used to classes you intend to actually use.</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Comprehension</a:t>
            </a:r>
            <a:r>
              <a:rPr lang="en-NZ" baseline="0" dirty="0" smtClean="0"/>
              <a:t> check: What is the compiler mad about?</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program has three classes: </a:t>
            </a:r>
          </a:p>
          <a:p>
            <a:pPr lvl="1">
              <a:buFont typeface="Arial" pitchFamily="34" charset="0"/>
              <a:buChar char="•"/>
            </a:pPr>
            <a:r>
              <a:rPr lang="en-NZ" dirty="0" err="1" smtClean="0"/>
              <a:t>SimpleSprite</a:t>
            </a:r>
            <a:r>
              <a:rPr lang="en-NZ" baseline="0" dirty="0" smtClean="0"/>
              <a:t> is the base class. It is a simple sprite implementation without directional movement or bounds actions. </a:t>
            </a:r>
          </a:p>
          <a:p>
            <a:pPr lvl="1">
              <a:buFont typeface="Arial" pitchFamily="34" charset="0"/>
              <a:buChar char="•"/>
            </a:pPr>
            <a:r>
              <a:rPr lang="en-NZ" baseline="0" dirty="0" err="1" smtClean="0"/>
              <a:t>Approacher</a:t>
            </a:r>
            <a:r>
              <a:rPr lang="en-NZ" baseline="0" dirty="0" smtClean="0"/>
              <a:t> and Avoider are children or </a:t>
            </a:r>
            <a:r>
              <a:rPr lang="en-NZ" baseline="0" dirty="0" err="1" smtClean="0"/>
              <a:t>SimpleSprite</a:t>
            </a:r>
            <a:r>
              <a:rPr lang="en-NZ" baseline="0" dirty="0" smtClean="0"/>
              <a:t>. They </a:t>
            </a:r>
            <a:r>
              <a:rPr lang="en-NZ" baseline="0" dirty="0" err="1" smtClean="0"/>
              <a:t>polymorphically</a:t>
            </a:r>
            <a:r>
              <a:rPr lang="en-NZ" baseline="0" dirty="0" smtClean="0"/>
              <a:t> implement the method orient(target).</a:t>
            </a:r>
          </a:p>
          <a:p>
            <a:pPr lvl="1">
              <a:buFont typeface="Arial" pitchFamily="34" charset="0"/>
              <a:buChar char="•"/>
            </a:pPr>
            <a:r>
              <a:rPr lang="en-NZ" baseline="0" dirty="0" err="1" smtClean="0"/>
              <a:t>Approachers</a:t>
            </a:r>
            <a:r>
              <a:rPr lang="en-NZ" baseline="0" dirty="0" smtClean="0"/>
              <a:t> aim themselves at the target; Avoiders aim themselves away from the target.</a:t>
            </a:r>
          </a:p>
          <a:p>
            <a:pPr lvl="0">
              <a:buFont typeface="Arial" pitchFamily="34" charset="0"/>
              <a:buChar char="•"/>
            </a:pPr>
            <a:endParaRPr lang="en-NZ" baseline="0" dirty="0" smtClean="0"/>
          </a:p>
          <a:p>
            <a:pPr lvl="0">
              <a:buFont typeface="Arial" pitchFamily="34" charset="0"/>
              <a:buChar char="•"/>
            </a:pPr>
            <a:r>
              <a:rPr lang="en-NZ" baseline="0" dirty="0" smtClean="0"/>
              <a:t>We create one </a:t>
            </a:r>
            <a:r>
              <a:rPr lang="en-NZ" baseline="0" dirty="0" err="1" smtClean="0"/>
              <a:t>SimpleSprite</a:t>
            </a:r>
            <a:r>
              <a:rPr lang="en-NZ" baseline="0" dirty="0" smtClean="0"/>
              <a:t> instance – that’s </a:t>
            </a:r>
            <a:r>
              <a:rPr lang="en-NZ" baseline="0" dirty="0" err="1" smtClean="0"/>
              <a:t>Blobbo</a:t>
            </a:r>
            <a:endParaRPr lang="en-NZ" baseline="0" dirty="0" smtClean="0"/>
          </a:p>
          <a:p>
            <a:pPr lvl="0">
              <a:buFont typeface="Arial" pitchFamily="34" charset="0"/>
              <a:buChar char="•"/>
            </a:pPr>
            <a:r>
              <a:rPr lang="en-NZ" baseline="0" dirty="0" smtClean="0"/>
              <a:t>We create a linked list of </a:t>
            </a:r>
            <a:r>
              <a:rPr lang="en-NZ" baseline="0" dirty="0" err="1" smtClean="0"/>
              <a:t>SimpleSprites</a:t>
            </a:r>
            <a:r>
              <a:rPr lang="en-NZ" baseline="0" dirty="0" smtClean="0"/>
              <a:t>, containing a mixture of </a:t>
            </a:r>
            <a:r>
              <a:rPr lang="en-NZ" baseline="0" dirty="0" err="1" smtClean="0"/>
              <a:t>Approachers</a:t>
            </a:r>
            <a:r>
              <a:rPr lang="en-NZ" baseline="0" dirty="0" smtClean="0"/>
              <a:t> and Avoiders. As discussed, a variable of type Parent can be instantiated as a variable of any Child type (just as if you ask for a mammal, you can receive either a cat or a dog).</a:t>
            </a:r>
          </a:p>
          <a:p>
            <a:pPr lvl="0">
              <a:buFont typeface="Arial" pitchFamily="34" charset="0"/>
              <a:buChar char="•"/>
            </a:pPr>
            <a:r>
              <a:rPr lang="en-NZ" baseline="0" dirty="0" smtClean="0"/>
              <a:t>In the timer, all elements in the list are treated the same – their orient and move methods are called. The polymorphic version of orient belonging to each child will be executed, and </a:t>
            </a:r>
            <a:r>
              <a:rPr lang="en-NZ" baseline="0" dirty="0" err="1" smtClean="0"/>
              <a:t>Approachers</a:t>
            </a:r>
            <a:r>
              <a:rPr lang="en-NZ" baseline="0" dirty="0" smtClean="0"/>
              <a:t> will follow the target while Avoiders will run away.</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name your child classes </a:t>
            </a:r>
            <a:r>
              <a:rPr lang="en-NZ" dirty="0" err="1" smtClean="0"/>
              <a:t>Approacher</a:t>
            </a:r>
            <a:r>
              <a:rPr lang="en-NZ" dirty="0" smtClean="0"/>
              <a:t> and Avoider, everything else that is required</a:t>
            </a:r>
            <a:r>
              <a:rPr lang="en-NZ" baseline="0" dirty="0" smtClean="0"/>
              <a:t> --</a:t>
            </a:r>
            <a:r>
              <a:rPr lang="en-NZ" dirty="0" smtClean="0"/>
              <a:t> Include statements,</a:t>
            </a:r>
            <a:r>
              <a:rPr lang="en-NZ" baseline="0" dirty="0" smtClean="0"/>
              <a:t> Form event handler code, etc. – is already provided.</a:t>
            </a:r>
          </a:p>
          <a:p>
            <a:pPr>
              <a:buFont typeface="Arial" pitchFamily="34" charset="0"/>
              <a:buChar char="•"/>
            </a:pPr>
            <a:r>
              <a:rPr lang="en-NZ" baseline="0" dirty="0" smtClean="0"/>
              <a:t>You should not need to modify any of the existing code, only add your new classes.</a:t>
            </a:r>
          </a:p>
          <a:p>
            <a:pPr>
              <a:buFont typeface="Arial" pitchFamily="34" charset="0"/>
              <a:buChar char="•"/>
            </a:pPr>
            <a:endParaRPr lang="en-NZ" baseline="0" dirty="0" smtClean="0"/>
          </a:p>
          <a:p>
            <a:pPr>
              <a:buFont typeface="Arial" pitchFamily="34" charset="0"/>
              <a:buChar char="•"/>
            </a:pPr>
            <a:r>
              <a:rPr lang="en-NZ" baseline="0" dirty="0" smtClean="0"/>
              <a:t>It would be good technique to actually write out the answers to these questions before you create the </a:t>
            </a:r>
            <a:r>
              <a:rPr lang="en-NZ" baseline="0" smtClean="0"/>
              <a:t>new classes...</a:t>
            </a:r>
            <a:endParaRPr lang="en-NZ" baseline="0" dirty="0" smtClean="0"/>
          </a:p>
        </p:txBody>
      </p:sp>
      <p:sp>
        <p:nvSpPr>
          <p:cNvPr id="4" name="Slide Number Placeholder 3"/>
          <p:cNvSpPr>
            <a:spLocks noGrp="1"/>
          </p:cNvSpPr>
          <p:nvPr>
            <p:ph type="sldNum" sz="quarter" idx="10"/>
          </p:nvPr>
        </p:nvSpPr>
        <p:spPr/>
        <p:txBody>
          <a:bodyPr/>
          <a:lstStyle/>
          <a:p>
            <a:fld id="{3E430CA7-505E-4DBF-87C6-B45E2273A543}" type="slidenum">
              <a:rPr lang="en-NZ" smtClean="0"/>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a:t>
            </a:r>
            <a:r>
              <a:rPr lang="en-NZ" baseline="0" dirty="0" smtClean="0"/>
              <a:t> already know this so we’ll whip through it quickly</a:t>
            </a:r>
          </a:p>
          <a:p>
            <a:pPr>
              <a:buFont typeface="Arial" pitchFamily="34" charset="0"/>
              <a:buChar char="•"/>
            </a:pPr>
            <a:endParaRPr lang="en-NZ" baseline="0" dirty="0" smtClean="0"/>
          </a:p>
          <a:p>
            <a:pPr>
              <a:buFont typeface="Arial" pitchFamily="34" charset="0"/>
              <a:buChar char="•"/>
            </a:pPr>
            <a:r>
              <a:rPr lang="en-NZ" baseline="0" dirty="0" smtClean="0"/>
              <a:t>We’ll look at the difference between “additional” and “polymorphic in a moment</a:t>
            </a:r>
          </a:p>
          <a:p>
            <a:pPr>
              <a:buFont typeface="Arial" pitchFamily="34" charset="0"/>
              <a:buChar char="•"/>
            </a:pPr>
            <a:endParaRPr lang="en-NZ" baseline="0" dirty="0" smtClean="0"/>
          </a:p>
          <a:p>
            <a:pPr>
              <a:buFont typeface="Arial" pitchFamily="34" charset="0"/>
              <a:buChar char="•"/>
            </a:pPr>
            <a:r>
              <a:rPr lang="en-NZ" baseline="0" dirty="0" smtClean="0"/>
              <a:t>We’ll talk about is-a and has-a as well.</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One time we inherit.</a:t>
            </a:r>
          </a:p>
          <a:p>
            <a:pPr>
              <a:buFont typeface="Arial" pitchFamily="34" charset="0"/>
              <a:buChar char="•"/>
            </a:pPr>
            <a:r>
              <a:rPr lang="en-NZ" dirty="0" smtClean="0"/>
              <a:t>The base class</a:t>
            </a:r>
            <a:r>
              <a:rPr lang="en-NZ" baseline="0" dirty="0" smtClean="0"/>
              <a:t> is something useful.</a:t>
            </a:r>
          </a:p>
          <a:p>
            <a:pPr>
              <a:buFont typeface="Arial" pitchFamily="34" charset="0"/>
              <a:buChar char="•"/>
            </a:pPr>
            <a:r>
              <a:rPr lang="en-NZ" baseline="0" dirty="0" smtClean="0"/>
              <a:t>But then there is a version of it that adds something specialised</a:t>
            </a:r>
          </a:p>
          <a:p>
            <a:pPr>
              <a:buFont typeface="Arial" pitchFamily="34" charset="0"/>
              <a:buChar char="•"/>
            </a:pPr>
            <a:r>
              <a:rPr lang="en-NZ" baseline="0" dirty="0" smtClean="0"/>
              <a:t>So our sprite class is an animated character. But our player character has, for example, an inventory and inventory management methods, that no other animated character needs.</a:t>
            </a:r>
          </a:p>
          <a:p>
            <a:pPr>
              <a:buFont typeface="Arial" pitchFamily="34" charset="0"/>
              <a:buChar char="•"/>
            </a:pPr>
            <a:r>
              <a:rPr lang="en-NZ" baseline="0" dirty="0" smtClean="0"/>
              <a:t>We might descend “</a:t>
            </a:r>
            <a:r>
              <a:rPr lang="en-NZ" baseline="0" dirty="0" err="1" smtClean="0"/>
              <a:t>PlayerSprite</a:t>
            </a:r>
            <a:r>
              <a:rPr lang="en-NZ" baseline="0" dirty="0" smtClean="0"/>
              <a:t>”, or if we are really planning ahead, “</a:t>
            </a:r>
            <a:r>
              <a:rPr lang="en-NZ" baseline="0" dirty="0" err="1" smtClean="0"/>
              <a:t>InventorySprite</a:t>
            </a:r>
            <a:r>
              <a:rPr lang="en-NZ" baseline="0" dirty="0" smtClean="0"/>
              <a:t>”</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One time we inherit.</a:t>
            </a:r>
          </a:p>
          <a:p>
            <a:pPr>
              <a:buFont typeface="Arial" pitchFamily="34" charset="0"/>
              <a:buChar char="•"/>
            </a:pPr>
            <a:r>
              <a:rPr lang="en-NZ" dirty="0" smtClean="0"/>
              <a:t>The base class</a:t>
            </a:r>
            <a:r>
              <a:rPr lang="en-NZ" baseline="0" dirty="0" smtClean="0"/>
              <a:t> is something useful.</a:t>
            </a:r>
          </a:p>
          <a:p>
            <a:pPr>
              <a:buFont typeface="Arial" pitchFamily="34" charset="0"/>
              <a:buChar char="•"/>
            </a:pPr>
            <a:r>
              <a:rPr lang="en-NZ" baseline="0" dirty="0" smtClean="0"/>
              <a:t>All elements of this class must do important job</a:t>
            </a:r>
          </a:p>
          <a:p>
            <a:pPr>
              <a:buFont typeface="Arial" pitchFamily="34" charset="0"/>
              <a:buChar char="•"/>
            </a:pPr>
            <a:r>
              <a:rPr lang="en-NZ" baseline="0" dirty="0" smtClean="0"/>
              <a:t>But there are multiple </a:t>
            </a:r>
            <a:r>
              <a:rPr lang="en-NZ" b="1" baseline="0" dirty="0" smtClean="0"/>
              <a:t>logically</a:t>
            </a:r>
            <a:r>
              <a:rPr lang="en-NZ" baseline="0" dirty="0" smtClean="0"/>
              <a:t> </a:t>
            </a:r>
            <a:r>
              <a:rPr lang="en-NZ" b="1" baseline="0" dirty="0" smtClean="0"/>
              <a:t>distinct </a:t>
            </a:r>
            <a:r>
              <a:rPr lang="en-NZ" b="0" baseline="0" dirty="0" smtClean="0"/>
              <a:t>ways to do this important job.</a:t>
            </a:r>
          </a:p>
          <a:p>
            <a:pPr>
              <a:buFont typeface="Arial" pitchFamily="34" charset="0"/>
              <a:buChar char="•"/>
            </a:pPr>
            <a:r>
              <a:rPr lang="en-NZ" b="0" baseline="0" dirty="0" smtClean="0"/>
              <a:t>So you descend multiple children. Each exposes the identical function prototype, but the code bodies are different.</a:t>
            </a:r>
          </a:p>
          <a:p>
            <a:pPr>
              <a:buFont typeface="Arial" pitchFamily="34" charset="0"/>
              <a:buChar char="•"/>
            </a:pPr>
            <a:r>
              <a:rPr lang="en-NZ" b="0" baseline="0" dirty="0" smtClean="0"/>
              <a:t>At runtime, you create an instance of the child class. When </a:t>
            </a:r>
            <a:r>
              <a:rPr lang="en-NZ" b="0" baseline="0" dirty="0" err="1" smtClean="0"/>
              <a:t>ImportantJob</a:t>
            </a:r>
            <a:r>
              <a:rPr lang="en-NZ" b="0" baseline="0" dirty="0" smtClean="0"/>
              <a:t> is called, the system executes the corresponding code version.</a:t>
            </a:r>
          </a:p>
          <a:p>
            <a:pPr>
              <a:buFont typeface="Arial" pitchFamily="34" charset="0"/>
              <a:buChar char="•"/>
            </a:pPr>
            <a:endParaRPr lang="en-NZ" b="0" baseline="0" dirty="0" smtClean="0"/>
          </a:p>
          <a:p>
            <a:pPr>
              <a:buFont typeface="Arial" pitchFamily="34" charset="0"/>
              <a:buChar char="•"/>
            </a:pPr>
            <a:r>
              <a:rPr lang="en-NZ" b="0" baseline="0" dirty="0" smtClean="0"/>
              <a:t>So we started our sprite class with simple </a:t>
            </a:r>
            <a:r>
              <a:rPr lang="en-NZ" b="0" baseline="0" dirty="0" err="1" smtClean="0"/>
              <a:t>vectorised</a:t>
            </a:r>
            <a:r>
              <a:rPr lang="en-NZ" b="0" baseline="0" dirty="0" smtClean="0"/>
              <a:t> movement. Then we saw that some sprites need directional movement (players, NPCS) and other sprites need trajectory-based movement (projectiles). So we might choose to descend two classes from sprite. Directional and Trajectory.</a:t>
            </a:r>
          </a:p>
          <a:p>
            <a:pPr>
              <a:buFont typeface="Arial" pitchFamily="34" charset="0"/>
              <a:buChar char="•"/>
            </a:pPr>
            <a:endParaRPr lang="en-NZ" b="0" baseline="0" dirty="0" smtClean="0"/>
          </a:p>
          <a:p>
            <a:pPr>
              <a:buFont typeface="Arial" pitchFamily="34" charset="0"/>
              <a:buChar char="•"/>
            </a:pPr>
            <a:r>
              <a:rPr lang="en-NZ" b="0" baseline="0" dirty="0" smtClean="0"/>
              <a:t>Then </a:t>
            </a:r>
            <a:r>
              <a:rPr lang="en-NZ" b="0" baseline="0" dirty="0" err="1" smtClean="0"/>
              <a:t>PlayerSprite</a:t>
            </a:r>
            <a:r>
              <a:rPr lang="en-NZ" b="0" baseline="0" dirty="0" smtClean="0"/>
              <a:t>/</a:t>
            </a:r>
            <a:r>
              <a:rPr lang="en-NZ" b="0" baseline="0" dirty="0" err="1" smtClean="0"/>
              <a:t>InventorySprite</a:t>
            </a:r>
            <a:r>
              <a:rPr lang="en-NZ" b="0" baseline="0" dirty="0" smtClean="0"/>
              <a:t> would descend from Directional. Or you might go Sprite-&gt;Inventory-&gt;Player.</a:t>
            </a:r>
          </a:p>
          <a:p>
            <a:pPr>
              <a:buFont typeface="Arial" pitchFamily="34" charset="0"/>
              <a:buChar char="•"/>
            </a:pPr>
            <a:endParaRPr lang="en-NZ" b="0" baseline="0" dirty="0" smtClean="0"/>
          </a:p>
          <a:p>
            <a:pPr>
              <a:buFont typeface="Arial" pitchFamily="34" charset="0"/>
              <a:buChar char="•"/>
            </a:pPr>
            <a:r>
              <a:rPr lang="en-NZ" b="0" baseline="0" dirty="0" smtClean="0"/>
              <a:t>At this point you can see one of the risks associated with inheritance – cumbersome </a:t>
            </a:r>
            <a:r>
              <a:rPr lang="en-NZ" b="0" baseline="0" dirty="0" err="1" smtClean="0"/>
              <a:t>heirarchies</a:t>
            </a:r>
            <a:r>
              <a:rPr lang="en-NZ" b="0" baseline="0" dirty="0" smtClean="0"/>
              <a:t>.</a:t>
            </a:r>
          </a:p>
          <a:p>
            <a:pPr>
              <a:buFont typeface="Arial" pitchFamily="34" charset="0"/>
              <a:buChar char="•"/>
            </a:pPr>
            <a:endParaRPr lang="en-NZ" b="0" baseline="0" dirty="0" smtClean="0"/>
          </a:p>
          <a:p>
            <a:pPr>
              <a:buFont typeface="Arial" pitchFamily="34" charset="0"/>
              <a:buChar char="•"/>
            </a:pPr>
            <a:r>
              <a:rPr lang="en-NZ" b="0" baseline="0" dirty="0" smtClean="0"/>
              <a:t>Can you think of a way to implement this directional/trajectory distinction without inheritance? </a:t>
            </a:r>
          </a:p>
          <a:p>
            <a:pPr lvl="1">
              <a:buFont typeface="Arial" pitchFamily="34" charset="0"/>
              <a:buChar char="•"/>
            </a:pPr>
            <a:r>
              <a:rPr lang="en-NZ" b="0" baseline="0" dirty="0" smtClean="0"/>
              <a:t>State variables and a switch in the move method.</a:t>
            </a:r>
          </a:p>
          <a:p>
            <a:pPr lvl="1">
              <a:buFont typeface="Arial" pitchFamily="34" charset="0"/>
              <a:buChar char="•"/>
            </a:pPr>
            <a:r>
              <a:rPr lang="en-NZ" b="0" baseline="0" dirty="0" smtClean="0"/>
              <a:t>This would allow you to have a player character who could also jump</a:t>
            </a:r>
          </a:p>
          <a:p>
            <a:pPr lvl="1">
              <a:buFont typeface="Arial" pitchFamily="34" charset="0"/>
              <a:buChar char="•"/>
            </a:pPr>
            <a:r>
              <a:rPr lang="en-NZ" b="0" baseline="0" dirty="0" smtClean="0"/>
              <a:t>Some might mention interfaces. Also a possibility.</a:t>
            </a:r>
            <a:endParaRPr lang="en-NZ" b="1" baseline="0" dirty="0" smtClean="0"/>
          </a:p>
        </p:txBody>
      </p:sp>
      <p:sp>
        <p:nvSpPr>
          <p:cNvPr id="4" name="Slide Number Placeholder 3"/>
          <p:cNvSpPr>
            <a:spLocks noGrp="1"/>
          </p:cNvSpPr>
          <p:nvPr>
            <p:ph type="sldNum" sz="quarter" idx="10"/>
          </p:nvPr>
        </p:nvSpPr>
        <p:spPr/>
        <p:txBody>
          <a:bodyPr/>
          <a:lstStyle/>
          <a:p>
            <a:fld id="{3E430CA7-505E-4DBF-87C6-B45E2273A543}"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a:t>
            </a:r>
            <a:r>
              <a:rPr lang="en-NZ" baseline="0" dirty="0" smtClean="0"/>
              <a:t> can very quickly find yourself needing 100s of classes to make all the feature sets you need. Dependency injection (strategy pattern) is a better solution here (cf. OOSD).</a:t>
            </a:r>
            <a:endParaRPr lang="en-NZ" dirty="0" smtClean="0"/>
          </a:p>
          <a:p>
            <a:pPr>
              <a:buFont typeface="Arial" pitchFamily="34" charset="0"/>
              <a:buChar char="•"/>
            </a:pPr>
            <a:endParaRPr lang="en-NZ" dirty="0" smtClean="0"/>
          </a:p>
          <a:p>
            <a:pPr>
              <a:buFont typeface="Arial" pitchFamily="34" charset="0"/>
              <a:buChar char="•"/>
            </a:pPr>
            <a:r>
              <a:rPr lang="en-NZ" dirty="0" smtClean="0"/>
              <a:t>Especially in the absence</a:t>
            </a:r>
            <a:r>
              <a:rPr lang="en-NZ" baseline="0" dirty="0" smtClean="0"/>
              <a:t> of multiple inheritance it can get awkward. </a:t>
            </a:r>
          </a:p>
          <a:p>
            <a:pPr>
              <a:buFont typeface="Arial" pitchFamily="34" charset="0"/>
              <a:buChar char="•"/>
            </a:pPr>
            <a:r>
              <a:rPr lang="en-NZ" baseline="0" dirty="0" smtClean="0"/>
              <a:t>E.G. We really want our player character to descend from </a:t>
            </a:r>
            <a:r>
              <a:rPr lang="en-NZ" baseline="0" dirty="0" err="1" smtClean="0"/>
              <a:t>DirectionalSprite</a:t>
            </a:r>
            <a:r>
              <a:rPr lang="en-NZ" baseline="0" dirty="0" smtClean="0"/>
              <a:t> and </a:t>
            </a:r>
            <a:r>
              <a:rPr lang="en-NZ" baseline="0" dirty="0" err="1" smtClean="0"/>
              <a:t>InventorySprite</a:t>
            </a:r>
            <a:r>
              <a:rPr lang="en-NZ" baseline="0" dirty="0" smtClean="0"/>
              <a:t> to combine the features of the two.</a:t>
            </a:r>
          </a:p>
          <a:p>
            <a:pPr>
              <a:buFont typeface="Arial" pitchFamily="34" charset="0"/>
              <a:buChar char="•"/>
            </a:pPr>
            <a:r>
              <a:rPr lang="en-NZ" baseline="0" dirty="0" smtClean="0"/>
              <a:t>For linguistic reasons (specifically, potential ambiguity) most modern languages don’t allow this.</a:t>
            </a:r>
          </a:p>
          <a:p>
            <a:pPr>
              <a:buFont typeface="Arial" pitchFamily="34" charset="0"/>
              <a:buChar char="•"/>
            </a:pPr>
            <a:r>
              <a:rPr lang="en-NZ" baseline="0" dirty="0" smtClean="0"/>
              <a:t>Interfaces are your friend here (cf. OOSD).</a:t>
            </a:r>
          </a:p>
          <a:p>
            <a:pPr>
              <a:buFont typeface="Arial" pitchFamily="34" charset="0"/>
              <a:buChar char="•"/>
            </a:pPr>
            <a:endParaRPr lang="en-NZ" baseline="0" dirty="0" smtClean="0"/>
          </a:p>
          <a:p>
            <a:pPr>
              <a:buFont typeface="Arial" pitchFamily="34" charset="0"/>
              <a:buChar char="•"/>
            </a:pPr>
            <a:r>
              <a:rPr lang="en-NZ" baseline="0" dirty="0" smtClean="0"/>
              <a:t>Hidden functionality is the worst one. You can’t see what the child can do just by looking at its .h file. The deeper your hierarchy, the worse it gets.</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Discuss implementing Conway by descending from </a:t>
            </a:r>
            <a:r>
              <a:rPr lang="en-NZ" dirty="0" err="1" smtClean="0"/>
              <a:t>DataGridView</a:t>
            </a:r>
            <a:endParaRPr lang="en-NZ" dirty="0" smtClean="0"/>
          </a:p>
          <a:p>
            <a:pPr>
              <a:buFont typeface="Arial" pitchFamily="34" charset="0"/>
              <a:buChar char="•"/>
            </a:pPr>
            <a:r>
              <a:rPr lang="en-NZ" dirty="0" smtClean="0"/>
              <a:t>Aggregation/Composition</a:t>
            </a:r>
            <a:r>
              <a:rPr lang="en-NZ" baseline="0" dirty="0" smtClean="0"/>
              <a:t> is the preferred technique here.</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Assume this class, with .h on the left and .</a:t>
            </a:r>
            <a:r>
              <a:rPr lang="en-NZ" dirty="0" err="1" smtClean="0"/>
              <a:t>cpp</a:t>
            </a:r>
            <a:r>
              <a:rPr lang="en-NZ" dirty="0" smtClean="0"/>
              <a:t> on the right.</a:t>
            </a:r>
          </a:p>
          <a:p>
            <a:pPr>
              <a:buFont typeface="Arial" pitchFamily="34" charset="0"/>
              <a:buChar char="•"/>
            </a:pPr>
            <a:endParaRPr lang="en-NZ" dirty="0" smtClean="0"/>
          </a:p>
          <a:p>
            <a:pPr>
              <a:buFont typeface="Arial" pitchFamily="34" charset="0"/>
              <a:buChar char="•"/>
            </a:pPr>
            <a:r>
              <a:rPr lang="en-NZ" dirty="0" smtClean="0"/>
              <a:t>We are going to descend from it. </a:t>
            </a:r>
          </a:p>
          <a:p>
            <a:pPr>
              <a:buFont typeface="Arial" pitchFamily="34" charset="0"/>
              <a:buChar char="•"/>
            </a:pPr>
            <a:r>
              <a:rPr lang="en-NZ" dirty="0" smtClean="0"/>
              <a:t>What will the children have?</a:t>
            </a:r>
          </a:p>
          <a:p>
            <a:pPr lvl="1">
              <a:buFont typeface="Arial" pitchFamily="34" charset="0"/>
              <a:buChar char="•"/>
            </a:pPr>
            <a:r>
              <a:rPr lang="en-NZ" dirty="0" smtClean="0"/>
              <a:t>An </a:t>
            </a:r>
            <a:r>
              <a:rPr lang="en-NZ" dirty="0" err="1" smtClean="0"/>
              <a:t>int</a:t>
            </a:r>
            <a:r>
              <a:rPr lang="en-NZ" dirty="0" smtClean="0"/>
              <a:t> </a:t>
            </a:r>
            <a:r>
              <a:rPr lang="en-NZ" dirty="0" err="1" smtClean="0"/>
              <a:t>idNumber</a:t>
            </a:r>
            <a:r>
              <a:rPr lang="en-NZ" baseline="0" dirty="0" smtClean="0"/>
              <a:t> with set and get methods</a:t>
            </a:r>
          </a:p>
          <a:p>
            <a:pPr lvl="1">
              <a:buFont typeface="Arial" pitchFamily="34" charset="0"/>
              <a:buChar char="•"/>
            </a:pPr>
            <a:r>
              <a:rPr lang="en-NZ" baseline="0" dirty="0" smtClean="0"/>
              <a:t>A method </a:t>
            </a:r>
            <a:r>
              <a:rPr lang="en-NZ" baseline="0" dirty="0" err="1" smtClean="0"/>
              <a:t>commonMethod</a:t>
            </a:r>
            <a:r>
              <a:rPr lang="en-NZ" baseline="0" dirty="0" smtClean="0"/>
              <a:t> as shown</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first inheritance</a:t>
            </a:r>
            <a:r>
              <a:rPr lang="en-NZ" baseline="0" dirty="0" smtClean="0"/>
              <a:t> use case – a child needs additional functionality</a:t>
            </a:r>
            <a:r>
              <a:rPr lang="en-NZ" dirty="0" smtClean="0"/>
              <a:t> </a:t>
            </a:r>
          </a:p>
          <a:p>
            <a:pPr>
              <a:buFont typeface="Arial" pitchFamily="34" charset="0"/>
              <a:buChar char="•"/>
            </a:pPr>
            <a:endParaRPr lang="en-NZ" dirty="0" smtClean="0"/>
          </a:p>
          <a:p>
            <a:pPr>
              <a:buFont typeface="Arial" pitchFamily="34" charset="0"/>
              <a:buChar char="•"/>
            </a:pPr>
            <a:r>
              <a:rPr lang="en-NZ" dirty="0" smtClean="0"/>
              <a:t>Descend with :public and the name of the base class</a:t>
            </a:r>
          </a:p>
          <a:p>
            <a:pPr>
              <a:buFont typeface="Arial" pitchFamily="34" charset="0"/>
              <a:buChar char="•"/>
            </a:pPr>
            <a:r>
              <a:rPr lang="en-NZ" dirty="0" smtClean="0"/>
              <a:t>This</a:t>
            </a:r>
            <a:r>
              <a:rPr lang="en-NZ" baseline="0" dirty="0" smtClean="0"/>
              <a:t> is equivalent to the extends keyword in Java</a:t>
            </a:r>
          </a:p>
          <a:p>
            <a:pPr>
              <a:buFont typeface="Arial" pitchFamily="34" charset="0"/>
              <a:buChar char="•"/>
            </a:pPr>
            <a:r>
              <a:rPr lang="en-NZ" baseline="0" dirty="0" smtClean="0"/>
              <a:t>There is private inheritance as well, but it is out of scope for us.</a:t>
            </a:r>
          </a:p>
          <a:p>
            <a:pPr>
              <a:buFont typeface="Arial" pitchFamily="34" charset="0"/>
              <a:buChar char="•"/>
            </a:pPr>
            <a:endParaRPr lang="en-NZ" baseline="0" dirty="0" smtClean="0"/>
          </a:p>
          <a:p>
            <a:pPr>
              <a:buFont typeface="Arial" pitchFamily="34" charset="0"/>
              <a:buChar char="•"/>
            </a:pPr>
            <a:r>
              <a:rPr lang="en-NZ" baseline="0" dirty="0" smtClean="0"/>
              <a:t>Make sure to include the parent’s .h file to put the parent type in scope</a:t>
            </a:r>
          </a:p>
          <a:p>
            <a:pPr>
              <a:buFont typeface="Arial" pitchFamily="34" charset="0"/>
              <a:buChar char="•"/>
            </a:pPr>
            <a:endParaRPr lang="en-NZ" baseline="0" dirty="0" smtClean="0"/>
          </a:p>
          <a:p>
            <a:pPr>
              <a:buFont typeface="Arial" pitchFamily="34" charset="0"/>
              <a:buChar char="•"/>
            </a:pPr>
            <a:r>
              <a:rPr lang="en-NZ" baseline="0" dirty="0" smtClean="0"/>
              <a:t>If you fill in the base class box in the class creation wizard, it does this bit for you</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the parent</a:t>
            </a:r>
            <a:r>
              <a:rPr lang="en-NZ" baseline="0" dirty="0" smtClean="0"/>
              <a:t> constructor, we initialise the common data values and perform other common initialisation</a:t>
            </a:r>
          </a:p>
          <a:p>
            <a:pPr>
              <a:buFont typeface="Arial" pitchFamily="34" charset="0"/>
              <a:buChar char="•"/>
            </a:pPr>
            <a:r>
              <a:rPr lang="en-NZ" baseline="0" dirty="0" smtClean="0"/>
              <a:t>You only want to write this code once, so you put it in the parent class and let the child call the parent constructor.</a:t>
            </a:r>
          </a:p>
          <a:p>
            <a:pPr>
              <a:buFont typeface="Arial" pitchFamily="34" charset="0"/>
              <a:buChar char="•"/>
            </a:pPr>
            <a:r>
              <a:rPr lang="en-NZ" baseline="0" dirty="0" smtClean="0"/>
              <a:t>This is just a normal function call, so you  must pass the required arguments to that call.</a:t>
            </a:r>
          </a:p>
          <a:p>
            <a:pPr>
              <a:buFont typeface="Arial" pitchFamily="34" charset="0"/>
              <a:buChar char="•"/>
            </a:pPr>
            <a:r>
              <a:rPr lang="en-NZ" baseline="0" dirty="0" smtClean="0"/>
              <a:t>The rule is:</a:t>
            </a:r>
            <a:endParaRPr lang="en-NZ" dirty="0"/>
          </a:p>
        </p:txBody>
      </p:sp>
      <p:sp>
        <p:nvSpPr>
          <p:cNvPr id="4" name="Slide Number Placeholder 3"/>
          <p:cNvSpPr>
            <a:spLocks noGrp="1"/>
          </p:cNvSpPr>
          <p:nvPr>
            <p:ph type="sldNum" sz="quarter" idx="10"/>
          </p:nvPr>
        </p:nvSpPr>
        <p:spPr/>
        <p:txBody>
          <a:bodyPr/>
          <a:lstStyle/>
          <a:p>
            <a:fld id="{3E430CA7-505E-4DBF-87C6-B45E2273A543}"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E5EADA1-9C98-44C9-99CD-08757B51CBCC}"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AFCB6AF-3E16-4901-9B1B-C6A0721AD358}"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2EF01A-BC30-4D82-BC4E-12430E917FC5}"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1AE54A2-4CE6-445D-AF57-216D2DFB26D6}"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2E9DACE-BD93-4BEE-BC13-9B861A02C2EF}"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C2F2E58-F287-4593-9F20-17DCB896079F}"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5D68325-41BB-491B-A9A1-A708645BB4EB}"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5B2562C-E63A-49C2-973D-1763261FC93F}"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8342F9D-EDEA-4120-B3B6-C49FF46EDED0}"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84A76AE-E4F0-4610-83E0-F429DF3BD098}"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E1B3AC-C732-4DF3-A898-86FF96C60820}"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1F43C71-1826-4065-A684-E6FD957091E1}"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371600"/>
            <a:ext cx="8206680" cy="1927225"/>
          </a:xfrm>
        </p:spPr>
        <p:txBody>
          <a:bodyPr/>
          <a:lstStyle/>
          <a:p>
            <a:r>
              <a:rPr lang="en-NZ" sz="4800" dirty="0" smtClean="0"/>
              <a:t>Inheritance in C++/CLI</a:t>
            </a:r>
            <a:endParaRPr lang="en-NZ" sz="4800" dirty="0"/>
          </a:p>
        </p:txBody>
      </p:sp>
      <p:sp>
        <p:nvSpPr>
          <p:cNvPr id="5123" name="Rectangle 3"/>
          <p:cNvSpPr>
            <a:spLocks noGrp="1" noChangeArrowheads="1"/>
          </p:cNvSpPr>
          <p:nvPr>
            <p:ph type="subTitle" idx="1"/>
          </p:nvPr>
        </p:nvSpPr>
        <p:spPr>
          <a:xfrm>
            <a:off x="685800" y="3505200"/>
            <a:ext cx="7846640" cy="1752600"/>
          </a:xfrm>
        </p:spPr>
        <p:txBody>
          <a:bodyPr/>
          <a:lstStyle/>
          <a:p>
            <a:r>
              <a:rPr lang="en-NZ" dirty="0" smtClean="0"/>
              <a:t>IN628 Intermediate Architectures and Algorithms</a:t>
            </a:r>
          </a:p>
          <a:p>
            <a:r>
              <a:rPr lang="en-NZ" dirty="0" smtClean="0"/>
              <a:t>Semester 2, 2016</a:t>
            </a:r>
          </a:p>
          <a:p>
            <a:r>
              <a:rPr lang="en-NZ" dirty="0" smtClean="0"/>
              <a:t>Session 8.2</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In Child1.h</a:t>
            </a:r>
          </a:p>
          <a:p>
            <a:endParaRPr lang="en-NZ" dirty="0" smtClean="0"/>
          </a:p>
          <a:p>
            <a:endParaRPr lang="en-NZ" dirty="0" smtClean="0"/>
          </a:p>
          <a:p>
            <a:endParaRPr lang="en-NZ" dirty="0" smtClean="0"/>
          </a:p>
          <a:p>
            <a:endParaRPr lang="en-NZ" dirty="0" smtClean="0"/>
          </a:p>
          <a:p>
            <a:endParaRPr lang="en-NZ" dirty="0" smtClean="0"/>
          </a:p>
          <a:p>
            <a:endParaRPr lang="en-NZ" dirty="0" smtClean="0"/>
          </a:p>
        </p:txBody>
      </p:sp>
      <p:pic>
        <p:nvPicPr>
          <p:cNvPr id="4099" name="Picture 3"/>
          <p:cNvPicPr>
            <a:picLocks noChangeAspect="1" noChangeArrowheads="1"/>
          </p:cNvPicPr>
          <p:nvPr/>
        </p:nvPicPr>
        <p:blipFill>
          <a:blip r:embed="rId3" cstate="print"/>
          <a:srcRect/>
          <a:stretch>
            <a:fillRect/>
          </a:stretch>
        </p:blipFill>
        <p:spPr bwMode="auto">
          <a:xfrm>
            <a:off x="611560" y="2321793"/>
            <a:ext cx="7833153" cy="29794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In Child1.cpp</a:t>
            </a:r>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755575" y="2564904"/>
            <a:ext cx="7326031" cy="2808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Overriding</a:t>
            </a:r>
          </a:p>
          <a:p>
            <a:r>
              <a:rPr lang="en-NZ" dirty="0" smtClean="0"/>
              <a:t>virtual</a:t>
            </a:r>
          </a:p>
          <a:p>
            <a:pPr lvl="1"/>
            <a:r>
              <a:rPr lang="en-NZ" sz="2400" dirty="0" smtClean="0"/>
              <a:t>The parent provides a default code body (may be empty)</a:t>
            </a:r>
          </a:p>
          <a:p>
            <a:pPr lvl="1"/>
            <a:r>
              <a:rPr lang="en-NZ" sz="2400" dirty="0" smtClean="0"/>
              <a:t>Children have the option of overriding with their own code, or using the parent’s default version</a:t>
            </a:r>
          </a:p>
          <a:p>
            <a:pPr lvl="1"/>
            <a:endParaRPr lang="en-NZ" sz="2400" dirty="0" smtClean="0"/>
          </a:p>
          <a:p>
            <a:r>
              <a:rPr lang="en-NZ" dirty="0" smtClean="0"/>
              <a:t>abstract</a:t>
            </a:r>
          </a:p>
          <a:p>
            <a:pPr lvl="1"/>
            <a:r>
              <a:rPr lang="en-NZ" sz="2400" dirty="0" smtClean="0"/>
              <a:t>The parent provides no code body</a:t>
            </a:r>
          </a:p>
          <a:p>
            <a:pPr lvl="1"/>
            <a:r>
              <a:rPr lang="en-NZ" sz="2400" dirty="0" smtClean="0"/>
              <a:t>All children </a:t>
            </a:r>
            <a:r>
              <a:rPr lang="en-NZ" sz="2400" b="1" dirty="0" smtClean="0"/>
              <a:t>must</a:t>
            </a:r>
            <a:r>
              <a:rPr lang="en-NZ" sz="2400" dirty="0" smtClean="0"/>
              <a:t> provide their own code</a:t>
            </a:r>
          </a:p>
          <a:p>
            <a:pPr lvl="1"/>
            <a:r>
              <a:rPr lang="en-NZ" sz="2400" dirty="0" smtClean="0"/>
              <a:t>Instances of the parent class cannot be instantiated.</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467544" y="1628800"/>
            <a:ext cx="6048672" cy="4903090"/>
          </a:xfrm>
          <a:prstGeom prst="rect">
            <a:avLst/>
          </a:prstGeom>
          <a:noFill/>
          <a:ln w="9525">
            <a:noFill/>
            <a:miter lim="800000"/>
            <a:headEnd/>
            <a:tailEnd/>
          </a:ln>
        </p:spPr>
      </p:pic>
      <p:cxnSp>
        <p:nvCxnSpPr>
          <p:cNvPr id="6" name="Straight Arrow Connector 5"/>
          <p:cNvCxnSpPr/>
          <p:nvPr/>
        </p:nvCxnSpPr>
        <p:spPr>
          <a:xfrm flipH="1" flipV="1">
            <a:off x="2915816" y="3068960"/>
            <a:ext cx="936104"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940152" y="5301208"/>
            <a:ext cx="1224136"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1560" y="5589240"/>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9552" y="5877272"/>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In Child1.h</a:t>
            </a:r>
            <a:endParaRPr lang="en-NZ" dirty="0"/>
          </a:p>
        </p:txBody>
      </p:sp>
      <p:pic>
        <p:nvPicPr>
          <p:cNvPr id="7170" name="Picture 2"/>
          <p:cNvPicPr>
            <a:picLocks noChangeAspect="1" noChangeArrowheads="1"/>
          </p:cNvPicPr>
          <p:nvPr/>
        </p:nvPicPr>
        <p:blipFill>
          <a:blip r:embed="rId3" cstate="print"/>
          <a:srcRect/>
          <a:stretch>
            <a:fillRect/>
          </a:stretch>
        </p:blipFill>
        <p:spPr bwMode="auto">
          <a:xfrm>
            <a:off x="467544" y="2564904"/>
            <a:ext cx="8317260" cy="36724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In Child1.cpp</a:t>
            </a:r>
            <a:endParaRPr lang="en-NZ" dirty="0"/>
          </a:p>
        </p:txBody>
      </p:sp>
      <p:pic>
        <p:nvPicPr>
          <p:cNvPr id="8194" name="Picture 2"/>
          <p:cNvPicPr>
            <a:picLocks noChangeAspect="1" noChangeArrowheads="1"/>
          </p:cNvPicPr>
          <p:nvPr/>
        </p:nvPicPr>
        <p:blipFill>
          <a:blip r:embed="rId3" cstate="print"/>
          <a:srcRect/>
          <a:stretch>
            <a:fillRect/>
          </a:stretch>
        </p:blipFill>
        <p:spPr bwMode="auto">
          <a:xfrm>
            <a:off x="511671" y="2276872"/>
            <a:ext cx="5658677" cy="41044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3" cstate="print"/>
          <a:srcRect/>
          <a:stretch>
            <a:fillRect/>
          </a:stretch>
        </p:blipFill>
        <p:spPr bwMode="auto">
          <a:xfrm>
            <a:off x="486915" y="1628800"/>
            <a:ext cx="7757493" cy="439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endParaRPr lang="en-NZ"/>
          </a:p>
        </p:txBody>
      </p:sp>
      <p:pic>
        <p:nvPicPr>
          <p:cNvPr id="10243" name="Picture 3"/>
          <p:cNvPicPr>
            <a:picLocks noChangeAspect="1" noChangeArrowheads="1"/>
          </p:cNvPicPr>
          <p:nvPr/>
        </p:nvPicPr>
        <p:blipFill>
          <a:blip r:embed="rId3" cstate="print"/>
          <a:srcRect/>
          <a:stretch>
            <a:fillRect/>
          </a:stretch>
        </p:blipFill>
        <p:spPr bwMode="auto">
          <a:xfrm>
            <a:off x="467544" y="1628800"/>
            <a:ext cx="7509182" cy="936104"/>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347663" y="4077072"/>
            <a:ext cx="8448675" cy="1781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Practical</a:t>
            </a:r>
            <a:endParaRPr lang="en-NZ" dirty="0"/>
          </a:p>
        </p:txBody>
      </p:sp>
      <p:sp>
        <p:nvSpPr>
          <p:cNvPr id="3" name="Content Placeholder 2"/>
          <p:cNvSpPr>
            <a:spLocks noGrp="1"/>
          </p:cNvSpPr>
          <p:nvPr>
            <p:ph idx="1"/>
          </p:nvPr>
        </p:nvSpPr>
        <p:spPr/>
        <p:txBody>
          <a:bodyPr/>
          <a:lstStyle/>
          <a:p>
            <a:r>
              <a:rPr lang="en-NZ" dirty="0" smtClean="0"/>
              <a:t>Approach-Avoid</a:t>
            </a:r>
          </a:p>
          <a:p>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755576" y="2276872"/>
            <a:ext cx="7399198"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normAutofit lnSpcReduction="10000"/>
          </a:bodyPr>
          <a:lstStyle/>
          <a:p>
            <a:r>
              <a:rPr lang="en-NZ" dirty="0" smtClean="0"/>
              <a:t>Use Inheritance Approach Avoid Skeleton</a:t>
            </a:r>
          </a:p>
          <a:p>
            <a:r>
              <a:rPr lang="en-NZ" dirty="0" smtClean="0"/>
              <a:t>Carefully study the existing classes, </a:t>
            </a:r>
            <a:r>
              <a:rPr lang="en-NZ" dirty="0" err="1" smtClean="0"/>
              <a:t>SimpleSprite</a:t>
            </a:r>
            <a:r>
              <a:rPr lang="en-NZ" dirty="0" smtClean="0"/>
              <a:t>, SpriteList and Form1. Read the comments in Form1.h</a:t>
            </a:r>
          </a:p>
          <a:p>
            <a:r>
              <a:rPr lang="en-NZ" dirty="0" smtClean="0"/>
              <a:t>Add two new classes </a:t>
            </a:r>
            <a:r>
              <a:rPr lang="en-NZ" dirty="0" err="1" smtClean="0"/>
              <a:t>Approacher</a:t>
            </a:r>
            <a:r>
              <a:rPr lang="en-NZ" dirty="0" smtClean="0"/>
              <a:t> and Avoider, both descended from </a:t>
            </a:r>
            <a:r>
              <a:rPr lang="en-NZ" dirty="0" err="1" smtClean="0"/>
              <a:t>SimpleSprite</a:t>
            </a:r>
            <a:r>
              <a:rPr lang="en-NZ" dirty="0" smtClean="0"/>
              <a:t>, so that your application runs as in the demo.</a:t>
            </a:r>
          </a:p>
          <a:p>
            <a:r>
              <a:rPr lang="en-NZ" dirty="0" smtClean="0"/>
              <a:t>Before creating your new child classes, decide:</a:t>
            </a:r>
          </a:p>
          <a:p>
            <a:pPr lvl="1"/>
            <a:r>
              <a:rPr lang="en-NZ" dirty="0" smtClean="0"/>
              <a:t>What data members and methods do they inherit from their parent?</a:t>
            </a:r>
          </a:p>
          <a:p>
            <a:pPr lvl="1"/>
            <a:r>
              <a:rPr lang="en-NZ" dirty="0" smtClean="0"/>
              <a:t>What additional data members (if any) do they each need?</a:t>
            </a:r>
          </a:p>
          <a:p>
            <a:pPr lvl="1"/>
            <a:r>
              <a:rPr lang="en-NZ" dirty="0" smtClean="0"/>
              <a:t>What additional methods (if any) do they each need?</a:t>
            </a:r>
          </a:p>
          <a:p>
            <a:pPr lvl="1"/>
            <a:r>
              <a:rPr lang="en-NZ" dirty="0" smtClean="0"/>
              <a:t>What inherited methods (if any) do they each need to override?</a:t>
            </a:r>
          </a:p>
          <a:p>
            <a:pPr lvl="1"/>
            <a:r>
              <a:rPr lang="en-NZ" dirty="0" smtClean="0"/>
              <a:t>If you are going to add methods or override inherited methods, what is the logic for each one?</a:t>
            </a:r>
          </a:p>
          <a:p>
            <a:pPr lvl="1"/>
            <a:endParaRPr lang="en-NZ" dirty="0" smtClean="0"/>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in OO - Review</a:t>
            </a:r>
            <a:endParaRPr lang="en-NZ" dirty="0"/>
          </a:p>
        </p:txBody>
      </p:sp>
      <p:sp>
        <p:nvSpPr>
          <p:cNvPr id="3" name="Content Placeholder 2"/>
          <p:cNvSpPr>
            <a:spLocks noGrp="1"/>
          </p:cNvSpPr>
          <p:nvPr>
            <p:ph idx="1"/>
          </p:nvPr>
        </p:nvSpPr>
        <p:spPr>
          <a:xfrm>
            <a:off x="457200" y="1600200"/>
            <a:ext cx="8507288" cy="4876800"/>
          </a:xfrm>
        </p:spPr>
        <p:txBody>
          <a:bodyPr/>
          <a:lstStyle/>
          <a:p>
            <a:r>
              <a:rPr lang="en-NZ" dirty="0" smtClean="0"/>
              <a:t>A group of classes are related in that they have a common core of shared functionality and/or data.</a:t>
            </a:r>
          </a:p>
          <a:p>
            <a:r>
              <a:rPr lang="en-NZ" dirty="0" smtClean="0"/>
              <a:t>Child classes extend parent (base classes) by descent.</a:t>
            </a:r>
          </a:p>
          <a:p>
            <a:r>
              <a:rPr lang="en-NZ" dirty="0" smtClean="0"/>
              <a:t>Child classes contain all public or protected data and methods of their ancestors.</a:t>
            </a:r>
          </a:p>
          <a:p>
            <a:r>
              <a:rPr lang="en-NZ" dirty="0" smtClean="0"/>
              <a:t>Inheritance promotes code reuse and reduces code duplication.</a:t>
            </a:r>
          </a:p>
          <a:p>
            <a:r>
              <a:rPr lang="en-NZ" dirty="0" smtClean="0"/>
              <a:t>Child classes contain additional data, additional functionality or polymorphic implementations.</a:t>
            </a:r>
          </a:p>
          <a:p>
            <a:r>
              <a:rPr lang="en-NZ" dirty="0" smtClean="0"/>
              <a:t>The parent-child relationship must be an “is-a” relationship, not a “has-a” relationship.</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in OO - Review</a:t>
            </a:r>
            <a:endParaRPr lang="en-NZ" dirty="0"/>
          </a:p>
        </p:txBody>
      </p:sp>
      <p:sp>
        <p:nvSpPr>
          <p:cNvPr id="3" name="Content Placeholder 2"/>
          <p:cNvSpPr>
            <a:spLocks noGrp="1"/>
          </p:cNvSpPr>
          <p:nvPr>
            <p:ph idx="1"/>
          </p:nvPr>
        </p:nvSpPr>
        <p:spPr/>
        <p:txBody>
          <a:bodyPr/>
          <a:lstStyle/>
          <a:p>
            <a:r>
              <a:rPr lang="en-NZ" dirty="0" smtClean="0"/>
              <a:t>Inheritance for extension</a:t>
            </a:r>
            <a:endParaRPr lang="en-NZ" dirty="0"/>
          </a:p>
        </p:txBody>
      </p:sp>
      <p:sp>
        <p:nvSpPr>
          <p:cNvPr id="4" name="Rectangle 3"/>
          <p:cNvSpPr/>
          <p:nvPr/>
        </p:nvSpPr>
        <p:spPr>
          <a:xfrm>
            <a:off x="2843808" y="2852936"/>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a:t>
            </a:r>
            <a:r>
              <a:rPr lang="en-NZ" dirty="0" smtClean="0"/>
              <a:t>Class</a:t>
            </a:r>
            <a:r>
              <a:rPr lang="en-NZ" dirty="0" smtClean="0"/>
              <a:t>: </a:t>
            </a:r>
            <a:r>
              <a:rPr lang="en-NZ" dirty="0" smtClean="0"/>
              <a:t>Common </a:t>
            </a:r>
            <a:r>
              <a:rPr lang="en-NZ" dirty="0" smtClean="0"/>
              <a:t>Core</a:t>
            </a:r>
            <a:endParaRPr lang="en-NZ" dirty="0"/>
          </a:p>
        </p:txBody>
      </p:sp>
      <p:sp>
        <p:nvSpPr>
          <p:cNvPr id="5" name="Rectangle 4"/>
          <p:cNvSpPr/>
          <p:nvPr/>
        </p:nvSpPr>
        <p:spPr>
          <a:xfrm>
            <a:off x="2843808" y="4869160"/>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a:t>
            </a:r>
            <a:r>
              <a:rPr lang="en-NZ" dirty="0" smtClean="0"/>
              <a:t>Class: + </a:t>
            </a:r>
            <a:r>
              <a:rPr lang="en-NZ" dirty="0" smtClean="0"/>
              <a:t>Specialised</a:t>
            </a:r>
            <a:endParaRPr lang="en-NZ" dirty="0"/>
          </a:p>
        </p:txBody>
      </p:sp>
      <p:cxnSp>
        <p:nvCxnSpPr>
          <p:cNvPr id="7" name="Straight Arrow Connector 6"/>
          <p:cNvCxnSpPr>
            <a:stCxn id="4" idx="2"/>
            <a:endCxn id="5" idx="0"/>
          </p:cNvCxnSpPr>
          <p:nvPr/>
        </p:nvCxnSpPr>
        <p:spPr>
          <a:xfrm>
            <a:off x="4535996" y="4149080"/>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in OO - Review</a:t>
            </a:r>
            <a:endParaRPr lang="en-NZ" dirty="0"/>
          </a:p>
        </p:txBody>
      </p:sp>
      <p:sp>
        <p:nvSpPr>
          <p:cNvPr id="3" name="Content Placeholder 2"/>
          <p:cNvSpPr>
            <a:spLocks noGrp="1"/>
          </p:cNvSpPr>
          <p:nvPr>
            <p:ph idx="1"/>
          </p:nvPr>
        </p:nvSpPr>
        <p:spPr/>
        <p:txBody>
          <a:bodyPr/>
          <a:lstStyle/>
          <a:p>
            <a:r>
              <a:rPr lang="en-NZ" dirty="0" smtClean="0"/>
              <a:t>Inheritance for polymorphism</a:t>
            </a:r>
            <a:endParaRPr lang="en-NZ" dirty="0"/>
          </a:p>
        </p:txBody>
      </p:sp>
      <p:sp>
        <p:nvSpPr>
          <p:cNvPr id="4" name="Rectangle 3"/>
          <p:cNvSpPr/>
          <p:nvPr/>
        </p:nvSpPr>
        <p:spPr>
          <a:xfrm>
            <a:off x="2843808" y="2852936"/>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 Common Core</a:t>
            </a:r>
          </a:p>
          <a:p>
            <a:pPr algn="ctr"/>
            <a:r>
              <a:rPr lang="en-NZ" dirty="0" smtClean="0"/>
              <a:t>Including </a:t>
            </a:r>
            <a:r>
              <a:rPr lang="en-NZ" dirty="0" err="1" smtClean="0"/>
              <a:t>ImportantJob</a:t>
            </a:r>
            <a:endParaRPr lang="en-NZ" dirty="0"/>
          </a:p>
        </p:txBody>
      </p:sp>
      <p:sp>
        <p:nvSpPr>
          <p:cNvPr id="5" name="Rectangle 4"/>
          <p:cNvSpPr/>
          <p:nvPr/>
        </p:nvSpPr>
        <p:spPr>
          <a:xfrm>
            <a:off x="683568"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Class1</a:t>
            </a:r>
          </a:p>
          <a:p>
            <a:pPr algn="ctr"/>
            <a:r>
              <a:rPr lang="en-NZ" dirty="0" smtClean="0"/>
              <a:t>Implements </a:t>
            </a:r>
            <a:r>
              <a:rPr lang="en-NZ" dirty="0" err="1" smtClean="0"/>
              <a:t>ImportantJob</a:t>
            </a:r>
            <a:r>
              <a:rPr lang="en-NZ" dirty="0" smtClean="0"/>
              <a:t> with algorithm 1</a:t>
            </a:r>
            <a:endParaRPr lang="en-NZ" dirty="0"/>
          </a:p>
        </p:txBody>
      </p:sp>
      <p:cxnSp>
        <p:nvCxnSpPr>
          <p:cNvPr id="7" name="Straight Arrow Connector 6"/>
          <p:cNvCxnSpPr>
            <a:stCxn id="4" idx="2"/>
            <a:endCxn id="5" idx="0"/>
          </p:cNvCxnSpPr>
          <p:nvPr/>
        </p:nvCxnSpPr>
        <p:spPr>
          <a:xfrm flipH="1">
            <a:off x="2375756" y="4149080"/>
            <a:ext cx="2160240"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96036"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Class2</a:t>
            </a:r>
          </a:p>
          <a:p>
            <a:pPr algn="ctr"/>
            <a:r>
              <a:rPr lang="en-NZ" dirty="0" smtClean="0"/>
              <a:t>Implements </a:t>
            </a:r>
            <a:r>
              <a:rPr lang="en-NZ" dirty="0" err="1" smtClean="0"/>
              <a:t>ImportantJob</a:t>
            </a:r>
            <a:r>
              <a:rPr lang="en-NZ" dirty="0" smtClean="0"/>
              <a:t> with algorithm 2</a:t>
            </a:r>
            <a:endParaRPr lang="en-NZ" dirty="0"/>
          </a:p>
        </p:txBody>
      </p:sp>
      <p:cxnSp>
        <p:nvCxnSpPr>
          <p:cNvPr id="10" name="Straight Arrow Connector 9"/>
          <p:cNvCxnSpPr>
            <a:stCxn id="4" idx="2"/>
            <a:endCxn id="9" idx="0"/>
          </p:cNvCxnSpPr>
          <p:nvPr/>
        </p:nvCxnSpPr>
        <p:spPr>
          <a:xfrm>
            <a:off x="4535996" y="4149080"/>
            <a:ext cx="2052228"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Dangers of Inheritance</a:t>
            </a:r>
            <a:endParaRPr lang="en-NZ" dirty="0"/>
          </a:p>
        </p:txBody>
      </p:sp>
      <p:sp>
        <p:nvSpPr>
          <p:cNvPr id="3" name="Content Placeholder 2"/>
          <p:cNvSpPr>
            <a:spLocks noGrp="1"/>
          </p:cNvSpPr>
          <p:nvPr>
            <p:ph idx="1"/>
          </p:nvPr>
        </p:nvSpPr>
        <p:spPr/>
        <p:txBody>
          <a:bodyPr/>
          <a:lstStyle/>
          <a:p>
            <a:r>
              <a:rPr lang="en-NZ" dirty="0" smtClean="0"/>
              <a:t>Cumbersome hierarchies – confusing to use</a:t>
            </a:r>
          </a:p>
          <a:p>
            <a:r>
              <a:rPr lang="en-NZ" dirty="0" smtClean="0"/>
              <a:t>Single hierarchical structure not a good match for information architecture.</a:t>
            </a:r>
          </a:p>
          <a:p>
            <a:r>
              <a:rPr lang="en-NZ" dirty="0" smtClean="0"/>
              <a:t>Hidden functionality in ancestors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Don’t Use Inheritance....</a:t>
            </a:r>
            <a:endParaRPr lang="en-NZ" dirty="0"/>
          </a:p>
        </p:txBody>
      </p:sp>
      <p:sp>
        <p:nvSpPr>
          <p:cNvPr id="3" name="Content Placeholder 2"/>
          <p:cNvSpPr>
            <a:spLocks noGrp="1"/>
          </p:cNvSpPr>
          <p:nvPr>
            <p:ph idx="1"/>
          </p:nvPr>
        </p:nvSpPr>
        <p:spPr/>
        <p:txBody>
          <a:bodyPr/>
          <a:lstStyle/>
          <a:p>
            <a:r>
              <a:rPr lang="en-NZ" dirty="0" smtClean="0"/>
              <a:t>...when it isn’t a true “is-a” relationship</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107504" y="1628800"/>
            <a:ext cx="4038600" cy="34671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02038" y="1628800"/>
            <a:ext cx="4362450" cy="268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In Child1.h</a:t>
            </a:r>
            <a:endParaRPr lang="en-NZ" dirty="0"/>
          </a:p>
        </p:txBody>
      </p:sp>
      <p:pic>
        <p:nvPicPr>
          <p:cNvPr id="5" name="Picture 2"/>
          <p:cNvPicPr>
            <a:picLocks noChangeAspect="1" noChangeArrowheads="1"/>
          </p:cNvPicPr>
          <p:nvPr/>
        </p:nvPicPr>
        <p:blipFill>
          <a:blip r:embed="rId3" cstate="print"/>
          <a:srcRect/>
          <a:stretch>
            <a:fillRect/>
          </a:stretch>
        </p:blipFill>
        <p:spPr bwMode="auto">
          <a:xfrm>
            <a:off x="467544" y="2420888"/>
            <a:ext cx="5912547" cy="12961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 Syntax in C++/CLI</a:t>
            </a:r>
            <a:endParaRPr lang="en-NZ" dirty="0"/>
          </a:p>
        </p:txBody>
      </p:sp>
      <p:sp>
        <p:nvSpPr>
          <p:cNvPr id="3" name="Content Placeholder 2"/>
          <p:cNvSpPr>
            <a:spLocks noGrp="1"/>
          </p:cNvSpPr>
          <p:nvPr>
            <p:ph idx="1"/>
          </p:nvPr>
        </p:nvSpPr>
        <p:spPr/>
        <p:txBody>
          <a:bodyPr/>
          <a:lstStyle/>
          <a:p>
            <a:r>
              <a:rPr lang="en-NZ" dirty="0" smtClean="0"/>
              <a:t>In Child1.h</a:t>
            </a:r>
          </a:p>
          <a:p>
            <a:endParaRPr lang="en-NZ" dirty="0" smtClean="0"/>
          </a:p>
          <a:p>
            <a:endParaRPr lang="en-NZ" dirty="0" smtClean="0"/>
          </a:p>
          <a:p>
            <a:endParaRPr lang="en-NZ" dirty="0" smtClean="0"/>
          </a:p>
          <a:p>
            <a:endParaRPr lang="en-NZ" dirty="0" smtClean="0"/>
          </a:p>
          <a:p>
            <a:endParaRPr lang="en-NZ" dirty="0" smtClean="0"/>
          </a:p>
          <a:p>
            <a:endParaRPr lang="en-NZ" dirty="0" smtClean="0"/>
          </a:p>
          <a:p>
            <a:r>
              <a:rPr lang="en-NZ" dirty="0" smtClean="0"/>
              <a:t>If you want to call the parent constructor, make sure the child constructor contains </a:t>
            </a:r>
            <a:r>
              <a:rPr lang="en-NZ" i="1" dirty="0" smtClean="0"/>
              <a:t>at least</a:t>
            </a:r>
            <a:r>
              <a:rPr lang="en-NZ" dirty="0" smtClean="0"/>
              <a:t> all the input arguments that the parent constructor contains.</a:t>
            </a:r>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395536" y="2276872"/>
            <a:ext cx="8768267" cy="20882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1225</TotalTime>
  <Words>1873</Words>
  <Application>Microsoft Office PowerPoint</Application>
  <PresentationFormat>On-screen Show (4:3)</PresentationFormat>
  <Paragraphs>198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Inheritance in C++/CLI</vt:lpstr>
      <vt:lpstr>Inheritance in OO - Review</vt:lpstr>
      <vt:lpstr>Inheritance in OO - Review</vt:lpstr>
      <vt:lpstr>Inheritance in OO - Review</vt:lpstr>
      <vt:lpstr>Dangers of Inheritance</vt:lpstr>
      <vt:lpstr>Don’t Use Inheritance....</vt:lpstr>
      <vt:lpstr>Inheritance Syntax in C++/CLI</vt:lpstr>
      <vt:lpstr>Inheritance Syntax in C++/CLI</vt:lpstr>
      <vt:lpstr>Inheritance Syntax in C++/CLI</vt:lpstr>
      <vt:lpstr>Inheritance Syntax in C++/CLI</vt:lpstr>
      <vt:lpstr>Inheritance Syntax in C++/CLI</vt:lpstr>
      <vt:lpstr>Inheritance Syntax in C++/CLI</vt:lpstr>
      <vt:lpstr>Inheritance Syntax in C++/CLI</vt:lpstr>
      <vt:lpstr>Inheritance Syntax in C++/CLI</vt:lpstr>
      <vt:lpstr>Inheritance Syntax in C++/CLI</vt:lpstr>
      <vt:lpstr>Inheritance Syntax in C++/CLI</vt:lpstr>
      <vt:lpstr>Inheritance Syntax in C++/CLI</vt:lpstr>
      <vt:lpstr>Practical</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366</cp:revision>
  <dcterms:created xsi:type="dcterms:W3CDTF">1601-01-01T00:00:00Z</dcterms:created>
  <dcterms:modified xsi:type="dcterms:W3CDTF">2016-09-06T21:53:30Z</dcterms:modified>
</cp:coreProperties>
</file>