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14"/>
  </p:notesMasterIdLst>
  <p:sldIdLst>
    <p:sldId id="256" r:id="rId2"/>
    <p:sldId id="266" r:id="rId3"/>
    <p:sldId id="341" r:id="rId4"/>
    <p:sldId id="280" r:id="rId5"/>
    <p:sldId id="268" r:id="rId6"/>
    <p:sldId id="278" r:id="rId7"/>
    <p:sldId id="338" r:id="rId8"/>
    <p:sldId id="267" r:id="rId9"/>
    <p:sldId id="275" r:id="rId10"/>
    <p:sldId id="276" r:id="rId11"/>
    <p:sldId id="295" r:id="rId12"/>
    <p:sldId id="340" r:id="rId13"/>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2542" autoAdjust="0"/>
  </p:normalViewPr>
  <p:slideViewPr>
    <p:cSldViewPr>
      <p:cViewPr varScale="1">
        <p:scale>
          <a:sx n="45" d="100"/>
          <a:sy n="45" d="100"/>
        </p:scale>
        <p:origin x="-2530"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NZ"/>
          </a:p>
        </p:txBody>
      </p:sp>
      <p:sp>
        <p:nvSpPr>
          <p:cNvPr id="9219"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NZ"/>
          </a:p>
        </p:txBody>
      </p:sp>
      <p:sp>
        <p:nvSpPr>
          <p:cNvPr id="36868"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9222"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NZ"/>
          </a:p>
        </p:txBody>
      </p:sp>
      <p:sp>
        <p:nvSpPr>
          <p:cNvPr id="9223"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13C0E4BD-237A-4027-AC2F-57B39F16B97A}" type="slidenum">
              <a:rPr lang="en-NZ"/>
              <a:pPr>
                <a:defRPr/>
              </a:pPr>
              <a:t>‹#›</a:t>
            </a:fld>
            <a:endParaRPr lang="en-NZ"/>
          </a:p>
        </p:txBody>
      </p:sp>
    </p:spTree>
    <p:extLst>
      <p:ext uri="{BB962C8B-B14F-4D97-AF65-F5344CB8AC3E}">
        <p14:creationId xmlns:p14="http://schemas.microsoft.com/office/powerpoint/2010/main" xmlns="" val="149422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8D96B96-39F0-4A12-8462-D66EB2D96137}" type="slidenum">
              <a:rPr lang="en-NZ"/>
              <a:pPr/>
              <a:t>2</a:t>
            </a:fld>
            <a:endParaRPr lang="en-NZ"/>
          </a:p>
        </p:txBody>
      </p:sp>
      <p:sp>
        <p:nvSpPr>
          <p:cNvPr id="50179" name="Rectangle 2"/>
          <p:cNvSpPr>
            <a:spLocks noGrp="1" noRot="1" noChangeAspect="1" noChangeArrowheads="1" noTextEdit="1"/>
          </p:cNvSpPr>
          <p:nvPr>
            <p:ph type="sldImg"/>
          </p:nvPr>
        </p:nvSpPr>
        <p:spPr>
          <a:xfrm>
            <a:off x="917575" y="744538"/>
            <a:ext cx="4962525" cy="3722687"/>
          </a:xfrm>
          <a:ln/>
        </p:spPr>
      </p:sp>
      <p:sp>
        <p:nvSpPr>
          <p:cNvPr id="50180" name="Rectangle 3"/>
          <p:cNvSpPr>
            <a:spLocks noGrp="1" noChangeArrowheads="1"/>
          </p:cNvSpPr>
          <p:nvPr>
            <p:ph type="body" idx="1"/>
          </p:nvPr>
        </p:nvSpPr>
        <p:spPr>
          <a:noFill/>
          <a:ln/>
        </p:spPr>
        <p:txBody>
          <a:bodyPr/>
          <a:lstStyle/>
          <a:p>
            <a:pPr eaLnBrk="1" hangingPunct="1">
              <a:buFontTx/>
              <a:buChar char="•"/>
            </a:pPr>
            <a:r>
              <a:rPr lang="en-US" dirty="0" smtClean="0"/>
              <a:t>The</a:t>
            </a:r>
            <a:r>
              <a:rPr lang="en-US" baseline="0" dirty="0" smtClean="0"/>
              <a:t> next technique up. We will build one of these systems next week</a:t>
            </a:r>
          </a:p>
          <a:p>
            <a:pPr eaLnBrk="1" hangingPunct="1">
              <a:buFontTx/>
              <a:buChar char="•"/>
            </a:pPr>
            <a:r>
              <a:rPr lang="en-US" baseline="0" dirty="0" smtClean="0"/>
              <a:t>This approach requires describing the behaviour of an entity in terms of states, actions and events.</a:t>
            </a:r>
          </a:p>
          <a:p>
            <a:pPr eaLnBrk="1" hangingPunct="1">
              <a:buFontTx/>
              <a:buChar char="•"/>
            </a:pPr>
            <a:endParaRPr lang="en-US" baseline="0" dirty="0" smtClean="0"/>
          </a:p>
          <a:p>
            <a:pPr eaLnBrk="1" hangingPunct="1">
              <a:buFontTx/>
              <a:buChar char="•"/>
            </a:pPr>
            <a:r>
              <a:rPr lang="en-US" b="1" baseline="0" dirty="0" smtClean="0"/>
              <a:t>NB: The diagram shows only the states and events. The Actions are included in an additional table that has a column for State and a column for Action</a:t>
            </a:r>
            <a:r>
              <a:rPr lang="en-US" b="1" baseline="0" dirty="0" smtClean="0"/>
              <a:t>. Seen next slide</a:t>
            </a:r>
            <a:endParaRPr lang="en-US" b="1" baseline="0" dirty="0" smtClean="0"/>
          </a:p>
          <a:p>
            <a:pPr eaLnBrk="1" hangingPunct="1">
              <a:buFontTx/>
              <a:buChar char="•"/>
            </a:pPr>
            <a:endParaRPr lang="en-US" baseline="0" dirty="0" smtClean="0"/>
          </a:p>
          <a:p>
            <a:pPr eaLnBrk="1" hangingPunct="1">
              <a:buFontTx/>
              <a:buChar char="•"/>
            </a:pPr>
            <a:r>
              <a:rPr lang="en-US" baseline="0" dirty="0" smtClean="0"/>
              <a:t>If the behaviour can be captured this way, there is a good structured technique for coding it up.</a:t>
            </a:r>
          </a:p>
          <a:p>
            <a:pPr eaLnBrk="1" hangingPunct="1">
              <a:buFontTx/>
              <a:buChar char="•"/>
            </a:pPr>
            <a:r>
              <a:rPr lang="en-US" dirty="0" smtClean="0"/>
              <a:t>Example:</a:t>
            </a:r>
            <a:r>
              <a:rPr lang="en-US" baseline="0" dirty="0" smtClean="0"/>
              <a:t> </a:t>
            </a:r>
            <a:r>
              <a:rPr lang="en-US" dirty="0" smtClean="0"/>
              <a:t>This is a diagram describing the behaviour of my cat</a:t>
            </a:r>
            <a:r>
              <a:rPr lang="en-US" baseline="0" dirty="0" smtClean="0"/>
              <a:t> Eddie.</a:t>
            </a:r>
            <a:endParaRPr lang="en-US" dirty="0" smtClean="0"/>
          </a:p>
          <a:p>
            <a:pPr eaLnBrk="1" hangingPunct="1">
              <a:buFontTx/>
              <a:buChar char="•"/>
            </a:pPr>
            <a:r>
              <a:rPr lang="en-US" dirty="0" smtClean="0"/>
              <a:t>Usually, my cat is in the sleeping state. His actions there are sleeping, drooling and occasionally rolling over.</a:t>
            </a:r>
          </a:p>
          <a:p>
            <a:pPr eaLnBrk="1" hangingPunct="1">
              <a:buFontTx/>
              <a:buChar char="•"/>
            </a:pPr>
            <a:r>
              <a:rPr lang="en-US" dirty="0" smtClean="0"/>
              <a:t>If a </a:t>
            </a:r>
            <a:r>
              <a:rPr lang="en-US" dirty="0" err="1" smtClean="0"/>
              <a:t>neighbour</a:t>
            </a:r>
            <a:r>
              <a:rPr lang="en-US" dirty="0" smtClean="0"/>
              <a:t> cat enters the yard, my cat will sense it. This is an event and causes him to change state.</a:t>
            </a:r>
          </a:p>
          <a:p>
            <a:pPr eaLnBrk="1" hangingPunct="1">
              <a:buFontTx/>
              <a:buChar char="•"/>
            </a:pPr>
            <a:r>
              <a:rPr lang="en-US" dirty="0" smtClean="0"/>
              <a:t>He changes to the Chasing </a:t>
            </a:r>
            <a:r>
              <a:rPr lang="en-US" dirty="0" err="1" smtClean="0"/>
              <a:t>Neighbour</a:t>
            </a:r>
            <a:r>
              <a:rPr lang="en-US" dirty="0" smtClean="0"/>
              <a:t> Cat state. His actions in this state are </a:t>
            </a:r>
            <a:r>
              <a:rPr lang="en-US" dirty="0" err="1" smtClean="0"/>
              <a:t>targetting</a:t>
            </a:r>
            <a:r>
              <a:rPr lang="en-US" dirty="0" smtClean="0"/>
              <a:t> the </a:t>
            </a:r>
            <a:r>
              <a:rPr lang="en-US" dirty="0" err="1" smtClean="0"/>
              <a:t>neighbour</a:t>
            </a:r>
            <a:r>
              <a:rPr lang="en-US" dirty="0" smtClean="0"/>
              <a:t> cat (like the </a:t>
            </a:r>
            <a:r>
              <a:rPr lang="en-US" dirty="0" err="1" smtClean="0"/>
              <a:t>Approachers</a:t>
            </a:r>
            <a:r>
              <a:rPr lang="en-US" dirty="0" smtClean="0"/>
              <a:t> did with </a:t>
            </a:r>
            <a:r>
              <a:rPr lang="en-US" dirty="0" err="1" smtClean="0"/>
              <a:t>Blobbo</a:t>
            </a:r>
            <a:r>
              <a:rPr lang="en-US" dirty="0" smtClean="0"/>
              <a:t>), and hissing.</a:t>
            </a:r>
          </a:p>
          <a:p>
            <a:pPr eaLnBrk="1" hangingPunct="1">
              <a:buFontTx/>
              <a:buChar char="•"/>
            </a:pPr>
            <a:r>
              <a:rPr lang="en-US" dirty="0" smtClean="0"/>
              <a:t>When the </a:t>
            </a:r>
            <a:r>
              <a:rPr lang="en-US" dirty="0" err="1" smtClean="0"/>
              <a:t>neighbour</a:t>
            </a:r>
            <a:r>
              <a:rPr lang="en-US" dirty="0" smtClean="0"/>
              <a:t> cat is gone, he returns to the sleep state.</a:t>
            </a:r>
          </a:p>
          <a:p>
            <a:pPr eaLnBrk="1" hangingPunct="1">
              <a:buFontTx/>
              <a:buChar char="•"/>
            </a:pPr>
            <a:r>
              <a:rPr lang="en-US" dirty="0" smtClean="0"/>
              <a:t>In the sleep state, he can become hungry. This event might occur every 15 minutes of being in the sleep state. This event would move him into the Eating state.</a:t>
            </a:r>
          </a:p>
          <a:p>
            <a:pPr eaLnBrk="1" hangingPunct="1">
              <a:buFontTx/>
              <a:buChar char="•"/>
            </a:pPr>
            <a:r>
              <a:rPr lang="en-US" dirty="0" smtClean="0"/>
              <a:t>And so on.</a:t>
            </a:r>
          </a:p>
          <a:p>
            <a:pPr eaLnBrk="1" hangingPunct="1">
              <a:buFontTx/>
              <a:buChar char="•"/>
            </a:pPr>
            <a:r>
              <a:rPr lang="en-US" dirty="0" smtClean="0"/>
              <a:t>This type of diagram is an example of a construct used in many areas of computer science and mathematics. It is called a Finite State Machine.</a:t>
            </a:r>
          </a:p>
          <a:p>
            <a:pPr eaLnBrk="1" hangingPunct="1">
              <a:buFontTx/>
              <a:buChar char="•"/>
            </a:pPr>
            <a:r>
              <a:rPr lang="en-US" dirty="0" smtClean="0"/>
              <a:t>Note that the details of the actions associated with a state are not included in the diagram, but are inferred.</a:t>
            </a:r>
          </a:p>
          <a:p>
            <a:pPr eaLnBrk="1" hangingPunct="1">
              <a:buFontTx/>
              <a:buChar char="•"/>
            </a:pPr>
            <a:r>
              <a:rPr lang="en-US" dirty="0" smtClean="0"/>
              <a:t>FSMs can be used to describe fairly complex behaviour, and they are easy to code. Think about how you would code my cat…</a:t>
            </a:r>
          </a:p>
          <a:p>
            <a:pPr eaLnBrk="1" hangingPunct="1">
              <a:buFontTx/>
              <a:buChar char="•"/>
            </a:pPr>
            <a:endParaRPr lang="en-NZ"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32053A-52A5-4526-9A05-B6B7B033FC3C}" type="slidenum">
              <a:rPr lang="en-NZ"/>
              <a:pPr/>
              <a:t>11</a:t>
            </a:fld>
            <a:endParaRPr lang="en-NZ"/>
          </a:p>
        </p:txBody>
      </p:sp>
      <p:sp>
        <p:nvSpPr>
          <p:cNvPr id="28674" name="Rectangle 2"/>
          <p:cNvSpPr>
            <a:spLocks noGrp="1" noRot="1" noChangeAspect="1" noChangeArrowheads="1" noTextEdit="1"/>
          </p:cNvSpPr>
          <p:nvPr>
            <p:ph type="sldImg"/>
          </p:nvPr>
        </p:nvSpPr>
        <p:spPr>
          <a:xfrm>
            <a:off x="917575" y="744538"/>
            <a:ext cx="4962525" cy="3722687"/>
          </a:xfrm>
          <a:ln/>
        </p:spPr>
      </p:sp>
      <p:sp>
        <p:nvSpPr>
          <p:cNvPr id="28675" name="Rectangle 3"/>
          <p:cNvSpPr>
            <a:spLocks noGrp="1" noChangeArrowheads="1"/>
          </p:cNvSpPr>
          <p:nvPr>
            <p:ph type="body" idx="1"/>
          </p:nvPr>
        </p:nvSpPr>
        <p:spPr/>
        <p:txBody>
          <a:bodyPr/>
          <a:lstStyle/>
          <a:p>
            <a:pPr>
              <a:buFontTx/>
              <a:buChar char="•"/>
            </a:pPr>
            <a:r>
              <a:rPr lang="en-NZ" dirty="0" smtClean="0"/>
              <a:t>We can extend the FSM to make the behaviours more interesting,</a:t>
            </a:r>
            <a:r>
              <a:rPr lang="en-NZ" baseline="0" dirty="0" smtClean="0"/>
              <a:t> and more useful for game play, by adding some </a:t>
            </a:r>
            <a:r>
              <a:rPr lang="en-NZ" baseline="0" dirty="0" err="1" smtClean="0"/>
              <a:t>stochasticity</a:t>
            </a:r>
            <a:r>
              <a:rPr lang="en-NZ" baseline="0" dirty="0" smtClean="0"/>
              <a:t>.</a:t>
            </a:r>
            <a:endParaRPr lang="en-NZ" dirty="0"/>
          </a:p>
          <a:p>
            <a:pPr>
              <a:buFontTx/>
              <a:buChar char="•"/>
            </a:pPr>
            <a:r>
              <a:rPr lang="en-NZ" dirty="0" smtClean="0"/>
              <a:t>In our discussion so far, </a:t>
            </a:r>
            <a:r>
              <a:rPr lang="en-NZ" dirty="0"/>
              <a:t>a given event always triggered a particular state change. More </a:t>
            </a:r>
            <a:r>
              <a:rPr lang="en-NZ" dirty="0" smtClean="0"/>
              <a:t>realistic </a:t>
            </a:r>
            <a:r>
              <a:rPr lang="en-NZ" dirty="0"/>
              <a:t>behaviours can be achieved by </a:t>
            </a:r>
            <a:r>
              <a:rPr lang="en-NZ" dirty="0" smtClean="0"/>
              <a:t>adding </a:t>
            </a:r>
            <a:r>
              <a:rPr lang="en-NZ" dirty="0"/>
              <a:t>a stochastic </a:t>
            </a:r>
            <a:r>
              <a:rPr lang="en-NZ" dirty="0" smtClean="0"/>
              <a:t>component. </a:t>
            </a:r>
            <a:endParaRPr lang="en-NZ" dirty="0"/>
          </a:p>
          <a:p>
            <a:pPr>
              <a:buFontTx/>
              <a:buChar char="•"/>
            </a:pPr>
            <a:r>
              <a:rPr lang="en-NZ" dirty="0"/>
              <a:t>That </a:t>
            </a:r>
            <a:r>
              <a:rPr lang="en-NZ" dirty="0" smtClean="0"/>
              <a:t>is, </a:t>
            </a:r>
            <a:r>
              <a:rPr lang="en-NZ" dirty="0"/>
              <a:t>event E will cause change to state S with probability </a:t>
            </a:r>
            <a:r>
              <a:rPr lang="en-NZ" dirty="0" smtClean="0"/>
              <a:t>P (in our previous examples, P was always</a:t>
            </a:r>
            <a:r>
              <a:rPr lang="en-NZ" baseline="0" dirty="0" smtClean="0"/>
              <a:t> </a:t>
            </a:r>
            <a:r>
              <a:rPr lang="en-NZ" dirty="0" smtClean="0"/>
              <a:t>1)</a:t>
            </a:r>
            <a:endParaRPr lang="en-NZ" dirty="0"/>
          </a:p>
          <a:p>
            <a:pPr>
              <a:buFontTx/>
              <a:buChar char="•"/>
            </a:pPr>
            <a:r>
              <a:rPr lang="en-NZ" dirty="0"/>
              <a:t>By adjusting the probability distributions, you can get different behaviours from the same FSM.</a:t>
            </a:r>
          </a:p>
          <a:p>
            <a:pPr>
              <a:buFontTx/>
              <a:buChar char="•"/>
            </a:pPr>
            <a:r>
              <a:rPr lang="en-NZ" dirty="0"/>
              <a:t>Enemy 1 would be very aggressive, and enemy 2 would be very passive.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r>
              <a:rPr lang="en-NZ" dirty="0" smtClean="0"/>
              <a:t>Run Demo &amp; give handout</a:t>
            </a:r>
            <a:endParaRPr lang="en-US" dirty="0"/>
          </a:p>
        </p:txBody>
      </p:sp>
      <p:sp>
        <p:nvSpPr>
          <p:cNvPr id="4" name="Slide Number Placeholder 3"/>
          <p:cNvSpPr>
            <a:spLocks noGrp="1"/>
          </p:cNvSpPr>
          <p:nvPr>
            <p:ph type="sldNum" sz="quarter" idx="10"/>
          </p:nvPr>
        </p:nvSpPr>
        <p:spPr/>
        <p:txBody>
          <a:bodyPr/>
          <a:lstStyle/>
          <a:p>
            <a:pPr>
              <a:defRPr/>
            </a:pPr>
            <a:fld id="{13C0E4BD-237A-4027-AC2F-57B39F16B97A}" type="slidenum">
              <a:rPr lang="en-NZ" smtClean="0"/>
              <a:pPr>
                <a:defRPr/>
              </a:pPr>
              <a:t>12</a:t>
            </a:fld>
            <a:endParaRPr lang="en-NZ"/>
          </a:p>
        </p:txBody>
      </p:sp>
    </p:spTree>
    <p:extLst>
      <p:ext uri="{BB962C8B-B14F-4D97-AF65-F5344CB8AC3E}">
        <p14:creationId xmlns:p14="http://schemas.microsoft.com/office/powerpoint/2010/main" xmlns="" val="2940277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8D96B96-39F0-4A12-8462-D66EB2D96137}" type="slidenum">
              <a:rPr lang="en-NZ"/>
              <a:pPr/>
              <a:t>3</a:t>
            </a:fld>
            <a:endParaRPr lang="en-NZ"/>
          </a:p>
        </p:txBody>
      </p:sp>
      <p:sp>
        <p:nvSpPr>
          <p:cNvPr id="50179" name="Rectangle 2"/>
          <p:cNvSpPr>
            <a:spLocks noGrp="1" noRot="1" noChangeAspect="1" noChangeArrowheads="1" noTextEdit="1"/>
          </p:cNvSpPr>
          <p:nvPr>
            <p:ph type="sldImg"/>
          </p:nvPr>
        </p:nvSpPr>
        <p:spPr>
          <a:xfrm>
            <a:off x="917575" y="744538"/>
            <a:ext cx="4962525" cy="3722687"/>
          </a:xfrm>
          <a:ln/>
        </p:spPr>
      </p:sp>
      <p:sp>
        <p:nvSpPr>
          <p:cNvPr id="50180" name="Rectangle 3"/>
          <p:cNvSpPr>
            <a:spLocks noGrp="1" noChangeArrowheads="1"/>
          </p:cNvSpPr>
          <p:nvPr>
            <p:ph type="body" idx="1"/>
          </p:nvPr>
        </p:nvSpPr>
        <p:spPr>
          <a:noFill/>
          <a:ln/>
        </p:spPr>
        <p:txBody>
          <a:bodyPr/>
          <a:lstStyle/>
          <a:p>
            <a:pPr eaLnBrk="1" hangingPunct="1">
              <a:buFontTx/>
              <a:buChar char="•"/>
            </a:pPr>
            <a:r>
              <a:rPr lang="en-NZ" dirty="0" smtClean="0"/>
              <a:t>NB. Note that here there is nothing about changing state. </a:t>
            </a:r>
          </a:p>
          <a:p>
            <a:pPr eaLnBrk="1" hangingPunct="1">
              <a:buFontTx/>
              <a:buChar char="•"/>
            </a:pPr>
            <a:r>
              <a:rPr lang="en-NZ" dirty="0" smtClean="0"/>
              <a:t>This is just what</a:t>
            </a:r>
            <a:r>
              <a:rPr lang="en-NZ" baseline="0" dirty="0" smtClean="0"/>
              <a:t> you do while in a </a:t>
            </a:r>
            <a:r>
              <a:rPr lang="en-NZ" baseline="0" smtClean="0"/>
              <a:t>particular state.</a:t>
            </a:r>
            <a:endParaRPr lang="en-NZ"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5E641E39-ED2F-413A-85BF-973AD1CD2230}" type="slidenum">
              <a:rPr lang="en-NZ"/>
              <a:pPr/>
              <a:t>4</a:t>
            </a:fld>
            <a:endParaRPr lang="en-NZ"/>
          </a:p>
        </p:txBody>
      </p:sp>
      <p:sp>
        <p:nvSpPr>
          <p:cNvPr id="53251" name="Rectangle 2"/>
          <p:cNvSpPr>
            <a:spLocks noGrp="1" noRot="1" noChangeAspect="1" noChangeArrowheads="1" noTextEdit="1"/>
          </p:cNvSpPr>
          <p:nvPr>
            <p:ph type="sldImg"/>
          </p:nvPr>
        </p:nvSpPr>
        <p:spPr>
          <a:xfrm>
            <a:off x="917575" y="744538"/>
            <a:ext cx="4962525" cy="3722687"/>
          </a:xfrm>
          <a:ln/>
        </p:spPr>
      </p:sp>
      <p:sp>
        <p:nvSpPr>
          <p:cNvPr id="53252" name="Rectangle 3"/>
          <p:cNvSpPr>
            <a:spLocks noGrp="1" noChangeArrowheads="1"/>
          </p:cNvSpPr>
          <p:nvPr>
            <p:ph type="body" idx="1"/>
          </p:nvPr>
        </p:nvSpPr>
        <p:spPr>
          <a:noFill/>
          <a:ln/>
        </p:spPr>
        <p:txBody>
          <a:bodyPr/>
          <a:lstStyle/>
          <a:p>
            <a:pPr eaLnBrk="1" hangingPunct="1">
              <a:buFontTx/>
              <a:buChar char="•"/>
            </a:pPr>
            <a:r>
              <a:rPr lang="en-US" dirty="0" smtClean="0"/>
              <a:t>The FSM is</a:t>
            </a:r>
            <a:r>
              <a:rPr lang="en-US" baseline="0" dirty="0" smtClean="0"/>
              <a:t> very common in games programming, because many of the required behaviours can easily be captured using the states-events-actions approach</a:t>
            </a:r>
          </a:p>
          <a:p>
            <a:pPr eaLnBrk="1" hangingPunct="1">
              <a:buFontTx/>
              <a:buChar char="•"/>
            </a:pPr>
            <a:r>
              <a:rPr lang="en-US" dirty="0" smtClean="0"/>
              <a:t>Here is an FSM for a patrolling guard AI</a:t>
            </a:r>
          </a:p>
          <a:p>
            <a:pPr eaLnBrk="1" hangingPunct="1">
              <a:buFontTx/>
              <a:buChar char="•"/>
            </a:pPr>
            <a:r>
              <a:rPr lang="en-US" dirty="0" smtClean="0"/>
              <a:t>From </a:t>
            </a:r>
            <a:r>
              <a:rPr lang="en-US" dirty="0" err="1" smtClean="0"/>
              <a:t>Dalmau</a:t>
            </a:r>
            <a:r>
              <a:rPr lang="en-US" dirty="0" smtClean="0"/>
              <a:t>, Core Techniques and Algorithms in Game Programming</a:t>
            </a:r>
          </a:p>
          <a:p>
            <a:pPr lvl="1" eaLnBrk="1" hangingPunct="1">
              <a:buFontTx/>
              <a:buChar char="•"/>
            </a:pPr>
            <a:r>
              <a:rPr lang="en-US" dirty="0" smtClean="0"/>
              <a:t>The enemy has a predefined sat of waypoints that he patrols in a cyclical way</a:t>
            </a:r>
          </a:p>
          <a:p>
            <a:pPr lvl="1" eaLnBrk="1" hangingPunct="1">
              <a:buFontTx/>
              <a:buChar char="•"/>
            </a:pPr>
            <a:r>
              <a:rPr lang="en-US" dirty="0" smtClean="0"/>
              <a:t>The enemy detects the player when it is inside his “viewing cone” (field of vision)</a:t>
            </a:r>
          </a:p>
          <a:p>
            <a:pPr lvl="1" eaLnBrk="1" hangingPunct="1">
              <a:buFontTx/>
              <a:buChar char="•"/>
            </a:pPr>
            <a:r>
              <a:rPr lang="en-US" dirty="0" smtClean="0"/>
              <a:t>If enemy sees player, it chases</a:t>
            </a:r>
          </a:p>
          <a:p>
            <a:pPr lvl="1" eaLnBrk="1" hangingPunct="1">
              <a:buFontTx/>
              <a:buChar char="•"/>
            </a:pPr>
            <a:r>
              <a:rPr lang="en-US" dirty="0" smtClean="0"/>
              <a:t>If enemy gets close enough to player, he stops chasing and starts hitting</a:t>
            </a:r>
          </a:p>
          <a:p>
            <a:pPr eaLnBrk="1" hangingPunct="1">
              <a:buFontTx/>
              <a:buChar char="•"/>
            </a:pPr>
            <a:r>
              <a:rPr lang="en-US" dirty="0" smtClean="0"/>
              <a:t>Most of the time in Seek Waypoint, walking toward waypoint.</a:t>
            </a:r>
          </a:p>
          <a:p>
            <a:pPr eaLnBrk="1" hangingPunct="1">
              <a:buFontTx/>
              <a:buChar char="•"/>
            </a:pPr>
            <a:r>
              <a:rPr lang="en-US" dirty="0" smtClean="0"/>
              <a:t>When waypoint reached, turns toward next waypoint,</a:t>
            </a:r>
          </a:p>
          <a:p>
            <a:pPr eaLnBrk="1" hangingPunct="1">
              <a:buFontTx/>
              <a:buChar char="•"/>
            </a:pPr>
            <a:r>
              <a:rPr lang="en-US" dirty="0" smtClean="0"/>
              <a:t>When realigned, returns to Seek state</a:t>
            </a:r>
          </a:p>
          <a:p>
            <a:pPr eaLnBrk="1" hangingPunct="1">
              <a:buFontTx/>
              <a:buChar char="•"/>
            </a:pPr>
            <a:r>
              <a:rPr lang="en-US" dirty="0" smtClean="0"/>
              <a:t>If while Seeking, see player, moves to Chase state</a:t>
            </a:r>
          </a:p>
          <a:p>
            <a:pPr eaLnBrk="1" hangingPunct="1">
              <a:buFontTx/>
              <a:buChar char="•"/>
            </a:pPr>
            <a:r>
              <a:rPr lang="en-US" dirty="0" smtClean="0"/>
              <a:t>And so on.</a:t>
            </a:r>
          </a:p>
          <a:p>
            <a:pPr eaLnBrk="1" hangingPunct="1">
              <a:buFontTx/>
              <a:buChar char="•"/>
            </a:pPr>
            <a:endParaRPr lang="en-NZ"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237EAC97-95ED-469C-8987-4397120F285F}" type="slidenum">
              <a:rPr lang="en-NZ"/>
              <a:pPr/>
              <a:t>5</a:t>
            </a:fld>
            <a:endParaRPr lang="en-NZ"/>
          </a:p>
        </p:txBody>
      </p:sp>
      <p:sp>
        <p:nvSpPr>
          <p:cNvPr id="54275" name="Rectangle 2"/>
          <p:cNvSpPr>
            <a:spLocks noGrp="1" noRot="1" noChangeAspect="1" noChangeArrowheads="1" noTextEdit="1"/>
          </p:cNvSpPr>
          <p:nvPr>
            <p:ph type="sldImg"/>
          </p:nvPr>
        </p:nvSpPr>
        <p:spPr>
          <a:xfrm>
            <a:off x="917575" y="744538"/>
            <a:ext cx="4962525" cy="3722687"/>
          </a:xfrm>
          <a:ln/>
        </p:spPr>
      </p:sp>
      <p:sp>
        <p:nvSpPr>
          <p:cNvPr id="54276" name="Rectangle 3"/>
          <p:cNvSpPr>
            <a:spLocks noGrp="1" noChangeArrowheads="1"/>
          </p:cNvSpPr>
          <p:nvPr>
            <p:ph type="body" idx="1"/>
          </p:nvPr>
        </p:nvSpPr>
        <p:spPr>
          <a:noFill/>
          <a:ln/>
        </p:spPr>
        <p:txBody>
          <a:bodyPr/>
          <a:lstStyle/>
          <a:p>
            <a:pPr eaLnBrk="1" hangingPunct="1">
              <a:buFontTx/>
              <a:buChar char="•"/>
            </a:pPr>
            <a:r>
              <a:rPr lang="en-US" dirty="0" smtClean="0"/>
              <a:t>Real FSM From Quake</a:t>
            </a:r>
          </a:p>
          <a:p>
            <a:pPr eaLnBrk="1" hangingPunct="1">
              <a:buFontTx/>
              <a:buChar char="•"/>
            </a:pPr>
            <a:r>
              <a:rPr lang="en-US" dirty="0" smtClean="0"/>
              <a:t>Quake</a:t>
            </a:r>
            <a:r>
              <a:rPr lang="en-US" baseline="0" dirty="0" smtClean="0"/>
              <a:t> is pretty much all FSM</a:t>
            </a:r>
            <a:endParaRPr lang="en-NZ"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12931A53-E280-4F81-AC6E-17240359538E}" type="slidenum">
              <a:rPr lang="en-NZ"/>
              <a:pPr/>
              <a:t>6</a:t>
            </a:fld>
            <a:endParaRPr lang="en-NZ"/>
          </a:p>
        </p:txBody>
      </p:sp>
      <p:sp>
        <p:nvSpPr>
          <p:cNvPr id="55299" name="Rectangle 2"/>
          <p:cNvSpPr>
            <a:spLocks noGrp="1" noRot="1" noChangeAspect="1" noChangeArrowheads="1" noTextEdit="1"/>
          </p:cNvSpPr>
          <p:nvPr>
            <p:ph type="sldImg"/>
          </p:nvPr>
        </p:nvSpPr>
        <p:spPr>
          <a:xfrm>
            <a:off x="917575" y="744538"/>
            <a:ext cx="4962525" cy="3722687"/>
          </a:xfrm>
          <a:ln/>
        </p:spPr>
      </p:sp>
      <p:sp>
        <p:nvSpPr>
          <p:cNvPr id="55300" name="Rectangle 3"/>
          <p:cNvSpPr>
            <a:spLocks noGrp="1" noChangeArrowheads="1"/>
          </p:cNvSpPr>
          <p:nvPr>
            <p:ph type="body" idx="1"/>
          </p:nvPr>
        </p:nvSpPr>
        <p:spPr>
          <a:noFill/>
          <a:ln/>
        </p:spPr>
        <p:txBody>
          <a:bodyPr/>
          <a:lstStyle/>
          <a:p>
            <a:pPr eaLnBrk="1" hangingPunct="1">
              <a:buFontTx/>
              <a:buChar char="•"/>
            </a:pPr>
            <a:r>
              <a:rPr lang="en-US" dirty="0" smtClean="0"/>
              <a:t>From Quake again</a:t>
            </a:r>
            <a:endParaRPr lang="en-NZ"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40CC8A3-2AA6-4BB3-81E0-872C87D7CBC5}" type="slidenum">
              <a:rPr lang="en-NZ"/>
              <a:pPr/>
              <a:t>7</a:t>
            </a:fld>
            <a:endParaRPr lang="en-NZ"/>
          </a:p>
        </p:txBody>
      </p:sp>
      <p:sp>
        <p:nvSpPr>
          <p:cNvPr id="56323" name="Rectangle 2"/>
          <p:cNvSpPr>
            <a:spLocks noGrp="1" noRot="1" noChangeAspect="1" noChangeArrowheads="1" noTextEdit="1"/>
          </p:cNvSpPr>
          <p:nvPr>
            <p:ph type="sldImg"/>
          </p:nvPr>
        </p:nvSpPr>
        <p:spPr>
          <a:xfrm>
            <a:off x="917575" y="744538"/>
            <a:ext cx="4962525" cy="3722687"/>
          </a:xfrm>
          <a:ln/>
        </p:spPr>
      </p:sp>
      <p:sp>
        <p:nvSpPr>
          <p:cNvPr id="56324" name="Rectangle 3"/>
          <p:cNvSpPr>
            <a:spLocks noGrp="1" noChangeArrowheads="1"/>
          </p:cNvSpPr>
          <p:nvPr>
            <p:ph type="body" idx="1"/>
          </p:nvPr>
        </p:nvSpPr>
        <p:spPr>
          <a:noFill/>
          <a:ln/>
        </p:spPr>
        <p:txBody>
          <a:bodyPr/>
          <a:lstStyle/>
          <a:p>
            <a:pPr eaLnBrk="1" hangingPunct="1">
              <a:buFontTx/>
              <a:buChar char="•"/>
            </a:pPr>
            <a:r>
              <a:rPr lang="en-US" smtClean="0"/>
              <a:t>From Quake</a:t>
            </a:r>
            <a:endParaRPr lang="en-NZ"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update state method says:</a:t>
            </a:r>
            <a:r>
              <a:rPr lang="en-NZ" baseline="0" dirty="0" smtClean="0"/>
              <a:t> Given the state I am currently in, check for each of the events that cause me to change state. If one has occurred, change.</a:t>
            </a:r>
          </a:p>
          <a:p>
            <a:pPr>
              <a:buFont typeface="Arial" pitchFamily="34" charset="0"/>
              <a:buChar char="•"/>
            </a:pPr>
            <a:r>
              <a:rPr lang="en-NZ" baseline="0" dirty="0" smtClean="0"/>
              <a:t>The perform actions method says: Given the state I am currently in, do whatever actions are associated with being in that state.</a:t>
            </a:r>
          </a:p>
          <a:p>
            <a:pPr>
              <a:buFont typeface="Arial" pitchFamily="34" charset="0"/>
              <a:buChar char="•"/>
            </a:pPr>
            <a:r>
              <a:rPr lang="en-NZ" baseline="0" dirty="0" smtClean="0"/>
              <a:t>At each game cycle, all AIs do their update state. Then all AIs do their perform actions. </a:t>
            </a:r>
          </a:p>
          <a:p>
            <a:pPr>
              <a:buFont typeface="Arial" pitchFamily="34" charset="0"/>
              <a:buChar char="•"/>
            </a:pPr>
            <a:r>
              <a:rPr lang="en-NZ" baseline="0" dirty="0" smtClean="0"/>
              <a:t>In practice, a managing class like a sprite list, or something that holds an array of entities, iterates over its collection and calls the methods on each one. All update, then all action.</a:t>
            </a:r>
            <a:endParaRPr lang="en-NZ" dirty="0"/>
          </a:p>
        </p:txBody>
      </p:sp>
      <p:sp>
        <p:nvSpPr>
          <p:cNvPr id="4" name="Slide Number Placeholder 3"/>
          <p:cNvSpPr>
            <a:spLocks noGrp="1"/>
          </p:cNvSpPr>
          <p:nvPr>
            <p:ph type="sldNum" sz="quarter" idx="10"/>
          </p:nvPr>
        </p:nvSpPr>
        <p:spPr/>
        <p:txBody>
          <a:bodyPr/>
          <a:lstStyle/>
          <a:p>
            <a:pPr>
              <a:defRPr/>
            </a:pPr>
            <a:fld id="{13C0E4BD-237A-4027-AC2F-57B39F16B97A}" type="slidenum">
              <a:rPr lang="en-NZ" smtClean="0"/>
              <a:pPr>
                <a:defRPr/>
              </a:pPr>
              <a:t>8</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Both</a:t>
            </a:r>
            <a:r>
              <a:rPr lang="en-NZ" baseline="0" dirty="0" smtClean="0"/>
              <a:t> of these methods are built on one big case statement</a:t>
            </a:r>
          </a:p>
          <a:p>
            <a:pPr>
              <a:buFont typeface="Arial" pitchFamily="34" charset="0"/>
              <a:buChar char="•"/>
            </a:pPr>
            <a:endParaRPr lang="en-NZ" baseline="0" dirty="0" smtClean="0"/>
          </a:p>
          <a:p>
            <a:pPr>
              <a:buFont typeface="Arial" pitchFamily="34" charset="0"/>
              <a:buChar char="•"/>
            </a:pPr>
            <a:r>
              <a:rPr lang="en-NZ" b="1" baseline="0" dirty="0" smtClean="0"/>
              <a:t>NB: In this method, we only make sure we are in the correct state. We don’t do anything.</a:t>
            </a:r>
          </a:p>
          <a:p>
            <a:pPr>
              <a:buFont typeface="Arial" pitchFamily="34" charset="0"/>
              <a:buChar char="•"/>
            </a:pPr>
            <a:endParaRPr lang="en-NZ" dirty="0" smtClean="0"/>
          </a:p>
          <a:p>
            <a:pPr>
              <a:buFont typeface="Arial" pitchFamily="34" charset="0"/>
              <a:buChar char="•"/>
            </a:pPr>
            <a:r>
              <a:rPr lang="en-NZ" dirty="0" smtClean="0"/>
              <a:t>In pseudocode,</a:t>
            </a:r>
            <a:r>
              <a:rPr lang="en-NZ" baseline="0" dirty="0" smtClean="0"/>
              <a:t> it looks like this (for my cat)</a:t>
            </a:r>
          </a:p>
          <a:p>
            <a:pPr>
              <a:buFont typeface="Arial" pitchFamily="34" charset="0"/>
              <a:buChar char="•"/>
            </a:pPr>
            <a:r>
              <a:rPr lang="en-NZ" baseline="0" dirty="0" smtClean="0"/>
              <a:t>Then the bulk of the coding is to be able to keep track of things like how long since you have eaten (use counter variables) and whether there is another cat in the yard (write methods that accept a collection of neighbour cats and check their locations).</a:t>
            </a:r>
            <a:endParaRPr lang="en-NZ" dirty="0"/>
          </a:p>
        </p:txBody>
      </p:sp>
      <p:sp>
        <p:nvSpPr>
          <p:cNvPr id="4" name="Slide Number Placeholder 3"/>
          <p:cNvSpPr>
            <a:spLocks noGrp="1"/>
          </p:cNvSpPr>
          <p:nvPr>
            <p:ph type="sldNum" sz="quarter" idx="10"/>
          </p:nvPr>
        </p:nvSpPr>
        <p:spPr/>
        <p:txBody>
          <a:bodyPr/>
          <a:lstStyle/>
          <a:p>
            <a:pPr>
              <a:defRPr/>
            </a:pPr>
            <a:fld id="{13C0E4BD-237A-4027-AC2F-57B39F16B97A}" type="slidenum">
              <a:rPr lang="en-NZ" smtClean="0"/>
              <a:pPr>
                <a:defRPr/>
              </a:pPr>
              <a:t>9</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84C1FE29-5199-40CB-8BCD-F19F6249F5A4}" type="slidenum">
              <a:rPr lang="en-NZ"/>
              <a:pPr/>
              <a:t>10</a:t>
            </a:fld>
            <a:endParaRPr lang="en-NZ"/>
          </a:p>
        </p:txBody>
      </p:sp>
      <p:sp>
        <p:nvSpPr>
          <p:cNvPr id="52227" name="Rectangle 2"/>
          <p:cNvSpPr>
            <a:spLocks noGrp="1" noRot="1" noChangeAspect="1" noChangeArrowheads="1" noTextEdit="1"/>
          </p:cNvSpPr>
          <p:nvPr>
            <p:ph type="sldImg"/>
          </p:nvPr>
        </p:nvSpPr>
        <p:spPr>
          <a:xfrm>
            <a:off x="917575" y="744538"/>
            <a:ext cx="4962525" cy="3722687"/>
          </a:xfrm>
          <a:ln/>
        </p:spPr>
      </p:sp>
      <p:sp>
        <p:nvSpPr>
          <p:cNvPr id="52228" name="Rectangle 3"/>
          <p:cNvSpPr>
            <a:spLocks noGrp="1" noChangeArrowheads="1"/>
          </p:cNvSpPr>
          <p:nvPr>
            <p:ph type="body" idx="1"/>
          </p:nvPr>
        </p:nvSpPr>
        <p:spPr>
          <a:noFill/>
          <a:ln/>
        </p:spPr>
        <p:txBody>
          <a:bodyPr/>
          <a:lstStyle/>
          <a:p>
            <a:pPr eaLnBrk="1" hangingPunct="1">
              <a:buFontTx/>
              <a:buChar char="•"/>
            </a:pPr>
            <a:r>
              <a:rPr lang="en-US" dirty="0" smtClean="0"/>
              <a:t>Here are</a:t>
            </a:r>
            <a:r>
              <a:rPr lang="en-US" baseline="0" dirty="0" smtClean="0"/>
              <a:t> all the things one does in each state.</a:t>
            </a:r>
          </a:p>
          <a:p>
            <a:pPr eaLnBrk="1" hangingPunct="1">
              <a:buFontTx/>
              <a:buChar char="•"/>
            </a:pPr>
            <a:r>
              <a:rPr lang="en-US" baseline="0" dirty="0" smtClean="0"/>
              <a:t>It is important when coding an FSM to keep quite clear what is an event that changes state and what is an action while in a state. Don’t mix them up. Don’t, for example, put actions in the </a:t>
            </a:r>
            <a:r>
              <a:rPr lang="en-US" baseline="0" dirty="0" err="1" smtClean="0"/>
              <a:t>UpdateState</a:t>
            </a:r>
            <a:r>
              <a:rPr lang="en-US" baseline="0" dirty="0" smtClean="0"/>
              <a:t> method. That will make your code much harder to maintain than if you keep the two types of code clearly separated.</a:t>
            </a:r>
            <a:endParaRPr lang="en-US" dirty="0" smtClean="0"/>
          </a:p>
          <a:p>
            <a:pPr eaLnBrk="1" hangingPunct="1">
              <a:buFontTx/>
              <a:buChar char="•"/>
            </a:pPr>
            <a:r>
              <a:rPr lang="en-US" dirty="0" smtClean="0"/>
              <a:t>And so on. You need to figure out how to implement all the behaviours, but the scheduling code is quite straightforward.</a:t>
            </a:r>
            <a:endParaRPr lang="en-NZ"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ltLang="en-US"/>
          </a:p>
        </p:txBody>
      </p:sp>
      <p:sp>
        <p:nvSpPr>
          <p:cNvPr id="5" name="Footer Placeholder 4"/>
          <p:cNvSpPr>
            <a:spLocks noGrp="1"/>
          </p:cNvSpPr>
          <p:nvPr>
            <p:ph type="ftr" sz="quarter" idx="11"/>
          </p:nvPr>
        </p:nvSpPr>
        <p:spPr/>
        <p:txBody>
          <a:bodyPr/>
          <a:lstStyle/>
          <a:p>
            <a:pPr>
              <a:defRPr/>
            </a:pPr>
            <a:endParaRPr lang="en-NZ" altLang="en-US"/>
          </a:p>
        </p:txBody>
      </p:sp>
      <p:sp>
        <p:nvSpPr>
          <p:cNvPr id="6" name="Slide Number Placeholder 5"/>
          <p:cNvSpPr>
            <a:spLocks noGrp="1"/>
          </p:cNvSpPr>
          <p:nvPr>
            <p:ph type="sldNum" sz="quarter" idx="12"/>
          </p:nvPr>
        </p:nvSpPr>
        <p:spPr/>
        <p:txBody>
          <a:bodyPr/>
          <a:lstStyle/>
          <a:p>
            <a:pPr>
              <a:defRPr/>
            </a:pPr>
            <a:fld id="{E91722BC-D0E5-4EB0-B9BC-43C37EFF5A3A}" type="slidenum">
              <a:rPr lang="en-NZ" altLang="en-US" smtClean="0"/>
              <a:pPr>
                <a:defRPr/>
              </a:pPr>
              <a:t>‹#›</a:t>
            </a:fld>
            <a:endParaRPr lang="en-NZ"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ltLang="en-US"/>
          </a:p>
        </p:txBody>
      </p:sp>
      <p:sp>
        <p:nvSpPr>
          <p:cNvPr id="5" name="Footer Placeholder 4"/>
          <p:cNvSpPr>
            <a:spLocks noGrp="1"/>
          </p:cNvSpPr>
          <p:nvPr>
            <p:ph type="ftr" sz="quarter" idx="11"/>
          </p:nvPr>
        </p:nvSpPr>
        <p:spPr/>
        <p:txBody>
          <a:bodyPr/>
          <a:lstStyle/>
          <a:p>
            <a:pPr>
              <a:defRPr/>
            </a:pPr>
            <a:endParaRPr lang="en-NZ" altLang="en-US"/>
          </a:p>
        </p:txBody>
      </p:sp>
      <p:sp>
        <p:nvSpPr>
          <p:cNvPr id="6" name="Slide Number Placeholder 5"/>
          <p:cNvSpPr>
            <a:spLocks noGrp="1"/>
          </p:cNvSpPr>
          <p:nvPr>
            <p:ph type="sldNum" sz="quarter" idx="12"/>
          </p:nvPr>
        </p:nvSpPr>
        <p:spPr/>
        <p:txBody>
          <a:bodyPr/>
          <a:lstStyle/>
          <a:p>
            <a:pPr>
              <a:defRPr/>
            </a:pPr>
            <a:fld id="{4038762D-58A9-45F2-A579-47571571CC82}" type="slidenum">
              <a:rPr lang="en-NZ" altLang="en-US" smtClean="0"/>
              <a:pPr>
                <a:defRPr/>
              </a:pPr>
              <a:t>‹#›</a:t>
            </a:fld>
            <a:endParaRPr lang="en-NZ"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ltLang="en-US"/>
          </a:p>
        </p:txBody>
      </p:sp>
      <p:sp>
        <p:nvSpPr>
          <p:cNvPr id="5" name="Footer Placeholder 4"/>
          <p:cNvSpPr>
            <a:spLocks noGrp="1"/>
          </p:cNvSpPr>
          <p:nvPr>
            <p:ph type="ftr" sz="quarter" idx="11"/>
          </p:nvPr>
        </p:nvSpPr>
        <p:spPr/>
        <p:txBody>
          <a:bodyPr/>
          <a:lstStyle/>
          <a:p>
            <a:pPr>
              <a:defRPr/>
            </a:pPr>
            <a:endParaRPr lang="en-NZ" altLang="en-US"/>
          </a:p>
        </p:txBody>
      </p:sp>
      <p:sp>
        <p:nvSpPr>
          <p:cNvPr id="6" name="Slide Number Placeholder 5"/>
          <p:cNvSpPr>
            <a:spLocks noGrp="1"/>
          </p:cNvSpPr>
          <p:nvPr>
            <p:ph type="sldNum" sz="quarter" idx="12"/>
          </p:nvPr>
        </p:nvSpPr>
        <p:spPr/>
        <p:txBody>
          <a:bodyPr/>
          <a:lstStyle/>
          <a:p>
            <a:pPr>
              <a:defRPr/>
            </a:pPr>
            <a:fld id="{39511E1C-E12D-4181-9792-A03F09C72799}" type="slidenum">
              <a:rPr lang="en-NZ" altLang="en-US" smtClean="0"/>
              <a:pPr>
                <a:defRPr/>
              </a:pPr>
              <a:t>‹#›</a:t>
            </a:fld>
            <a:endParaRPr lang="en-NZ"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smtClean="0"/>
              <a:t>Click to edit Master title style</a:t>
            </a:r>
            <a:endParaRPr lang="en-NZ"/>
          </a:p>
        </p:txBody>
      </p:sp>
      <p:sp>
        <p:nvSpPr>
          <p:cNvPr id="3" name="Table Placeholder 2"/>
          <p:cNvSpPr>
            <a:spLocks noGrp="1"/>
          </p:cNvSpPr>
          <p:nvPr>
            <p:ph type="tbl" idx="1"/>
          </p:nvPr>
        </p:nvSpPr>
        <p:spPr>
          <a:xfrm>
            <a:off x="457200" y="1828800"/>
            <a:ext cx="8229600" cy="4302125"/>
          </a:xfrm>
        </p:spPr>
        <p:txBody>
          <a:bodyPr/>
          <a:lstStyle/>
          <a:p>
            <a:endParaRPr lang="en-NZ"/>
          </a:p>
        </p:txBody>
      </p:sp>
      <p:sp>
        <p:nvSpPr>
          <p:cNvPr id="4" name="Date Placeholder 3"/>
          <p:cNvSpPr>
            <a:spLocks noGrp="1"/>
          </p:cNvSpPr>
          <p:nvPr>
            <p:ph type="dt" sz="half" idx="10"/>
          </p:nvPr>
        </p:nvSpPr>
        <p:spPr>
          <a:xfrm>
            <a:off x="457200" y="6248400"/>
            <a:ext cx="1676400" cy="457200"/>
          </a:xfrm>
          <a:prstGeom prst="rect">
            <a:avLst/>
          </a:prstGeom>
        </p:spPr>
        <p:txBody>
          <a:bodyPr/>
          <a:lstStyle>
            <a:lvl1pPr>
              <a:defRPr/>
            </a:lvl1pPr>
          </a:lstStyle>
          <a:p>
            <a:endParaRPr lang="en-NZ"/>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endParaRPr lang="en-NZ"/>
          </a:p>
        </p:txBody>
      </p:sp>
      <p:sp>
        <p:nvSpPr>
          <p:cNvPr id="6" name="Slide Number Placeholder 5"/>
          <p:cNvSpPr>
            <a:spLocks noGrp="1"/>
          </p:cNvSpPr>
          <p:nvPr>
            <p:ph type="sldNum" sz="quarter" idx="12"/>
          </p:nvPr>
        </p:nvSpPr>
        <p:spPr>
          <a:xfrm>
            <a:off x="6781800" y="6248400"/>
            <a:ext cx="1905000" cy="457200"/>
          </a:xfrm>
          <a:prstGeom prst="rect">
            <a:avLst/>
          </a:prstGeom>
        </p:spPr>
        <p:txBody>
          <a:bodyPr/>
          <a:lstStyle>
            <a:lvl1pPr>
              <a:defRPr/>
            </a:lvl1pPr>
          </a:lstStyle>
          <a:p>
            <a:fld id="{D50E8676-97CB-4BCD-AFDF-7A979771254A}" type="slidenum">
              <a:rPr lang="en-NZ"/>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ltLang="en-US"/>
          </a:p>
        </p:txBody>
      </p:sp>
      <p:sp>
        <p:nvSpPr>
          <p:cNvPr id="5" name="Footer Placeholder 4"/>
          <p:cNvSpPr>
            <a:spLocks noGrp="1"/>
          </p:cNvSpPr>
          <p:nvPr>
            <p:ph type="ftr" sz="quarter" idx="11"/>
          </p:nvPr>
        </p:nvSpPr>
        <p:spPr/>
        <p:txBody>
          <a:bodyPr/>
          <a:lstStyle/>
          <a:p>
            <a:pPr>
              <a:defRPr/>
            </a:pPr>
            <a:endParaRPr lang="en-NZ" altLang="en-US"/>
          </a:p>
        </p:txBody>
      </p:sp>
      <p:sp>
        <p:nvSpPr>
          <p:cNvPr id="6" name="Slide Number Placeholder 5"/>
          <p:cNvSpPr>
            <a:spLocks noGrp="1"/>
          </p:cNvSpPr>
          <p:nvPr>
            <p:ph type="sldNum" sz="quarter" idx="12"/>
          </p:nvPr>
        </p:nvSpPr>
        <p:spPr/>
        <p:txBody>
          <a:bodyPr/>
          <a:lstStyle/>
          <a:p>
            <a:pPr>
              <a:defRPr/>
            </a:pPr>
            <a:fld id="{AE78EFED-53DD-45A3-B972-989FB8B45C56}" type="slidenum">
              <a:rPr lang="en-NZ" altLang="en-US" smtClean="0"/>
              <a:pPr>
                <a:defRPr/>
              </a:pPr>
              <a:t>‹#›</a:t>
            </a:fld>
            <a:endParaRPr lang="en-NZ"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ltLang="en-US"/>
          </a:p>
        </p:txBody>
      </p:sp>
      <p:sp>
        <p:nvSpPr>
          <p:cNvPr id="5" name="Footer Placeholder 4"/>
          <p:cNvSpPr>
            <a:spLocks noGrp="1"/>
          </p:cNvSpPr>
          <p:nvPr>
            <p:ph type="ftr" sz="quarter" idx="11"/>
          </p:nvPr>
        </p:nvSpPr>
        <p:spPr/>
        <p:txBody>
          <a:bodyPr/>
          <a:lstStyle/>
          <a:p>
            <a:pPr>
              <a:defRPr/>
            </a:pPr>
            <a:endParaRPr lang="en-NZ" altLang="en-US"/>
          </a:p>
        </p:txBody>
      </p:sp>
      <p:sp>
        <p:nvSpPr>
          <p:cNvPr id="6" name="Slide Number Placeholder 5"/>
          <p:cNvSpPr>
            <a:spLocks noGrp="1"/>
          </p:cNvSpPr>
          <p:nvPr>
            <p:ph type="sldNum" sz="quarter" idx="12"/>
          </p:nvPr>
        </p:nvSpPr>
        <p:spPr/>
        <p:txBody>
          <a:bodyPr/>
          <a:lstStyle/>
          <a:p>
            <a:pPr>
              <a:defRPr/>
            </a:pPr>
            <a:fld id="{7CCFDA2D-CC10-4745-8C36-810EF5D757E9}" type="slidenum">
              <a:rPr lang="en-NZ" altLang="en-US" smtClean="0"/>
              <a:pPr>
                <a:defRPr/>
              </a:pPr>
              <a:t>‹#›</a:t>
            </a:fld>
            <a:endParaRPr lang="en-NZ"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ltLang="en-US"/>
          </a:p>
        </p:txBody>
      </p:sp>
      <p:sp>
        <p:nvSpPr>
          <p:cNvPr id="6" name="Footer Placeholder 5"/>
          <p:cNvSpPr>
            <a:spLocks noGrp="1"/>
          </p:cNvSpPr>
          <p:nvPr>
            <p:ph type="ftr" sz="quarter" idx="11"/>
          </p:nvPr>
        </p:nvSpPr>
        <p:spPr/>
        <p:txBody>
          <a:bodyPr/>
          <a:lstStyle/>
          <a:p>
            <a:pPr>
              <a:defRPr/>
            </a:pPr>
            <a:endParaRPr lang="en-NZ" altLang="en-US"/>
          </a:p>
        </p:txBody>
      </p:sp>
      <p:sp>
        <p:nvSpPr>
          <p:cNvPr id="7" name="Slide Number Placeholder 6"/>
          <p:cNvSpPr>
            <a:spLocks noGrp="1"/>
          </p:cNvSpPr>
          <p:nvPr>
            <p:ph type="sldNum" sz="quarter" idx="12"/>
          </p:nvPr>
        </p:nvSpPr>
        <p:spPr/>
        <p:txBody>
          <a:bodyPr/>
          <a:lstStyle/>
          <a:p>
            <a:pPr>
              <a:defRPr/>
            </a:pPr>
            <a:fld id="{08A3C3F5-0B83-4BF5-B5B3-2554C45953BD}" type="slidenum">
              <a:rPr lang="en-NZ" altLang="en-US" smtClean="0"/>
              <a:pPr>
                <a:defRPr/>
              </a:pPr>
              <a:t>‹#›</a:t>
            </a:fld>
            <a:endParaRPr lang="en-NZ"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ltLang="en-US"/>
          </a:p>
        </p:txBody>
      </p:sp>
      <p:sp>
        <p:nvSpPr>
          <p:cNvPr id="8" name="Footer Placeholder 7"/>
          <p:cNvSpPr>
            <a:spLocks noGrp="1"/>
          </p:cNvSpPr>
          <p:nvPr>
            <p:ph type="ftr" sz="quarter" idx="11"/>
          </p:nvPr>
        </p:nvSpPr>
        <p:spPr/>
        <p:txBody>
          <a:bodyPr/>
          <a:lstStyle/>
          <a:p>
            <a:pPr>
              <a:defRPr/>
            </a:pPr>
            <a:endParaRPr lang="en-NZ" altLang="en-US"/>
          </a:p>
        </p:txBody>
      </p:sp>
      <p:sp>
        <p:nvSpPr>
          <p:cNvPr id="9" name="Slide Number Placeholder 8"/>
          <p:cNvSpPr>
            <a:spLocks noGrp="1"/>
          </p:cNvSpPr>
          <p:nvPr>
            <p:ph type="sldNum" sz="quarter" idx="12"/>
          </p:nvPr>
        </p:nvSpPr>
        <p:spPr/>
        <p:txBody>
          <a:bodyPr/>
          <a:lstStyle/>
          <a:p>
            <a:pPr>
              <a:defRPr/>
            </a:pPr>
            <a:fld id="{430679A4-5314-43AC-80AF-71DA06CB5642}" type="slidenum">
              <a:rPr lang="en-NZ" altLang="en-US" smtClean="0"/>
              <a:pPr>
                <a:defRPr/>
              </a:pPr>
              <a:t>‹#›</a:t>
            </a:fld>
            <a:endParaRPr lang="en-NZ"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ltLang="en-US"/>
          </a:p>
        </p:txBody>
      </p:sp>
      <p:sp>
        <p:nvSpPr>
          <p:cNvPr id="4" name="Footer Placeholder 3"/>
          <p:cNvSpPr>
            <a:spLocks noGrp="1"/>
          </p:cNvSpPr>
          <p:nvPr>
            <p:ph type="ftr" sz="quarter" idx="11"/>
          </p:nvPr>
        </p:nvSpPr>
        <p:spPr/>
        <p:txBody>
          <a:bodyPr/>
          <a:lstStyle/>
          <a:p>
            <a:pPr>
              <a:defRPr/>
            </a:pPr>
            <a:endParaRPr lang="en-NZ" altLang="en-US"/>
          </a:p>
        </p:txBody>
      </p:sp>
      <p:sp>
        <p:nvSpPr>
          <p:cNvPr id="5" name="Slide Number Placeholder 4"/>
          <p:cNvSpPr>
            <a:spLocks noGrp="1"/>
          </p:cNvSpPr>
          <p:nvPr>
            <p:ph type="sldNum" sz="quarter" idx="12"/>
          </p:nvPr>
        </p:nvSpPr>
        <p:spPr/>
        <p:txBody>
          <a:bodyPr/>
          <a:lstStyle/>
          <a:p>
            <a:pPr>
              <a:defRPr/>
            </a:pPr>
            <a:fld id="{AB564207-7948-493B-9D07-339CCCC1E7F1}" type="slidenum">
              <a:rPr lang="en-NZ" altLang="en-US" smtClean="0"/>
              <a:pPr>
                <a:defRPr/>
              </a:pPr>
              <a:t>‹#›</a:t>
            </a:fld>
            <a:endParaRPr lang="en-NZ"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ltLang="en-US"/>
          </a:p>
        </p:txBody>
      </p:sp>
      <p:sp>
        <p:nvSpPr>
          <p:cNvPr id="3" name="Footer Placeholder 2"/>
          <p:cNvSpPr>
            <a:spLocks noGrp="1"/>
          </p:cNvSpPr>
          <p:nvPr>
            <p:ph type="ftr" sz="quarter" idx="11"/>
          </p:nvPr>
        </p:nvSpPr>
        <p:spPr/>
        <p:txBody>
          <a:bodyPr/>
          <a:lstStyle/>
          <a:p>
            <a:pPr>
              <a:defRPr/>
            </a:pPr>
            <a:endParaRPr lang="en-NZ" altLang="en-US"/>
          </a:p>
        </p:txBody>
      </p:sp>
      <p:sp>
        <p:nvSpPr>
          <p:cNvPr id="4" name="Slide Number Placeholder 3"/>
          <p:cNvSpPr>
            <a:spLocks noGrp="1"/>
          </p:cNvSpPr>
          <p:nvPr>
            <p:ph type="sldNum" sz="quarter" idx="12"/>
          </p:nvPr>
        </p:nvSpPr>
        <p:spPr/>
        <p:txBody>
          <a:bodyPr/>
          <a:lstStyle/>
          <a:p>
            <a:pPr>
              <a:defRPr/>
            </a:pPr>
            <a:fld id="{735B1D0A-73F6-4FC0-A138-6696B7F94FF7}" type="slidenum">
              <a:rPr lang="en-NZ" altLang="en-US" smtClean="0"/>
              <a:pPr>
                <a:defRPr/>
              </a:pPr>
              <a:t>‹#›</a:t>
            </a:fld>
            <a:endParaRPr lang="en-NZ"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ltLang="en-US"/>
          </a:p>
        </p:txBody>
      </p:sp>
      <p:sp>
        <p:nvSpPr>
          <p:cNvPr id="6" name="Footer Placeholder 5"/>
          <p:cNvSpPr>
            <a:spLocks noGrp="1"/>
          </p:cNvSpPr>
          <p:nvPr>
            <p:ph type="ftr" sz="quarter" idx="11"/>
          </p:nvPr>
        </p:nvSpPr>
        <p:spPr/>
        <p:txBody>
          <a:bodyPr/>
          <a:lstStyle/>
          <a:p>
            <a:pPr>
              <a:defRPr/>
            </a:pPr>
            <a:endParaRPr lang="en-NZ" altLang="en-US"/>
          </a:p>
        </p:txBody>
      </p:sp>
      <p:sp>
        <p:nvSpPr>
          <p:cNvPr id="7" name="Slide Number Placeholder 6"/>
          <p:cNvSpPr>
            <a:spLocks noGrp="1"/>
          </p:cNvSpPr>
          <p:nvPr>
            <p:ph type="sldNum" sz="quarter" idx="12"/>
          </p:nvPr>
        </p:nvSpPr>
        <p:spPr/>
        <p:txBody>
          <a:bodyPr/>
          <a:lstStyle/>
          <a:p>
            <a:pPr>
              <a:defRPr/>
            </a:pPr>
            <a:fld id="{F5831CB4-9B91-4808-ABFD-E2252B2D8CFB}" type="slidenum">
              <a:rPr lang="en-NZ" altLang="en-US" smtClean="0"/>
              <a:pPr>
                <a:defRPr/>
              </a:pPr>
              <a:t>‹#›</a:t>
            </a:fld>
            <a:endParaRPr lang="en-NZ"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ltLang="en-US"/>
          </a:p>
        </p:txBody>
      </p:sp>
      <p:sp>
        <p:nvSpPr>
          <p:cNvPr id="6" name="Footer Placeholder 5"/>
          <p:cNvSpPr>
            <a:spLocks noGrp="1"/>
          </p:cNvSpPr>
          <p:nvPr>
            <p:ph type="ftr" sz="quarter" idx="11"/>
          </p:nvPr>
        </p:nvSpPr>
        <p:spPr/>
        <p:txBody>
          <a:bodyPr/>
          <a:lstStyle/>
          <a:p>
            <a:pPr>
              <a:defRPr/>
            </a:pPr>
            <a:endParaRPr lang="en-NZ" altLang="en-US"/>
          </a:p>
        </p:txBody>
      </p:sp>
      <p:sp>
        <p:nvSpPr>
          <p:cNvPr id="7" name="Slide Number Placeholder 6"/>
          <p:cNvSpPr>
            <a:spLocks noGrp="1"/>
          </p:cNvSpPr>
          <p:nvPr>
            <p:ph type="sldNum" sz="quarter" idx="12"/>
          </p:nvPr>
        </p:nvSpPr>
        <p:spPr/>
        <p:txBody>
          <a:bodyPr/>
          <a:lstStyle/>
          <a:p>
            <a:pPr>
              <a:defRPr/>
            </a:pPr>
            <a:fld id="{38F08171-2297-453D-83BE-58CE60C4B9D2}" type="slidenum">
              <a:rPr lang="en-NZ" altLang="en-US" smtClean="0"/>
              <a:pPr>
                <a:defRPr/>
              </a:pPr>
              <a:t>‹#›</a:t>
            </a:fld>
            <a:endParaRPr lang="en-NZ"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pPr/>
              <a:t>Monday, September 12, 2016</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3" r:id="rId12"/>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NZ" dirty="0" smtClean="0"/>
              <a:t>FSM – Managing Complex State</a:t>
            </a:r>
          </a:p>
        </p:txBody>
      </p:sp>
      <p:sp>
        <p:nvSpPr>
          <p:cNvPr id="3075" name="Rectangle 3"/>
          <p:cNvSpPr>
            <a:spLocks noGrp="1" noChangeArrowheads="1"/>
          </p:cNvSpPr>
          <p:nvPr>
            <p:ph type="subTitle" idx="1"/>
          </p:nvPr>
        </p:nvSpPr>
        <p:spPr>
          <a:xfrm>
            <a:off x="685800" y="3505200"/>
            <a:ext cx="7630616" cy="1752600"/>
          </a:xfrm>
        </p:spPr>
        <p:txBody>
          <a:bodyPr/>
          <a:lstStyle/>
          <a:p>
            <a:pPr eaLnBrk="1" hangingPunct="1"/>
            <a:r>
              <a:rPr lang="en-NZ" dirty="0" smtClean="0"/>
              <a:t>IN628: Intermediate Architectures and Algorithms</a:t>
            </a:r>
          </a:p>
          <a:p>
            <a:pPr eaLnBrk="1" hangingPunct="1"/>
            <a:r>
              <a:rPr lang="en-NZ" dirty="0" smtClean="0"/>
              <a:t>Semester 2, 2016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Coding an FSM </a:t>
            </a:r>
            <a:endParaRPr lang="en-NZ" dirty="0" smtClean="0"/>
          </a:p>
        </p:txBody>
      </p:sp>
      <p:sp>
        <p:nvSpPr>
          <p:cNvPr id="44035" name="Rectangle 3"/>
          <p:cNvSpPr>
            <a:spLocks noGrp="1" noChangeArrowheads="1"/>
          </p:cNvSpPr>
          <p:nvPr>
            <p:ph idx="1"/>
          </p:nvPr>
        </p:nvSpPr>
        <p:spPr/>
        <p:txBody>
          <a:bodyPr/>
          <a:lstStyle/>
          <a:p>
            <a:pPr eaLnBrk="1" hangingPunct="1">
              <a:lnSpc>
                <a:spcPct val="90000"/>
              </a:lnSpc>
            </a:pPr>
            <a:r>
              <a:rPr lang="en-US" sz="2600" dirty="0" smtClean="0"/>
              <a:t>Perform Actions</a:t>
            </a:r>
          </a:p>
          <a:p>
            <a:pPr eaLnBrk="1" hangingPunct="1">
              <a:lnSpc>
                <a:spcPct val="90000"/>
              </a:lnSpc>
            </a:pPr>
            <a:endParaRPr lang="en-US" sz="2600" dirty="0" smtClean="0"/>
          </a:p>
          <a:p>
            <a:pPr eaLnBrk="1" hangingPunct="1">
              <a:lnSpc>
                <a:spcPct val="90000"/>
              </a:lnSpc>
              <a:buFont typeface="Wingdings" pitchFamily="2" charset="2"/>
              <a:buNone/>
            </a:pPr>
            <a:r>
              <a:rPr lang="en-US" sz="1900" dirty="0" smtClean="0"/>
              <a:t>switch (</a:t>
            </a:r>
            <a:r>
              <a:rPr lang="en-US" sz="1900" dirty="0" err="1" smtClean="0"/>
              <a:t>catState</a:t>
            </a:r>
            <a:r>
              <a:rPr lang="en-US" sz="1900" dirty="0" smtClean="0"/>
              <a:t>)</a:t>
            </a:r>
          </a:p>
          <a:p>
            <a:pPr lvl="1" eaLnBrk="1" hangingPunct="1">
              <a:lnSpc>
                <a:spcPct val="90000"/>
              </a:lnSpc>
              <a:buFont typeface="Wingdings" pitchFamily="2" charset="2"/>
              <a:buNone/>
            </a:pPr>
            <a:r>
              <a:rPr lang="en-US" sz="1800" dirty="0" smtClean="0"/>
              <a:t> case Sleeping:</a:t>
            </a:r>
          </a:p>
          <a:p>
            <a:pPr lvl="1" eaLnBrk="1" hangingPunct="1">
              <a:lnSpc>
                <a:spcPct val="90000"/>
              </a:lnSpc>
              <a:buFont typeface="Wingdings" pitchFamily="2" charset="2"/>
              <a:buNone/>
            </a:pPr>
            <a:r>
              <a:rPr lang="en-US" sz="1800" dirty="0" smtClean="0"/>
              <a:t>	Drool();</a:t>
            </a:r>
          </a:p>
          <a:p>
            <a:pPr lvl="1" eaLnBrk="1" hangingPunct="1">
              <a:lnSpc>
                <a:spcPct val="90000"/>
              </a:lnSpc>
              <a:buFont typeface="Wingdings" pitchFamily="2" charset="2"/>
              <a:buNone/>
            </a:pPr>
            <a:r>
              <a:rPr lang="en-US" sz="1800" dirty="0" smtClean="0"/>
              <a:t>	if (</a:t>
            </a:r>
            <a:r>
              <a:rPr lang="en-US" sz="1800" dirty="0" err="1" smtClean="0"/>
              <a:t>rGen</a:t>
            </a:r>
            <a:r>
              <a:rPr lang="en-US" sz="1800" dirty="0" smtClean="0"/>
              <a:t>-&gt;Next(100) &gt; ROLLPROB) Rollover();</a:t>
            </a:r>
          </a:p>
          <a:p>
            <a:pPr lvl="1" eaLnBrk="1" hangingPunct="1">
              <a:lnSpc>
                <a:spcPct val="90000"/>
              </a:lnSpc>
              <a:buFont typeface="Wingdings" pitchFamily="2" charset="2"/>
              <a:buNone/>
            </a:pPr>
            <a:r>
              <a:rPr lang="en-US" sz="1800" dirty="0" smtClean="0"/>
              <a:t>	</a:t>
            </a:r>
            <a:r>
              <a:rPr lang="en-US" sz="1800" dirty="0" err="1" smtClean="0"/>
              <a:t>Haven’tEatenCount</a:t>
            </a:r>
            <a:r>
              <a:rPr lang="en-US" sz="1800" dirty="0" smtClean="0"/>
              <a:t>++</a:t>
            </a:r>
          </a:p>
          <a:p>
            <a:pPr lvl="1" eaLnBrk="1" hangingPunct="1">
              <a:lnSpc>
                <a:spcPct val="90000"/>
              </a:lnSpc>
              <a:buFont typeface="Wingdings" pitchFamily="2" charset="2"/>
              <a:buNone/>
            </a:pPr>
            <a:r>
              <a:rPr lang="en-US" sz="1800" dirty="0" smtClean="0"/>
              <a:t>	break;</a:t>
            </a:r>
          </a:p>
          <a:p>
            <a:pPr lvl="1" eaLnBrk="1" hangingPunct="1">
              <a:lnSpc>
                <a:spcPct val="90000"/>
              </a:lnSpc>
              <a:buFont typeface="Wingdings" pitchFamily="2" charset="2"/>
              <a:buNone/>
            </a:pPr>
            <a:r>
              <a:rPr lang="en-US" sz="2000" dirty="0" smtClean="0"/>
              <a:t>case Chasing:</a:t>
            </a:r>
          </a:p>
          <a:p>
            <a:pPr lvl="2" eaLnBrk="1" hangingPunct="1">
              <a:lnSpc>
                <a:spcPct val="90000"/>
              </a:lnSpc>
              <a:buFont typeface="Wingdings" pitchFamily="2" charset="2"/>
              <a:buNone/>
            </a:pPr>
            <a:r>
              <a:rPr lang="en-US" sz="1800" dirty="0" err="1" smtClean="0"/>
              <a:t>TargetAction</a:t>
            </a:r>
            <a:r>
              <a:rPr lang="en-US" sz="1800" dirty="0" smtClean="0"/>
              <a:t>(</a:t>
            </a:r>
            <a:r>
              <a:rPr lang="en-US" sz="1800" dirty="0" err="1" smtClean="0"/>
              <a:t>NeighbourCat</a:t>
            </a:r>
            <a:r>
              <a:rPr lang="en-US" sz="1800" dirty="0" smtClean="0"/>
              <a:t>);</a:t>
            </a:r>
          </a:p>
          <a:p>
            <a:pPr lvl="2" eaLnBrk="1" hangingPunct="1">
              <a:lnSpc>
                <a:spcPct val="90000"/>
              </a:lnSpc>
              <a:buFont typeface="Wingdings" pitchFamily="2" charset="2"/>
              <a:buNone/>
            </a:pPr>
            <a:r>
              <a:rPr lang="en-US" sz="1800" dirty="0" smtClean="0"/>
              <a:t>Hiss();</a:t>
            </a:r>
          </a:p>
          <a:p>
            <a:pPr lvl="2" eaLnBrk="1" hangingPunct="1">
              <a:lnSpc>
                <a:spcPct val="90000"/>
              </a:lnSpc>
              <a:buFont typeface="Wingdings" pitchFamily="2" charset="2"/>
              <a:buNone/>
            </a:pPr>
            <a:r>
              <a:rPr lang="en-US" sz="1800" dirty="0" smtClean="0"/>
              <a:t>break;</a:t>
            </a:r>
          </a:p>
          <a:p>
            <a:pPr lvl="2" eaLnBrk="1" hangingPunct="1">
              <a:lnSpc>
                <a:spcPct val="90000"/>
              </a:lnSpc>
              <a:buFont typeface="Wingdings" pitchFamily="2" charset="2"/>
              <a:buNone/>
            </a:pPr>
            <a:r>
              <a:rPr lang="en-US" sz="20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03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03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03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03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03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03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03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03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03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NZ"/>
              <a:t>Probabalistic FSM</a:t>
            </a:r>
          </a:p>
        </p:txBody>
      </p:sp>
      <p:graphicFrame>
        <p:nvGraphicFramePr>
          <p:cNvPr id="9271" name="Group 55"/>
          <p:cNvGraphicFramePr>
            <a:graphicFrameLocks noGrp="1"/>
          </p:cNvGraphicFramePr>
          <p:nvPr>
            <p:ph type="tbl" idx="1"/>
          </p:nvPr>
        </p:nvGraphicFramePr>
        <p:xfrm>
          <a:off x="539552" y="4725144"/>
          <a:ext cx="6048672" cy="1714216"/>
        </p:xfrm>
        <a:graphic>
          <a:graphicData uri="http://schemas.openxmlformats.org/drawingml/2006/table">
            <a:tbl>
              <a:tblPr/>
              <a:tblGrid>
                <a:gridCol w="1829173"/>
                <a:gridCol w="2108199"/>
                <a:gridCol w="2111300"/>
              </a:tblGrid>
              <a:tr h="275406">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NZ" sz="2000" b="0" i="0" u="none" strike="noStrike" cap="none" normalizeH="0" baseline="0" dirty="0" smtClean="0">
                          <a:ln>
                            <a:noFill/>
                          </a:ln>
                          <a:solidFill>
                            <a:schemeClr val="tx1"/>
                          </a:solidFill>
                          <a:effectLst/>
                          <a:latin typeface="Times New Roman" pitchFamily="18" charset="0"/>
                          <a:cs typeface="Arial" charset="0"/>
                        </a:rPr>
                        <a:t>Change 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NZ" sz="2000" b="1" i="0" u="none" strike="noStrike" cap="none" normalizeH="0" baseline="0" dirty="0" smtClean="0">
                          <a:ln>
                            <a:noFill/>
                          </a:ln>
                          <a:solidFill>
                            <a:schemeClr val="tx1"/>
                          </a:solidFill>
                          <a:effectLst/>
                          <a:latin typeface="Times New Roman" pitchFamily="18" charset="0"/>
                          <a:cs typeface="Arial" charset="0"/>
                        </a:rPr>
                        <a:t>Pr(Enemy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NZ" sz="2000" b="1" i="0" u="none" strike="noStrike" cap="none" normalizeH="0" baseline="0" dirty="0" smtClean="0">
                          <a:ln>
                            <a:noFill/>
                          </a:ln>
                          <a:solidFill>
                            <a:schemeClr val="tx1"/>
                          </a:solidFill>
                          <a:effectLst/>
                          <a:latin typeface="Times New Roman" pitchFamily="18" charset="0"/>
                          <a:cs typeface="Arial" charset="0"/>
                        </a:rPr>
                        <a:t>Pr(Enemy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35">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NZ" sz="2000" b="1" i="0" u="none" strike="noStrike" cap="none" normalizeH="0" baseline="0" smtClean="0">
                          <a:ln>
                            <a:noFill/>
                          </a:ln>
                          <a:solidFill>
                            <a:schemeClr val="tx1"/>
                          </a:solidFill>
                          <a:effectLst/>
                          <a:latin typeface="Times New Roman" pitchFamily="18" charset="0"/>
                          <a:cs typeface="Arial" charset="0"/>
                        </a:rPr>
                        <a:t>Seek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NZ" sz="2000" b="0" i="0" u="none" strike="noStrike" cap="none" normalizeH="0" baseline="0" dirty="0" smtClean="0">
                          <a:ln>
                            <a:noFill/>
                          </a:ln>
                          <a:solidFill>
                            <a:schemeClr val="tx1"/>
                          </a:solidFill>
                          <a:effectLst/>
                          <a:latin typeface="Times New Roman" pitchFamily="18"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NZ" sz="2000" b="0" i="0" u="none" strike="noStrike" cap="none" normalizeH="0" baseline="0" dirty="0" smtClean="0">
                          <a:ln>
                            <a:noFill/>
                          </a:ln>
                          <a:solidFill>
                            <a:schemeClr val="tx1"/>
                          </a:solidFill>
                          <a:effectLst/>
                          <a:latin typeface="Times New Roman" pitchFamily="18"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6801">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NZ" sz="2000" b="1" i="0" u="none" strike="noStrike" cap="none" normalizeH="0" baseline="0" dirty="0" smtClean="0">
                          <a:ln>
                            <a:noFill/>
                          </a:ln>
                          <a:solidFill>
                            <a:schemeClr val="tx1"/>
                          </a:solidFill>
                          <a:effectLst/>
                          <a:latin typeface="Times New Roman" pitchFamily="18" charset="0"/>
                          <a:cs typeface="Arial" charset="0"/>
                        </a:rPr>
                        <a:t>Flee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NZ" sz="2000" b="0" i="0" u="none" strike="noStrike" cap="none" normalizeH="0" baseline="0" dirty="0" smtClean="0">
                          <a:ln>
                            <a:noFill/>
                          </a:ln>
                          <a:solidFill>
                            <a:schemeClr val="tx1"/>
                          </a:solidFill>
                          <a:effectLst/>
                          <a:latin typeface="Times New Roman" pitchFamily="18"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NZ" sz="2000" b="0" i="0" u="none" strike="noStrike" cap="none" normalizeH="0" baseline="0" dirty="0" smtClean="0">
                          <a:ln>
                            <a:noFill/>
                          </a:ln>
                          <a:solidFill>
                            <a:schemeClr val="tx1"/>
                          </a:solidFill>
                          <a:effectLst/>
                          <a:latin typeface="Times New Roman" pitchFamily="18" charset="0"/>
                          <a:cs typeface="Arial"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112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NZ" sz="2000" b="1" i="0" u="none" strike="noStrike" cap="none" normalizeH="0" baseline="0" smtClean="0">
                          <a:ln>
                            <a:noFill/>
                          </a:ln>
                          <a:solidFill>
                            <a:schemeClr val="tx1"/>
                          </a:solidFill>
                          <a:effectLst/>
                          <a:latin typeface="Times New Roman" pitchFamily="18" charset="0"/>
                          <a:cs typeface="Arial" charset="0"/>
                        </a:rPr>
                        <a:t>Rest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NZ" sz="2000" b="0" i="0" u="none" strike="noStrike" cap="none" normalizeH="0" baseline="0" dirty="0" smtClean="0">
                          <a:ln>
                            <a:noFill/>
                          </a:ln>
                          <a:solidFill>
                            <a:schemeClr val="tx1"/>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NZ" sz="2000" b="0" i="0" u="none" strike="noStrike" cap="none" normalizeH="0" baseline="0" dirty="0" smtClean="0">
                          <a:ln>
                            <a:noFill/>
                          </a:ln>
                          <a:solidFill>
                            <a:schemeClr val="tx1"/>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6" name="Group 15"/>
          <p:cNvGrpSpPr/>
          <p:nvPr/>
        </p:nvGrpSpPr>
        <p:grpSpPr>
          <a:xfrm>
            <a:off x="323528" y="1988840"/>
            <a:ext cx="4464174" cy="2160712"/>
            <a:chOff x="323850" y="2781300"/>
            <a:chExt cx="4967288" cy="2592388"/>
          </a:xfrm>
        </p:grpSpPr>
        <p:sp>
          <p:nvSpPr>
            <p:cNvPr id="9220" name="Text Box 4"/>
            <p:cNvSpPr txBox="1">
              <a:spLocks noChangeArrowheads="1"/>
            </p:cNvSpPr>
            <p:nvPr/>
          </p:nvSpPr>
          <p:spPr bwMode="auto">
            <a:xfrm>
              <a:off x="879475" y="3017838"/>
              <a:ext cx="628650" cy="366712"/>
            </a:xfrm>
            <a:prstGeom prst="rect">
              <a:avLst/>
            </a:prstGeom>
            <a:noFill/>
            <a:ln w="38100">
              <a:noFill/>
              <a:miter lim="800000"/>
              <a:headEnd/>
              <a:tailEnd/>
            </a:ln>
            <a:effectLst/>
          </p:spPr>
          <p:txBody>
            <a:bodyPr wrap="none">
              <a:spAutoFit/>
            </a:bodyPr>
            <a:lstStyle/>
            <a:p>
              <a:r>
                <a:rPr lang="en-NZ" dirty="0"/>
                <a:t>Seek</a:t>
              </a:r>
            </a:p>
          </p:txBody>
        </p:sp>
        <p:sp>
          <p:nvSpPr>
            <p:cNvPr id="9221" name="Text Box 5"/>
            <p:cNvSpPr txBox="1">
              <a:spLocks noChangeArrowheads="1"/>
            </p:cNvSpPr>
            <p:nvPr/>
          </p:nvSpPr>
          <p:spPr bwMode="auto">
            <a:xfrm>
              <a:off x="4479925" y="3667125"/>
              <a:ext cx="577850" cy="366713"/>
            </a:xfrm>
            <a:prstGeom prst="rect">
              <a:avLst/>
            </a:prstGeom>
            <a:noFill/>
            <a:ln w="38100">
              <a:noFill/>
              <a:miter lim="800000"/>
              <a:headEnd/>
              <a:tailEnd/>
            </a:ln>
            <a:effectLst/>
          </p:spPr>
          <p:txBody>
            <a:bodyPr wrap="none">
              <a:spAutoFit/>
            </a:bodyPr>
            <a:lstStyle/>
            <a:p>
              <a:r>
                <a:rPr lang="en-NZ" dirty="0"/>
                <a:t>Flee</a:t>
              </a:r>
            </a:p>
          </p:txBody>
        </p:sp>
        <p:sp>
          <p:nvSpPr>
            <p:cNvPr id="9222" name="Text Box 6"/>
            <p:cNvSpPr txBox="1">
              <a:spLocks noChangeArrowheads="1"/>
            </p:cNvSpPr>
            <p:nvPr/>
          </p:nvSpPr>
          <p:spPr bwMode="auto">
            <a:xfrm>
              <a:off x="590550" y="4818063"/>
              <a:ext cx="590550" cy="366712"/>
            </a:xfrm>
            <a:prstGeom prst="rect">
              <a:avLst/>
            </a:prstGeom>
            <a:noFill/>
            <a:ln w="38100">
              <a:noFill/>
              <a:miter lim="800000"/>
              <a:headEnd/>
              <a:tailEnd/>
            </a:ln>
            <a:effectLst/>
          </p:spPr>
          <p:txBody>
            <a:bodyPr wrap="none">
              <a:spAutoFit/>
            </a:bodyPr>
            <a:lstStyle/>
            <a:p>
              <a:r>
                <a:rPr lang="en-NZ" dirty="0"/>
                <a:t>Rest</a:t>
              </a:r>
            </a:p>
          </p:txBody>
        </p:sp>
        <p:sp>
          <p:nvSpPr>
            <p:cNvPr id="9223" name="Oval 7"/>
            <p:cNvSpPr>
              <a:spLocks noChangeArrowheads="1"/>
            </p:cNvSpPr>
            <p:nvPr/>
          </p:nvSpPr>
          <p:spPr bwMode="auto">
            <a:xfrm>
              <a:off x="611188" y="2781300"/>
              <a:ext cx="1079500" cy="792163"/>
            </a:xfrm>
            <a:prstGeom prst="ellipse">
              <a:avLst/>
            </a:prstGeom>
            <a:noFill/>
            <a:ln w="38100">
              <a:solidFill>
                <a:srgbClr val="008000"/>
              </a:solidFill>
              <a:round/>
              <a:headEnd/>
              <a:tailEnd/>
            </a:ln>
            <a:effectLst/>
          </p:spPr>
          <p:txBody>
            <a:bodyPr wrap="none" anchor="ctr"/>
            <a:lstStyle/>
            <a:p>
              <a:endParaRPr lang="en-NZ"/>
            </a:p>
          </p:txBody>
        </p:sp>
        <p:sp>
          <p:nvSpPr>
            <p:cNvPr id="9224" name="Oval 8"/>
            <p:cNvSpPr>
              <a:spLocks noChangeArrowheads="1"/>
            </p:cNvSpPr>
            <p:nvPr/>
          </p:nvSpPr>
          <p:spPr bwMode="auto">
            <a:xfrm>
              <a:off x="4211638" y="3429000"/>
              <a:ext cx="1079500" cy="792163"/>
            </a:xfrm>
            <a:prstGeom prst="ellipse">
              <a:avLst/>
            </a:prstGeom>
            <a:noFill/>
            <a:ln w="38100">
              <a:solidFill>
                <a:srgbClr val="008000"/>
              </a:solidFill>
              <a:round/>
              <a:headEnd/>
              <a:tailEnd/>
            </a:ln>
            <a:effectLst/>
          </p:spPr>
          <p:txBody>
            <a:bodyPr wrap="none" anchor="ctr"/>
            <a:lstStyle/>
            <a:p>
              <a:endParaRPr lang="en-NZ"/>
            </a:p>
          </p:txBody>
        </p:sp>
        <p:sp>
          <p:nvSpPr>
            <p:cNvPr id="9225" name="Oval 9"/>
            <p:cNvSpPr>
              <a:spLocks noChangeArrowheads="1"/>
            </p:cNvSpPr>
            <p:nvPr/>
          </p:nvSpPr>
          <p:spPr bwMode="auto">
            <a:xfrm>
              <a:off x="323850" y="4581525"/>
              <a:ext cx="1079500" cy="792163"/>
            </a:xfrm>
            <a:prstGeom prst="ellipse">
              <a:avLst/>
            </a:prstGeom>
            <a:noFill/>
            <a:ln w="38100">
              <a:solidFill>
                <a:srgbClr val="008000"/>
              </a:solidFill>
              <a:round/>
              <a:headEnd/>
              <a:tailEnd/>
            </a:ln>
            <a:effectLst/>
          </p:spPr>
          <p:txBody>
            <a:bodyPr wrap="none" anchor="ctr"/>
            <a:lstStyle/>
            <a:p>
              <a:endParaRPr lang="en-NZ"/>
            </a:p>
          </p:txBody>
        </p:sp>
        <p:sp>
          <p:nvSpPr>
            <p:cNvPr id="9226" name="Line 10"/>
            <p:cNvSpPr>
              <a:spLocks noChangeShapeType="1"/>
            </p:cNvSpPr>
            <p:nvPr/>
          </p:nvSpPr>
          <p:spPr bwMode="auto">
            <a:xfrm flipH="1" flipV="1">
              <a:off x="1763713" y="2997200"/>
              <a:ext cx="2303462" cy="576263"/>
            </a:xfrm>
            <a:prstGeom prst="line">
              <a:avLst/>
            </a:prstGeom>
            <a:noFill/>
            <a:ln w="38100">
              <a:solidFill>
                <a:schemeClr val="tx1"/>
              </a:solidFill>
              <a:round/>
              <a:headEnd/>
              <a:tailEnd type="triangle" w="med" len="med"/>
            </a:ln>
            <a:effectLst/>
          </p:spPr>
          <p:txBody>
            <a:bodyPr/>
            <a:lstStyle/>
            <a:p>
              <a:endParaRPr lang="en-NZ"/>
            </a:p>
          </p:txBody>
        </p:sp>
        <p:sp>
          <p:nvSpPr>
            <p:cNvPr id="9227" name="Line 11"/>
            <p:cNvSpPr>
              <a:spLocks noChangeShapeType="1"/>
            </p:cNvSpPr>
            <p:nvPr/>
          </p:nvSpPr>
          <p:spPr bwMode="auto">
            <a:xfrm>
              <a:off x="1763713" y="3573463"/>
              <a:ext cx="2303462" cy="503237"/>
            </a:xfrm>
            <a:prstGeom prst="line">
              <a:avLst/>
            </a:prstGeom>
            <a:noFill/>
            <a:ln w="38100">
              <a:solidFill>
                <a:schemeClr val="tx1"/>
              </a:solidFill>
              <a:round/>
              <a:headEnd/>
              <a:tailEnd type="triangle" w="med" len="med"/>
            </a:ln>
            <a:effectLst/>
          </p:spPr>
          <p:txBody>
            <a:bodyPr/>
            <a:lstStyle/>
            <a:p>
              <a:endParaRPr lang="en-NZ"/>
            </a:p>
          </p:txBody>
        </p:sp>
        <p:sp>
          <p:nvSpPr>
            <p:cNvPr id="9228" name="Line 12"/>
            <p:cNvSpPr>
              <a:spLocks noChangeShapeType="1"/>
            </p:cNvSpPr>
            <p:nvPr/>
          </p:nvSpPr>
          <p:spPr bwMode="auto">
            <a:xfrm flipH="1">
              <a:off x="1690688" y="4797425"/>
              <a:ext cx="3241675" cy="431800"/>
            </a:xfrm>
            <a:prstGeom prst="line">
              <a:avLst/>
            </a:prstGeom>
            <a:noFill/>
            <a:ln w="38100">
              <a:solidFill>
                <a:schemeClr val="tx1"/>
              </a:solidFill>
              <a:round/>
              <a:headEnd/>
              <a:tailEnd type="triangle" w="med" len="med"/>
            </a:ln>
            <a:effectLst/>
          </p:spPr>
          <p:txBody>
            <a:bodyPr/>
            <a:lstStyle/>
            <a:p>
              <a:endParaRPr lang="en-NZ"/>
            </a:p>
          </p:txBody>
        </p:sp>
        <p:sp>
          <p:nvSpPr>
            <p:cNvPr id="9229" name="Line 13"/>
            <p:cNvSpPr>
              <a:spLocks noChangeShapeType="1"/>
            </p:cNvSpPr>
            <p:nvPr/>
          </p:nvSpPr>
          <p:spPr bwMode="auto">
            <a:xfrm flipV="1">
              <a:off x="1690688" y="4437063"/>
              <a:ext cx="3024187" cy="504825"/>
            </a:xfrm>
            <a:prstGeom prst="line">
              <a:avLst/>
            </a:prstGeom>
            <a:noFill/>
            <a:ln w="38100">
              <a:solidFill>
                <a:schemeClr val="tx1"/>
              </a:solidFill>
              <a:round/>
              <a:headEnd/>
              <a:tailEnd type="triangle" w="med" len="med"/>
            </a:ln>
            <a:effectLst/>
          </p:spPr>
          <p:txBody>
            <a:bodyPr/>
            <a:lstStyle/>
            <a:p>
              <a:endParaRPr lang="en-NZ"/>
            </a:p>
          </p:txBody>
        </p:sp>
        <p:sp>
          <p:nvSpPr>
            <p:cNvPr id="9230" name="Line 14"/>
            <p:cNvSpPr>
              <a:spLocks noChangeShapeType="1"/>
            </p:cNvSpPr>
            <p:nvPr/>
          </p:nvSpPr>
          <p:spPr bwMode="auto">
            <a:xfrm flipV="1">
              <a:off x="1116013" y="3644900"/>
              <a:ext cx="71437" cy="863600"/>
            </a:xfrm>
            <a:prstGeom prst="line">
              <a:avLst/>
            </a:prstGeom>
            <a:noFill/>
            <a:ln w="38100">
              <a:solidFill>
                <a:schemeClr val="tx1"/>
              </a:solidFill>
              <a:round/>
              <a:headEnd/>
              <a:tailEnd type="triangle" w="med" len="med"/>
            </a:ln>
            <a:effectLst/>
          </p:spPr>
          <p:txBody>
            <a:bodyPr/>
            <a:lstStyle/>
            <a:p>
              <a:endParaRPr lang="en-NZ"/>
            </a:p>
          </p:txBody>
        </p:sp>
        <p:sp>
          <p:nvSpPr>
            <p:cNvPr id="9231" name="Line 15"/>
            <p:cNvSpPr>
              <a:spLocks noChangeShapeType="1"/>
            </p:cNvSpPr>
            <p:nvPr/>
          </p:nvSpPr>
          <p:spPr bwMode="auto">
            <a:xfrm flipH="1">
              <a:off x="682625" y="3716338"/>
              <a:ext cx="144463" cy="792162"/>
            </a:xfrm>
            <a:prstGeom prst="line">
              <a:avLst/>
            </a:prstGeom>
            <a:noFill/>
            <a:ln w="38100">
              <a:solidFill>
                <a:schemeClr val="tx1"/>
              </a:solidFill>
              <a:round/>
              <a:headEnd/>
              <a:tailEnd type="triangle" w="med" len="med"/>
            </a:ln>
            <a:effectLst/>
          </p:spPr>
          <p:txBody>
            <a:bodyPr/>
            <a:lstStyle/>
            <a:p>
              <a:endParaRPr lang="en-NZ"/>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2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a:t>
            </a:r>
            <a:endParaRPr lang="en-US" dirty="0"/>
          </a:p>
        </p:txBody>
      </p:sp>
      <p:sp>
        <p:nvSpPr>
          <p:cNvPr id="3" name="Table Placeholder 2"/>
          <p:cNvSpPr>
            <a:spLocks noGrp="1"/>
          </p:cNvSpPr>
          <p:nvPr>
            <p:ph type="tbl" idx="1"/>
          </p:nvPr>
        </p:nvSpPr>
        <p:spPr/>
      </p:sp>
      <p:pic>
        <p:nvPicPr>
          <p:cNvPr id="808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03648" y="1628800"/>
            <a:ext cx="6444208" cy="48300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35592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3600" dirty="0" smtClean="0"/>
              <a:t>FSM: States, Actions and Events</a:t>
            </a:r>
            <a:endParaRPr lang="en-NZ" sz="3600" dirty="0" smtClean="0"/>
          </a:p>
        </p:txBody>
      </p:sp>
      <p:sp>
        <p:nvSpPr>
          <p:cNvPr id="22531" name="Rectangle 3"/>
          <p:cNvSpPr>
            <a:spLocks noGrp="1" noChangeArrowheads="1"/>
          </p:cNvSpPr>
          <p:nvPr>
            <p:ph idx="1"/>
          </p:nvPr>
        </p:nvSpPr>
        <p:spPr/>
        <p:txBody>
          <a:bodyPr/>
          <a:lstStyle/>
          <a:p>
            <a:pPr eaLnBrk="1" hangingPunct="1"/>
            <a:r>
              <a:rPr lang="en-NZ" dirty="0" smtClean="0"/>
              <a:t>States &amp; Events</a:t>
            </a:r>
            <a:endParaRPr lang="en-NZ" dirty="0" smtClean="0"/>
          </a:p>
        </p:txBody>
      </p:sp>
      <p:sp>
        <p:nvSpPr>
          <p:cNvPr id="22532" name="Text Box 4"/>
          <p:cNvSpPr txBox="1">
            <a:spLocks noChangeArrowheads="1"/>
          </p:cNvSpPr>
          <p:nvPr/>
        </p:nvSpPr>
        <p:spPr bwMode="auto">
          <a:xfrm>
            <a:off x="3276600" y="2997200"/>
            <a:ext cx="1800225" cy="366713"/>
          </a:xfrm>
          <a:prstGeom prst="rect">
            <a:avLst/>
          </a:prstGeom>
          <a:noFill/>
          <a:ln w="9525">
            <a:noFill/>
            <a:miter lim="800000"/>
            <a:headEnd/>
            <a:tailEnd/>
          </a:ln>
        </p:spPr>
        <p:txBody>
          <a:bodyPr>
            <a:spAutoFit/>
          </a:bodyPr>
          <a:lstStyle/>
          <a:p>
            <a:pPr algn="ctr">
              <a:spcBef>
                <a:spcPct val="50000"/>
              </a:spcBef>
            </a:pPr>
            <a:r>
              <a:rPr lang="en-US"/>
              <a:t>Sleeping</a:t>
            </a:r>
            <a:endParaRPr lang="en-NZ"/>
          </a:p>
        </p:txBody>
      </p:sp>
      <p:sp>
        <p:nvSpPr>
          <p:cNvPr id="22533" name="Text Box 5"/>
          <p:cNvSpPr txBox="1">
            <a:spLocks noChangeArrowheads="1"/>
          </p:cNvSpPr>
          <p:nvPr/>
        </p:nvSpPr>
        <p:spPr bwMode="auto">
          <a:xfrm>
            <a:off x="827088" y="4652963"/>
            <a:ext cx="2089150" cy="366712"/>
          </a:xfrm>
          <a:prstGeom prst="rect">
            <a:avLst/>
          </a:prstGeom>
          <a:noFill/>
          <a:ln w="9525">
            <a:noFill/>
            <a:miter lim="800000"/>
            <a:headEnd/>
            <a:tailEnd/>
          </a:ln>
        </p:spPr>
        <p:txBody>
          <a:bodyPr>
            <a:spAutoFit/>
          </a:bodyPr>
          <a:lstStyle/>
          <a:p>
            <a:pPr algn="ctr">
              <a:spcBef>
                <a:spcPct val="50000"/>
              </a:spcBef>
            </a:pPr>
            <a:r>
              <a:rPr lang="en-US"/>
              <a:t>Eating</a:t>
            </a:r>
            <a:endParaRPr lang="en-NZ"/>
          </a:p>
        </p:txBody>
      </p:sp>
      <p:sp>
        <p:nvSpPr>
          <p:cNvPr id="22534" name="Text Box 6"/>
          <p:cNvSpPr txBox="1">
            <a:spLocks noChangeArrowheads="1"/>
          </p:cNvSpPr>
          <p:nvPr/>
        </p:nvSpPr>
        <p:spPr bwMode="auto">
          <a:xfrm>
            <a:off x="5940425" y="4581525"/>
            <a:ext cx="2303463" cy="641350"/>
          </a:xfrm>
          <a:prstGeom prst="rect">
            <a:avLst/>
          </a:prstGeom>
          <a:noFill/>
          <a:ln w="9525">
            <a:noFill/>
            <a:miter lim="800000"/>
            <a:headEnd/>
            <a:tailEnd/>
          </a:ln>
        </p:spPr>
        <p:txBody>
          <a:bodyPr>
            <a:spAutoFit/>
          </a:bodyPr>
          <a:lstStyle/>
          <a:p>
            <a:pPr>
              <a:spcBef>
                <a:spcPct val="50000"/>
              </a:spcBef>
            </a:pPr>
            <a:r>
              <a:rPr lang="en-US"/>
              <a:t>Chasing neighbour cat</a:t>
            </a:r>
            <a:endParaRPr lang="en-NZ"/>
          </a:p>
        </p:txBody>
      </p:sp>
      <p:sp>
        <p:nvSpPr>
          <p:cNvPr id="22535" name="Line 7"/>
          <p:cNvSpPr>
            <a:spLocks noChangeShapeType="1"/>
          </p:cNvSpPr>
          <p:nvPr/>
        </p:nvSpPr>
        <p:spPr bwMode="auto">
          <a:xfrm>
            <a:off x="5003800" y="3284538"/>
            <a:ext cx="1800225" cy="1008062"/>
          </a:xfrm>
          <a:prstGeom prst="line">
            <a:avLst/>
          </a:prstGeom>
          <a:noFill/>
          <a:ln w="38100">
            <a:solidFill>
              <a:schemeClr val="tx1"/>
            </a:solidFill>
            <a:round/>
            <a:headEnd/>
            <a:tailEnd type="triangle" w="med" len="med"/>
          </a:ln>
        </p:spPr>
        <p:txBody>
          <a:bodyPr/>
          <a:lstStyle/>
          <a:p>
            <a:endParaRPr lang="en-NZ"/>
          </a:p>
        </p:txBody>
      </p:sp>
      <p:sp>
        <p:nvSpPr>
          <p:cNvPr id="22536" name="Line 8"/>
          <p:cNvSpPr>
            <a:spLocks noChangeShapeType="1"/>
          </p:cNvSpPr>
          <p:nvPr/>
        </p:nvSpPr>
        <p:spPr bwMode="auto">
          <a:xfrm flipH="1">
            <a:off x="2195513" y="3357563"/>
            <a:ext cx="1368425" cy="1081087"/>
          </a:xfrm>
          <a:prstGeom prst="line">
            <a:avLst/>
          </a:prstGeom>
          <a:noFill/>
          <a:ln w="38100">
            <a:solidFill>
              <a:schemeClr val="tx1"/>
            </a:solidFill>
            <a:round/>
            <a:headEnd/>
            <a:tailEnd type="triangle" w="med" len="med"/>
          </a:ln>
        </p:spPr>
        <p:txBody>
          <a:bodyPr/>
          <a:lstStyle/>
          <a:p>
            <a:endParaRPr lang="en-NZ"/>
          </a:p>
        </p:txBody>
      </p:sp>
      <p:sp>
        <p:nvSpPr>
          <p:cNvPr id="22537" name="Line 9"/>
          <p:cNvSpPr>
            <a:spLocks noChangeShapeType="1"/>
          </p:cNvSpPr>
          <p:nvPr/>
        </p:nvSpPr>
        <p:spPr bwMode="auto">
          <a:xfrm flipH="1" flipV="1">
            <a:off x="4643438" y="3573463"/>
            <a:ext cx="1295400" cy="1008062"/>
          </a:xfrm>
          <a:prstGeom prst="line">
            <a:avLst/>
          </a:prstGeom>
          <a:noFill/>
          <a:ln w="38100">
            <a:solidFill>
              <a:schemeClr val="tx1"/>
            </a:solidFill>
            <a:round/>
            <a:headEnd/>
            <a:tailEnd type="triangle" w="med" len="med"/>
          </a:ln>
        </p:spPr>
        <p:txBody>
          <a:bodyPr/>
          <a:lstStyle/>
          <a:p>
            <a:endParaRPr lang="en-NZ"/>
          </a:p>
        </p:txBody>
      </p:sp>
      <p:sp>
        <p:nvSpPr>
          <p:cNvPr id="22538" name="Line 10"/>
          <p:cNvSpPr>
            <a:spLocks noChangeShapeType="1"/>
          </p:cNvSpPr>
          <p:nvPr/>
        </p:nvSpPr>
        <p:spPr bwMode="auto">
          <a:xfrm flipV="1">
            <a:off x="2555875" y="3573463"/>
            <a:ext cx="1295400" cy="1150937"/>
          </a:xfrm>
          <a:prstGeom prst="line">
            <a:avLst/>
          </a:prstGeom>
          <a:noFill/>
          <a:ln w="38100">
            <a:solidFill>
              <a:schemeClr val="tx1"/>
            </a:solidFill>
            <a:round/>
            <a:headEnd/>
            <a:tailEnd type="triangle" w="med" len="med"/>
          </a:ln>
        </p:spPr>
        <p:txBody>
          <a:bodyPr/>
          <a:lstStyle/>
          <a:p>
            <a:endParaRPr lang="en-NZ"/>
          </a:p>
        </p:txBody>
      </p:sp>
      <p:sp>
        <p:nvSpPr>
          <p:cNvPr id="22539" name="Oval 11"/>
          <p:cNvSpPr>
            <a:spLocks noChangeArrowheads="1"/>
          </p:cNvSpPr>
          <p:nvPr/>
        </p:nvSpPr>
        <p:spPr bwMode="auto">
          <a:xfrm>
            <a:off x="3492500" y="2708275"/>
            <a:ext cx="1366838" cy="865188"/>
          </a:xfrm>
          <a:prstGeom prst="ellipse">
            <a:avLst/>
          </a:prstGeom>
          <a:noFill/>
          <a:ln w="38100">
            <a:solidFill>
              <a:srgbClr val="339966"/>
            </a:solidFill>
            <a:round/>
            <a:headEnd/>
            <a:tailEnd/>
          </a:ln>
        </p:spPr>
        <p:txBody>
          <a:bodyPr wrap="none" anchor="ctr"/>
          <a:lstStyle/>
          <a:p>
            <a:endParaRPr lang="en-NZ"/>
          </a:p>
        </p:txBody>
      </p:sp>
      <p:sp>
        <p:nvSpPr>
          <p:cNvPr id="22540" name="Oval 12"/>
          <p:cNvSpPr>
            <a:spLocks noChangeArrowheads="1"/>
          </p:cNvSpPr>
          <p:nvPr/>
        </p:nvSpPr>
        <p:spPr bwMode="auto">
          <a:xfrm>
            <a:off x="1116013" y="4435475"/>
            <a:ext cx="1366837" cy="865188"/>
          </a:xfrm>
          <a:prstGeom prst="ellipse">
            <a:avLst/>
          </a:prstGeom>
          <a:noFill/>
          <a:ln w="38100">
            <a:solidFill>
              <a:srgbClr val="339966"/>
            </a:solidFill>
            <a:round/>
            <a:headEnd/>
            <a:tailEnd/>
          </a:ln>
        </p:spPr>
        <p:txBody>
          <a:bodyPr wrap="none" anchor="ctr"/>
          <a:lstStyle/>
          <a:p>
            <a:endParaRPr lang="en-NZ"/>
          </a:p>
        </p:txBody>
      </p:sp>
      <p:sp>
        <p:nvSpPr>
          <p:cNvPr id="22541" name="Oval 13"/>
          <p:cNvSpPr>
            <a:spLocks noChangeArrowheads="1"/>
          </p:cNvSpPr>
          <p:nvPr/>
        </p:nvSpPr>
        <p:spPr bwMode="auto">
          <a:xfrm>
            <a:off x="5581650" y="4437063"/>
            <a:ext cx="2806700" cy="865187"/>
          </a:xfrm>
          <a:prstGeom prst="ellipse">
            <a:avLst/>
          </a:prstGeom>
          <a:noFill/>
          <a:ln w="38100">
            <a:solidFill>
              <a:srgbClr val="339966"/>
            </a:solidFill>
            <a:round/>
            <a:headEnd/>
            <a:tailEnd/>
          </a:ln>
        </p:spPr>
        <p:txBody>
          <a:bodyPr wrap="none" anchor="ctr"/>
          <a:lstStyle/>
          <a:p>
            <a:endParaRPr lang="en-NZ"/>
          </a:p>
        </p:txBody>
      </p:sp>
      <p:sp>
        <p:nvSpPr>
          <p:cNvPr id="22542" name="Text Box 14"/>
          <p:cNvSpPr txBox="1">
            <a:spLocks noChangeArrowheads="1"/>
          </p:cNvSpPr>
          <p:nvPr/>
        </p:nvSpPr>
        <p:spPr bwMode="auto">
          <a:xfrm>
            <a:off x="5148263" y="2997200"/>
            <a:ext cx="2533650" cy="366713"/>
          </a:xfrm>
          <a:prstGeom prst="rect">
            <a:avLst/>
          </a:prstGeom>
          <a:noFill/>
          <a:ln w="9525">
            <a:noFill/>
            <a:miter lim="800000"/>
            <a:headEnd/>
            <a:tailEnd/>
          </a:ln>
        </p:spPr>
        <p:txBody>
          <a:bodyPr wrap="none">
            <a:spAutoFit/>
          </a:bodyPr>
          <a:lstStyle/>
          <a:p>
            <a:r>
              <a:rPr lang="en-US"/>
              <a:t>Neighbour cat in yard</a:t>
            </a:r>
            <a:endParaRPr lang="en-NZ"/>
          </a:p>
        </p:txBody>
      </p:sp>
      <p:sp>
        <p:nvSpPr>
          <p:cNvPr id="22543" name="Text Box 15"/>
          <p:cNvSpPr txBox="1">
            <a:spLocks noChangeArrowheads="1"/>
          </p:cNvSpPr>
          <p:nvPr/>
        </p:nvSpPr>
        <p:spPr bwMode="auto">
          <a:xfrm>
            <a:off x="4211638" y="4292600"/>
            <a:ext cx="1327150" cy="641350"/>
          </a:xfrm>
          <a:prstGeom prst="rect">
            <a:avLst/>
          </a:prstGeom>
          <a:noFill/>
          <a:ln w="9525">
            <a:noFill/>
            <a:miter lim="800000"/>
            <a:headEnd/>
            <a:tailEnd/>
          </a:ln>
        </p:spPr>
        <p:txBody>
          <a:bodyPr wrap="none">
            <a:spAutoFit/>
          </a:bodyPr>
          <a:lstStyle/>
          <a:p>
            <a:r>
              <a:rPr lang="en-US"/>
              <a:t>Neighbour</a:t>
            </a:r>
          </a:p>
          <a:p>
            <a:r>
              <a:rPr lang="en-US"/>
              <a:t>Cat gone</a:t>
            </a:r>
            <a:endParaRPr lang="en-NZ"/>
          </a:p>
        </p:txBody>
      </p:sp>
      <p:sp>
        <p:nvSpPr>
          <p:cNvPr id="22544" name="Text Box 16"/>
          <p:cNvSpPr txBox="1">
            <a:spLocks noChangeArrowheads="1"/>
          </p:cNvSpPr>
          <p:nvPr/>
        </p:nvSpPr>
        <p:spPr bwMode="auto">
          <a:xfrm>
            <a:off x="1600200" y="3448050"/>
            <a:ext cx="1200150" cy="641350"/>
          </a:xfrm>
          <a:prstGeom prst="rect">
            <a:avLst/>
          </a:prstGeom>
          <a:noFill/>
          <a:ln w="9525">
            <a:noFill/>
            <a:miter lim="800000"/>
            <a:headEnd/>
            <a:tailEnd/>
          </a:ln>
        </p:spPr>
        <p:txBody>
          <a:bodyPr wrap="none">
            <a:spAutoFit/>
          </a:bodyPr>
          <a:lstStyle/>
          <a:p>
            <a:r>
              <a:rPr lang="en-US"/>
              <a:t>Becomes</a:t>
            </a:r>
          </a:p>
          <a:p>
            <a:r>
              <a:rPr lang="en-US"/>
              <a:t>hungry</a:t>
            </a:r>
            <a:endParaRPr lang="en-NZ"/>
          </a:p>
        </p:txBody>
      </p:sp>
      <p:sp>
        <p:nvSpPr>
          <p:cNvPr id="22545" name="Text Box 17"/>
          <p:cNvSpPr txBox="1">
            <a:spLocks noChangeArrowheads="1"/>
          </p:cNvSpPr>
          <p:nvPr/>
        </p:nvSpPr>
        <p:spPr bwMode="auto">
          <a:xfrm>
            <a:off x="2843213" y="4437063"/>
            <a:ext cx="590550" cy="366712"/>
          </a:xfrm>
          <a:prstGeom prst="rect">
            <a:avLst/>
          </a:prstGeom>
          <a:noFill/>
          <a:ln w="9525">
            <a:noFill/>
            <a:miter lim="800000"/>
            <a:headEnd/>
            <a:tailEnd/>
          </a:ln>
        </p:spPr>
        <p:txBody>
          <a:bodyPr wrap="none">
            <a:spAutoFit/>
          </a:bodyPr>
          <a:lstStyle/>
          <a:p>
            <a:r>
              <a:rPr lang="en-US"/>
              <a:t>Full</a:t>
            </a:r>
            <a:endParaRPr lang="en-NZ"/>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5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5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5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5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5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5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5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5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5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5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5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P spid="22532" grpId="0"/>
      <p:bldP spid="22533" grpId="0"/>
      <p:bldP spid="22534" grpId="0"/>
      <p:bldP spid="22535" grpId="0" animBg="1"/>
      <p:bldP spid="22536" grpId="0" animBg="1"/>
      <p:bldP spid="22537" grpId="0" animBg="1"/>
      <p:bldP spid="22538" grpId="0" animBg="1"/>
      <p:bldP spid="22539" grpId="0" animBg="1"/>
      <p:bldP spid="22540" grpId="0" animBg="1"/>
      <p:bldP spid="22541" grpId="0" animBg="1"/>
      <p:bldP spid="22542" grpId="0"/>
      <p:bldP spid="22543" grpId="0"/>
      <p:bldP spid="22544" grpId="0"/>
      <p:bldP spid="225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457200" y="1600200"/>
            <a:ext cx="8229600" cy="4421088"/>
          </a:xfrm>
        </p:spPr>
        <p:txBody>
          <a:bodyPr/>
          <a:lstStyle/>
          <a:p>
            <a:pPr eaLnBrk="1" hangingPunct="1"/>
            <a:r>
              <a:rPr lang="en-NZ" dirty="0" smtClean="0"/>
              <a:t>Actions</a:t>
            </a:r>
            <a:endParaRPr lang="en-NZ" dirty="0" smtClean="0"/>
          </a:p>
        </p:txBody>
      </p:sp>
      <p:sp>
        <p:nvSpPr>
          <p:cNvPr id="17410" name="Rectangle 2"/>
          <p:cNvSpPr>
            <a:spLocks noGrp="1" noChangeArrowheads="1"/>
          </p:cNvSpPr>
          <p:nvPr>
            <p:ph type="title"/>
          </p:nvPr>
        </p:nvSpPr>
        <p:spPr/>
        <p:txBody>
          <a:bodyPr/>
          <a:lstStyle/>
          <a:p>
            <a:pPr eaLnBrk="1" hangingPunct="1"/>
            <a:r>
              <a:rPr lang="en-US" sz="3600" dirty="0" smtClean="0"/>
              <a:t>FSM: States, Actions and Events</a:t>
            </a:r>
            <a:endParaRPr lang="en-NZ" sz="3600" dirty="0" smtClean="0"/>
          </a:p>
        </p:txBody>
      </p:sp>
      <p:graphicFrame>
        <p:nvGraphicFramePr>
          <p:cNvPr id="18" name="Table 17"/>
          <p:cNvGraphicFramePr>
            <a:graphicFrameLocks noGrp="1"/>
          </p:cNvGraphicFramePr>
          <p:nvPr/>
        </p:nvGraphicFramePr>
        <p:xfrm>
          <a:off x="755576" y="2708920"/>
          <a:ext cx="7344816" cy="3295305"/>
        </p:xfrm>
        <a:graphic>
          <a:graphicData uri="http://schemas.openxmlformats.org/drawingml/2006/table">
            <a:tbl>
              <a:tblPr firstRow="1" bandRow="1">
                <a:tableStyleId>{5C22544A-7EE6-4342-B048-85BDC9FD1C3A}</a:tableStyleId>
              </a:tblPr>
              <a:tblGrid>
                <a:gridCol w="2952328"/>
                <a:gridCol w="4392488"/>
              </a:tblGrid>
              <a:tr h="437334">
                <a:tc>
                  <a:txBody>
                    <a:bodyPr/>
                    <a:lstStyle/>
                    <a:p>
                      <a:r>
                        <a:rPr lang="en-NZ" dirty="0" smtClean="0"/>
                        <a:t>When in state...</a:t>
                      </a:r>
                      <a:endParaRPr lang="en-NZ" dirty="0"/>
                    </a:p>
                  </a:txBody>
                  <a:tcPr/>
                </a:tc>
                <a:tc>
                  <a:txBody>
                    <a:bodyPr/>
                    <a:lstStyle/>
                    <a:p>
                      <a:r>
                        <a:rPr lang="en-NZ" dirty="0" smtClean="0"/>
                        <a:t>Action...</a:t>
                      </a:r>
                      <a:endParaRPr lang="en-NZ" dirty="0"/>
                    </a:p>
                  </a:txBody>
                  <a:tcPr/>
                </a:tc>
              </a:tr>
              <a:tr h="1002826">
                <a:tc>
                  <a:txBody>
                    <a:bodyPr/>
                    <a:lstStyle/>
                    <a:p>
                      <a:r>
                        <a:rPr lang="en-NZ" dirty="0" smtClean="0"/>
                        <a:t>Sleeping</a:t>
                      </a:r>
                      <a:endParaRPr lang="en-NZ" dirty="0"/>
                    </a:p>
                  </a:txBody>
                  <a:tcPr/>
                </a:tc>
                <a:tc>
                  <a:txBody>
                    <a:bodyPr/>
                    <a:lstStyle/>
                    <a:p>
                      <a:r>
                        <a:rPr lang="en-NZ" dirty="0" smtClean="0"/>
                        <a:t>Lie down with eyes closed</a:t>
                      </a:r>
                    </a:p>
                    <a:p>
                      <a:r>
                        <a:rPr lang="en-NZ" dirty="0" smtClean="0"/>
                        <a:t>Drool</a:t>
                      </a:r>
                    </a:p>
                    <a:p>
                      <a:r>
                        <a:rPr lang="en-NZ" dirty="0" smtClean="0"/>
                        <a:t>Roll</a:t>
                      </a:r>
                      <a:r>
                        <a:rPr lang="en-NZ" baseline="0" dirty="0" smtClean="0"/>
                        <a:t> over with ROLL_PROB</a:t>
                      </a:r>
                    </a:p>
                    <a:p>
                      <a:r>
                        <a:rPr lang="en-NZ" baseline="0" dirty="0" smtClean="0"/>
                        <a:t>Update Hunger</a:t>
                      </a:r>
                      <a:endParaRPr lang="en-NZ" dirty="0" smtClean="0"/>
                    </a:p>
                  </a:txBody>
                  <a:tcPr/>
                </a:tc>
              </a:tr>
              <a:tr h="864096">
                <a:tc>
                  <a:txBody>
                    <a:bodyPr/>
                    <a:lstStyle/>
                    <a:p>
                      <a:r>
                        <a:rPr lang="en-NZ" dirty="0" smtClean="0"/>
                        <a:t>Chasing</a:t>
                      </a:r>
                      <a:endParaRPr lang="en-NZ" dirty="0"/>
                    </a:p>
                  </a:txBody>
                  <a:tcPr/>
                </a:tc>
                <a:tc>
                  <a:txBody>
                    <a:bodyPr/>
                    <a:lstStyle/>
                    <a:p>
                      <a:r>
                        <a:rPr lang="en-NZ" dirty="0" err="1" smtClean="0"/>
                        <a:t>OrientTo</a:t>
                      </a:r>
                      <a:r>
                        <a:rPr lang="en-NZ" dirty="0" smtClean="0"/>
                        <a:t>(</a:t>
                      </a:r>
                      <a:r>
                        <a:rPr lang="en-NZ" dirty="0" err="1" smtClean="0"/>
                        <a:t>Neighbour</a:t>
                      </a:r>
                      <a:r>
                        <a:rPr lang="en-NZ" baseline="0" dirty="0" err="1" smtClean="0"/>
                        <a:t>Cat</a:t>
                      </a:r>
                      <a:r>
                        <a:rPr lang="en-NZ" baseline="0" dirty="0" smtClean="0"/>
                        <a:t>)</a:t>
                      </a:r>
                    </a:p>
                    <a:p>
                      <a:r>
                        <a:rPr lang="en-NZ" baseline="0" dirty="0" smtClean="0"/>
                        <a:t>Move</a:t>
                      </a:r>
                    </a:p>
                    <a:p>
                      <a:r>
                        <a:rPr lang="en-NZ" baseline="0" dirty="0" smtClean="0"/>
                        <a:t>Hiss</a:t>
                      </a:r>
                      <a:endParaRPr lang="en-NZ" dirty="0"/>
                    </a:p>
                  </a:txBody>
                  <a:tcPr/>
                </a:tc>
              </a:tr>
              <a:tr h="754851">
                <a:tc>
                  <a:txBody>
                    <a:bodyPr/>
                    <a:lstStyle/>
                    <a:p>
                      <a:r>
                        <a:rPr lang="en-NZ" dirty="0" smtClean="0"/>
                        <a:t>Eating</a:t>
                      </a:r>
                      <a:endParaRPr lang="en-NZ" dirty="0"/>
                    </a:p>
                  </a:txBody>
                  <a:tcPr/>
                </a:tc>
                <a:tc>
                  <a:txBody>
                    <a:bodyPr/>
                    <a:lstStyle/>
                    <a:p>
                      <a:r>
                        <a:rPr lang="en-NZ" smtClean="0"/>
                        <a:t>Gobble</a:t>
                      </a:r>
                      <a:r>
                        <a:rPr lang="en-NZ" baseline="0" smtClean="0"/>
                        <a:t> f</a:t>
                      </a:r>
                      <a:r>
                        <a:rPr lang="en-NZ" smtClean="0"/>
                        <a:t>ood</a:t>
                      </a:r>
                      <a:endParaRPr lang="en-NZ" dirty="0" smtClean="0"/>
                    </a:p>
                    <a:p>
                      <a:r>
                        <a:rPr lang="en-NZ" dirty="0" smtClean="0"/>
                        <a:t>Update Fullness</a:t>
                      </a:r>
                      <a:endParaRPr lang="en-NZ"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FSM in Games</a:t>
            </a:r>
            <a:endParaRPr lang="en-NZ" smtClean="0"/>
          </a:p>
        </p:txBody>
      </p:sp>
      <p:sp>
        <p:nvSpPr>
          <p:cNvPr id="22531" name="Rectangle 3"/>
          <p:cNvSpPr>
            <a:spLocks noGrp="1" noChangeArrowheads="1"/>
          </p:cNvSpPr>
          <p:nvPr>
            <p:ph idx="1"/>
          </p:nvPr>
        </p:nvSpPr>
        <p:spPr/>
        <p:txBody>
          <a:bodyPr/>
          <a:lstStyle/>
          <a:p>
            <a:pPr eaLnBrk="1" hangingPunct="1"/>
            <a:endParaRPr lang="en-NZ" smtClean="0"/>
          </a:p>
        </p:txBody>
      </p:sp>
      <p:pic>
        <p:nvPicPr>
          <p:cNvPr id="22532" name="Picture 4" descr="soldier"/>
          <p:cNvPicPr>
            <a:picLocks noChangeAspect="1" noChangeArrowheads="1"/>
          </p:cNvPicPr>
          <p:nvPr/>
        </p:nvPicPr>
        <p:blipFill>
          <a:blip r:embed="rId3" cstate="print"/>
          <a:srcRect/>
          <a:stretch>
            <a:fillRect/>
          </a:stretch>
        </p:blipFill>
        <p:spPr bwMode="auto">
          <a:xfrm>
            <a:off x="1690688" y="1953220"/>
            <a:ext cx="5473700" cy="4356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FSM in Games</a:t>
            </a:r>
            <a:endParaRPr lang="en-NZ" smtClean="0"/>
          </a:p>
        </p:txBody>
      </p:sp>
      <p:sp>
        <p:nvSpPr>
          <p:cNvPr id="23555" name="Rectangle 3"/>
          <p:cNvSpPr>
            <a:spLocks noGrp="1" noChangeArrowheads="1"/>
          </p:cNvSpPr>
          <p:nvPr>
            <p:ph idx="1"/>
          </p:nvPr>
        </p:nvSpPr>
        <p:spPr/>
        <p:txBody>
          <a:bodyPr/>
          <a:lstStyle/>
          <a:p>
            <a:pPr eaLnBrk="1" hangingPunct="1"/>
            <a:endParaRPr lang="en-NZ" smtClean="0"/>
          </a:p>
        </p:txBody>
      </p:sp>
      <p:pic>
        <p:nvPicPr>
          <p:cNvPr id="23556" name="Picture 4" descr="quake fsm2"/>
          <p:cNvPicPr>
            <a:picLocks noChangeAspect="1" noChangeArrowheads="1"/>
          </p:cNvPicPr>
          <p:nvPr/>
        </p:nvPicPr>
        <p:blipFill>
          <a:blip r:embed="rId3" cstate="print"/>
          <a:srcRect/>
          <a:stretch>
            <a:fillRect/>
          </a:stretch>
        </p:blipFill>
        <p:spPr bwMode="auto">
          <a:xfrm>
            <a:off x="1897063" y="2095525"/>
            <a:ext cx="5348287" cy="4141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FSM in Games</a:t>
            </a:r>
            <a:endParaRPr lang="en-NZ" smtClean="0"/>
          </a:p>
        </p:txBody>
      </p:sp>
      <p:sp>
        <p:nvSpPr>
          <p:cNvPr id="24579" name="Rectangle 3"/>
          <p:cNvSpPr>
            <a:spLocks noGrp="1" noChangeArrowheads="1"/>
          </p:cNvSpPr>
          <p:nvPr>
            <p:ph idx="1"/>
          </p:nvPr>
        </p:nvSpPr>
        <p:spPr/>
        <p:txBody>
          <a:bodyPr/>
          <a:lstStyle/>
          <a:p>
            <a:pPr eaLnBrk="1" hangingPunct="1"/>
            <a:endParaRPr lang="en-NZ" smtClean="0"/>
          </a:p>
        </p:txBody>
      </p:sp>
      <p:pic>
        <p:nvPicPr>
          <p:cNvPr id="24580" name="Picture 5" descr="quake fsm"/>
          <p:cNvPicPr>
            <a:picLocks noChangeAspect="1" noChangeArrowheads="1"/>
          </p:cNvPicPr>
          <p:nvPr/>
        </p:nvPicPr>
        <p:blipFill>
          <a:blip r:embed="rId3" cstate="print"/>
          <a:srcRect/>
          <a:stretch>
            <a:fillRect/>
          </a:stretch>
        </p:blipFill>
        <p:spPr bwMode="auto">
          <a:xfrm>
            <a:off x="982663" y="1997075"/>
            <a:ext cx="7177087" cy="3519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FSM in Games</a:t>
            </a:r>
            <a:endParaRPr lang="en-NZ" smtClean="0"/>
          </a:p>
        </p:txBody>
      </p:sp>
      <p:sp>
        <p:nvSpPr>
          <p:cNvPr id="25603" name="Rectangle 3"/>
          <p:cNvSpPr>
            <a:spLocks noGrp="1" noChangeArrowheads="1"/>
          </p:cNvSpPr>
          <p:nvPr>
            <p:ph idx="1"/>
          </p:nvPr>
        </p:nvSpPr>
        <p:spPr/>
        <p:txBody>
          <a:bodyPr>
            <a:normAutofit/>
          </a:bodyPr>
          <a:lstStyle/>
          <a:p>
            <a:pPr eaLnBrk="1" hangingPunct="1">
              <a:lnSpc>
                <a:spcPct val="90000"/>
              </a:lnSpc>
            </a:pPr>
            <a:r>
              <a:rPr lang="en-NZ" smtClean="0"/>
              <a:t>Quake II NPCs have nine states:</a:t>
            </a:r>
          </a:p>
          <a:p>
            <a:pPr lvl="1" eaLnBrk="1" hangingPunct="1">
              <a:lnSpc>
                <a:spcPct val="90000"/>
              </a:lnSpc>
            </a:pPr>
            <a:r>
              <a:rPr lang="en-NZ" smtClean="0"/>
              <a:t>Standing</a:t>
            </a:r>
          </a:p>
          <a:p>
            <a:pPr lvl="1" eaLnBrk="1" hangingPunct="1">
              <a:lnSpc>
                <a:spcPct val="90000"/>
              </a:lnSpc>
            </a:pPr>
            <a:r>
              <a:rPr lang="en-NZ" smtClean="0"/>
              <a:t>Walking</a:t>
            </a:r>
          </a:p>
          <a:p>
            <a:pPr lvl="1" eaLnBrk="1" hangingPunct="1">
              <a:lnSpc>
                <a:spcPct val="90000"/>
              </a:lnSpc>
            </a:pPr>
            <a:r>
              <a:rPr lang="en-NZ" smtClean="0"/>
              <a:t>Running</a:t>
            </a:r>
          </a:p>
          <a:p>
            <a:pPr lvl="1" eaLnBrk="1" hangingPunct="1">
              <a:lnSpc>
                <a:spcPct val="90000"/>
              </a:lnSpc>
            </a:pPr>
            <a:r>
              <a:rPr lang="en-NZ" smtClean="0"/>
              <a:t>Dodging</a:t>
            </a:r>
          </a:p>
          <a:p>
            <a:pPr lvl="1" eaLnBrk="1" hangingPunct="1">
              <a:lnSpc>
                <a:spcPct val="90000"/>
              </a:lnSpc>
            </a:pPr>
            <a:r>
              <a:rPr lang="en-NZ" smtClean="0"/>
              <a:t>Attacking</a:t>
            </a:r>
          </a:p>
          <a:p>
            <a:pPr lvl="1" eaLnBrk="1" hangingPunct="1">
              <a:lnSpc>
                <a:spcPct val="90000"/>
              </a:lnSpc>
            </a:pPr>
            <a:r>
              <a:rPr lang="en-NZ" smtClean="0"/>
              <a:t>Melee</a:t>
            </a:r>
          </a:p>
          <a:p>
            <a:pPr lvl="1" eaLnBrk="1" hangingPunct="1">
              <a:lnSpc>
                <a:spcPct val="90000"/>
              </a:lnSpc>
            </a:pPr>
            <a:r>
              <a:rPr lang="en-NZ" smtClean="0"/>
              <a:t>Seeing the enemy</a:t>
            </a:r>
          </a:p>
          <a:p>
            <a:pPr lvl="1" eaLnBrk="1" hangingPunct="1">
              <a:lnSpc>
                <a:spcPct val="90000"/>
              </a:lnSpc>
            </a:pPr>
            <a:r>
              <a:rPr lang="en-NZ" smtClean="0"/>
              <a:t>Idle </a:t>
            </a:r>
          </a:p>
          <a:p>
            <a:pPr lvl="1" eaLnBrk="1" hangingPunct="1">
              <a:lnSpc>
                <a:spcPct val="90000"/>
              </a:lnSpc>
            </a:pPr>
            <a:r>
              <a:rPr lang="en-NZ" smtClean="0"/>
              <a:t>Searching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Coding an FSM </a:t>
            </a:r>
            <a:endParaRPr lang="en-NZ" dirty="0" smtClean="0"/>
          </a:p>
        </p:txBody>
      </p:sp>
      <p:sp>
        <p:nvSpPr>
          <p:cNvPr id="23555" name="Rectangle 3"/>
          <p:cNvSpPr>
            <a:spLocks noGrp="1" noChangeArrowheads="1"/>
          </p:cNvSpPr>
          <p:nvPr>
            <p:ph idx="1"/>
          </p:nvPr>
        </p:nvSpPr>
        <p:spPr/>
        <p:txBody>
          <a:bodyPr>
            <a:normAutofit/>
          </a:bodyPr>
          <a:lstStyle/>
          <a:p>
            <a:pPr eaLnBrk="1" hangingPunct="1"/>
            <a:r>
              <a:rPr lang="en-US" sz="2800" dirty="0" smtClean="0"/>
              <a:t>To code an FSM, you need two primary methods:</a:t>
            </a:r>
          </a:p>
          <a:p>
            <a:pPr lvl="1" eaLnBrk="1" hangingPunct="1"/>
            <a:r>
              <a:rPr lang="en-US" sz="2800" dirty="0" smtClean="0"/>
              <a:t>Update state</a:t>
            </a:r>
          </a:p>
          <a:p>
            <a:pPr lvl="1" eaLnBrk="1" hangingPunct="1"/>
            <a:r>
              <a:rPr lang="en-US" sz="2800" dirty="0" smtClean="0"/>
              <a:t>Perform actions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t>Coding an FSM </a:t>
            </a:r>
            <a:endParaRPr lang="en-NZ" dirty="0" smtClean="0"/>
          </a:p>
        </p:txBody>
      </p:sp>
      <p:sp>
        <p:nvSpPr>
          <p:cNvPr id="43011" name="Rectangle 3"/>
          <p:cNvSpPr>
            <a:spLocks noGrp="1" noChangeArrowheads="1"/>
          </p:cNvSpPr>
          <p:nvPr>
            <p:ph idx="1"/>
          </p:nvPr>
        </p:nvSpPr>
        <p:spPr/>
        <p:txBody>
          <a:bodyPr/>
          <a:lstStyle/>
          <a:p>
            <a:pPr eaLnBrk="1" hangingPunct="1">
              <a:lnSpc>
                <a:spcPct val="80000"/>
              </a:lnSpc>
            </a:pPr>
            <a:r>
              <a:rPr lang="en-US" sz="2600" dirty="0" smtClean="0"/>
              <a:t>Update state</a:t>
            </a:r>
          </a:p>
          <a:p>
            <a:pPr eaLnBrk="1" hangingPunct="1">
              <a:lnSpc>
                <a:spcPct val="80000"/>
              </a:lnSpc>
              <a:buFont typeface="Wingdings" pitchFamily="2" charset="2"/>
              <a:buNone/>
            </a:pPr>
            <a:endParaRPr lang="en-US" sz="2600" dirty="0" smtClean="0"/>
          </a:p>
          <a:p>
            <a:pPr eaLnBrk="1" hangingPunct="1">
              <a:lnSpc>
                <a:spcPct val="80000"/>
              </a:lnSpc>
              <a:buFont typeface="Wingdings" pitchFamily="2" charset="2"/>
              <a:buNone/>
            </a:pPr>
            <a:r>
              <a:rPr lang="en-US" sz="1900" dirty="0" smtClean="0"/>
              <a:t>switch (</a:t>
            </a:r>
            <a:r>
              <a:rPr lang="en-US" sz="1900" dirty="0" err="1" smtClean="0"/>
              <a:t>catState</a:t>
            </a:r>
            <a:r>
              <a:rPr lang="en-US" sz="1900" dirty="0" smtClean="0"/>
              <a:t>)</a:t>
            </a:r>
          </a:p>
          <a:p>
            <a:pPr lvl="1" eaLnBrk="1" hangingPunct="1">
              <a:lnSpc>
                <a:spcPct val="80000"/>
              </a:lnSpc>
              <a:buFont typeface="Wingdings" pitchFamily="2" charset="2"/>
              <a:buNone/>
            </a:pPr>
            <a:r>
              <a:rPr lang="en-US" sz="1800" dirty="0" smtClean="0"/>
              <a:t> case Sleeping:</a:t>
            </a:r>
          </a:p>
          <a:p>
            <a:pPr lvl="2" eaLnBrk="1" hangingPunct="1">
              <a:lnSpc>
                <a:spcPct val="80000"/>
              </a:lnSpc>
              <a:buFont typeface="Wingdings" pitchFamily="2" charset="2"/>
              <a:buNone/>
            </a:pPr>
            <a:r>
              <a:rPr lang="en-US" sz="1800" dirty="0" smtClean="0"/>
              <a:t>if (cat in yard) </a:t>
            </a:r>
          </a:p>
          <a:p>
            <a:pPr lvl="3" eaLnBrk="1" hangingPunct="1">
              <a:lnSpc>
                <a:spcPct val="80000"/>
              </a:lnSpc>
              <a:buFont typeface="Wingdings" pitchFamily="2" charset="2"/>
              <a:buNone/>
            </a:pPr>
            <a:r>
              <a:rPr lang="en-US" sz="1800" dirty="0" err="1" smtClean="0"/>
              <a:t>CatState</a:t>
            </a:r>
            <a:r>
              <a:rPr lang="en-US" sz="1800" dirty="0" smtClean="0"/>
              <a:t> = Chasing;</a:t>
            </a:r>
          </a:p>
          <a:p>
            <a:pPr lvl="2" eaLnBrk="1" hangingPunct="1">
              <a:lnSpc>
                <a:spcPct val="80000"/>
              </a:lnSpc>
              <a:buFont typeface="Wingdings" pitchFamily="2" charset="2"/>
              <a:buNone/>
            </a:pPr>
            <a:r>
              <a:rPr lang="en-US" sz="1800" dirty="0" smtClean="0"/>
              <a:t>else if (has not eaten for 15 minutes)</a:t>
            </a:r>
          </a:p>
          <a:p>
            <a:pPr lvl="3" eaLnBrk="1" hangingPunct="1">
              <a:lnSpc>
                <a:spcPct val="80000"/>
              </a:lnSpc>
              <a:buFont typeface="Wingdings" pitchFamily="2" charset="2"/>
              <a:buNone/>
            </a:pPr>
            <a:r>
              <a:rPr lang="en-US" sz="1800" dirty="0" err="1" smtClean="0"/>
              <a:t>CatState</a:t>
            </a:r>
            <a:r>
              <a:rPr lang="en-US" sz="1800" dirty="0" smtClean="0"/>
              <a:t> = Eating;</a:t>
            </a:r>
          </a:p>
          <a:p>
            <a:pPr lvl="2" eaLnBrk="1" hangingPunct="1">
              <a:lnSpc>
                <a:spcPct val="80000"/>
              </a:lnSpc>
              <a:buFont typeface="Wingdings" pitchFamily="2" charset="2"/>
              <a:buNone/>
            </a:pPr>
            <a:r>
              <a:rPr lang="en-US" sz="1800" dirty="0" smtClean="0"/>
              <a:t>break;</a:t>
            </a:r>
          </a:p>
          <a:p>
            <a:pPr lvl="2" eaLnBrk="1" hangingPunct="1">
              <a:lnSpc>
                <a:spcPct val="80000"/>
              </a:lnSpc>
              <a:buFont typeface="Wingdings" pitchFamily="2" charset="2"/>
              <a:buNone/>
            </a:pPr>
            <a:endParaRPr lang="en-US" sz="1800" dirty="0" smtClean="0"/>
          </a:p>
          <a:p>
            <a:pPr lvl="1" eaLnBrk="1" hangingPunct="1">
              <a:lnSpc>
                <a:spcPct val="80000"/>
              </a:lnSpc>
              <a:buFont typeface="Wingdings" pitchFamily="2" charset="2"/>
              <a:buNone/>
            </a:pPr>
            <a:r>
              <a:rPr lang="en-US" sz="2000" dirty="0" smtClean="0"/>
              <a:t>case Chasing:</a:t>
            </a:r>
          </a:p>
          <a:p>
            <a:pPr lvl="2" eaLnBrk="1" hangingPunct="1">
              <a:lnSpc>
                <a:spcPct val="80000"/>
              </a:lnSpc>
              <a:buFont typeface="Wingdings" pitchFamily="2" charset="2"/>
              <a:buNone/>
            </a:pPr>
            <a:r>
              <a:rPr lang="en-US" sz="1800" dirty="0" smtClean="0"/>
              <a:t>if (</a:t>
            </a:r>
            <a:r>
              <a:rPr lang="en-US" sz="1800" dirty="0" err="1" smtClean="0"/>
              <a:t>neighbour</a:t>
            </a:r>
            <a:r>
              <a:rPr lang="en-US" sz="1800" dirty="0" smtClean="0"/>
              <a:t> cat gone)</a:t>
            </a:r>
          </a:p>
          <a:p>
            <a:pPr lvl="2" eaLnBrk="1" hangingPunct="1">
              <a:lnSpc>
                <a:spcPct val="80000"/>
              </a:lnSpc>
              <a:buFont typeface="Wingdings" pitchFamily="2" charset="2"/>
              <a:buNone/>
            </a:pPr>
            <a:r>
              <a:rPr lang="en-US" sz="1800" dirty="0" smtClean="0"/>
              <a:t>	  </a:t>
            </a:r>
            <a:r>
              <a:rPr lang="en-US" sz="1800" dirty="0" err="1" smtClean="0"/>
              <a:t>CatState</a:t>
            </a:r>
            <a:r>
              <a:rPr lang="en-US" sz="1800" dirty="0" smtClean="0"/>
              <a:t> = Sleeping;</a:t>
            </a:r>
          </a:p>
          <a:p>
            <a:pPr lvl="2" eaLnBrk="1" hangingPunct="1">
              <a:lnSpc>
                <a:spcPct val="80000"/>
              </a:lnSpc>
              <a:buFont typeface="Wingdings" pitchFamily="2" charset="2"/>
              <a:buNone/>
            </a:pPr>
            <a:r>
              <a:rPr lang="en-US" sz="1800" dirty="0" smtClean="0"/>
              <a:t>break;</a:t>
            </a:r>
          </a:p>
          <a:p>
            <a:pPr lvl="2" eaLnBrk="1" hangingPunct="1">
              <a:lnSpc>
                <a:spcPct val="80000"/>
              </a:lnSpc>
              <a:buFont typeface="Wingdings" pitchFamily="2" charset="2"/>
              <a:buNone/>
            </a:pPr>
            <a:r>
              <a:rPr lang="en-US" sz="20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0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1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01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01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01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01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011">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011">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011">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011">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01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464</TotalTime>
  <Words>1136</Words>
  <Application>Microsoft Office PowerPoint</Application>
  <PresentationFormat>On-screen Show (4:3)</PresentationFormat>
  <Paragraphs>159</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Clarity</vt:lpstr>
      <vt:lpstr>FSM – Managing Complex State</vt:lpstr>
      <vt:lpstr>FSM: States, Actions and Events</vt:lpstr>
      <vt:lpstr>FSM: States, Actions and Events</vt:lpstr>
      <vt:lpstr>FSM in Games</vt:lpstr>
      <vt:lpstr>FSM in Games</vt:lpstr>
      <vt:lpstr>FSM in Games</vt:lpstr>
      <vt:lpstr>FSM in Games</vt:lpstr>
      <vt:lpstr>Coding an FSM </vt:lpstr>
      <vt:lpstr>Coding an FSM </vt:lpstr>
      <vt:lpstr>Coding an FSM </vt:lpstr>
      <vt:lpstr>Probabalistic FSM</vt:lpstr>
      <vt:lpstr>Practical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Patricia Haden</cp:lastModifiedBy>
  <cp:revision>322</cp:revision>
  <dcterms:created xsi:type="dcterms:W3CDTF">1601-01-01T00:00:00Z</dcterms:created>
  <dcterms:modified xsi:type="dcterms:W3CDTF">2016-09-12T01:26:31Z</dcterms:modified>
</cp:coreProperties>
</file>