
<file path=[Content_Types].xml><?xml version="1.0" encoding="utf-8"?>
<Types xmlns="http://schemas.openxmlformats.org/package/2006/content-types">
  <Default Extension="emf" ContentType="image/x-emf"/>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3"/>
  </p:handoutMasterIdLst>
  <p:sldIdLst>
    <p:sldId id="1241" r:id="rId3"/>
    <p:sldId id="1242" r:id="rId4"/>
    <p:sldId id="1208" r:id="rId6"/>
    <p:sldId id="1204" r:id="rId7"/>
    <p:sldId id="1243" r:id="rId8"/>
    <p:sldId id="1245" r:id="rId9"/>
    <p:sldId id="1246" r:id="rId10"/>
    <p:sldId id="1247" r:id="rId11"/>
    <p:sldId id="1248" r:id="rId12"/>
    <p:sldId id="1251" r:id="rId13"/>
    <p:sldId id="1252" r:id="rId14"/>
    <p:sldId id="1253" r:id="rId15"/>
    <p:sldId id="1254" r:id="rId16"/>
    <p:sldId id="1255" r:id="rId17"/>
    <p:sldId id="1256" r:id="rId18"/>
    <p:sldId id="1257" r:id="rId19"/>
    <p:sldId id="1249" r:id="rId20"/>
    <p:sldId id="1250" r:id="rId21"/>
    <p:sldId id="1196" r:id="rId22"/>
  </p:sldIdLst>
  <p:sldSz cx="9144000" cy="6858000" type="screen4x3"/>
  <p:notesSz cx="9939655" cy="680593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49"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49"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49"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49"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49"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FF0000"/>
    <a:srgbClr val="0000FF"/>
    <a:srgbClr val="4632DA"/>
    <a:srgbClr val="66FF66"/>
    <a:srgbClr val="FF6600"/>
    <a:srgbClr val="DC7230"/>
    <a:srgbClr val="FFFF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6740"/>
    <p:restoredTop sz="91676"/>
  </p:normalViewPr>
  <p:slideViewPr>
    <p:cSldViewPr showGuides="1">
      <p:cViewPr varScale="1">
        <p:scale>
          <a:sx n="106" d="100"/>
          <a:sy n="106" d="100"/>
        </p:scale>
        <p:origin x="2244" y="96"/>
      </p:cViewPr>
      <p:guideLst>
        <p:guide orient="horz" pos="2159"/>
        <p:guide pos="2879"/>
      </p:guideLst>
    </p:cSldViewPr>
  </p:slideViewPr>
  <p:notesTextViewPr>
    <p:cViewPr>
      <p:scale>
        <a:sx n="100" d="100"/>
        <a:sy n="100" d="100"/>
      </p:scale>
      <p:origin x="0" y="0"/>
    </p:cViewPr>
  </p:notesTextViewPr>
  <p:sorterViewPr>
    <p:cViewPr>
      <p:scale>
        <a:sx n="90" d="100"/>
        <a:sy n="90"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4308475" cy="339725"/>
          </a:xfrm>
          <a:prstGeom prst="rect">
            <a:avLst/>
          </a:prstGeom>
        </p:spPr>
        <p:txBody>
          <a:bodyPr vert="horz" lIns="91440" tIns="45720" rIns="91440" bIns="45720" rtlCol="0"/>
          <a:lstStyle>
            <a:lvl1pPr algn="l" eaLnBrk="1" hangingPunct="1">
              <a:spcBef>
                <a:spcPct val="0"/>
              </a:spcBef>
              <a:buFont typeface="Arial" panose="020B0604020202020204" pitchFamily="34" charset="0"/>
              <a:buNone/>
              <a:defRPr sz="1200" noProof="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5629275" y="0"/>
            <a:ext cx="4308475" cy="339725"/>
          </a:xfrm>
          <a:prstGeom prst="rect">
            <a:avLst/>
          </a:prstGeom>
        </p:spPr>
        <p:txBody>
          <a:bodyPr vert="horz" lIns="91440" tIns="45720" rIns="91440" bIns="45720" rtlCol="0"/>
          <a:lstStyle>
            <a:lvl1pPr algn="r" eaLnBrk="1" hangingPunct="1">
              <a:spcBef>
                <a:spcPct val="0"/>
              </a:spcBef>
              <a:buFont typeface="Arial" panose="020B0604020202020204" pitchFamily="34" charset="0"/>
              <a:buNone/>
              <a:defRPr sz="1200" noProof="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6464300"/>
            <a:ext cx="4308475" cy="339725"/>
          </a:xfrm>
          <a:prstGeom prst="rect">
            <a:avLst/>
          </a:prstGeom>
        </p:spPr>
        <p:txBody>
          <a:bodyPr vert="horz" lIns="91440" tIns="45720" rIns="91440" bIns="45720" rtlCol="0" anchor="b"/>
          <a:lstStyle>
            <a:lvl1pPr algn="l" eaLnBrk="1" hangingPunct="1">
              <a:spcBef>
                <a:spcPct val="0"/>
              </a:spcBef>
              <a:buFont typeface="Arial" panose="020B0604020202020204" pitchFamily="34" charset="0"/>
              <a:buNone/>
              <a:defRPr sz="1200" noProof="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5629275" y="6464300"/>
            <a:ext cx="4308475" cy="339725"/>
          </a:xfrm>
          <a:prstGeom prst="rect">
            <a:avLst/>
          </a:prstGeom>
        </p:spPr>
        <p:txBody>
          <a:bodyPr vert="horz" wrap="square" lIns="91440" tIns="45720" rIns="91440" bIns="45720" numCol="1" anchor="b" anchorCtr="0" compatLnSpc="1"/>
          <a:lstStyle>
            <a:lvl1pPr algn="r" eaLnBrk="1" hangingPunct="1">
              <a:spcBef>
                <a:spcPct val="0"/>
              </a:spcBef>
              <a:buFont typeface="Arial" panose="020B0604020202020204" pitchFamily="34" charset="0"/>
              <a:buNone/>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824D1E4-B9E1-4E03-8FFD-644F591514FD}"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noChangeArrowheads="1"/>
          </p:cNvSpPr>
          <p:nvPr>
            <p:ph type="hdr" sz="quarter" idx="4294967295"/>
          </p:nvPr>
        </p:nvSpPr>
        <p:spPr bwMode="auto">
          <a:xfrm>
            <a:off x="0" y="0"/>
            <a:ext cx="4306888" cy="339725"/>
          </a:xfrm>
          <a:prstGeom prst="rect">
            <a:avLst/>
          </a:prstGeom>
          <a:noFill/>
          <a:ln w="9525">
            <a:noFill/>
            <a:miter lim="800000"/>
          </a:ln>
        </p:spPr>
        <p:txBody>
          <a:bodyPr vert="horz" wrap="square" lIns="91440" tIns="45720" rIns="91440" bIns="45720" numCol="1" anchor="t" anchorCtr="0" compatLnSpc="1"/>
          <a:lstStyle>
            <a:lvl1pPr algn="l" eaLnBrk="1" hangingPunct="1">
              <a:spcBef>
                <a:spcPct val="0"/>
              </a:spcBef>
              <a:buFont typeface="Arial" panose="020B0604020202020204" pitchFamily="34" charset="0"/>
              <a:buNone/>
              <a:defRPr sz="1200" noProof="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noChangeArrowheads="1"/>
          </p:cNvSpPr>
          <p:nvPr>
            <p:ph type="dt" idx="1"/>
          </p:nvPr>
        </p:nvSpPr>
        <p:spPr bwMode="auto">
          <a:xfrm>
            <a:off x="5629275" y="0"/>
            <a:ext cx="4308475" cy="339725"/>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buFont typeface="Arial" panose="020B0604020202020204" pitchFamily="34" charset="0"/>
              <a:buNone/>
              <a:defRPr sz="1200" noProof="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幻灯片图像占位符 3"/>
          <p:cNvSpPr>
            <a:spLocks noGrp="1" noRot="1" noChangeAspect="1"/>
          </p:cNvSpPr>
          <p:nvPr>
            <p:ph type="sldImg"/>
          </p:nvPr>
        </p:nvSpPr>
        <p:spPr>
          <a:xfrm>
            <a:off x="3270250" y="511175"/>
            <a:ext cx="3400425" cy="2551113"/>
          </a:xfrm>
          <a:prstGeom prst="rect">
            <a:avLst/>
          </a:prstGeom>
          <a:noFill/>
          <a:ln w="12700">
            <a:noFill/>
          </a:ln>
        </p:spPr>
      </p:sp>
      <p:sp>
        <p:nvSpPr>
          <p:cNvPr id="2053" name="备注占位符 4"/>
          <p:cNvSpPr>
            <a:spLocks noGrp="1" noRot="1" noChangeAspect="1" noChangeArrowheads="1"/>
          </p:cNvSpPr>
          <p:nvPr/>
        </p:nvSpPr>
        <p:spPr bwMode="auto">
          <a:xfrm>
            <a:off x="993775" y="3232150"/>
            <a:ext cx="7951788" cy="306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50000"/>
              </a:spcBef>
              <a:buFont typeface="Arial" panose="020B0604020202020204" pitchFamily="34" charset="0"/>
              <a:defRPr>
                <a:solidFill>
                  <a:schemeClr val="tx1"/>
                </a:solidFill>
                <a:latin typeface="Arial" panose="020B0604020202020204" pitchFamily="34" charset="0"/>
                <a:ea typeface="黑体" panose="02010609060101010101" pitchFamily="49" charset="-122"/>
              </a:defRPr>
            </a:lvl1pPr>
            <a:lvl2pPr marL="742950" indent="-285750">
              <a:spcBef>
                <a:spcPct val="50000"/>
              </a:spcBef>
              <a:buFont typeface="Arial" panose="020B0604020202020204" pitchFamily="34" charset="0"/>
              <a:defRPr>
                <a:solidFill>
                  <a:schemeClr val="tx1"/>
                </a:solidFill>
                <a:latin typeface="Arial" panose="020B0604020202020204" pitchFamily="34" charset="0"/>
                <a:ea typeface="黑体" panose="02010609060101010101" pitchFamily="49" charset="-122"/>
              </a:defRPr>
            </a:lvl2pPr>
            <a:lvl3pPr marL="1143000" indent="-228600">
              <a:spcBef>
                <a:spcPct val="50000"/>
              </a:spcBef>
              <a:buFont typeface="Arial" panose="020B0604020202020204" pitchFamily="34" charset="0"/>
              <a:defRPr>
                <a:solidFill>
                  <a:schemeClr val="tx1"/>
                </a:solidFill>
                <a:latin typeface="Arial" panose="020B0604020202020204" pitchFamily="34" charset="0"/>
                <a:ea typeface="黑体" panose="02010609060101010101" pitchFamily="49" charset="-122"/>
              </a:defRPr>
            </a:lvl3pPr>
            <a:lvl4pPr marL="1600200" indent="-228600">
              <a:spcBef>
                <a:spcPct val="50000"/>
              </a:spcBef>
              <a:buFont typeface="Arial" panose="020B0604020202020204" pitchFamily="34" charset="0"/>
              <a:defRPr>
                <a:solidFill>
                  <a:schemeClr val="tx1"/>
                </a:solidFill>
                <a:latin typeface="Arial" panose="020B0604020202020204" pitchFamily="34" charset="0"/>
                <a:ea typeface="黑体" panose="02010609060101010101" pitchFamily="49" charset="-122"/>
              </a:defRPr>
            </a:lvl4pPr>
            <a:lvl5pPr marL="2057400" indent="-228600">
              <a:spcBef>
                <a:spcPct val="50000"/>
              </a:spcBef>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5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5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5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5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r>
              <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r>
              <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r>
              <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r>
              <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r>
              <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页脚占位符 5"/>
          <p:cNvSpPr>
            <a:spLocks noGrp="1" noChangeArrowheads="1"/>
          </p:cNvSpPr>
          <p:nvPr>
            <p:ph type="ftr" sz="quarter" idx="4"/>
          </p:nvPr>
        </p:nvSpPr>
        <p:spPr bwMode="auto">
          <a:xfrm>
            <a:off x="0" y="6464300"/>
            <a:ext cx="4306888" cy="339725"/>
          </a:xfrm>
          <a:prstGeom prst="rect">
            <a:avLst/>
          </a:prstGeom>
          <a:noFill/>
          <a:ln w="9525">
            <a:noFill/>
            <a:miter lim="800000"/>
          </a:ln>
        </p:spPr>
        <p:txBody>
          <a:bodyPr vert="horz" wrap="square" lIns="91440" tIns="45720" rIns="91440" bIns="45720" numCol="1" anchor="b" anchorCtr="0" compatLnSpc="1"/>
          <a:lstStyle>
            <a:lvl1pPr algn="l" eaLnBrk="1" hangingPunct="1">
              <a:spcBef>
                <a:spcPct val="0"/>
              </a:spcBef>
              <a:buFont typeface="Arial" panose="020B0604020202020204" pitchFamily="34" charset="0"/>
              <a:buNone/>
              <a:defRPr sz="1200" noProof="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noChangeArrowheads="1"/>
          </p:cNvSpPr>
          <p:nvPr>
            <p:ph type="sldNum" sz="quarter" idx="5"/>
          </p:nvPr>
        </p:nvSpPr>
        <p:spPr bwMode="auto">
          <a:xfrm>
            <a:off x="5629275" y="6464300"/>
            <a:ext cx="4308475" cy="339725"/>
          </a:xfrm>
          <a:prstGeom prst="rect">
            <a:avLst/>
          </a:prstGeom>
          <a:noFill/>
          <a:ln w="9525">
            <a:noFill/>
            <a:miter lim="800000"/>
          </a:ln>
        </p:spPr>
        <p:txBody>
          <a:bodyPr vert="horz" wrap="square" lIns="91440" tIns="45720" rIns="91440" bIns="45720" numCol="1" anchor="b" anchorCtr="0" compatLnSpc="1"/>
          <a:lstStyle>
            <a:lvl1pPr algn="r" eaLnBrk="1" hangingPunct="1">
              <a:spcBef>
                <a:spcPct val="0"/>
              </a:spcBef>
              <a:buFont typeface="Arial" panose="020B0604020202020204" pitchFamily="34" charset="0"/>
              <a:buNone/>
              <a:defRPr>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EBBE267-BF7E-4B48-9D95-DA007D8F4860}" type="slidenum">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p:sp>
      <p:sp>
        <p:nvSpPr>
          <p:cNvPr id="9218" name="备注占位符 2"/>
          <p:cNvSpPr>
            <a:spLocks noGrp="1"/>
          </p:cNvSpPr>
          <p:nvPr>
            <p:ph type="body"/>
          </p:nvPr>
        </p:nvSpPr>
        <p:spPr>
          <a:xfrm>
            <a:off x="993775" y="3275013"/>
            <a:ext cx="7951788" cy="2679700"/>
          </a:xfrm>
          <a:prstGeom prst="rect">
            <a:avLst/>
          </a:prstGeom>
          <a:noFill/>
          <a:ln w="9525">
            <a:noFill/>
          </a:ln>
        </p:spPr>
        <p:txBody>
          <a:bodyPr anchor="t"/>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p:sp>
      <p:sp>
        <p:nvSpPr>
          <p:cNvPr id="9218" name="备注占位符 2"/>
          <p:cNvSpPr>
            <a:spLocks noGrp="1"/>
          </p:cNvSpPr>
          <p:nvPr>
            <p:ph type="body"/>
          </p:nvPr>
        </p:nvSpPr>
        <p:spPr>
          <a:xfrm>
            <a:off x="993775" y="3275013"/>
            <a:ext cx="7951788" cy="2679700"/>
          </a:xfrm>
          <a:prstGeom prst="rect">
            <a:avLst/>
          </a:prstGeom>
          <a:noFill/>
          <a:ln w="9525">
            <a:noFill/>
          </a:ln>
        </p:spPr>
        <p:txBody>
          <a:bodyPr anchor="t"/>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p:sp>
      <p:sp>
        <p:nvSpPr>
          <p:cNvPr id="9218" name="备注占位符 2"/>
          <p:cNvSpPr>
            <a:spLocks noGrp="1"/>
          </p:cNvSpPr>
          <p:nvPr>
            <p:ph type="body"/>
          </p:nvPr>
        </p:nvSpPr>
        <p:spPr>
          <a:xfrm>
            <a:off x="993775" y="3275013"/>
            <a:ext cx="7951788" cy="2679700"/>
          </a:xfrm>
          <a:prstGeom prst="rect">
            <a:avLst/>
          </a:prstGeom>
          <a:noFill/>
          <a:ln w="9525">
            <a:noFill/>
          </a:ln>
        </p:spPr>
        <p:txBody>
          <a:bodyPr anchor="t"/>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p:sp>
      <p:sp>
        <p:nvSpPr>
          <p:cNvPr id="9218" name="备注占位符 2"/>
          <p:cNvSpPr>
            <a:spLocks noGrp="1"/>
          </p:cNvSpPr>
          <p:nvPr>
            <p:ph type="body"/>
          </p:nvPr>
        </p:nvSpPr>
        <p:spPr>
          <a:xfrm>
            <a:off x="993775" y="3275013"/>
            <a:ext cx="7951788" cy="2679700"/>
          </a:xfrm>
          <a:prstGeom prst="rect">
            <a:avLst/>
          </a:prstGeom>
          <a:noFill/>
          <a:ln w="9525">
            <a:noFill/>
          </a:ln>
        </p:spPr>
        <p:txBody>
          <a:bodyPr anchor="t"/>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CEE316-2EED-4216-BFFB-E3005EB7BE6C}" type="datetime1">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45E7E51-C8A7-4335-A821-2BED0010186D}"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CEE316-2EED-4216-BFFB-E3005EB7BE6C}" type="datetime1">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45E7E51-C8A7-4335-A821-2BED0010186D}"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CEE316-2EED-4216-BFFB-E3005EB7BE6C}" type="datetime1">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45E7E51-C8A7-4335-A821-2BED0010186D}"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CEE316-2EED-4216-BFFB-E3005EB7BE6C}" type="datetime1">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45E7E51-C8A7-4335-A821-2BED0010186D}"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CEE316-2EED-4216-BFFB-E3005EB7BE6C}" type="datetime1">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45E7E51-C8A7-4335-A821-2BED0010186D}"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CEE316-2EED-4216-BFFB-E3005EB7BE6C}" type="datetime1">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45E7E51-C8A7-4335-A821-2BED0010186D}"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CEE316-2EED-4216-BFFB-E3005EB7BE6C}" type="datetime1">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45E7E51-C8A7-4335-A821-2BED0010186D}"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CEE316-2EED-4216-BFFB-E3005EB7BE6C}" type="datetime1">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45E7E51-C8A7-4335-A821-2BED0010186D}"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CEE316-2EED-4216-BFFB-E3005EB7BE6C}" type="datetime1">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45E7E51-C8A7-4335-A821-2BED0010186D}"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CEE316-2EED-4216-BFFB-E3005EB7BE6C}" type="datetime1">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45E7E51-C8A7-4335-A821-2BED0010186D}"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CEE316-2EED-4216-BFFB-E3005EB7BE6C}" type="datetime1">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45E7E51-C8A7-4335-A821-2BED0010186D}"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CEE316-2EED-4216-BFFB-E3005EB7BE6C}" type="datetime1">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45E7E51-C8A7-4335-A821-2BED0010186D}"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emf"/><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日期占位符 3"/>
          <p:cNvSpPr>
            <a:spLocks noGrp="1" noChangeArrowheads="1"/>
          </p:cNvSpPr>
          <p:nvPr>
            <p:ph type="dt" sz="half" idx="2"/>
          </p:nvPr>
        </p:nvSpPr>
        <p:spPr bwMode="auto">
          <a:xfrm>
            <a:off x="457200" y="6356350"/>
            <a:ext cx="2133600" cy="365125"/>
          </a:xfrm>
          <a:prstGeom prst="rect">
            <a:avLst/>
          </a:prstGeom>
          <a:noFill/>
          <a:ln w="9525">
            <a:noFill/>
            <a:miter lim="800000"/>
          </a:ln>
        </p:spPr>
        <p:txBody>
          <a:bodyPr vert="horz" wrap="square" lIns="91440" tIns="45720" rIns="91440" bIns="45720" numCol="1" anchor="ctr" anchorCtr="0" compatLnSpc="1"/>
          <a:lstStyle>
            <a:lvl1pPr algn="l" eaLnBrk="1" hangingPunct="1">
              <a:spcBef>
                <a:spcPct val="0"/>
              </a:spcBef>
              <a:buFont typeface="Arial" panose="020B0604020202020204" pitchFamily="34" charset="0"/>
              <a:buNone/>
              <a:defRPr sz="1200" noProof="1">
                <a:solidFill>
                  <a:srgbClr val="898989"/>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CEE316-2EED-4216-BFFB-E3005EB7BE6C}" type="datetime1">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27"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ln>
        </p:spPr>
        <p:txBody>
          <a:bodyPr vert="horz" wrap="square" lIns="91440" tIns="45720" rIns="91440" bIns="45720" numCol="1" anchor="ctr" anchorCtr="0" compatLnSpc="1"/>
          <a:lstStyle>
            <a:lvl1pPr algn="ctr" eaLnBrk="1" hangingPunct="1">
              <a:spcBef>
                <a:spcPct val="0"/>
              </a:spcBef>
              <a:buFont typeface="Arial" panose="020B0604020202020204" pitchFamily="34" charset="0"/>
              <a:buNone/>
              <a:defRPr sz="1200" noProof="1">
                <a:solidFill>
                  <a:srgbClr val="898989"/>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28"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ln>
        </p:spPr>
        <p:txBody>
          <a:bodyPr vert="horz" wrap="square" lIns="91440" tIns="45720" rIns="91440" bIns="45720" numCol="1" anchor="ctr" anchorCtr="0" compatLnSpc="1"/>
          <a:lstStyle>
            <a:lvl1pPr algn="r" eaLnBrk="1" hangingPunct="1">
              <a:spcBef>
                <a:spcPct val="0"/>
              </a:spcBef>
              <a:buFont typeface="Arial" panose="020B0604020202020204" pitchFamily="34" charset="0"/>
              <a:buNone/>
              <a:defRPr sz="1200">
                <a:solidFill>
                  <a:srgbClr val="898989"/>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45E7E51-C8A7-4335-A821-2BED0010186D}"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pic>
        <p:nvPicPr>
          <p:cNvPr id="1029" name="Picture 5"/>
          <p:cNvPicPr>
            <a:picLocks noChangeAspect="1"/>
          </p:cNvPicPr>
          <p:nvPr/>
        </p:nvPicPr>
        <p:blipFill>
          <a:blip r:embed="rId13"/>
          <a:stretch>
            <a:fillRect/>
          </a:stretch>
        </p:blipFill>
        <p:spPr>
          <a:xfrm>
            <a:off x="0" y="52388"/>
            <a:ext cx="9144000" cy="12985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tags" Target="../tags/tag3.xml"/><Relationship Id="rId4" Type="http://schemas.openxmlformats.org/officeDocument/2006/relationships/image" Target="../media/image16.png"/><Relationship Id="rId3" Type="http://schemas.openxmlformats.org/officeDocument/2006/relationships/tags" Target="../tags/tag2.xml"/><Relationship Id="rId2" Type="http://schemas.openxmlformats.org/officeDocument/2006/relationships/image" Target="../media/image15.png"/><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9.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2.png"/><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image" Target="../media/image23.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9.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134235" y="1658620"/>
            <a:ext cx="4756150" cy="1198880"/>
          </a:xfrm>
          <a:prstGeom prst="rect">
            <a:avLst/>
          </a:prstGeom>
          <a:noFill/>
        </p:spPr>
        <p:txBody>
          <a:bodyPr wrap="square" rtlCol="0">
            <a:spAutoFit/>
          </a:bodyPr>
          <a:p>
            <a:pPr algn="ctr"/>
            <a:r>
              <a:rPr lang="zh-CN" altLang="en-US" sz="3600">
                <a:solidFill>
                  <a:srgbClr val="FF0000"/>
                </a:solidFill>
              </a:rPr>
              <a:t>固井质量报告生成程序</a:t>
            </a:r>
            <a:endParaRPr lang="zh-CN" altLang="en-US" sz="3600">
              <a:solidFill>
                <a:srgbClr val="FF0000"/>
              </a:solidFill>
            </a:endParaRPr>
          </a:p>
          <a:p>
            <a:pPr algn="ctr"/>
            <a:r>
              <a:rPr lang="zh-CN" altLang="en-US" sz="3600">
                <a:solidFill>
                  <a:srgbClr val="FF0000"/>
                </a:solidFill>
              </a:rPr>
              <a:t>操作步骤</a:t>
            </a:r>
            <a:endParaRPr lang="zh-CN" altLang="en-US" sz="3600">
              <a:solidFill>
                <a:srgbClr val="FF0000"/>
              </a:solidFill>
            </a:endParaRPr>
          </a:p>
        </p:txBody>
      </p:sp>
      <p:sp>
        <p:nvSpPr>
          <p:cNvPr id="5" name="文本框 4"/>
          <p:cNvSpPr txBox="1"/>
          <p:nvPr/>
        </p:nvSpPr>
        <p:spPr>
          <a:xfrm>
            <a:off x="2388870" y="5835015"/>
            <a:ext cx="4756150" cy="583565"/>
          </a:xfrm>
          <a:prstGeom prst="rect">
            <a:avLst/>
          </a:prstGeom>
          <a:noFill/>
        </p:spPr>
        <p:txBody>
          <a:bodyPr wrap="square" rtlCol="0">
            <a:spAutoFit/>
          </a:bodyPr>
          <a:p>
            <a:pPr algn="ctr"/>
            <a:r>
              <a:rPr lang="zh-CN" altLang="en-US" sz="1600">
                <a:solidFill>
                  <a:schemeClr val="tx1"/>
                </a:solidFill>
              </a:rPr>
              <a:t>中油测井西南分公司解释评价中心</a:t>
            </a:r>
            <a:endParaRPr lang="en-US" altLang="zh-CN" sz="1600">
              <a:solidFill>
                <a:schemeClr val="tx1"/>
              </a:solidFill>
            </a:endParaRPr>
          </a:p>
          <a:p>
            <a:pPr algn="ctr"/>
            <a:r>
              <a:rPr lang="en-US" altLang="zh-CN" sz="1600">
                <a:solidFill>
                  <a:schemeClr val="tx1"/>
                </a:solidFill>
              </a:rPr>
              <a:t>2020.4</a:t>
            </a:r>
            <a:endParaRPr lang="en-US" altLang="zh-CN" sz="1600">
              <a:solidFill>
                <a:schemeClr val="tx1"/>
              </a:solidFill>
            </a:endParaRPr>
          </a:p>
        </p:txBody>
      </p:sp>
      <p:sp>
        <p:nvSpPr>
          <p:cNvPr id="6" name="文本框 5"/>
          <p:cNvSpPr txBox="1"/>
          <p:nvPr/>
        </p:nvSpPr>
        <p:spPr>
          <a:xfrm>
            <a:off x="2278380" y="3843655"/>
            <a:ext cx="4756150" cy="645160"/>
          </a:xfrm>
          <a:prstGeom prst="rect">
            <a:avLst/>
          </a:prstGeom>
          <a:noFill/>
        </p:spPr>
        <p:txBody>
          <a:bodyPr wrap="square" rtlCol="0">
            <a:spAutoFit/>
          </a:bodyPr>
          <a:p>
            <a:pPr algn="ctr"/>
            <a:r>
              <a:rPr lang="zh-CN" altLang="en-US" sz="3600" b="1">
                <a:solidFill>
                  <a:schemeClr val="tx1"/>
                </a:solidFill>
                <a:latin typeface="仿宋" panose="02010609060101010101" charset="-122"/>
                <a:ea typeface="仿宋" panose="02010609060101010101" charset="-122"/>
                <a:cs typeface="仿宋" panose="02010609060101010101" charset="-122"/>
              </a:rPr>
              <a:t>编写人：</a:t>
            </a:r>
            <a:r>
              <a:rPr lang="en-US" altLang="zh-CN" sz="3600" b="1">
                <a:solidFill>
                  <a:schemeClr val="tx1"/>
                </a:solidFill>
                <a:latin typeface="仿宋" panose="02010609060101010101" charset="-122"/>
                <a:ea typeface="仿宋" panose="02010609060101010101" charset="-122"/>
                <a:cs typeface="仿宋" panose="02010609060101010101" charset="-122"/>
              </a:rPr>
              <a:t> </a:t>
            </a:r>
            <a:r>
              <a:rPr lang="zh-CN" altLang="en-US" sz="3600" b="1">
                <a:solidFill>
                  <a:schemeClr val="tx1"/>
                </a:solidFill>
                <a:latin typeface="仿宋" panose="02010609060101010101" charset="-122"/>
                <a:ea typeface="仿宋" panose="02010609060101010101" charset="-122"/>
                <a:cs typeface="仿宋" panose="02010609060101010101" charset="-122"/>
              </a:rPr>
              <a:t>杨 艺</a:t>
            </a:r>
            <a:endParaRPr lang="zh-CN" altLang="en-US" sz="3600" b="1">
              <a:solidFill>
                <a:schemeClr val="tx1"/>
              </a:solidFill>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4"/>
          <p:cNvSpPr/>
          <p:nvPr/>
        </p:nvSpPr>
        <p:spPr>
          <a:xfrm>
            <a:off x="1214438" y="572294"/>
            <a:ext cx="2631440" cy="460375"/>
          </a:xfrm>
          <a:prstGeom prst="rect">
            <a:avLst/>
          </a:prstGeom>
          <a:noFill/>
          <a:ln w="9525">
            <a:noFill/>
          </a:ln>
        </p:spPr>
        <p:txBody>
          <a:bodyPr wrap="none" anchor="ctr">
            <a:spAutoFit/>
          </a:bodyPr>
          <a:p>
            <a:pPr algn="l">
              <a:buFont typeface="Arial" panose="020B0604020202020204" pitchFamily="34" charset="0"/>
            </a:pPr>
            <a:r>
              <a:rPr lang="zh-CN" altLang="en-US" sz="2400" b="1" dirty="0">
                <a:solidFill>
                  <a:srgbClr val="000000"/>
                </a:solidFill>
                <a:latin typeface="Arial" panose="020B0604020202020204" pitchFamily="34" charset="0"/>
                <a:ea typeface="黑体" panose="02010609060101010101" pitchFamily="49" charset="-122"/>
              </a:rPr>
              <a:t>运行后的弹窗选择 </a:t>
            </a:r>
            <a:endParaRPr lang="zh-CN" altLang="en-US" sz="2400" b="1" dirty="0">
              <a:solidFill>
                <a:srgbClr val="000000"/>
              </a:solidFill>
              <a:latin typeface="Arial" panose="020B0604020202020204" pitchFamily="34" charset="0"/>
              <a:ea typeface="黑体" panose="02010609060101010101" pitchFamily="49" charset="-122"/>
            </a:endParaRPr>
          </a:p>
        </p:txBody>
      </p:sp>
      <p:sp>
        <p:nvSpPr>
          <p:cNvPr id="4" name="文本框 3"/>
          <p:cNvSpPr txBox="1"/>
          <p:nvPr/>
        </p:nvSpPr>
        <p:spPr>
          <a:xfrm>
            <a:off x="5812790" y="3213735"/>
            <a:ext cx="2307590" cy="1383665"/>
          </a:xfrm>
          <a:prstGeom prst="rect">
            <a:avLst/>
          </a:prstGeom>
          <a:noFill/>
        </p:spPr>
        <p:txBody>
          <a:bodyPr wrap="square" rtlCol="0" anchor="t">
            <a:spAutoFit/>
          </a:bodyPr>
          <a:p>
            <a:pPr marL="0" indent="0">
              <a:buNone/>
            </a:pPr>
            <a:r>
              <a:rPr lang="zh-CN" altLang="en-US" sz="1400" b="1">
                <a:latin typeface="黑体" panose="02010609060101010101" pitchFamily="49" charset="-122"/>
                <a:cs typeface="黑体" panose="02010609060101010101" pitchFamily="49" charset="-122"/>
                <a:sym typeface="+mn-ea"/>
              </a:rPr>
              <a:t>点击【不检查】则继续运行，点击【检查】则弹出原始资料登记卡中可能不完善的信息，并提醒解释员在</a:t>
            </a:r>
            <a:r>
              <a:rPr lang="zh-CN" altLang="en-US" sz="1400" b="1">
                <a:latin typeface="黑体" panose="02010609060101010101" pitchFamily="49" charset="-122"/>
                <a:cs typeface="黑体" panose="02010609060101010101" pitchFamily="49" charset="-122"/>
                <a:sym typeface="+mn-ea"/>
              </a:rPr>
              <a:t>原始资料登记卡中</a:t>
            </a:r>
            <a:r>
              <a:rPr lang="zh-CN" altLang="en-US" sz="1400" b="1">
                <a:latin typeface="黑体" panose="02010609060101010101" pitchFamily="49" charset="-122"/>
                <a:cs typeface="黑体" panose="02010609060101010101" pitchFamily="49" charset="-122"/>
                <a:sym typeface="+mn-ea"/>
              </a:rPr>
              <a:t>填写水泥实际返高。</a:t>
            </a:r>
            <a:endParaRPr lang="zh-CN" altLang="en-US" sz="1400" b="1">
              <a:latin typeface="黑体" panose="02010609060101010101" pitchFamily="49" charset="-122"/>
              <a:cs typeface="黑体" panose="02010609060101010101" pitchFamily="49" charset="-122"/>
              <a:sym typeface="+mn-ea"/>
            </a:endParaRPr>
          </a:p>
        </p:txBody>
      </p:sp>
      <p:pic>
        <p:nvPicPr>
          <p:cNvPr id="6" name="图片 5"/>
          <p:cNvPicPr>
            <a:picLocks noChangeAspect="1"/>
          </p:cNvPicPr>
          <p:nvPr/>
        </p:nvPicPr>
        <p:blipFill>
          <a:blip r:embed="rId1"/>
          <a:stretch>
            <a:fillRect/>
          </a:stretch>
        </p:blipFill>
        <p:spPr>
          <a:xfrm>
            <a:off x="612775" y="2141220"/>
            <a:ext cx="4131310" cy="1622425"/>
          </a:xfrm>
          <a:prstGeom prst="rect">
            <a:avLst/>
          </a:prstGeom>
        </p:spPr>
      </p:pic>
      <p:sp>
        <p:nvSpPr>
          <p:cNvPr id="8" name="文本框 7"/>
          <p:cNvSpPr txBox="1"/>
          <p:nvPr/>
        </p:nvSpPr>
        <p:spPr>
          <a:xfrm>
            <a:off x="466090" y="1661795"/>
            <a:ext cx="2011680" cy="368300"/>
          </a:xfrm>
          <a:prstGeom prst="rect">
            <a:avLst/>
          </a:prstGeom>
          <a:noFill/>
        </p:spPr>
        <p:txBody>
          <a:bodyPr wrap="none" rtlCol="0" anchor="t">
            <a:spAutoFit/>
          </a:bodyPr>
          <a:p>
            <a:pPr marL="0" indent="0">
              <a:buNone/>
            </a:pPr>
            <a:r>
              <a:rPr lang="zh-CN" altLang="en-US"/>
              <a:t>第一个弹窗提醒：</a:t>
            </a:r>
            <a:endParaRPr lang="zh-CN" altLang="en-US"/>
          </a:p>
        </p:txBody>
      </p:sp>
      <p:pic>
        <p:nvPicPr>
          <p:cNvPr id="9" name="图片 8"/>
          <p:cNvPicPr>
            <a:picLocks noChangeAspect="1"/>
          </p:cNvPicPr>
          <p:nvPr/>
        </p:nvPicPr>
        <p:blipFill>
          <a:blip r:embed="rId2"/>
          <a:stretch>
            <a:fillRect/>
          </a:stretch>
        </p:blipFill>
        <p:spPr>
          <a:xfrm>
            <a:off x="702945" y="4534535"/>
            <a:ext cx="4130675" cy="1665605"/>
          </a:xfrm>
          <a:prstGeom prst="rect">
            <a:avLst/>
          </a:prstGeom>
        </p:spPr>
      </p:pic>
      <p:sp>
        <p:nvSpPr>
          <p:cNvPr id="10" name="文本框 9"/>
          <p:cNvSpPr txBox="1"/>
          <p:nvPr/>
        </p:nvSpPr>
        <p:spPr>
          <a:xfrm>
            <a:off x="690880" y="4053205"/>
            <a:ext cx="2012950" cy="368300"/>
          </a:xfrm>
          <a:prstGeom prst="rect">
            <a:avLst/>
          </a:prstGeom>
          <a:noFill/>
        </p:spPr>
        <p:txBody>
          <a:bodyPr wrap="none" rtlCol="0" anchor="t">
            <a:spAutoFit/>
          </a:bodyPr>
          <a:p>
            <a:r>
              <a:rPr lang="zh-CN" altLang="en-US">
                <a:latin typeface="黑体" panose="02010609060101010101" pitchFamily="49" charset="-122"/>
                <a:cs typeface="黑体" panose="02010609060101010101" pitchFamily="49" charset="-122"/>
                <a:sym typeface="+mn-ea"/>
              </a:rPr>
              <a:t>点击【检查】后</a:t>
            </a:r>
            <a:r>
              <a:rPr lang="zh-CN" altLang="en-US" b="1">
                <a:latin typeface="黑体" panose="02010609060101010101" pitchFamily="49" charset="-122"/>
                <a:cs typeface="黑体" panose="02010609060101010101" pitchFamily="49" charset="-122"/>
                <a:sym typeface="+mn-ea"/>
              </a:rPr>
              <a:t>：</a:t>
            </a:r>
            <a:endParaRPr lang="zh-CN" altLang="en-US"/>
          </a:p>
        </p:txBody>
      </p:sp>
    </p:spTree>
  </p:cSld>
  <p:clrMapOvr>
    <a:masterClrMapping/>
  </p:clrMapOvr>
  <p:transition>
    <p:pull dir="l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4"/>
          <p:cNvSpPr/>
          <p:nvPr/>
        </p:nvSpPr>
        <p:spPr>
          <a:xfrm>
            <a:off x="1214438" y="572294"/>
            <a:ext cx="2631440" cy="460375"/>
          </a:xfrm>
          <a:prstGeom prst="rect">
            <a:avLst/>
          </a:prstGeom>
          <a:noFill/>
          <a:ln w="9525">
            <a:noFill/>
          </a:ln>
        </p:spPr>
        <p:txBody>
          <a:bodyPr wrap="none" anchor="ctr">
            <a:spAutoFit/>
          </a:bodyPr>
          <a:p>
            <a:pPr algn="l">
              <a:buFont typeface="Arial" panose="020B0604020202020204" pitchFamily="34" charset="0"/>
            </a:pPr>
            <a:r>
              <a:rPr lang="zh-CN" altLang="en-US" sz="2400" b="1" dirty="0">
                <a:solidFill>
                  <a:srgbClr val="000000"/>
                </a:solidFill>
                <a:latin typeface="Arial" panose="020B0604020202020204" pitchFamily="34" charset="0"/>
                <a:ea typeface="黑体" panose="02010609060101010101" pitchFamily="49" charset="-122"/>
              </a:rPr>
              <a:t>运行后的弹窗选择 </a:t>
            </a:r>
            <a:endParaRPr lang="zh-CN" altLang="en-US" sz="2400" b="1" dirty="0">
              <a:solidFill>
                <a:srgbClr val="000000"/>
              </a:solidFill>
              <a:latin typeface="Arial" panose="020B0604020202020204" pitchFamily="34" charset="0"/>
              <a:ea typeface="黑体" panose="02010609060101010101" pitchFamily="49" charset="-122"/>
            </a:endParaRPr>
          </a:p>
        </p:txBody>
      </p:sp>
      <p:sp>
        <p:nvSpPr>
          <p:cNvPr id="4" name="文本框 3"/>
          <p:cNvSpPr txBox="1"/>
          <p:nvPr/>
        </p:nvSpPr>
        <p:spPr>
          <a:xfrm>
            <a:off x="5650230" y="2861945"/>
            <a:ext cx="1958340" cy="1599565"/>
          </a:xfrm>
          <a:prstGeom prst="rect">
            <a:avLst/>
          </a:prstGeom>
          <a:noFill/>
        </p:spPr>
        <p:txBody>
          <a:bodyPr wrap="square" rtlCol="0" anchor="t">
            <a:spAutoFit/>
          </a:bodyPr>
          <a:p>
            <a:pPr marL="0" indent="0">
              <a:buNone/>
            </a:pPr>
            <a:r>
              <a:rPr lang="zh-CN" altLang="en-US" sz="1400" b="1">
                <a:latin typeface="黑体" panose="02010609060101010101" pitchFamily="49" charset="-122"/>
                <a:cs typeface="黑体" panose="02010609060101010101" pitchFamily="49" charset="-122"/>
                <a:sym typeface="+mn-ea"/>
              </a:rPr>
              <a:t>点击【一致】则继续运行，点击【不一致】则输入液面高度即可。该选项的设置主要针对威远地区完井声幅处理井段并不是从液面开始的问题。</a:t>
            </a:r>
            <a:endParaRPr lang="zh-CN" altLang="en-US" sz="1400" b="1">
              <a:latin typeface="黑体" panose="02010609060101010101" pitchFamily="49" charset="-122"/>
              <a:cs typeface="黑体" panose="02010609060101010101" pitchFamily="49" charset="-122"/>
              <a:sym typeface="+mn-ea"/>
            </a:endParaRPr>
          </a:p>
        </p:txBody>
      </p:sp>
      <p:sp>
        <p:nvSpPr>
          <p:cNvPr id="8" name="文本框 7"/>
          <p:cNvSpPr txBox="1"/>
          <p:nvPr/>
        </p:nvSpPr>
        <p:spPr>
          <a:xfrm>
            <a:off x="466090" y="1661795"/>
            <a:ext cx="2011680" cy="368300"/>
          </a:xfrm>
          <a:prstGeom prst="rect">
            <a:avLst/>
          </a:prstGeom>
          <a:noFill/>
        </p:spPr>
        <p:txBody>
          <a:bodyPr wrap="none" rtlCol="0" anchor="t">
            <a:spAutoFit/>
          </a:bodyPr>
          <a:p>
            <a:pPr marL="0" indent="0">
              <a:buNone/>
            </a:pPr>
            <a:r>
              <a:rPr lang="zh-CN" altLang="en-US"/>
              <a:t>第二个弹窗提醒：</a:t>
            </a:r>
            <a:endParaRPr lang="zh-CN" altLang="en-US"/>
          </a:p>
        </p:txBody>
      </p:sp>
      <p:pic>
        <p:nvPicPr>
          <p:cNvPr id="3" name="图片 2"/>
          <p:cNvPicPr>
            <a:picLocks noChangeAspect="1"/>
          </p:cNvPicPr>
          <p:nvPr/>
        </p:nvPicPr>
        <p:blipFill>
          <a:blip r:embed="rId1"/>
          <a:stretch>
            <a:fillRect/>
          </a:stretch>
        </p:blipFill>
        <p:spPr>
          <a:xfrm>
            <a:off x="612775" y="2129155"/>
            <a:ext cx="3976370" cy="1654810"/>
          </a:xfrm>
          <a:prstGeom prst="rect">
            <a:avLst/>
          </a:prstGeom>
        </p:spPr>
      </p:pic>
      <p:pic>
        <p:nvPicPr>
          <p:cNvPr id="7" name="图片 6"/>
          <p:cNvPicPr>
            <a:picLocks noChangeAspect="1"/>
          </p:cNvPicPr>
          <p:nvPr/>
        </p:nvPicPr>
        <p:blipFill>
          <a:blip r:embed="rId2"/>
          <a:stretch>
            <a:fillRect/>
          </a:stretch>
        </p:blipFill>
        <p:spPr>
          <a:xfrm>
            <a:off x="612775" y="4530090"/>
            <a:ext cx="3990340" cy="1677670"/>
          </a:xfrm>
          <a:prstGeom prst="rect">
            <a:avLst/>
          </a:prstGeom>
        </p:spPr>
      </p:pic>
      <p:sp>
        <p:nvSpPr>
          <p:cNvPr id="10" name="文本框 9"/>
          <p:cNvSpPr txBox="1"/>
          <p:nvPr/>
        </p:nvSpPr>
        <p:spPr>
          <a:xfrm>
            <a:off x="612775" y="3972560"/>
            <a:ext cx="2240280" cy="368300"/>
          </a:xfrm>
          <a:prstGeom prst="rect">
            <a:avLst/>
          </a:prstGeom>
          <a:noFill/>
        </p:spPr>
        <p:txBody>
          <a:bodyPr wrap="none" rtlCol="0" anchor="t">
            <a:spAutoFit/>
          </a:bodyPr>
          <a:p>
            <a:r>
              <a:rPr lang="zh-CN" altLang="en-US">
                <a:latin typeface="黑体" panose="02010609060101010101" pitchFamily="49" charset="-122"/>
                <a:cs typeface="黑体" panose="02010609060101010101" pitchFamily="49" charset="-122"/>
                <a:sym typeface="+mn-ea"/>
              </a:rPr>
              <a:t>点击【不一致】后：</a:t>
            </a:r>
            <a:endParaRPr lang="zh-CN" altLang="en-US">
              <a:latin typeface="黑体" panose="02010609060101010101" pitchFamily="49" charset="-122"/>
              <a:cs typeface="黑体" panose="02010609060101010101" pitchFamily="49" charset="-122"/>
              <a:sym typeface="+mn-ea"/>
            </a:endParaRPr>
          </a:p>
        </p:txBody>
      </p:sp>
    </p:spTree>
  </p:cSld>
  <p:clrMapOvr>
    <a:masterClrMapping/>
  </p:clrMapOvr>
  <p:transition>
    <p:pull dir="l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CEE316-2EED-4216-BFFB-E3005EB7BE6C}" type="datetime1">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pic>
        <p:nvPicPr>
          <p:cNvPr id="4" name="图片 3"/>
          <p:cNvPicPr>
            <a:picLocks noChangeAspect="1"/>
          </p:cNvPicPr>
          <p:nvPr/>
        </p:nvPicPr>
        <p:blipFill>
          <a:blip r:embed="rId1"/>
          <a:stretch>
            <a:fillRect/>
          </a:stretch>
        </p:blipFill>
        <p:spPr>
          <a:xfrm>
            <a:off x="1347470" y="1877060"/>
            <a:ext cx="6448425" cy="4210050"/>
          </a:xfrm>
          <a:prstGeom prst="rect">
            <a:avLst/>
          </a:prstGeom>
        </p:spPr>
      </p:pic>
      <p:sp>
        <p:nvSpPr>
          <p:cNvPr id="7170" name="Rectangle 4"/>
          <p:cNvSpPr/>
          <p:nvPr/>
        </p:nvSpPr>
        <p:spPr>
          <a:xfrm>
            <a:off x="1214438" y="572294"/>
            <a:ext cx="6916420" cy="460375"/>
          </a:xfrm>
          <a:prstGeom prst="rect">
            <a:avLst/>
          </a:prstGeom>
          <a:noFill/>
          <a:ln w="9525">
            <a:noFill/>
          </a:ln>
        </p:spPr>
        <p:txBody>
          <a:bodyPr wrap="none" anchor="ctr">
            <a:spAutoFit/>
          </a:bodyPr>
          <a:p>
            <a:pPr algn="l">
              <a:buFont typeface="Arial" panose="020B0604020202020204" pitchFamily="34" charset="0"/>
            </a:pPr>
            <a:r>
              <a:rPr lang="zh-CN" altLang="en-US" sz="2400" b="1" dirty="0">
                <a:solidFill>
                  <a:srgbClr val="000000"/>
                </a:solidFill>
                <a:latin typeface="Arial" panose="020B0604020202020204" pitchFamily="34" charset="0"/>
                <a:ea typeface="黑体" panose="02010609060101010101" pitchFamily="49" charset="-122"/>
              </a:rPr>
              <a:t>程序自动统计储层声幅并调取模板进行关键字替换 </a:t>
            </a:r>
            <a:endParaRPr lang="zh-CN" altLang="en-US" sz="2400" b="1" dirty="0">
              <a:solidFill>
                <a:srgbClr val="000000"/>
              </a:solidFill>
              <a:latin typeface="Arial" panose="020B0604020202020204" pitchFamily="34" charset="0"/>
              <a:ea typeface="黑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CEE316-2EED-4216-BFFB-E3005EB7BE6C}" type="datetime1">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2" name="Rectangle 4"/>
          <p:cNvSpPr/>
          <p:nvPr/>
        </p:nvSpPr>
        <p:spPr>
          <a:xfrm>
            <a:off x="1214438" y="572294"/>
            <a:ext cx="2631440" cy="460375"/>
          </a:xfrm>
          <a:prstGeom prst="rect">
            <a:avLst/>
          </a:prstGeom>
          <a:noFill/>
          <a:ln w="9525">
            <a:noFill/>
          </a:ln>
        </p:spPr>
        <p:txBody>
          <a:bodyPr wrap="none" anchor="ctr">
            <a:spAutoFit/>
          </a:bodyPr>
          <a:p>
            <a:pPr algn="l">
              <a:buFont typeface="Arial" panose="020B0604020202020204" pitchFamily="34" charset="0"/>
            </a:pPr>
            <a:r>
              <a:rPr lang="zh-CN" altLang="en-US" sz="2400" b="1" dirty="0">
                <a:solidFill>
                  <a:srgbClr val="000000"/>
                </a:solidFill>
                <a:latin typeface="Arial" panose="020B0604020202020204" pitchFamily="34" charset="0"/>
                <a:ea typeface="黑体" panose="02010609060101010101" pitchFamily="49" charset="-122"/>
              </a:rPr>
              <a:t>运行后的弹窗选择 </a:t>
            </a:r>
            <a:endParaRPr lang="zh-CN" altLang="en-US" sz="2400" b="1" dirty="0">
              <a:solidFill>
                <a:srgbClr val="000000"/>
              </a:solidFill>
              <a:latin typeface="Arial" panose="020B0604020202020204" pitchFamily="34" charset="0"/>
              <a:ea typeface="黑体" panose="02010609060101010101" pitchFamily="49" charset="-122"/>
            </a:endParaRPr>
          </a:p>
        </p:txBody>
      </p:sp>
      <p:pic>
        <p:nvPicPr>
          <p:cNvPr id="5" name="图片 4"/>
          <p:cNvPicPr>
            <a:picLocks noChangeAspect="1"/>
          </p:cNvPicPr>
          <p:nvPr>
            <p:custDataLst>
              <p:tags r:id="rId1"/>
            </p:custDataLst>
          </p:nvPr>
        </p:nvPicPr>
        <p:blipFill>
          <a:blip r:embed="rId2"/>
          <a:stretch>
            <a:fillRect/>
          </a:stretch>
        </p:blipFill>
        <p:spPr>
          <a:xfrm>
            <a:off x="995680" y="1689735"/>
            <a:ext cx="3892550" cy="1528445"/>
          </a:xfrm>
          <a:prstGeom prst="rect">
            <a:avLst/>
          </a:prstGeom>
        </p:spPr>
      </p:pic>
      <p:sp>
        <p:nvSpPr>
          <p:cNvPr id="6" name="文本框 5"/>
          <p:cNvSpPr txBox="1"/>
          <p:nvPr/>
        </p:nvSpPr>
        <p:spPr>
          <a:xfrm>
            <a:off x="5386070" y="1834515"/>
            <a:ext cx="2698750" cy="1383665"/>
          </a:xfrm>
          <a:prstGeom prst="rect">
            <a:avLst/>
          </a:prstGeom>
          <a:noFill/>
        </p:spPr>
        <p:txBody>
          <a:bodyPr wrap="square" rtlCol="0" anchor="t">
            <a:spAutoFit/>
          </a:bodyPr>
          <a:p>
            <a:pPr marL="0" indent="0">
              <a:buNone/>
            </a:pPr>
            <a:r>
              <a:rPr lang="zh-CN" altLang="en-US" sz="1400" b="1">
                <a:latin typeface="黑体" panose="02010609060101010101" pitchFamily="49" charset="-122"/>
                <a:cs typeface="黑体" panose="02010609060101010101" pitchFamily="49" charset="-122"/>
                <a:sym typeface="+mn-ea"/>
              </a:rPr>
              <a:t>对于单层统计表较长的情况，表格自动格式调整（居中，调整行高和合并单元格之类的操作）可能比较费时，可选择跳过这个步骤，后续在生成的报告中手动进行调整。</a:t>
            </a:r>
            <a:endParaRPr lang="zh-CN" altLang="en-US" sz="1400" b="1">
              <a:latin typeface="黑体" panose="02010609060101010101" pitchFamily="49" charset="-122"/>
              <a:cs typeface="黑体" panose="02010609060101010101" pitchFamily="49" charset="-122"/>
              <a:sym typeface="+mn-ea"/>
            </a:endParaRPr>
          </a:p>
        </p:txBody>
      </p:sp>
      <p:pic>
        <p:nvPicPr>
          <p:cNvPr id="7" name="图片 6"/>
          <p:cNvPicPr>
            <a:picLocks noChangeAspect="1"/>
          </p:cNvPicPr>
          <p:nvPr>
            <p:custDataLst>
              <p:tags r:id="rId3"/>
            </p:custDataLst>
          </p:nvPr>
        </p:nvPicPr>
        <p:blipFill>
          <a:blip r:embed="rId4"/>
          <a:stretch>
            <a:fillRect/>
          </a:stretch>
        </p:blipFill>
        <p:spPr>
          <a:xfrm>
            <a:off x="345440" y="4079240"/>
            <a:ext cx="3901440" cy="2378075"/>
          </a:xfrm>
          <a:prstGeom prst="rect">
            <a:avLst/>
          </a:prstGeom>
        </p:spPr>
      </p:pic>
      <p:sp>
        <p:nvSpPr>
          <p:cNvPr id="10" name="文本框 9"/>
          <p:cNvSpPr txBox="1"/>
          <p:nvPr/>
        </p:nvSpPr>
        <p:spPr>
          <a:xfrm>
            <a:off x="350520" y="3556000"/>
            <a:ext cx="2468880" cy="368300"/>
          </a:xfrm>
          <a:prstGeom prst="rect">
            <a:avLst/>
          </a:prstGeom>
          <a:noFill/>
        </p:spPr>
        <p:txBody>
          <a:bodyPr wrap="none" rtlCol="0" anchor="t">
            <a:spAutoFit/>
          </a:bodyPr>
          <a:p>
            <a:r>
              <a:rPr lang="zh-CN" altLang="en-US">
                <a:latin typeface="黑体" panose="02010609060101010101" pitchFamily="49" charset="-122"/>
                <a:cs typeface="黑体" panose="02010609060101010101" pitchFamily="49" charset="-122"/>
                <a:sym typeface="+mn-ea"/>
              </a:rPr>
              <a:t>选择报告编写人界面：</a:t>
            </a:r>
            <a:endParaRPr lang="zh-CN" altLang="en-US">
              <a:latin typeface="黑体" panose="02010609060101010101" pitchFamily="49" charset="-122"/>
              <a:cs typeface="黑体" panose="02010609060101010101" pitchFamily="49" charset="-122"/>
              <a:sym typeface="+mn-ea"/>
            </a:endParaRPr>
          </a:p>
        </p:txBody>
      </p:sp>
      <p:sp>
        <p:nvSpPr>
          <p:cNvPr id="9" name="文本框 8"/>
          <p:cNvSpPr txBox="1"/>
          <p:nvPr/>
        </p:nvSpPr>
        <p:spPr>
          <a:xfrm>
            <a:off x="4442460" y="3556000"/>
            <a:ext cx="2468880" cy="368300"/>
          </a:xfrm>
          <a:prstGeom prst="rect">
            <a:avLst/>
          </a:prstGeom>
          <a:noFill/>
        </p:spPr>
        <p:txBody>
          <a:bodyPr wrap="none" rtlCol="0" anchor="t">
            <a:spAutoFit/>
          </a:bodyPr>
          <a:p>
            <a:r>
              <a:rPr lang="zh-CN" altLang="en-US">
                <a:latin typeface="黑体" panose="02010609060101010101" pitchFamily="49" charset="-122"/>
                <a:cs typeface="黑体" panose="02010609060101010101" pitchFamily="49" charset="-122"/>
                <a:sym typeface="+mn-ea"/>
              </a:rPr>
              <a:t>选择报告审核人界面：</a:t>
            </a:r>
            <a:endParaRPr lang="zh-CN" altLang="en-US">
              <a:latin typeface="黑体" panose="02010609060101010101" pitchFamily="49" charset="-122"/>
              <a:cs typeface="黑体" panose="02010609060101010101" pitchFamily="49" charset="-122"/>
              <a:sym typeface="+mn-ea"/>
            </a:endParaRPr>
          </a:p>
        </p:txBody>
      </p:sp>
      <p:pic>
        <p:nvPicPr>
          <p:cNvPr id="4" name="图片 3"/>
          <p:cNvPicPr>
            <a:picLocks noChangeAspect="1"/>
          </p:cNvPicPr>
          <p:nvPr>
            <p:custDataLst>
              <p:tags r:id="rId5"/>
            </p:custDataLst>
          </p:nvPr>
        </p:nvPicPr>
        <p:blipFill>
          <a:blip r:embed="rId6"/>
          <a:stretch>
            <a:fillRect/>
          </a:stretch>
        </p:blipFill>
        <p:spPr>
          <a:xfrm>
            <a:off x="4396740" y="4079240"/>
            <a:ext cx="3688080" cy="18846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CEE316-2EED-4216-BFFB-E3005EB7BE6C}" type="datetime1">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2" name="Rectangle 4"/>
          <p:cNvSpPr/>
          <p:nvPr/>
        </p:nvSpPr>
        <p:spPr>
          <a:xfrm>
            <a:off x="1214438" y="572294"/>
            <a:ext cx="1407160" cy="460375"/>
          </a:xfrm>
          <a:prstGeom prst="rect">
            <a:avLst/>
          </a:prstGeom>
          <a:noFill/>
          <a:ln w="9525">
            <a:noFill/>
          </a:ln>
        </p:spPr>
        <p:txBody>
          <a:bodyPr wrap="none" anchor="ctr">
            <a:spAutoFit/>
          </a:bodyPr>
          <a:p>
            <a:pPr algn="l">
              <a:buFont typeface="Arial" panose="020B0604020202020204" pitchFamily="34" charset="0"/>
            </a:pPr>
            <a:r>
              <a:rPr lang="zh-CN" altLang="en-US" sz="2400" b="1" dirty="0">
                <a:solidFill>
                  <a:srgbClr val="000000"/>
                </a:solidFill>
                <a:latin typeface="Arial" panose="020B0604020202020204" pitchFamily="34" charset="0"/>
                <a:ea typeface="黑体" panose="02010609060101010101" pitchFamily="49" charset="-122"/>
              </a:rPr>
              <a:t>其它功能 </a:t>
            </a:r>
            <a:endParaRPr lang="zh-CN" altLang="en-US" sz="2400" b="1" dirty="0">
              <a:solidFill>
                <a:srgbClr val="000000"/>
              </a:solidFill>
              <a:latin typeface="Arial" panose="020B0604020202020204" pitchFamily="34" charset="0"/>
              <a:ea typeface="黑体" panose="02010609060101010101" pitchFamily="49" charset="-122"/>
            </a:endParaRPr>
          </a:p>
        </p:txBody>
      </p:sp>
      <p:sp>
        <p:nvSpPr>
          <p:cNvPr id="6" name="文本框 5"/>
          <p:cNvSpPr txBox="1"/>
          <p:nvPr/>
        </p:nvSpPr>
        <p:spPr>
          <a:xfrm>
            <a:off x="5428615" y="2030095"/>
            <a:ext cx="2698750" cy="521970"/>
          </a:xfrm>
          <a:prstGeom prst="rect">
            <a:avLst/>
          </a:prstGeom>
          <a:noFill/>
        </p:spPr>
        <p:txBody>
          <a:bodyPr wrap="square" rtlCol="0" anchor="t">
            <a:spAutoFit/>
          </a:bodyPr>
          <a:p>
            <a:pPr marL="0" indent="0">
              <a:buNone/>
            </a:pPr>
            <a:r>
              <a:rPr lang="zh-CN" altLang="en-US" sz="1400" b="1">
                <a:latin typeface="黑体" panose="02010609060101010101" pitchFamily="49" charset="-122"/>
                <a:cs typeface="黑体" panose="02010609060101010101" pitchFamily="49" charset="-122"/>
                <a:sym typeface="+mn-ea"/>
              </a:rPr>
              <a:t>点击生成报表可以生成固井质量统计表（单井）。</a:t>
            </a:r>
            <a:endParaRPr lang="zh-CN" altLang="en-US" sz="1400" b="1">
              <a:latin typeface="黑体" panose="02010609060101010101" pitchFamily="49" charset="-122"/>
              <a:cs typeface="黑体" panose="02010609060101010101" pitchFamily="49" charset="-122"/>
              <a:sym typeface="+mn-ea"/>
            </a:endParaRPr>
          </a:p>
        </p:txBody>
      </p:sp>
      <p:pic>
        <p:nvPicPr>
          <p:cNvPr id="4" name="图片 3"/>
          <p:cNvPicPr>
            <a:picLocks noChangeAspect="1"/>
          </p:cNvPicPr>
          <p:nvPr/>
        </p:nvPicPr>
        <p:blipFill>
          <a:blip r:embed="rId1"/>
          <a:stretch>
            <a:fillRect/>
          </a:stretch>
        </p:blipFill>
        <p:spPr>
          <a:xfrm>
            <a:off x="757555" y="1611630"/>
            <a:ext cx="4224020" cy="1659255"/>
          </a:xfrm>
          <a:prstGeom prst="rect">
            <a:avLst/>
          </a:prstGeom>
        </p:spPr>
      </p:pic>
      <p:pic>
        <p:nvPicPr>
          <p:cNvPr id="11" name="图片 10"/>
          <p:cNvPicPr>
            <a:picLocks noChangeAspect="1"/>
          </p:cNvPicPr>
          <p:nvPr/>
        </p:nvPicPr>
        <p:blipFill>
          <a:blip r:embed="rId2"/>
          <a:stretch>
            <a:fillRect/>
          </a:stretch>
        </p:blipFill>
        <p:spPr>
          <a:xfrm>
            <a:off x="846455" y="4131310"/>
            <a:ext cx="4173220" cy="1638935"/>
          </a:xfrm>
          <a:prstGeom prst="rect">
            <a:avLst/>
          </a:prstGeom>
        </p:spPr>
      </p:pic>
      <p:sp>
        <p:nvSpPr>
          <p:cNvPr id="12" name="文本框 11"/>
          <p:cNvSpPr txBox="1"/>
          <p:nvPr/>
        </p:nvSpPr>
        <p:spPr>
          <a:xfrm>
            <a:off x="5504180" y="4556760"/>
            <a:ext cx="2698750" cy="737235"/>
          </a:xfrm>
          <a:prstGeom prst="rect">
            <a:avLst/>
          </a:prstGeom>
          <a:noFill/>
        </p:spPr>
        <p:txBody>
          <a:bodyPr wrap="square" rtlCol="0" anchor="t">
            <a:spAutoFit/>
          </a:bodyPr>
          <a:p>
            <a:pPr marL="0" indent="0">
              <a:buNone/>
            </a:pPr>
            <a:r>
              <a:rPr lang="zh-CN" altLang="en-US" sz="1400" b="1">
                <a:latin typeface="黑体" panose="02010609060101010101" pitchFamily="49" charset="-122"/>
                <a:cs typeface="黑体" panose="02010609060101010101" pitchFamily="49" charset="-122"/>
                <a:sym typeface="+mn-ea"/>
              </a:rPr>
              <a:t>点击可以生成本井的归档文件夹（包含重命名后的原始资料登记表，其余文件夹为空）。</a:t>
            </a:r>
            <a:endParaRPr lang="zh-CN" altLang="en-US" sz="1400" b="1">
              <a:latin typeface="黑体" panose="02010609060101010101" pitchFamily="49" charset="-122"/>
              <a:cs typeface="黑体" panose="02010609060101010101" pitchFamily="49"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CEE316-2EED-4216-BFFB-E3005EB7BE6C}" type="datetime1">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4" name="Rectangle 4"/>
          <p:cNvSpPr/>
          <p:nvPr/>
        </p:nvSpPr>
        <p:spPr>
          <a:xfrm>
            <a:off x="1214438" y="572294"/>
            <a:ext cx="1407160" cy="460375"/>
          </a:xfrm>
          <a:prstGeom prst="rect">
            <a:avLst/>
          </a:prstGeom>
          <a:noFill/>
          <a:ln w="9525">
            <a:noFill/>
          </a:ln>
        </p:spPr>
        <p:txBody>
          <a:bodyPr wrap="none" anchor="ctr">
            <a:spAutoFit/>
          </a:bodyPr>
          <a:p>
            <a:pPr algn="l">
              <a:buFont typeface="Arial" panose="020B0604020202020204" pitchFamily="34" charset="0"/>
            </a:pPr>
            <a:r>
              <a:rPr lang="zh-CN" altLang="en-US" sz="2400" b="1" dirty="0">
                <a:solidFill>
                  <a:srgbClr val="000000"/>
                </a:solidFill>
                <a:latin typeface="Arial" panose="020B0604020202020204" pitchFamily="34" charset="0"/>
                <a:ea typeface="黑体" panose="02010609060101010101" pitchFamily="49" charset="-122"/>
              </a:rPr>
              <a:t>运行完毕 </a:t>
            </a:r>
            <a:endParaRPr lang="zh-CN" altLang="en-US" sz="2400" b="1" dirty="0">
              <a:solidFill>
                <a:srgbClr val="000000"/>
              </a:solidFill>
              <a:latin typeface="Arial" panose="020B0604020202020204" pitchFamily="34" charset="0"/>
              <a:ea typeface="黑体" panose="02010609060101010101" pitchFamily="49" charset="-122"/>
            </a:endParaRPr>
          </a:p>
        </p:txBody>
      </p:sp>
      <p:pic>
        <p:nvPicPr>
          <p:cNvPr id="5" name="图片 4"/>
          <p:cNvPicPr>
            <a:picLocks noChangeAspect="1"/>
          </p:cNvPicPr>
          <p:nvPr/>
        </p:nvPicPr>
        <p:blipFill>
          <a:blip r:embed="rId1"/>
          <a:stretch>
            <a:fillRect/>
          </a:stretch>
        </p:blipFill>
        <p:spPr>
          <a:xfrm>
            <a:off x="1149985" y="1562735"/>
            <a:ext cx="6844030" cy="44684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CEE316-2EED-4216-BFFB-E3005EB7BE6C}" type="datetime1">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文本框 5"/>
          <p:cNvSpPr txBox="1"/>
          <p:nvPr/>
        </p:nvSpPr>
        <p:spPr>
          <a:xfrm>
            <a:off x="457200" y="1613535"/>
            <a:ext cx="7155180" cy="521970"/>
          </a:xfrm>
          <a:prstGeom prst="rect">
            <a:avLst/>
          </a:prstGeom>
          <a:noFill/>
        </p:spPr>
        <p:txBody>
          <a:bodyPr wrap="square" rtlCol="0" anchor="t">
            <a:spAutoFit/>
          </a:bodyPr>
          <a:p>
            <a:pPr marL="0" indent="0">
              <a:buNone/>
            </a:pPr>
            <a:r>
              <a:rPr lang="zh-CN" altLang="en-US" sz="1400" b="1">
                <a:latin typeface="黑体" panose="02010609060101010101" pitchFamily="49" charset="-122"/>
                <a:cs typeface="黑体" panose="02010609060101010101" pitchFamily="49" charset="-122"/>
                <a:sym typeface="+mn-ea"/>
              </a:rPr>
              <a:t>生成的报告和报表在程序根目录下，报告中蓝色文字为程序通过数据分析后给出的描述建议，红色为需要人工核实的地方。</a:t>
            </a:r>
            <a:endParaRPr lang="zh-CN" altLang="en-US" sz="1400" b="1">
              <a:latin typeface="黑体" panose="02010609060101010101" pitchFamily="49" charset="-122"/>
              <a:cs typeface="黑体" panose="02010609060101010101" pitchFamily="49" charset="-122"/>
              <a:sym typeface="+mn-ea"/>
            </a:endParaRPr>
          </a:p>
        </p:txBody>
      </p:sp>
      <p:pic>
        <p:nvPicPr>
          <p:cNvPr id="4" name="图片 3"/>
          <p:cNvPicPr>
            <a:picLocks noChangeAspect="1"/>
          </p:cNvPicPr>
          <p:nvPr/>
        </p:nvPicPr>
        <p:blipFill>
          <a:blip r:embed="rId1"/>
          <a:stretch>
            <a:fillRect/>
          </a:stretch>
        </p:blipFill>
        <p:spPr>
          <a:xfrm>
            <a:off x="4244340" y="2355215"/>
            <a:ext cx="4771390" cy="4366260"/>
          </a:xfrm>
          <a:prstGeom prst="rect">
            <a:avLst/>
          </a:prstGeom>
          <a:ln>
            <a:solidFill>
              <a:schemeClr val="accent1"/>
            </a:solidFill>
          </a:ln>
        </p:spPr>
      </p:pic>
      <p:pic>
        <p:nvPicPr>
          <p:cNvPr id="5" name="图片 4"/>
          <p:cNvPicPr>
            <a:picLocks noChangeAspect="1"/>
          </p:cNvPicPr>
          <p:nvPr/>
        </p:nvPicPr>
        <p:blipFill>
          <a:blip r:embed="rId2"/>
          <a:stretch>
            <a:fillRect/>
          </a:stretch>
        </p:blipFill>
        <p:spPr>
          <a:xfrm>
            <a:off x="265430" y="2828925"/>
            <a:ext cx="3524885" cy="2118995"/>
          </a:xfrm>
          <a:prstGeom prst="rect">
            <a:avLst/>
          </a:prstGeom>
          <a:ln>
            <a:solidFill>
              <a:schemeClr val="accent1"/>
            </a:solidFill>
          </a:ln>
        </p:spPr>
      </p:pic>
      <p:sp>
        <p:nvSpPr>
          <p:cNvPr id="7" name="Rectangle 4"/>
          <p:cNvSpPr/>
          <p:nvPr/>
        </p:nvSpPr>
        <p:spPr>
          <a:xfrm>
            <a:off x="1214438" y="572294"/>
            <a:ext cx="1713230" cy="460375"/>
          </a:xfrm>
          <a:prstGeom prst="rect">
            <a:avLst/>
          </a:prstGeom>
          <a:noFill/>
          <a:ln w="9525">
            <a:noFill/>
          </a:ln>
        </p:spPr>
        <p:txBody>
          <a:bodyPr wrap="none" anchor="ctr">
            <a:spAutoFit/>
          </a:bodyPr>
          <a:p>
            <a:pPr algn="l">
              <a:buFont typeface="Arial" panose="020B0604020202020204" pitchFamily="34" charset="0"/>
            </a:pPr>
            <a:r>
              <a:rPr lang="zh-CN" altLang="en-US" sz="2400" b="1" dirty="0">
                <a:solidFill>
                  <a:srgbClr val="000000"/>
                </a:solidFill>
                <a:latin typeface="Arial" panose="020B0604020202020204" pitchFamily="34" charset="0"/>
                <a:ea typeface="黑体" panose="02010609060101010101" pitchFamily="49" charset="-122"/>
              </a:rPr>
              <a:t>生成的报告</a:t>
            </a:r>
            <a:endParaRPr lang="zh-CN" altLang="en-US" sz="2400" b="1" dirty="0">
              <a:solidFill>
                <a:srgbClr val="000000"/>
              </a:solidFill>
              <a:latin typeface="Arial" panose="020B0604020202020204" pitchFamily="34" charset="0"/>
              <a:ea typeface="黑体"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0" y="2781300"/>
            <a:ext cx="9144000" cy="1285875"/>
          </a:xfrm>
          <a:prstGeom prst="rect">
            <a:avLst/>
          </a:prstGeom>
          <a:solidFill>
            <a:srgbClr val="BF232E"/>
          </a:solidFill>
          <a:ln>
            <a:noFill/>
          </a:ln>
          <a:effectLst>
            <a:outerShdw blurRad="228600" dist="152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rgbClr val="FFFFFF"/>
              </a:solidFill>
              <a:effectLst/>
              <a:uLnTx/>
              <a:uFillTx/>
              <a:latin typeface="+mn-lt"/>
              <a:ea typeface="微软雅黑" panose="020B0503020204020204" pitchFamily="34" charset="-122"/>
              <a:cs typeface="+mn-cs"/>
            </a:endParaRPr>
          </a:p>
        </p:txBody>
      </p:sp>
      <p:sp>
        <p:nvSpPr>
          <p:cNvPr id="22" name="矩形 21"/>
          <p:cNvSpPr/>
          <p:nvPr/>
        </p:nvSpPr>
        <p:spPr>
          <a:xfrm>
            <a:off x="0" y="2781300"/>
            <a:ext cx="1403350" cy="1285875"/>
          </a:xfrm>
          <a:prstGeom prst="rect">
            <a:avLst/>
          </a:prstGeom>
          <a:solidFill>
            <a:srgbClr val="BF23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rgbClr val="FFFFFF"/>
              </a:solidFill>
              <a:effectLst/>
              <a:uLnTx/>
              <a:uFillTx/>
              <a:latin typeface="+mn-lt"/>
              <a:ea typeface="微软雅黑" panose="020B0503020204020204" pitchFamily="34" charset="-122"/>
              <a:cs typeface="+mn-cs"/>
            </a:endParaRPr>
          </a:p>
        </p:txBody>
      </p:sp>
      <p:grpSp>
        <p:nvGrpSpPr>
          <p:cNvPr id="8195" name="组合 27"/>
          <p:cNvGrpSpPr/>
          <p:nvPr/>
        </p:nvGrpSpPr>
        <p:grpSpPr>
          <a:xfrm>
            <a:off x="1187450" y="2987675"/>
            <a:ext cx="585788" cy="666750"/>
            <a:chOff x="2608294" y="176834"/>
            <a:chExt cx="792088" cy="900882"/>
          </a:xfrm>
        </p:grpSpPr>
        <p:sp>
          <p:nvSpPr>
            <p:cNvPr id="8196" name="矩形 25"/>
            <p:cNvSpPr/>
            <p:nvPr/>
          </p:nvSpPr>
          <p:spPr>
            <a:xfrm rot="2700000">
              <a:off x="2608588" y="436268"/>
              <a:ext cx="791490" cy="272615"/>
            </a:xfrm>
            <a:prstGeom prst="rect">
              <a:avLst/>
            </a:prstGeom>
            <a:solidFill>
              <a:srgbClr val="FFAC84"/>
            </a:solidFill>
            <a:ln w="25400">
              <a:noFill/>
            </a:ln>
          </p:spPr>
          <p:txBody>
            <a:bodyPr anchor="ctr"/>
            <a:p>
              <a:pPr algn="ctr"/>
              <a:endParaRPr lang="zh-CN" altLang="en-US" sz="3200" dirty="0">
                <a:solidFill>
                  <a:srgbClr val="FFFFFF"/>
                </a:solidFill>
                <a:latin typeface="Arial" panose="020B0604020202020204" pitchFamily="34" charset="0"/>
                <a:ea typeface="微软雅黑" panose="020B0503020204020204" pitchFamily="34" charset="-122"/>
              </a:endParaRPr>
            </a:p>
          </p:txBody>
        </p:sp>
        <p:sp>
          <p:nvSpPr>
            <p:cNvPr id="8197" name="矩形 26"/>
            <p:cNvSpPr/>
            <p:nvPr/>
          </p:nvSpPr>
          <p:spPr>
            <a:xfrm rot="8100000">
              <a:off x="2608294" y="805307"/>
              <a:ext cx="792088" cy="272409"/>
            </a:xfrm>
            <a:prstGeom prst="rect">
              <a:avLst/>
            </a:prstGeom>
            <a:solidFill>
              <a:srgbClr val="FFAC84">
                <a:alpha val="50195"/>
              </a:srgbClr>
            </a:solidFill>
            <a:ln w="25400">
              <a:noFill/>
            </a:ln>
          </p:spPr>
          <p:txBody>
            <a:bodyPr rot="10800000" anchor="ctr"/>
            <a:p>
              <a:pPr algn="ctr"/>
              <a:endParaRPr lang="zh-CN" altLang="en-US" sz="3200" dirty="0">
                <a:solidFill>
                  <a:srgbClr val="FFFFFF"/>
                </a:solidFill>
                <a:latin typeface="Arial" panose="020B0604020202020204" pitchFamily="34" charset="0"/>
                <a:ea typeface="微软雅黑" panose="020B0503020204020204" pitchFamily="34" charset="-122"/>
              </a:endParaRPr>
            </a:p>
          </p:txBody>
        </p:sp>
      </p:grpSp>
      <p:sp>
        <p:nvSpPr>
          <p:cNvPr id="8198" name="TextBox 17"/>
          <p:cNvSpPr txBox="1"/>
          <p:nvPr/>
        </p:nvSpPr>
        <p:spPr>
          <a:xfrm>
            <a:off x="323850" y="2978150"/>
            <a:ext cx="762635" cy="953135"/>
          </a:xfrm>
          <a:prstGeom prst="rect">
            <a:avLst/>
          </a:prstGeom>
          <a:noFill/>
          <a:ln w="9525">
            <a:noFill/>
          </a:ln>
        </p:spPr>
        <p:txBody>
          <a:bodyPr wrap="none" anchor="t">
            <a:spAutoFit/>
          </a:bodyPr>
          <a:p>
            <a:r>
              <a:rPr lang="en-US" altLang="zh-CN" sz="3200" b="1" dirty="0">
                <a:solidFill>
                  <a:schemeClr val="bg1"/>
                </a:solidFill>
                <a:latin typeface="Impact" panose="020B0806030902050204" pitchFamily="34" charset="0"/>
                <a:ea typeface="Arial Unicode MS" panose="020B0604020202020204" pitchFamily="34" charset="-122"/>
              </a:rPr>
              <a:t>0 3</a:t>
            </a:r>
            <a:endParaRPr lang="en-US" altLang="zh-CN" sz="3200" b="1" dirty="0">
              <a:solidFill>
                <a:schemeClr val="bg1"/>
              </a:solidFill>
              <a:latin typeface="Impact" panose="020B0806030902050204" pitchFamily="34" charset="0"/>
              <a:ea typeface="Arial Unicode MS" panose="020B0604020202020204" pitchFamily="34" charset="-122"/>
            </a:endParaRPr>
          </a:p>
          <a:p>
            <a:r>
              <a:rPr lang="en-US" altLang="zh-CN" sz="2400" b="1" dirty="0">
                <a:solidFill>
                  <a:schemeClr val="bg1"/>
                </a:solidFill>
                <a:latin typeface="Impact" panose="020B0806030902050204" pitchFamily="34" charset="0"/>
                <a:ea typeface="Arial Unicode MS" panose="020B0604020202020204" pitchFamily="34" charset="-122"/>
              </a:rPr>
              <a:t>STEP</a:t>
            </a:r>
            <a:endParaRPr lang="zh-CN" altLang="en-US" sz="2400" b="1" dirty="0">
              <a:solidFill>
                <a:schemeClr val="bg1"/>
              </a:solidFill>
              <a:latin typeface="Impact" panose="020B0806030902050204" pitchFamily="34" charset="0"/>
              <a:ea typeface="Arial Unicode MS" panose="020B0604020202020204" pitchFamily="34" charset="-122"/>
            </a:endParaRPr>
          </a:p>
        </p:txBody>
      </p:sp>
      <p:pic>
        <p:nvPicPr>
          <p:cNvPr id="8199" name="Picture 3"/>
          <p:cNvPicPr>
            <a:picLocks noChangeAspect="1"/>
          </p:cNvPicPr>
          <p:nvPr/>
        </p:nvPicPr>
        <p:blipFill>
          <a:blip r:embed="rId1"/>
          <a:srcRect t="2766" r="57680" b="7205"/>
          <a:stretch>
            <a:fillRect/>
          </a:stretch>
        </p:blipFill>
        <p:spPr>
          <a:xfrm>
            <a:off x="1403350" y="2797175"/>
            <a:ext cx="180975" cy="1270000"/>
          </a:xfrm>
          <a:prstGeom prst="rect">
            <a:avLst/>
          </a:prstGeom>
          <a:noFill/>
          <a:ln w="9525">
            <a:noFill/>
          </a:ln>
        </p:spPr>
      </p:pic>
      <p:sp>
        <p:nvSpPr>
          <p:cNvPr id="8200" name="TextBox 39"/>
          <p:cNvSpPr txBox="1"/>
          <p:nvPr/>
        </p:nvSpPr>
        <p:spPr>
          <a:xfrm>
            <a:off x="1763713" y="3141663"/>
            <a:ext cx="6049962" cy="583565"/>
          </a:xfrm>
          <a:prstGeom prst="rect">
            <a:avLst/>
          </a:prstGeom>
          <a:noFill/>
          <a:ln w="3175">
            <a:noFill/>
          </a:ln>
        </p:spPr>
        <p:txBody>
          <a:bodyPr anchor="t">
            <a:spAutoFit/>
          </a:bodyPr>
          <a:p>
            <a:r>
              <a:rPr lang="zh-CN" altLang="en-US" sz="3200" b="1" dirty="0">
                <a:solidFill>
                  <a:schemeClr val="bg1"/>
                </a:solidFill>
                <a:latin typeface="Arial" panose="020B0604020202020204" pitchFamily="34" charset="0"/>
                <a:ea typeface="黑体" panose="02010609060101010101" pitchFamily="49" charset="-122"/>
              </a:rPr>
              <a:t>总结和下一步改进</a:t>
            </a:r>
            <a:endParaRPr lang="zh-CN" altLang="en-US" sz="3200" b="1" dirty="0">
              <a:solidFill>
                <a:schemeClr val="bg1"/>
              </a:solidFill>
              <a:latin typeface="Arial" panose="020B0604020202020204" pitchFamily="34" charset="0"/>
              <a:ea typeface="黑体" panose="02010609060101010101" pitchFamily="49" charset="-122"/>
            </a:endParaRPr>
          </a:p>
        </p:txBody>
      </p:sp>
      <p:pic>
        <p:nvPicPr>
          <p:cNvPr id="44" name="Picture 4"/>
          <p:cNvPicPr>
            <a:picLocks noChangeAspect="1" noChangeArrowheads="1"/>
          </p:cNvPicPr>
          <p:nvPr/>
        </p:nvPicPr>
        <p:blipFill>
          <a:blip r:embed="rId2"/>
          <a:srcRect/>
          <a:stretch>
            <a:fillRect/>
          </a:stretch>
        </p:blipFill>
        <p:spPr bwMode="auto">
          <a:xfrm>
            <a:off x="7804270" y="3065678"/>
            <a:ext cx="638782" cy="638616"/>
          </a:xfrm>
          <a:prstGeom prst="rect">
            <a:avLst/>
          </a:prstGeom>
          <a:noFill/>
          <a:effectLst>
            <a:reflection blurRad="6350" stA="52000" endA="300" endPos="35000" dir="5400000" sy="-100000" algn="bl" rotWithShape="0"/>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4"/>
          <p:cNvSpPr/>
          <p:nvPr/>
        </p:nvSpPr>
        <p:spPr>
          <a:xfrm>
            <a:off x="1214438" y="572294"/>
            <a:ext cx="2631440" cy="460375"/>
          </a:xfrm>
          <a:prstGeom prst="rect">
            <a:avLst/>
          </a:prstGeom>
          <a:noFill/>
          <a:ln w="9525">
            <a:noFill/>
          </a:ln>
        </p:spPr>
        <p:txBody>
          <a:bodyPr wrap="none" anchor="ctr">
            <a:spAutoFit/>
            <a:scene3d>
              <a:camera prst="orthographicFront"/>
              <a:lightRig rig="threePt" dir="t"/>
            </a:scene3d>
          </a:bodyPr>
          <a:p>
            <a:pPr algn="l">
              <a:buFont typeface="Arial" panose="020B0604020202020204" pitchFamily="34" charset="0"/>
            </a:pPr>
            <a:r>
              <a:rPr lang="zh-CN" altLang="en-US" sz="2400" b="1" dirty="0">
                <a:solidFill>
                  <a:schemeClr val="tx1"/>
                </a:solidFill>
                <a:effectLst/>
                <a:sym typeface="+mn-ea"/>
              </a:rPr>
              <a:t>总结和下一步改进</a:t>
            </a:r>
            <a:endParaRPr lang="zh-CN" altLang="en-US" sz="2400" b="1" dirty="0">
              <a:solidFill>
                <a:schemeClr val="tx1"/>
              </a:solidFill>
              <a:effectLst/>
              <a:latin typeface="Arial" panose="020B0604020202020204" pitchFamily="34" charset="0"/>
              <a:ea typeface="黑体" panose="02010609060101010101" pitchFamily="49" charset="-122"/>
              <a:sym typeface="+mn-ea"/>
            </a:endParaRPr>
          </a:p>
        </p:txBody>
      </p:sp>
      <p:sp>
        <p:nvSpPr>
          <p:cNvPr id="6" name="内容占位符 2"/>
          <p:cNvSpPr>
            <a:spLocks noGrp="1"/>
          </p:cNvSpPr>
          <p:nvPr/>
        </p:nvSpPr>
        <p:spPr>
          <a:xfrm>
            <a:off x="356235" y="1621790"/>
            <a:ext cx="7307580" cy="4351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800" b="1">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sym typeface="+mn-ea"/>
              </a:rPr>
              <a:t>总结：</a:t>
            </a:r>
            <a:endParaRPr lang="zh-CN" altLang="en-US" sz="1800" b="1">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sym typeface="+mn-ea"/>
            </a:endParaRPr>
          </a:p>
          <a:p>
            <a:pPr marL="0" indent="0">
              <a:buNone/>
            </a:pPr>
            <a:r>
              <a:rPr lang="zh-CN" altLang="en-US" sz="1800" b="1">
                <a:latin typeface="黑体" panose="02010609060101010101" pitchFamily="49" charset="-122"/>
                <a:ea typeface="黑体" panose="02010609060101010101" pitchFamily="49" charset="-122"/>
                <a:cs typeface="黑体" panose="02010609060101010101" pitchFamily="49" charset="-122"/>
                <a:sym typeface="+mn-ea"/>
              </a:rPr>
              <a:t>目前程序能基本满足生产需求，对于</a:t>
            </a:r>
            <a:r>
              <a:rPr lang="zh-CN" altLang="en-US" sz="1800" b="1">
                <a:latin typeface="黑体" panose="02010609060101010101" pitchFamily="49" charset="-122"/>
                <a:ea typeface="黑体" panose="02010609060101010101" pitchFamily="49" charset="-122"/>
                <a:cs typeface="黑体" panose="02010609060101010101" pitchFamily="49" charset="-122"/>
                <a:sym typeface="+mn-ea"/>
              </a:rPr>
              <a:t>有无</a:t>
            </a:r>
            <a:r>
              <a:rPr lang="zh-CN" altLang="en-US" sz="1800" b="1">
                <a:latin typeface="黑体" panose="02010609060101010101" pitchFamily="49" charset="-122"/>
                <a:ea typeface="黑体" panose="02010609060101010101" pitchFamily="49" charset="-122"/>
                <a:cs typeface="黑体" panose="02010609060101010101" pitchFamily="49" charset="-122"/>
                <a:sym typeface="+mn-ea"/>
              </a:rPr>
              <a:t>储层和固井质量差井段的情况都有支持，对于长宁、威远等特殊要求的矿区报告也都能够支持。</a:t>
            </a:r>
            <a:endParaRPr lang="zh-CN" altLang="en-US" sz="1800" b="1">
              <a:latin typeface="黑体" panose="02010609060101010101" pitchFamily="49" charset="-122"/>
              <a:ea typeface="黑体" panose="02010609060101010101" pitchFamily="49" charset="-122"/>
              <a:cs typeface="黑体" panose="02010609060101010101" pitchFamily="49" charset="-122"/>
              <a:sym typeface="+mn-ea"/>
            </a:endParaRPr>
          </a:p>
          <a:p>
            <a:pPr marL="0" indent="0">
              <a:buNone/>
            </a:pPr>
            <a:endParaRPr lang="zh-CN" altLang="en-US" sz="1800" b="1">
              <a:latin typeface="黑体" panose="02010609060101010101" pitchFamily="49" charset="-122"/>
              <a:ea typeface="黑体" panose="02010609060101010101" pitchFamily="49" charset="-122"/>
              <a:cs typeface="黑体" panose="02010609060101010101" pitchFamily="49" charset="-122"/>
              <a:sym typeface="+mn-ea"/>
            </a:endParaRPr>
          </a:p>
          <a:p>
            <a:pPr marL="0" indent="0">
              <a:buNone/>
            </a:pPr>
            <a:r>
              <a:rPr lang="zh-CN" altLang="en-US" sz="1800" b="1">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sym typeface="+mn-ea"/>
              </a:rPr>
              <a:t>下一步改进方向：</a:t>
            </a:r>
            <a:endParaRPr lang="en-US" altLang="zh-CN" sz="1800" b="1">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sym typeface="+mn-ea"/>
            </a:endParaRPr>
          </a:p>
          <a:p>
            <a:pPr marL="0" indent="0">
              <a:buNone/>
            </a:pPr>
            <a:r>
              <a:rPr lang="en-US" altLang="zh-CN" sz="1800" b="1">
                <a:latin typeface="黑体" panose="02010609060101010101" pitchFamily="49" charset="-122"/>
                <a:ea typeface="黑体" panose="02010609060101010101" pitchFamily="49" charset="-122"/>
                <a:cs typeface="黑体" panose="02010609060101010101" pitchFamily="49" charset="-122"/>
                <a:sym typeface="+mn-ea"/>
              </a:rPr>
              <a:t>1</a:t>
            </a:r>
            <a:r>
              <a:rPr lang="zh-CN" altLang="en-US" sz="1800" b="1">
                <a:latin typeface="黑体" panose="02010609060101010101" pitchFamily="49" charset="-122"/>
                <a:ea typeface="黑体" panose="02010609060101010101" pitchFamily="49" charset="-122"/>
                <a:cs typeface="黑体" panose="02010609060101010101" pitchFamily="49" charset="-122"/>
                <a:sym typeface="+mn-ea"/>
              </a:rPr>
              <a:t>、满足双层套管、悬挂</a:t>
            </a:r>
            <a:r>
              <a:rPr lang="en-US" altLang="zh-CN" sz="1800" b="1">
                <a:latin typeface="黑体" panose="02010609060101010101" pitchFamily="49" charset="-122"/>
                <a:ea typeface="黑体" panose="02010609060101010101" pitchFamily="49" charset="-122"/>
                <a:cs typeface="黑体" panose="02010609060101010101" pitchFamily="49" charset="-122"/>
                <a:sym typeface="+mn-ea"/>
              </a:rPr>
              <a:t>/</a:t>
            </a:r>
            <a:r>
              <a:rPr lang="zh-CN" altLang="en-US" sz="1800" b="1">
                <a:latin typeface="黑体" panose="02010609060101010101" pitchFamily="49" charset="-122"/>
                <a:ea typeface="黑体" panose="02010609060101010101" pitchFamily="49" charset="-122"/>
                <a:cs typeface="黑体" panose="02010609060101010101" pitchFamily="49" charset="-122"/>
                <a:sym typeface="+mn-ea"/>
              </a:rPr>
              <a:t>回接套管、</a:t>
            </a:r>
            <a:r>
              <a:rPr lang="zh-CN" altLang="en-US" sz="1800" b="1">
                <a:latin typeface="黑体" panose="02010609060101010101" pitchFamily="49" charset="-122"/>
                <a:ea typeface="黑体" panose="02010609060101010101" pitchFamily="49" charset="-122"/>
                <a:cs typeface="黑体" panose="02010609060101010101" pitchFamily="49" charset="-122"/>
                <a:sym typeface="+mn-ea"/>
              </a:rPr>
              <a:t>快速地层、微环隙等情况的报告需求；</a:t>
            </a:r>
            <a:endParaRPr lang="zh-CN" altLang="en-US" sz="1800" b="1">
              <a:latin typeface="黑体" panose="02010609060101010101" pitchFamily="49" charset="-122"/>
              <a:ea typeface="黑体" panose="02010609060101010101" pitchFamily="49" charset="-122"/>
              <a:cs typeface="黑体" panose="02010609060101010101" pitchFamily="49" charset="-122"/>
              <a:sym typeface="+mn-ea"/>
            </a:endParaRPr>
          </a:p>
          <a:p>
            <a:pPr marL="0" indent="0">
              <a:buNone/>
            </a:pPr>
            <a:r>
              <a:rPr lang="en-US" altLang="zh-CN" sz="1800" b="1">
                <a:latin typeface="黑体" panose="02010609060101010101" pitchFamily="49" charset="-122"/>
                <a:ea typeface="黑体" panose="02010609060101010101" pitchFamily="49" charset="-122"/>
                <a:cs typeface="黑体" panose="02010609060101010101" pitchFamily="49" charset="-122"/>
                <a:sym typeface="+mn-ea"/>
              </a:rPr>
              <a:t>2</a:t>
            </a:r>
            <a:r>
              <a:rPr lang="zh-CN" altLang="en-US" sz="1800" b="1">
                <a:latin typeface="黑体" panose="02010609060101010101" pitchFamily="49" charset="-122"/>
                <a:ea typeface="黑体" panose="02010609060101010101" pitchFamily="49" charset="-122"/>
                <a:cs typeface="黑体" panose="02010609060101010101" pitchFamily="49" charset="-122"/>
                <a:sym typeface="+mn-ea"/>
              </a:rPr>
              <a:t>、满足直井+存储式的测井时间段，仪器系列为HH2530/MCET1000的报告需求；</a:t>
            </a:r>
            <a:endParaRPr lang="zh-CN" altLang="en-US" sz="1800" b="1">
              <a:latin typeface="黑体" panose="02010609060101010101" pitchFamily="49" charset="-122"/>
              <a:ea typeface="黑体" panose="02010609060101010101" pitchFamily="49" charset="-122"/>
              <a:cs typeface="黑体" panose="02010609060101010101" pitchFamily="49" charset="-122"/>
              <a:sym typeface="+mn-ea"/>
            </a:endParaRPr>
          </a:p>
          <a:p>
            <a:pPr marL="0" indent="0">
              <a:buNone/>
            </a:pPr>
            <a:r>
              <a:rPr lang="en-US" altLang="zh-CN" sz="1800" b="1">
                <a:latin typeface="黑体" panose="02010609060101010101" pitchFamily="49" charset="-122"/>
                <a:ea typeface="黑体" panose="02010609060101010101" pitchFamily="49" charset="-122"/>
                <a:cs typeface="黑体" panose="02010609060101010101" pitchFamily="49" charset="-122"/>
                <a:sym typeface="+mn-ea"/>
              </a:rPr>
              <a:t>3</a:t>
            </a:r>
            <a:r>
              <a:rPr lang="zh-CN" altLang="en-US" sz="1800" b="1">
                <a:latin typeface="黑体" panose="02010609060101010101" pitchFamily="49" charset="-122"/>
                <a:ea typeface="黑体" panose="02010609060101010101" pitchFamily="49" charset="-122"/>
                <a:cs typeface="黑体" panose="02010609060101010101" pitchFamily="49" charset="-122"/>
                <a:sym typeface="+mn-ea"/>
              </a:rPr>
              <a:t>、满足二界面自动分析评价和描述生成的需求；</a:t>
            </a:r>
            <a:endParaRPr lang="zh-CN" altLang="en-US" sz="1800" b="1">
              <a:latin typeface="黑体" panose="02010609060101010101" pitchFamily="49" charset="-122"/>
              <a:ea typeface="黑体" panose="02010609060101010101" pitchFamily="49" charset="-122"/>
              <a:cs typeface="黑体" panose="02010609060101010101" pitchFamily="49" charset="-122"/>
              <a:sym typeface="+mn-ea"/>
            </a:endParaRPr>
          </a:p>
          <a:p>
            <a:pPr marL="0" indent="0">
              <a:buNone/>
            </a:pPr>
            <a:r>
              <a:rPr lang="en-US" altLang="zh-CN" sz="1800" b="1">
                <a:latin typeface="黑体" panose="02010609060101010101" pitchFamily="49" charset="-122"/>
                <a:ea typeface="黑体" panose="02010609060101010101" pitchFamily="49" charset="-122"/>
                <a:cs typeface="黑体" panose="02010609060101010101" pitchFamily="49" charset="-122"/>
                <a:sym typeface="+mn-ea"/>
              </a:rPr>
              <a:t>4</a:t>
            </a:r>
            <a:r>
              <a:rPr lang="zh-CN" altLang="en-US" sz="1800" b="1">
                <a:latin typeface="黑体" panose="02010609060101010101" pitchFamily="49" charset="-122"/>
                <a:ea typeface="黑体" panose="02010609060101010101" pitchFamily="49" charset="-122"/>
                <a:cs typeface="黑体" panose="02010609060101010101" pitchFamily="49" charset="-122"/>
                <a:sym typeface="+mn-ea"/>
              </a:rPr>
              <a:t>、进一步减少人工后续编辑的操作步骤；</a:t>
            </a:r>
            <a:endParaRPr lang="zh-CN" altLang="en-US" sz="1800" b="1">
              <a:latin typeface="黑体" panose="02010609060101010101" pitchFamily="49" charset="-122"/>
              <a:ea typeface="黑体" panose="02010609060101010101" pitchFamily="49" charset="-122"/>
              <a:cs typeface="黑体" panose="02010609060101010101" pitchFamily="49" charset="-122"/>
              <a:sym typeface="+mn-ea"/>
            </a:endParaRPr>
          </a:p>
          <a:p>
            <a:pPr marL="0" indent="0">
              <a:buNone/>
            </a:pPr>
            <a:r>
              <a:rPr lang="en-US" altLang="zh-CN" sz="1800" b="1">
                <a:latin typeface="黑体" panose="02010609060101010101" pitchFamily="49" charset="-122"/>
                <a:ea typeface="黑体" panose="02010609060101010101" pitchFamily="49" charset="-122"/>
                <a:cs typeface="黑体" panose="02010609060101010101" pitchFamily="49" charset="-122"/>
                <a:sym typeface="+mn-ea"/>
              </a:rPr>
              <a:t>5</a:t>
            </a:r>
            <a:r>
              <a:rPr lang="zh-CN" altLang="en-US" sz="1800" b="1">
                <a:latin typeface="黑体" panose="02010609060101010101" pitchFamily="49" charset="-122"/>
                <a:ea typeface="黑体" panose="02010609060101010101" pitchFamily="49" charset="-122"/>
                <a:cs typeface="黑体" panose="02010609060101010101" pitchFamily="49" charset="-122"/>
                <a:sym typeface="+mn-ea"/>
              </a:rPr>
              <a:t>、增强与</a:t>
            </a:r>
            <a:r>
              <a:rPr lang="en-US" altLang="zh-CN" sz="1800" b="1">
                <a:latin typeface="黑体" panose="02010609060101010101" pitchFamily="49" charset="-122"/>
                <a:ea typeface="黑体" panose="02010609060101010101" pitchFamily="49" charset="-122"/>
                <a:cs typeface="黑体" panose="02010609060101010101" pitchFamily="49" charset="-122"/>
                <a:sym typeface="+mn-ea"/>
              </a:rPr>
              <a:t>LEAD4.0</a:t>
            </a:r>
            <a:r>
              <a:rPr lang="zh-CN" altLang="en-US" sz="1800" b="1">
                <a:latin typeface="黑体" panose="02010609060101010101" pitchFamily="49" charset="-122"/>
                <a:ea typeface="黑体" panose="02010609060101010101" pitchFamily="49" charset="-122"/>
                <a:cs typeface="黑体" panose="02010609060101010101" pitchFamily="49" charset="-122"/>
                <a:sym typeface="+mn-ea"/>
              </a:rPr>
              <a:t>的</a:t>
            </a:r>
            <a:r>
              <a:rPr lang="zh-CN" altLang="en-US" sz="1800" b="1">
                <a:latin typeface="黑体" panose="02010609060101010101" pitchFamily="49" charset="-122"/>
                <a:ea typeface="黑体" panose="02010609060101010101" pitchFamily="49" charset="-122"/>
                <a:cs typeface="黑体" panose="02010609060101010101" pitchFamily="49" charset="-122"/>
                <a:sym typeface="+mn-ea"/>
              </a:rPr>
              <a:t>衔接，进一步提高生产效率。</a:t>
            </a:r>
            <a:endParaRPr lang="zh-CN" altLang="en-US" sz="1800" b="1">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transition>
    <p:pull dir="l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553" name="Picture 4" descr="C:\Users\Think\AppData\Local\Microsoft\Windows\Temporary Internet Files\Content.IE5\HIIZ5EDZ\MP900433193[1].jpg"/>
          <p:cNvPicPr>
            <a:picLocks noChangeAspect="1"/>
          </p:cNvPicPr>
          <p:nvPr/>
        </p:nvPicPr>
        <p:blipFill>
          <a:blip r:embed="rId1"/>
          <a:stretch>
            <a:fillRect/>
          </a:stretch>
        </p:blipFill>
        <p:spPr>
          <a:xfrm>
            <a:off x="7542213" y="5643563"/>
            <a:ext cx="1601787" cy="1214437"/>
          </a:xfrm>
          <a:prstGeom prst="rect">
            <a:avLst/>
          </a:prstGeom>
          <a:noFill/>
          <a:ln w="9525">
            <a:noFill/>
          </a:ln>
        </p:spPr>
      </p:pic>
      <p:pic>
        <p:nvPicPr>
          <p:cNvPr id="23554" name="Picture 1" descr="C:\Users\Think\AppData\Roaming\Tencent\Users\270590356\QQ\WinTemp\RichOle\GH3ZNLB6SNVK}WE0}$PHG_X.jpg"/>
          <p:cNvPicPr>
            <a:picLocks noChangeAspect="1"/>
          </p:cNvPicPr>
          <p:nvPr/>
        </p:nvPicPr>
        <p:blipFill>
          <a:blip r:embed="rId2"/>
          <a:srcRect t="22726"/>
          <a:stretch>
            <a:fillRect/>
          </a:stretch>
        </p:blipFill>
        <p:spPr>
          <a:xfrm>
            <a:off x="500063" y="3819525"/>
            <a:ext cx="1797050" cy="506413"/>
          </a:xfrm>
          <a:prstGeom prst="rect">
            <a:avLst/>
          </a:prstGeom>
          <a:noFill/>
          <a:ln w="9525">
            <a:noFill/>
          </a:ln>
        </p:spPr>
      </p:pic>
      <p:sp>
        <p:nvSpPr>
          <p:cNvPr id="23555" name="矩形 4"/>
          <p:cNvSpPr/>
          <p:nvPr/>
        </p:nvSpPr>
        <p:spPr>
          <a:xfrm>
            <a:off x="0" y="3714750"/>
            <a:ext cx="9144000" cy="1071563"/>
          </a:xfrm>
          <a:prstGeom prst="rect">
            <a:avLst/>
          </a:prstGeom>
          <a:solidFill>
            <a:srgbClr val="0066FF"/>
          </a:solidFill>
          <a:ln w="9525">
            <a:noFill/>
          </a:ln>
        </p:spPr>
        <p:txBody>
          <a:bodyPr anchor="ctr"/>
          <a:p>
            <a:pPr algn="ctr"/>
            <a:endParaRPr lang="zh-CN" altLang="en-US" dirty="0">
              <a:solidFill>
                <a:srgbClr val="0066FF"/>
              </a:solidFill>
              <a:latin typeface="Calibri" panose="020F0502020204030204" pitchFamily="34" charset="0"/>
              <a:ea typeface="宋体" panose="02010600030101010101" pitchFamily="2" charset="-122"/>
            </a:endParaRPr>
          </a:p>
        </p:txBody>
      </p:sp>
      <p:pic>
        <p:nvPicPr>
          <p:cNvPr id="23556" name="图片 1" descr="01.png"/>
          <p:cNvPicPr>
            <a:picLocks noChangeAspect="1"/>
          </p:cNvPicPr>
          <p:nvPr/>
        </p:nvPicPr>
        <p:blipFill>
          <a:blip r:embed="rId3"/>
          <a:stretch>
            <a:fillRect/>
          </a:stretch>
        </p:blipFill>
        <p:spPr>
          <a:xfrm>
            <a:off x="0" y="3714750"/>
            <a:ext cx="5786438" cy="1071563"/>
          </a:xfrm>
          <a:prstGeom prst="rect">
            <a:avLst/>
          </a:prstGeom>
          <a:noFill/>
          <a:ln w="9525">
            <a:noFill/>
          </a:ln>
        </p:spPr>
      </p:pic>
      <p:sp>
        <p:nvSpPr>
          <p:cNvPr id="23557" name="矩形 10"/>
          <p:cNvSpPr/>
          <p:nvPr/>
        </p:nvSpPr>
        <p:spPr>
          <a:xfrm>
            <a:off x="5992813" y="3959225"/>
            <a:ext cx="3028950" cy="582613"/>
          </a:xfrm>
          <a:prstGeom prst="rect">
            <a:avLst/>
          </a:prstGeom>
          <a:noFill/>
          <a:ln w="9525">
            <a:noFill/>
          </a:ln>
        </p:spPr>
        <p:txBody>
          <a:bodyPr wrap="none" anchor="t">
            <a:spAutoFit/>
          </a:bodyPr>
          <a:p>
            <a:pPr algn="ctr"/>
            <a:r>
              <a:rPr lang="zh-CN" altLang="en-US" sz="3200" dirty="0">
                <a:solidFill>
                  <a:schemeClr val="bg1"/>
                </a:solidFill>
                <a:latin typeface="黑体" panose="02010609060101010101" pitchFamily="49" charset="-122"/>
                <a:ea typeface="黑体" panose="02010609060101010101" pitchFamily="49" charset="-122"/>
              </a:rPr>
              <a:t>测井西南分公司</a:t>
            </a:r>
            <a:endParaRPr lang="zh-CN" altLang="en-US" sz="3200" dirty="0">
              <a:solidFill>
                <a:schemeClr val="bg1"/>
              </a:solidFill>
              <a:latin typeface="黑体" panose="02010609060101010101" pitchFamily="49" charset="-122"/>
              <a:ea typeface="黑体" panose="02010609060101010101" pitchFamily="49" charset="-122"/>
            </a:endParaRPr>
          </a:p>
        </p:txBody>
      </p:sp>
      <p:sp>
        <p:nvSpPr>
          <p:cNvPr id="23558" name="TextBox 8"/>
          <p:cNvSpPr txBox="1"/>
          <p:nvPr/>
        </p:nvSpPr>
        <p:spPr>
          <a:xfrm>
            <a:off x="1619250" y="2205038"/>
            <a:ext cx="144463" cy="369887"/>
          </a:xfrm>
          <a:prstGeom prst="rect">
            <a:avLst/>
          </a:prstGeom>
          <a:noFill/>
          <a:ln w="9525">
            <a:noFill/>
          </a:ln>
        </p:spPr>
        <p:txBody>
          <a:bodyPr anchor="t">
            <a:spAutoFit/>
          </a:bodyPr>
          <a:p>
            <a:endParaRPr lang="zh-CN" altLang="en-US" dirty="0">
              <a:latin typeface="Arial" panose="020B0604020202020204" pitchFamily="34" charset="0"/>
              <a:ea typeface="宋体" panose="02010600030101010101" pitchFamily="2" charset="-122"/>
            </a:endParaRPr>
          </a:p>
        </p:txBody>
      </p:sp>
      <p:sp>
        <p:nvSpPr>
          <p:cNvPr id="23559" name="TextBox 9"/>
          <p:cNvSpPr txBox="1"/>
          <p:nvPr/>
        </p:nvSpPr>
        <p:spPr>
          <a:xfrm>
            <a:off x="2587625" y="2565400"/>
            <a:ext cx="3775075" cy="708025"/>
          </a:xfrm>
          <a:prstGeom prst="rect">
            <a:avLst/>
          </a:prstGeom>
          <a:noFill/>
          <a:ln w="9525">
            <a:noFill/>
          </a:ln>
        </p:spPr>
        <p:txBody>
          <a:bodyPr wrap="none" anchor="t">
            <a:spAutoFit/>
          </a:bodyPr>
          <a:p>
            <a:pPr algn="ctr"/>
            <a:r>
              <a:rPr lang="zh-CN" altLang="en-US" sz="4000" dirty="0">
                <a:latin typeface="华文行楷" panose="02010800040101010101" pitchFamily="2" charset="-122"/>
                <a:ea typeface="华文行楷" panose="02010800040101010101" pitchFamily="2" charset="-122"/>
              </a:rPr>
              <a:t>感谢各位领导！</a:t>
            </a:r>
            <a:endParaRPr lang="zh-CN" altLang="en-US" sz="4000" dirty="0">
              <a:latin typeface="华文行楷" panose="02010800040101010101" pitchFamily="2" charset="-122"/>
              <a:ea typeface="华文行楷" panose="02010800040101010101" pitchFamily="2" charset="-122"/>
            </a:endParaRPr>
          </a:p>
        </p:txBody>
      </p:sp>
    </p:spTree>
  </p:cSld>
  <p:clrMapOvr>
    <a:masterClrMapping/>
  </p:clrMapOvr>
  <p:transition>
    <p:wheel spokes="3"/>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0" y="2781300"/>
            <a:ext cx="9144000" cy="1285875"/>
          </a:xfrm>
          <a:prstGeom prst="rect">
            <a:avLst/>
          </a:prstGeom>
          <a:solidFill>
            <a:srgbClr val="BF232E"/>
          </a:solidFill>
          <a:ln>
            <a:noFill/>
          </a:ln>
          <a:effectLst>
            <a:outerShdw blurRad="228600" dist="152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rgbClr val="FFFFFF"/>
              </a:solidFill>
              <a:effectLst/>
              <a:uLnTx/>
              <a:uFillTx/>
              <a:latin typeface="+mn-lt"/>
              <a:ea typeface="微软雅黑" panose="020B0503020204020204" pitchFamily="34" charset="-122"/>
              <a:cs typeface="+mn-cs"/>
            </a:endParaRPr>
          </a:p>
        </p:txBody>
      </p:sp>
      <p:sp>
        <p:nvSpPr>
          <p:cNvPr id="22" name="矩形 21"/>
          <p:cNvSpPr/>
          <p:nvPr/>
        </p:nvSpPr>
        <p:spPr>
          <a:xfrm>
            <a:off x="0" y="2781300"/>
            <a:ext cx="1403350" cy="1285875"/>
          </a:xfrm>
          <a:prstGeom prst="rect">
            <a:avLst/>
          </a:prstGeom>
          <a:solidFill>
            <a:srgbClr val="BF23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rgbClr val="FFFFFF"/>
              </a:solidFill>
              <a:effectLst/>
              <a:uLnTx/>
              <a:uFillTx/>
              <a:latin typeface="+mn-lt"/>
              <a:ea typeface="微软雅黑" panose="020B0503020204020204" pitchFamily="34" charset="-122"/>
              <a:cs typeface="+mn-cs"/>
            </a:endParaRPr>
          </a:p>
        </p:txBody>
      </p:sp>
      <p:grpSp>
        <p:nvGrpSpPr>
          <p:cNvPr id="8195" name="组合 27"/>
          <p:cNvGrpSpPr/>
          <p:nvPr/>
        </p:nvGrpSpPr>
        <p:grpSpPr>
          <a:xfrm>
            <a:off x="1187450" y="2987675"/>
            <a:ext cx="585788" cy="666750"/>
            <a:chOff x="2608294" y="176834"/>
            <a:chExt cx="792088" cy="900882"/>
          </a:xfrm>
        </p:grpSpPr>
        <p:sp>
          <p:nvSpPr>
            <p:cNvPr id="8196" name="矩形 25"/>
            <p:cNvSpPr/>
            <p:nvPr/>
          </p:nvSpPr>
          <p:spPr>
            <a:xfrm rot="2700000">
              <a:off x="2608588" y="436268"/>
              <a:ext cx="791490" cy="272615"/>
            </a:xfrm>
            <a:prstGeom prst="rect">
              <a:avLst/>
            </a:prstGeom>
            <a:solidFill>
              <a:srgbClr val="FFAC84"/>
            </a:solidFill>
            <a:ln w="25400">
              <a:noFill/>
            </a:ln>
          </p:spPr>
          <p:txBody>
            <a:bodyPr anchor="ctr"/>
            <a:p>
              <a:pPr algn="ctr"/>
              <a:endParaRPr lang="zh-CN" altLang="en-US" sz="3200" dirty="0">
                <a:solidFill>
                  <a:srgbClr val="FFFFFF"/>
                </a:solidFill>
                <a:latin typeface="Arial" panose="020B0604020202020204" pitchFamily="34" charset="0"/>
                <a:ea typeface="微软雅黑" panose="020B0503020204020204" pitchFamily="34" charset="-122"/>
              </a:endParaRPr>
            </a:p>
          </p:txBody>
        </p:sp>
        <p:sp>
          <p:nvSpPr>
            <p:cNvPr id="8197" name="矩形 26"/>
            <p:cNvSpPr/>
            <p:nvPr/>
          </p:nvSpPr>
          <p:spPr>
            <a:xfrm rot="8100000">
              <a:off x="2608294" y="805307"/>
              <a:ext cx="792088" cy="272409"/>
            </a:xfrm>
            <a:prstGeom prst="rect">
              <a:avLst/>
            </a:prstGeom>
            <a:solidFill>
              <a:srgbClr val="FFAC84">
                <a:alpha val="50195"/>
              </a:srgbClr>
            </a:solidFill>
            <a:ln w="25400">
              <a:noFill/>
            </a:ln>
          </p:spPr>
          <p:txBody>
            <a:bodyPr rot="10800000" anchor="ctr"/>
            <a:p>
              <a:pPr algn="ctr"/>
              <a:endParaRPr lang="zh-CN" altLang="en-US" sz="3200" dirty="0">
                <a:solidFill>
                  <a:srgbClr val="FFFFFF"/>
                </a:solidFill>
                <a:latin typeface="Arial" panose="020B0604020202020204" pitchFamily="34" charset="0"/>
                <a:ea typeface="微软雅黑" panose="020B0503020204020204" pitchFamily="34" charset="-122"/>
              </a:endParaRPr>
            </a:p>
          </p:txBody>
        </p:sp>
      </p:grpSp>
      <p:pic>
        <p:nvPicPr>
          <p:cNvPr id="8199" name="Picture 3"/>
          <p:cNvPicPr>
            <a:picLocks noChangeAspect="1"/>
          </p:cNvPicPr>
          <p:nvPr/>
        </p:nvPicPr>
        <p:blipFill>
          <a:blip r:embed="rId1"/>
          <a:srcRect t="2766" r="57680" b="7205"/>
          <a:stretch>
            <a:fillRect/>
          </a:stretch>
        </p:blipFill>
        <p:spPr>
          <a:xfrm>
            <a:off x="1403350" y="2797175"/>
            <a:ext cx="180975" cy="1270000"/>
          </a:xfrm>
          <a:prstGeom prst="rect">
            <a:avLst/>
          </a:prstGeom>
          <a:noFill/>
          <a:ln w="9525">
            <a:noFill/>
          </a:ln>
        </p:spPr>
      </p:pic>
      <p:sp>
        <p:nvSpPr>
          <p:cNvPr id="8200" name="TextBox 39"/>
          <p:cNvSpPr txBox="1"/>
          <p:nvPr/>
        </p:nvSpPr>
        <p:spPr>
          <a:xfrm>
            <a:off x="1763713" y="3141663"/>
            <a:ext cx="6049962" cy="583565"/>
          </a:xfrm>
          <a:prstGeom prst="rect">
            <a:avLst/>
          </a:prstGeom>
          <a:noFill/>
          <a:ln w="3175">
            <a:noFill/>
          </a:ln>
        </p:spPr>
        <p:txBody>
          <a:bodyPr anchor="t">
            <a:spAutoFit/>
          </a:bodyPr>
          <a:p>
            <a:r>
              <a:rPr lang="zh-CN" altLang="en-US" sz="3200" b="1" dirty="0">
                <a:solidFill>
                  <a:schemeClr val="bg1"/>
                </a:solidFill>
                <a:latin typeface="Arial" panose="020B0604020202020204" pitchFamily="34" charset="0"/>
                <a:ea typeface="黑体" panose="02010609060101010101" pitchFamily="49" charset="-122"/>
              </a:rPr>
              <a:t>简介</a:t>
            </a:r>
            <a:endParaRPr lang="zh-CN" altLang="en-US" sz="3200" b="1" dirty="0">
              <a:solidFill>
                <a:schemeClr val="bg1"/>
              </a:solidFill>
              <a:latin typeface="Arial" panose="020B0604020202020204" pitchFamily="34" charset="0"/>
              <a:ea typeface="黑体" panose="02010609060101010101" pitchFamily="49" charset="-122"/>
            </a:endParaRPr>
          </a:p>
        </p:txBody>
      </p:sp>
      <p:pic>
        <p:nvPicPr>
          <p:cNvPr id="44" name="Picture 4"/>
          <p:cNvPicPr>
            <a:picLocks noChangeAspect="1" noChangeArrowheads="1"/>
          </p:cNvPicPr>
          <p:nvPr/>
        </p:nvPicPr>
        <p:blipFill>
          <a:blip r:embed="rId2"/>
          <a:srcRect/>
          <a:stretch>
            <a:fillRect/>
          </a:stretch>
        </p:blipFill>
        <p:spPr bwMode="auto">
          <a:xfrm>
            <a:off x="7804270" y="3065678"/>
            <a:ext cx="638782" cy="638616"/>
          </a:xfrm>
          <a:prstGeom prst="rect">
            <a:avLst/>
          </a:prstGeom>
          <a:noFill/>
          <a:effectLst>
            <a:reflection blurRad="6350" stA="52000" endA="300" endPos="3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4"/>
          <p:cNvSpPr/>
          <p:nvPr/>
        </p:nvSpPr>
        <p:spPr>
          <a:xfrm>
            <a:off x="1214438" y="572294"/>
            <a:ext cx="1402080" cy="460375"/>
          </a:xfrm>
          <a:prstGeom prst="rect">
            <a:avLst/>
          </a:prstGeom>
          <a:noFill/>
          <a:ln w="9525">
            <a:noFill/>
          </a:ln>
        </p:spPr>
        <p:txBody>
          <a:bodyPr wrap="none" anchor="ctr">
            <a:spAutoFit/>
          </a:bodyPr>
          <a:p>
            <a:pPr algn="l">
              <a:buFont typeface="Arial" panose="020B0604020202020204" pitchFamily="34" charset="0"/>
            </a:pPr>
            <a:r>
              <a:rPr lang="zh-CN" altLang="en-US" sz="2400">
                <a:sym typeface="+mn-ea"/>
              </a:rPr>
              <a:t>总体组成</a:t>
            </a:r>
            <a:r>
              <a:rPr lang="zh-CN" altLang="en-US" sz="2400" b="1" dirty="0">
                <a:solidFill>
                  <a:srgbClr val="000000"/>
                </a:solidFill>
                <a:latin typeface="Arial" panose="020B0604020202020204" pitchFamily="34" charset="0"/>
                <a:ea typeface="黑体" panose="02010609060101010101" pitchFamily="49" charset="-122"/>
              </a:rPr>
              <a:t> </a:t>
            </a:r>
            <a:endParaRPr lang="zh-CN" altLang="en-US" sz="2400" b="1" dirty="0">
              <a:solidFill>
                <a:srgbClr val="000000"/>
              </a:solidFill>
              <a:latin typeface="Arial" panose="020B0604020202020204" pitchFamily="34" charset="0"/>
              <a:ea typeface="黑体" panose="02010609060101010101" pitchFamily="49" charset="-122"/>
            </a:endParaRPr>
          </a:p>
        </p:txBody>
      </p:sp>
      <p:sp>
        <p:nvSpPr>
          <p:cNvPr id="3" name="内容占位符 2"/>
          <p:cNvSpPr>
            <a:spLocks noGrp="1"/>
          </p:cNvSpPr>
          <p:nvPr/>
        </p:nvSpPr>
        <p:spPr>
          <a:xfrm>
            <a:off x="356235" y="1621790"/>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800" b="1">
                <a:latin typeface="黑体" panose="02010609060101010101" pitchFamily="49" charset="-122"/>
                <a:ea typeface="黑体" panose="02010609060101010101" pitchFamily="49" charset="-122"/>
                <a:cs typeface="黑体" panose="02010609060101010101" pitchFamily="49" charset="-122"/>
              </a:rPr>
              <a:t>固井质量报告生成程序由一个大文件夹下的若干小文件夹和一个</a:t>
            </a:r>
            <a:r>
              <a:rPr lang="en-US" altLang="zh-CN" sz="1800" b="1">
                <a:latin typeface="黑体" panose="02010609060101010101" pitchFamily="49" charset="-122"/>
                <a:ea typeface="黑体" panose="02010609060101010101" pitchFamily="49" charset="-122"/>
                <a:cs typeface="黑体" panose="02010609060101010101" pitchFamily="49" charset="-122"/>
              </a:rPr>
              <a:t>exe</a:t>
            </a:r>
            <a:r>
              <a:rPr lang="zh-CN" altLang="en-US" sz="1800" b="1">
                <a:latin typeface="黑体" panose="02010609060101010101" pitchFamily="49" charset="-122"/>
                <a:ea typeface="黑体" panose="02010609060101010101" pitchFamily="49" charset="-122"/>
                <a:cs typeface="黑体" panose="02010609060101010101" pitchFamily="49" charset="-122"/>
              </a:rPr>
              <a:t>执行程序共同组成。程序文件夹放到任意目录下都可以执行，在1-6#文件夹中依次添加文件，点击exe文件运行即可生成报告。</a:t>
            </a:r>
            <a:endParaRPr lang="zh-CN" altLang="en-US" sz="1800" b="1">
              <a:latin typeface="黑体" panose="02010609060101010101" pitchFamily="49" charset="-122"/>
              <a:ea typeface="黑体" panose="02010609060101010101" pitchFamily="49" charset="-122"/>
              <a:cs typeface="黑体" panose="02010609060101010101" pitchFamily="49" charset="-122"/>
            </a:endParaRPr>
          </a:p>
          <a:p>
            <a:pPr marL="0" indent="0">
              <a:buNone/>
            </a:pPr>
            <a:r>
              <a:rPr lang="zh-CN" altLang="en-US" sz="1800" b="1">
                <a:latin typeface="黑体" panose="02010609060101010101" pitchFamily="49" charset="-122"/>
                <a:ea typeface="黑体" panose="02010609060101010101" pitchFamily="49" charset="-122"/>
                <a:cs typeface="黑体" panose="02010609060101010101" pitchFamily="49" charset="-122"/>
              </a:rPr>
              <a:t>请注意：大文件夹名可以自行命名，但</a:t>
            </a:r>
            <a:r>
              <a:rPr lang="en-US" altLang="zh-CN" sz="1800" b="1">
                <a:latin typeface="黑体" panose="02010609060101010101" pitchFamily="49" charset="-122"/>
                <a:ea typeface="黑体" panose="02010609060101010101" pitchFamily="49" charset="-122"/>
                <a:cs typeface="黑体" panose="02010609060101010101" pitchFamily="49" charset="-122"/>
              </a:rPr>
              <a:t>1-6</a:t>
            </a:r>
            <a:r>
              <a:rPr lang="zh-CN" altLang="en-US" sz="1800" b="1">
                <a:latin typeface="黑体" panose="02010609060101010101" pitchFamily="49" charset="-122"/>
                <a:ea typeface="黑体" panose="02010609060101010101" pitchFamily="49" charset="-122"/>
                <a:cs typeface="黑体" panose="02010609060101010101" pitchFamily="49" charset="-122"/>
              </a:rPr>
              <a:t>号小文件夹名请不要修改。</a:t>
            </a:r>
            <a:endParaRPr lang="zh-CN" altLang="en-US" sz="1800" b="1">
              <a:latin typeface="黑体" panose="02010609060101010101" pitchFamily="49" charset="-122"/>
              <a:ea typeface="黑体" panose="02010609060101010101" pitchFamily="49" charset="-122"/>
              <a:cs typeface="黑体" panose="02010609060101010101" pitchFamily="49" charset="-122"/>
            </a:endParaRPr>
          </a:p>
        </p:txBody>
      </p:sp>
      <p:pic>
        <p:nvPicPr>
          <p:cNvPr id="4" name="图片 3"/>
          <p:cNvPicPr>
            <a:picLocks noChangeAspect="1"/>
          </p:cNvPicPr>
          <p:nvPr/>
        </p:nvPicPr>
        <p:blipFill>
          <a:blip r:embed="rId1"/>
          <a:stretch>
            <a:fillRect/>
          </a:stretch>
        </p:blipFill>
        <p:spPr>
          <a:xfrm>
            <a:off x="2513965" y="3620770"/>
            <a:ext cx="952500" cy="942975"/>
          </a:xfrm>
          <a:prstGeom prst="rect">
            <a:avLst/>
          </a:prstGeom>
        </p:spPr>
      </p:pic>
      <p:pic>
        <p:nvPicPr>
          <p:cNvPr id="5" name="图片 4"/>
          <p:cNvPicPr>
            <a:picLocks noChangeAspect="1"/>
          </p:cNvPicPr>
          <p:nvPr/>
        </p:nvPicPr>
        <p:blipFill>
          <a:blip r:embed="rId2"/>
          <a:stretch>
            <a:fillRect/>
          </a:stretch>
        </p:blipFill>
        <p:spPr>
          <a:xfrm>
            <a:off x="4820920" y="3154045"/>
            <a:ext cx="2038350" cy="2047875"/>
          </a:xfrm>
          <a:prstGeom prst="rect">
            <a:avLst/>
          </a:prstGeom>
        </p:spPr>
      </p:pic>
      <p:sp>
        <p:nvSpPr>
          <p:cNvPr id="6" name="右箭头 5"/>
          <p:cNvSpPr/>
          <p:nvPr/>
        </p:nvSpPr>
        <p:spPr>
          <a:xfrm>
            <a:off x="3613785" y="3785870"/>
            <a:ext cx="1207135" cy="612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3709670" y="3417570"/>
            <a:ext cx="868680" cy="368300"/>
          </a:xfrm>
          <a:prstGeom prst="rect">
            <a:avLst/>
          </a:prstGeom>
          <a:noFill/>
        </p:spPr>
        <p:txBody>
          <a:bodyPr wrap="none" rtlCol="0">
            <a:spAutoFit/>
          </a:bodyPr>
          <a:p>
            <a:r>
              <a:rPr lang="zh-CN" altLang="en-US"/>
              <a:t>打开后</a:t>
            </a:r>
            <a:endParaRPr lang="zh-CN" altLang="en-US"/>
          </a:p>
        </p:txBody>
      </p:sp>
      <p:cxnSp>
        <p:nvCxnSpPr>
          <p:cNvPr id="2" name="直接箭头连接符 1"/>
          <p:cNvCxnSpPr/>
          <p:nvPr/>
        </p:nvCxnSpPr>
        <p:spPr>
          <a:xfrm flipH="1">
            <a:off x="5796280" y="4509135"/>
            <a:ext cx="1151890" cy="0"/>
          </a:xfrm>
          <a:prstGeom prst="straightConnector1">
            <a:avLst/>
          </a:prstGeom>
          <a:solidFill>
            <a:schemeClr val="accent1"/>
          </a:solidFill>
          <a:ln w="9525" cap="flat" cmpd="sng" algn="ctr">
            <a:solidFill>
              <a:schemeClr val="tx1"/>
            </a:solidFill>
            <a:prstDash val="solid"/>
            <a:round/>
            <a:headEnd type="none" w="med" len="med"/>
            <a:tailEnd type="arrow"/>
          </a:ln>
        </p:spPr>
      </p:cxnSp>
      <p:sp>
        <p:nvSpPr>
          <p:cNvPr id="8" name="文本框 7"/>
          <p:cNvSpPr txBox="1"/>
          <p:nvPr/>
        </p:nvSpPr>
        <p:spPr>
          <a:xfrm>
            <a:off x="6948170" y="4279265"/>
            <a:ext cx="951865" cy="460375"/>
          </a:xfrm>
          <a:prstGeom prst="rect">
            <a:avLst/>
          </a:prstGeom>
          <a:noFill/>
          <a:ln>
            <a:solidFill>
              <a:schemeClr val="tx1"/>
            </a:solidFill>
          </a:ln>
        </p:spPr>
        <p:txBody>
          <a:bodyPr wrap="square" rtlCol="0">
            <a:spAutoFit/>
          </a:bodyPr>
          <a:p>
            <a:r>
              <a:rPr lang="zh-CN" altLang="en-US" sz="1200"/>
              <a:t>资源文件请不要删除</a:t>
            </a:r>
            <a:endParaRPr lang="zh-CN" altLang="en-US" sz="1200"/>
          </a:p>
        </p:txBody>
      </p:sp>
    </p:spTree>
  </p:cSld>
  <p:clrMapOvr>
    <a:masterClrMapping/>
  </p:clrMapOvr>
  <p:transition>
    <p:pull dir="l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0" y="2781300"/>
            <a:ext cx="9144000" cy="1285875"/>
          </a:xfrm>
          <a:prstGeom prst="rect">
            <a:avLst/>
          </a:prstGeom>
          <a:solidFill>
            <a:srgbClr val="BF232E"/>
          </a:solidFill>
          <a:ln>
            <a:noFill/>
          </a:ln>
          <a:effectLst>
            <a:outerShdw blurRad="228600" dist="152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rgbClr val="FFFFFF"/>
              </a:solidFill>
              <a:effectLst/>
              <a:uLnTx/>
              <a:uFillTx/>
              <a:latin typeface="+mn-lt"/>
              <a:ea typeface="微软雅黑" panose="020B0503020204020204" pitchFamily="34" charset="-122"/>
              <a:cs typeface="+mn-cs"/>
            </a:endParaRPr>
          </a:p>
        </p:txBody>
      </p:sp>
      <p:sp>
        <p:nvSpPr>
          <p:cNvPr id="22" name="矩形 21"/>
          <p:cNvSpPr/>
          <p:nvPr/>
        </p:nvSpPr>
        <p:spPr>
          <a:xfrm>
            <a:off x="0" y="2781300"/>
            <a:ext cx="1403350" cy="1285875"/>
          </a:xfrm>
          <a:prstGeom prst="rect">
            <a:avLst/>
          </a:prstGeom>
          <a:solidFill>
            <a:srgbClr val="BF23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rgbClr val="FFFFFF"/>
              </a:solidFill>
              <a:effectLst/>
              <a:uLnTx/>
              <a:uFillTx/>
              <a:latin typeface="+mn-lt"/>
              <a:ea typeface="微软雅黑" panose="020B0503020204020204" pitchFamily="34" charset="-122"/>
              <a:cs typeface="+mn-cs"/>
            </a:endParaRPr>
          </a:p>
        </p:txBody>
      </p:sp>
      <p:grpSp>
        <p:nvGrpSpPr>
          <p:cNvPr id="8195" name="组合 27"/>
          <p:cNvGrpSpPr/>
          <p:nvPr/>
        </p:nvGrpSpPr>
        <p:grpSpPr>
          <a:xfrm>
            <a:off x="1187450" y="2987675"/>
            <a:ext cx="585788" cy="666750"/>
            <a:chOff x="2608294" y="176834"/>
            <a:chExt cx="792088" cy="900882"/>
          </a:xfrm>
        </p:grpSpPr>
        <p:sp>
          <p:nvSpPr>
            <p:cNvPr id="8196" name="矩形 25"/>
            <p:cNvSpPr/>
            <p:nvPr/>
          </p:nvSpPr>
          <p:spPr>
            <a:xfrm rot="2700000">
              <a:off x="2608588" y="436268"/>
              <a:ext cx="791490" cy="272615"/>
            </a:xfrm>
            <a:prstGeom prst="rect">
              <a:avLst/>
            </a:prstGeom>
            <a:solidFill>
              <a:srgbClr val="FFAC84"/>
            </a:solidFill>
            <a:ln w="25400">
              <a:noFill/>
            </a:ln>
          </p:spPr>
          <p:txBody>
            <a:bodyPr anchor="ctr"/>
            <a:p>
              <a:pPr algn="ctr"/>
              <a:endParaRPr lang="zh-CN" altLang="en-US" sz="3200" dirty="0">
                <a:solidFill>
                  <a:srgbClr val="FFFFFF"/>
                </a:solidFill>
                <a:latin typeface="Arial" panose="020B0604020202020204" pitchFamily="34" charset="0"/>
                <a:ea typeface="微软雅黑" panose="020B0503020204020204" pitchFamily="34" charset="-122"/>
              </a:endParaRPr>
            </a:p>
          </p:txBody>
        </p:sp>
        <p:sp>
          <p:nvSpPr>
            <p:cNvPr id="8197" name="矩形 26"/>
            <p:cNvSpPr/>
            <p:nvPr/>
          </p:nvSpPr>
          <p:spPr>
            <a:xfrm rot="8100000">
              <a:off x="2608294" y="805307"/>
              <a:ext cx="792088" cy="272409"/>
            </a:xfrm>
            <a:prstGeom prst="rect">
              <a:avLst/>
            </a:prstGeom>
            <a:solidFill>
              <a:srgbClr val="FFAC84">
                <a:alpha val="50195"/>
              </a:srgbClr>
            </a:solidFill>
            <a:ln w="25400">
              <a:noFill/>
            </a:ln>
          </p:spPr>
          <p:txBody>
            <a:bodyPr rot="10800000" anchor="ctr"/>
            <a:p>
              <a:pPr algn="ctr"/>
              <a:endParaRPr lang="zh-CN" altLang="en-US" sz="3200" dirty="0">
                <a:solidFill>
                  <a:srgbClr val="FFFFFF"/>
                </a:solidFill>
                <a:latin typeface="Arial" panose="020B0604020202020204" pitchFamily="34" charset="0"/>
                <a:ea typeface="微软雅黑" panose="020B0503020204020204" pitchFamily="34" charset="-122"/>
              </a:endParaRPr>
            </a:p>
          </p:txBody>
        </p:sp>
      </p:grpSp>
      <p:sp>
        <p:nvSpPr>
          <p:cNvPr id="8198" name="TextBox 17"/>
          <p:cNvSpPr txBox="1"/>
          <p:nvPr/>
        </p:nvSpPr>
        <p:spPr>
          <a:xfrm>
            <a:off x="323850" y="2978150"/>
            <a:ext cx="762635" cy="953135"/>
          </a:xfrm>
          <a:prstGeom prst="rect">
            <a:avLst/>
          </a:prstGeom>
          <a:noFill/>
          <a:ln w="9525">
            <a:noFill/>
          </a:ln>
        </p:spPr>
        <p:txBody>
          <a:bodyPr wrap="none" anchor="t">
            <a:spAutoFit/>
          </a:bodyPr>
          <a:p>
            <a:r>
              <a:rPr lang="en-US" altLang="zh-CN" sz="3200" b="1" dirty="0">
                <a:solidFill>
                  <a:schemeClr val="bg1"/>
                </a:solidFill>
                <a:latin typeface="Impact" panose="020B0806030902050204" pitchFamily="34" charset="0"/>
                <a:ea typeface="Arial Unicode MS" panose="020B0604020202020204" pitchFamily="34" charset="-122"/>
              </a:rPr>
              <a:t>0 1</a:t>
            </a:r>
            <a:endParaRPr lang="en-US" altLang="zh-CN" sz="3200" b="1" dirty="0">
              <a:solidFill>
                <a:schemeClr val="bg1"/>
              </a:solidFill>
              <a:latin typeface="Impact" panose="020B0806030902050204" pitchFamily="34" charset="0"/>
              <a:ea typeface="Arial Unicode MS" panose="020B0604020202020204" pitchFamily="34" charset="-122"/>
            </a:endParaRPr>
          </a:p>
          <a:p>
            <a:r>
              <a:rPr lang="en-US" altLang="zh-CN" sz="2400" b="1" dirty="0">
                <a:solidFill>
                  <a:schemeClr val="bg1"/>
                </a:solidFill>
                <a:latin typeface="Impact" panose="020B0806030902050204" pitchFamily="34" charset="0"/>
                <a:ea typeface="Arial Unicode MS" panose="020B0604020202020204" pitchFamily="34" charset="-122"/>
              </a:rPr>
              <a:t>STEP</a:t>
            </a:r>
            <a:endParaRPr lang="zh-CN" altLang="en-US" sz="2400" b="1" dirty="0">
              <a:solidFill>
                <a:schemeClr val="bg1"/>
              </a:solidFill>
              <a:latin typeface="Impact" panose="020B0806030902050204" pitchFamily="34" charset="0"/>
              <a:ea typeface="Arial Unicode MS" panose="020B0604020202020204" pitchFamily="34" charset="-122"/>
            </a:endParaRPr>
          </a:p>
        </p:txBody>
      </p:sp>
      <p:pic>
        <p:nvPicPr>
          <p:cNvPr id="8199" name="Picture 3"/>
          <p:cNvPicPr>
            <a:picLocks noChangeAspect="1"/>
          </p:cNvPicPr>
          <p:nvPr/>
        </p:nvPicPr>
        <p:blipFill>
          <a:blip r:embed="rId1"/>
          <a:srcRect t="2766" r="57680" b="7205"/>
          <a:stretch>
            <a:fillRect/>
          </a:stretch>
        </p:blipFill>
        <p:spPr>
          <a:xfrm>
            <a:off x="1403350" y="2797175"/>
            <a:ext cx="180975" cy="1270000"/>
          </a:xfrm>
          <a:prstGeom prst="rect">
            <a:avLst/>
          </a:prstGeom>
          <a:noFill/>
          <a:ln w="9525">
            <a:noFill/>
          </a:ln>
        </p:spPr>
      </p:pic>
      <p:sp>
        <p:nvSpPr>
          <p:cNvPr id="8200" name="TextBox 39"/>
          <p:cNvSpPr txBox="1"/>
          <p:nvPr/>
        </p:nvSpPr>
        <p:spPr>
          <a:xfrm>
            <a:off x="1763713" y="3141663"/>
            <a:ext cx="6049962" cy="583565"/>
          </a:xfrm>
          <a:prstGeom prst="rect">
            <a:avLst/>
          </a:prstGeom>
          <a:noFill/>
          <a:ln w="3175">
            <a:noFill/>
          </a:ln>
        </p:spPr>
        <p:txBody>
          <a:bodyPr anchor="t">
            <a:spAutoFit/>
          </a:bodyPr>
          <a:p>
            <a:r>
              <a:rPr lang="zh-CN" altLang="en-US" sz="3200" b="1" dirty="0">
                <a:solidFill>
                  <a:schemeClr val="bg1"/>
                </a:solidFill>
                <a:latin typeface="Arial" panose="020B0604020202020204" pitchFamily="34" charset="0"/>
                <a:ea typeface="黑体" panose="02010609060101010101" pitchFamily="49" charset="-122"/>
              </a:rPr>
              <a:t>准备工作</a:t>
            </a:r>
            <a:endParaRPr lang="zh-CN" altLang="en-US" sz="3200" b="1" dirty="0">
              <a:solidFill>
                <a:schemeClr val="bg1"/>
              </a:solidFill>
              <a:latin typeface="Arial" panose="020B0604020202020204" pitchFamily="34" charset="0"/>
              <a:ea typeface="黑体" panose="02010609060101010101" pitchFamily="49" charset="-122"/>
            </a:endParaRPr>
          </a:p>
        </p:txBody>
      </p:sp>
      <p:pic>
        <p:nvPicPr>
          <p:cNvPr id="44" name="Picture 4"/>
          <p:cNvPicPr>
            <a:picLocks noChangeAspect="1" noChangeArrowheads="1"/>
          </p:cNvPicPr>
          <p:nvPr/>
        </p:nvPicPr>
        <p:blipFill>
          <a:blip r:embed="rId2"/>
          <a:srcRect/>
          <a:stretch>
            <a:fillRect/>
          </a:stretch>
        </p:blipFill>
        <p:spPr bwMode="auto">
          <a:xfrm>
            <a:off x="7804270" y="3065678"/>
            <a:ext cx="638782" cy="638616"/>
          </a:xfrm>
          <a:prstGeom prst="rect">
            <a:avLst/>
          </a:prstGeom>
          <a:noFill/>
          <a:effectLst>
            <a:reflection blurRad="6350" stA="52000" endA="300" endPos="3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4"/>
          <p:cNvSpPr/>
          <p:nvPr/>
        </p:nvSpPr>
        <p:spPr>
          <a:xfrm>
            <a:off x="1214438" y="572294"/>
            <a:ext cx="6337300" cy="460375"/>
          </a:xfrm>
          <a:prstGeom prst="rect">
            <a:avLst/>
          </a:prstGeom>
          <a:noFill/>
          <a:ln w="9525">
            <a:noFill/>
          </a:ln>
        </p:spPr>
        <p:txBody>
          <a:bodyPr wrap="none" anchor="ctr">
            <a:spAutoFit/>
          </a:bodyPr>
          <a:p>
            <a:pPr algn="l">
              <a:buFont typeface="Arial" panose="020B0604020202020204" pitchFamily="34" charset="0"/>
            </a:pPr>
            <a:r>
              <a:rPr lang="zh-CN" altLang="en-US" sz="2400" b="1" dirty="0">
                <a:solidFill>
                  <a:srgbClr val="000000"/>
                </a:solidFill>
                <a:latin typeface="Arial" panose="020B0604020202020204" pitchFamily="34" charset="0"/>
                <a:ea typeface="黑体" panose="02010609060101010101" pitchFamily="49" charset="-122"/>
              </a:rPr>
              <a:t>第一步：放置原始资料收集登记卡进</a:t>
            </a:r>
            <a:r>
              <a:rPr lang="en-US" altLang="zh-CN" sz="2400" b="1" dirty="0">
                <a:solidFill>
                  <a:srgbClr val="000000"/>
                </a:solidFill>
                <a:latin typeface="Arial" panose="020B0604020202020204" pitchFamily="34" charset="0"/>
                <a:ea typeface="黑体" panose="02010609060101010101" pitchFamily="49" charset="-122"/>
              </a:rPr>
              <a:t>1#</a:t>
            </a:r>
            <a:r>
              <a:rPr lang="zh-CN" altLang="en-US" sz="2400" b="1" dirty="0">
                <a:solidFill>
                  <a:srgbClr val="000000"/>
                </a:solidFill>
                <a:latin typeface="Arial" panose="020B0604020202020204" pitchFamily="34" charset="0"/>
                <a:ea typeface="黑体" panose="02010609060101010101" pitchFamily="49" charset="-122"/>
              </a:rPr>
              <a:t>文件夹</a:t>
            </a:r>
            <a:r>
              <a:rPr lang="zh-CN" altLang="en-US" sz="2400" b="1" dirty="0">
                <a:solidFill>
                  <a:srgbClr val="000000"/>
                </a:solidFill>
                <a:latin typeface="Arial" panose="020B0604020202020204" pitchFamily="34" charset="0"/>
                <a:ea typeface="黑体" panose="02010609060101010101" pitchFamily="49" charset="-122"/>
              </a:rPr>
              <a:t> </a:t>
            </a:r>
            <a:endParaRPr lang="zh-CN" altLang="en-US" sz="2400" b="1" dirty="0">
              <a:solidFill>
                <a:srgbClr val="000000"/>
              </a:solidFill>
              <a:latin typeface="Arial" panose="020B0604020202020204" pitchFamily="34" charset="0"/>
              <a:ea typeface="黑体" panose="02010609060101010101" pitchFamily="49" charset="-122"/>
            </a:endParaRPr>
          </a:p>
        </p:txBody>
      </p:sp>
      <p:sp>
        <p:nvSpPr>
          <p:cNvPr id="3" name="内容占位符 2"/>
          <p:cNvSpPr>
            <a:spLocks noGrp="1"/>
          </p:cNvSpPr>
          <p:nvPr/>
        </p:nvSpPr>
        <p:spPr>
          <a:xfrm>
            <a:off x="356235" y="1621790"/>
            <a:ext cx="5036185" cy="4351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800" b="1">
                <a:latin typeface="黑体" panose="02010609060101010101" pitchFamily="49" charset="-122"/>
                <a:ea typeface="黑体" panose="02010609060101010101" pitchFamily="49" charset="-122"/>
                <a:cs typeface="黑体" panose="02010609060101010101" pitchFamily="49" charset="-122"/>
              </a:rPr>
              <a:t>注意事项：</a:t>
            </a:r>
            <a:endParaRPr lang="zh-CN" altLang="en-US" sz="1800" b="1">
              <a:latin typeface="黑体" panose="02010609060101010101" pitchFamily="49" charset="-122"/>
              <a:ea typeface="黑体" panose="02010609060101010101" pitchFamily="49" charset="-122"/>
              <a:cs typeface="黑体" panose="02010609060101010101" pitchFamily="49" charset="-122"/>
            </a:endParaRPr>
          </a:p>
          <a:p>
            <a:pPr marL="0" indent="0">
              <a:buNone/>
            </a:pPr>
            <a:r>
              <a:rPr lang="en-US" altLang="zh-CN" sz="1800" b="1">
                <a:latin typeface="黑体" panose="02010609060101010101" pitchFamily="49" charset="-122"/>
                <a:ea typeface="黑体" panose="02010609060101010101" pitchFamily="49" charset="-122"/>
                <a:cs typeface="黑体" panose="02010609060101010101" pitchFamily="49" charset="-122"/>
              </a:rPr>
              <a:t>1</a:t>
            </a:r>
            <a:r>
              <a:rPr lang="zh-CN" altLang="en-US" sz="1800" b="1">
                <a:latin typeface="黑体" panose="02010609060101010101" pitchFamily="49" charset="-122"/>
                <a:ea typeface="黑体" panose="02010609060101010101" pitchFamily="49" charset="-122"/>
                <a:cs typeface="黑体" panose="02010609060101010101" pitchFamily="49" charset="-122"/>
              </a:rPr>
              <a:t>、原始资料收集登记卡需要为</a:t>
            </a:r>
            <a:r>
              <a:rPr lang="en-US" altLang="zh-CN" sz="1800" b="1">
                <a:latin typeface="黑体" panose="02010609060101010101" pitchFamily="49" charset="-122"/>
                <a:ea typeface="黑体" panose="02010609060101010101" pitchFamily="49" charset="-122"/>
                <a:cs typeface="黑体" panose="02010609060101010101" pitchFamily="49" charset="-122"/>
              </a:rPr>
              <a:t>2020</a:t>
            </a:r>
            <a:r>
              <a:rPr lang="zh-CN" altLang="en-US" sz="1800" b="1">
                <a:latin typeface="黑体" panose="02010609060101010101" pitchFamily="49" charset="-122"/>
                <a:ea typeface="黑体" panose="02010609060101010101" pitchFamily="49" charset="-122"/>
                <a:cs typeface="黑体" panose="02010609060101010101" pitchFamily="49" charset="-122"/>
              </a:rPr>
              <a:t>年最新的格式，且需要在使用之前用</a:t>
            </a:r>
            <a:r>
              <a:rPr lang="en-US" altLang="zh-CN" sz="1800" b="1">
                <a:latin typeface="黑体" panose="02010609060101010101" pitchFamily="49" charset="-122"/>
                <a:ea typeface="黑体" panose="02010609060101010101" pitchFamily="49" charset="-122"/>
                <a:cs typeface="黑体" panose="02010609060101010101" pitchFamily="49" charset="-122"/>
              </a:rPr>
              <a:t>WPS Office</a:t>
            </a:r>
            <a:r>
              <a:rPr lang="zh-CN" altLang="en-US" sz="1800" b="1">
                <a:latin typeface="黑体" panose="02010609060101010101" pitchFamily="49" charset="-122"/>
                <a:ea typeface="黑体" panose="02010609060101010101" pitchFamily="49" charset="-122"/>
                <a:cs typeface="黑体" panose="02010609060101010101" pitchFamily="49" charset="-122"/>
              </a:rPr>
              <a:t>或者LibreOffice转换为</a:t>
            </a:r>
            <a:r>
              <a:rPr lang="en-US" altLang="zh-CN" sz="1800" b="1">
                <a:solidFill>
                  <a:srgbClr val="FF0000"/>
                </a:solidFill>
                <a:latin typeface="黑体" panose="02010609060101010101" pitchFamily="49" charset="-122"/>
                <a:ea typeface="黑体" panose="02010609060101010101" pitchFamily="49" charset="-122"/>
                <a:cs typeface="黑体" panose="02010609060101010101" pitchFamily="49" charset="-122"/>
              </a:rPr>
              <a:t>docx</a:t>
            </a:r>
            <a:r>
              <a:rPr lang="zh-CN" altLang="en-US" sz="1800" b="1">
                <a:latin typeface="黑体" panose="02010609060101010101" pitchFamily="49" charset="-122"/>
                <a:ea typeface="黑体" panose="02010609060101010101" pitchFamily="49" charset="-122"/>
                <a:cs typeface="黑体" panose="02010609060101010101" pitchFamily="49" charset="-122"/>
              </a:rPr>
              <a:t>格式（用微软自带的</a:t>
            </a:r>
            <a:r>
              <a:rPr lang="en-US" altLang="zh-CN" sz="1800" b="1">
                <a:latin typeface="黑体" panose="02010609060101010101" pitchFamily="49" charset="-122"/>
                <a:ea typeface="黑体" panose="02010609060101010101" pitchFamily="49" charset="-122"/>
                <a:cs typeface="黑体" panose="02010609060101010101" pitchFamily="49" charset="-122"/>
              </a:rPr>
              <a:t>Office</a:t>
            </a:r>
            <a:r>
              <a:rPr lang="zh-CN" altLang="en-US" sz="1800" b="1">
                <a:latin typeface="黑体" panose="02010609060101010101" pitchFamily="49" charset="-122"/>
                <a:ea typeface="黑体" panose="02010609060101010101" pitchFamily="49" charset="-122"/>
                <a:cs typeface="黑体" panose="02010609060101010101" pitchFamily="49" charset="-122"/>
              </a:rPr>
              <a:t>进行转换可能会导致部分单元格读取为空值</a:t>
            </a:r>
            <a:r>
              <a:rPr lang="zh-CN" altLang="en-US" sz="1800" b="1">
                <a:latin typeface="黑体" panose="02010609060101010101" pitchFamily="49" charset="-122"/>
                <a:ea typeface="黑体" panose="02010609060101010101" pitchFamily="49" charset="-122"/>
                <a:cs typeface="黑体" panose="02010609060101010101" pitchFamily="49" charset="-122"/>
              </a:rPr>
              <a:t>）；</a:t>
            </a:r>
            <a:endParaRPr lang="zh-CN" altLang="en-US" sz="1800" b="1">
              <a:latin typeface="黑体" panose="02010609060101010101" pitchFamily="49" charset="-122"/>
              <a:ea typeface="黑体" panose="02010609060101010101" pitchFamily="49" charset="-122"/>
              <a:cs typeface="黑体" panose="02010609060101010101" pitchFamily="49" charset="-122"/>
            </a:endParaRPr>
          </a:p>
          <a:p>
            <a:pPr marL="0" indent="0">
              <a:buNone/>
            </a:pPr>
            <a:r>
              <a:rPr lang="en-US" altLang="zh-CN" sz="1800" b="1">
                <a:latin typeface="黑体" panose="02010609060101010101" pitchFamily="49" charset="-122"/>
                <a:ea typeface="黑体" panose="02010609060101010101" pitchFamily="49" charset="-122"/>
                <a:cs typeface="黑体" panose="02010609060101010101" pitchFamily="49" charset="-122"/>
              </a:rPr>
              <a:t>2</a:t>
            </a:r>
            <a:r>
              <a:rPr lang="zh-CN" altLang="en-US" sz="1800" b="1">
                <a:latin typeface="黑体" panose="02010609060101010101" pitchFamily="49" charset="-122"/>
                <a:ea typeface="黑体" panose="02010609060101010101" pitchFamily="49" charset="-122"/>
                <a:cs typeface="黑体" panose="02010609060101010101" pitchFamily="49" charset="-122"/>
              </a:rPr>
              <a:t>、</a:t>
            </a:r>
            <a:r>
              <a:rPr lang="zh-CN" altLang="en-US" sz="1800" b="1">
                <a:latin typeface="黑体" panose="02010609060101010101" pitchFamily="49" charset="-122"/>
                <a:ea typeface="黑体" panose="02010609060101010101" pitchFamily="49" charset="-122"/>
                <a:cs typeface="黑体" panose="02010609060101010101" pitchFamily="49" charset="-122"/>
                <a:sym typeface="+mn-ea"/>
              </a:rPr>
              <a:t>原始资料收集登记卡中的实际水泥返高由解释员按实际情况填写，例如水泥返高到井口，实际处理井段</a:t>
            </a:r>
            <a:r>
              <a:rPr lang="en-US" altLang="zh-CN" sz="1800" b="1">
                <a:latin typeface="黑体" panose="02010609060101010101" pitchFamily="49" charset="-122"/>
                <a:ea typeface="黑体" panose="02010609060101010101" pitchFamily="49" charset="-122"/>
                <a:cs typeface="黑体" panose="02010609060101010101" pitchFamily="49" charset="-122"/>
                <a:sym typeface="+mn-ea"/>
              </a:rPr>
              <a:t>10-4000m</a:t>
            </a:r>
            <a:r>
              <a:rPr lang="zh-CN" altLang="en-US" sz="1800" b="1">
                <a:latin typeface="黑体" panose="02010609060101010101" pitchFamily="49" charset="-122"/>
                <a:ea typeface="黑体" panose="02010609060101010101" pitchFamily="49" charset="-122"/>
                <a:cs typeface="黑体" panose="02010609060101010101" pitchFamily="49" charset="-122"/>
                <a:sym typeface="+mn-ea"/>
              </a:rPr>
              <a:t>，实际水泥返高填写</a:t>
            </a:r>
            <a:r>
              <a:rPr lang="en-US" altLang="zh-CN" sz="1800" b="1">
                <a:latin typeface="黑体" panose="02010609060101010101" pitchFamily="49" charset="-122"/>
                <a:ea typeface="黑体" panose="02010609060101010101" pitchFamily="49" charset="-122"/>
                <a:cs typeface="黑体" panose="02010609060101010101" pitchFamily="49" charset="-122"/>
                <a:sym typeface="+mn-ea"/>
              </a:rPr>
              <a:t>“10m</a:t>
            </a:r>
            <a:r>
              <a:rPr lang="zh-CN" altLang="en-US" sz="1800" b="1">
                <a:latin typeface="黑体" panose="02010609060101010101" pitchFamily="49" charset="-122"/>
                <a:ea typeface="黑体" panose="02010609060101010101" pitchFamily="49" charset="-122"/>
                <a:cs typeface="黑体" panose="02010609060101010101" pitchFamily="49" charset="-122"/>
                <a:sym typeface="+mn-ea"/>
              </a:rPr>
              <a:t>以上</a:t>
            </a:r>
            <a:r>
              <a:rPr lang="en-US" altLang="zh-CN" sz="1800" b="1">
                <a:latin typeface="黑体" panose="02010609060101010101" pitchFamily="49" charset="-122"/>
                <a:ea typeface="黑体" panose="02010609060101010101" pitchFamily="49" charset="-122"/>
                <a:cs typeface="黑体" panose="02010609060101010101" pitchFamily="49" charset="-122"/>
                <a:sym typeface="+mn-ea"/>
              </a:rPr>
              <a:t>”</a:t>
            </a:r>
            <a:r>
              <a:rPr lang="zh-CN" altLang="en-US" sz="1800" b="1">
                <a:latin typeface="黑体" panose="02010609060101010101" pitchFamily="49" charset="-122"/>
                <a:ea typeface="黑体" panose="02010609060101010101" pitchFamily="49" charset="-122"/>
                <a:cs typeface="黑体" panose="02010609060101010101" pitchFamily="49" charset="-122"/>
                <a:sym typeface="+mn-ea"/>
              </a:rPr>
              <a:t>，而不是填</a:t>
            </a:r>
            <a:r>
              <a:rPr lang="en-US" altLang="zh-CN" sz="1800" b="1">
                <a:latin typeface="黑体" panose="02010609060101010101" pitchFamily="49" charset="-122"/>
                <a:ea typeface="黑体" panose="02010609060101010101" pitchFamily="49" charset="-122"/>
                <a:cs typeface="黑体" panose="02010609060101010101" pitchFamily="49" charset="-122"/>
                <a:sym typeface="+mn-ea"/>
              </a:rPr>
              <a:t>“0m”</a:t>
            </a:r>
            <a:r>
              <a:rPr lang="zh-CN" altLang="en-US" sz="1800" b="1">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1800" b="1">
              <a:latin typeface="黑体" panose="02010609060101010101" pitchFamily="49" charset="-122"/>
              <a:ea typeface="黑体" panose="02010609060101010101" pitchFamily="49" charset="-122"/>
              <a:cs typeface="黑体" panose="02010609060101010101" pitchFamily="49" charset="-122"/>
            </a:endParaRPr>
          </a:p>
          <a:p>
            <a:pPr marL="0" indent="0">
              <a:buNone/>
            </a:pPr>
            <a:endParaRPr lang="zh-CN" altLang="en-US" sz="1800" b="1">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4"/>
          <p:cNvPicPr>
            <a:picLocks noChangeAspect="1"/>
          </p:cNvPicPr>
          <p:nvPr/>
        </p:nvPicPr>
        <p:blipFill>
          <a:blip r:embed="rId1"/>
          <a:stretch>
            <a:fillRect/>
          </a:stretch>
        </p:blipFill>
        <p:spPr>
          <a:xfrm>
            <a:off x="6446520" y="2404745"/>
            <a:ext cx="2038350" cy="2047875"/>
          </a:xfrm>
          <a:prstGeom prst="rect">
            <a:avLst/>
          </a:prstGeom>
        </p:spPr>
      </p:pic>
      <p:sp>
        <p:nvSpPr>
          <p:cNvPr id="8" name="右箭头 7"/>
          <p:cNvSpPr/>
          <p:nvPr/>
        </p:nvSpPr>
        <p:spPr>
          <a:xfrm>
            <a:off x="5942330" y="2310130"/>
            <a:ext cx="504190" cy="504190"/>
          </a:xfrm>
          <a:prstGeom prst="rightArrow">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9" name="图片 8"/>
          <p:cNvPicPr>
            <a:picLocks noChangeAspect="1"/>
          </p:cNvPicPr>
          <p:nvPr/>
        </p:nvPicPr>
        <p:blipFill>
          <a:blip r:embed="rId2"/>
          <a:stretch>
            <a:fillRect/>
          </a:stretch>
        </p:blipFill>
        <p:spPr>
          <a:xfrm>
            <a:off x="568325" y="4452620"/>
            <a:ext cx="4312920" cy="1064895"/>
          </a:xfrm>
          <a:prstGeom prst="rect">
            <a:avLst/>
          </a:prstGeom>
        </p:spPr>
      </p:pic>
      <p:sp>
        <p:nvSpPr>
          <p:cNvPr id="10" name="椭圆 9"/>
          <p:cNvSpPr/>
          <p:nvPr/>
        </p:nvSpPr>
        <p:spPr>
          <a:xfrm>
            <a:off x="2915920" y="5300980"/>
            <a:ext cx="1871980" cy="215900"/>
          </a:xfrm>
          <a:prstGeom prst="ellipse">
            <a:avLst/>
          </a:prstGeom>
          <a:noFill/>
          <a:ln w="9525" cap="flat" cmpd="sng" algn="ctr">
            <a:solidFill>
              <a:srgbClr val="FF66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pull dir="l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4"/>
          <p:cNvSpPr/>
          <p:nvPr/>
        </p:nvSpPr>
        <p:spPr>
          <a:xfrm>
            <a:off x="1214438" y="572294"/>
            <a:ext cx="7832725" cy="460375"/>
          </a:xfrm>
          <a:prstGeom prst="rect">
            <a:avLst/>
          </a:prstGeom>
          <a:noFill/>
          <a:ln w="9525">
            <a:noFill/>
          </a:ln>
        </p:spPr>
        <p:txBody>
          <a:bodyPr wrap="none" anchor="ctr">
            <a:spAutoFit/>
          </a:bodyPr>
          <a:p>
            <a:pPr algn="l">
              <a:buFont typeface="Arial" panose="020B0604020202020204" pitchFamily="34" charset="0"/>
            </a:pPr>
            <a:r>
              <a:rPr lang="zh-CN" altLang="en-US" sz="2400" b="1" dirty="0">
                <a:solidFill>
                  <a:srgbClr val="000000"/>
                </a:solidFill>
                <a:latin typeface="Arial" panose="020B0604020202020204" pitchFamily="34" charset="0"/>
                <a:ea typeface="黑体" panose="02010609060101010101" pitchFamily="49" charset="-122"/>
              </a:rPr>
              <a:t>第二步：放置统计表、单层统计表和储层表进</a:t>
            </a:r>
            <a:r>
              <a:rPr lang="en-US" altLang="zh-CN" sz="2400" b="1" dirty="0">
                <a:solidFill>
                  <a:srgbClr val="000000"/>
                </a:solidFill>
                <a:latin typeface="Arial" panose="020B0604020202020204" pitchFamily="34" charset="0"/>
                <a:ea typeface="黑体" panose="02010609060101010101" pitchFamily="49" charset="-122"/>
              </a:rPr>
              <a:t>2</a:t>
            </a:r>
            <a:r>
              <a:rPr lang="en-US" sz="2400" b="1" dirty="0">
                <a:solidFill>
                  <a:srgbClr val="000000"/>
                </a:solidFill>
                <a:latin typeface="Arial" panose="020B0604020202020204" pitchFamily="34" charset="0"/>
                <a:ea typeface="黑体" panose="02010609060101010101" pitchFamily="49" charset="-122"/>
              </a:rPr>
              <a:t>-4</a:t>
            </a:r>
            <a:r>
              <a:rPr lang="en-US" altLang="zh-CN" sz="2400" b="1" dirty="0">
                <a:solidFill>
                  <a:srgbClr val="000000"/>
                </a:solidFill>
                <a:latin typeface="Arial" panose="020B0604020202020204" pitchFamily="34" charset="0"/>
                <a:ea typeface="黑体" panose="02010609060101010101" pitchFamily="49" charset="-122"/>
              </a:rPr>
              <a:t>#</a:t>
            </a:r>
            <a:r>
              <a:rPr lang="zh-CN" altLang="en-US" sz="2400" b="1" dirty="0">
                <a:solidFill>
                  <a:srgbClr val="000000"/>
                </a:solidFill>
                <a:latin typeface="Arial" panose="020B0604020202020204" pitchFamily="34" charset="0"/>
                <a:ea typeface="黑体" panose="02010609060101010101" pitchFamily="49" charset="-122"/>
              </a:rPr>
              <a:t>文件夹</a:t>
            </a:r>
            <a:r>
              <a:rPr lang="zh-CN" altLang="en-US" sz="2400" b="1" dirty="0">
                <a:solidFill>
                  <a:srgbClr val="000000"/>
                </a:solidFill>
                <a:latin typeface="Arial" panose="020B0604020202020204" pitchFamily="34" charset="0"/>
                <a:ea typeface="黑体" panose="02010609060101010101" pitchFamily="49" charset="-122"/>
              </a:rPr>
              <a:t> </a:t>
            </a:r>
            <a:endParaRPr lang="zh-CN" altLang="en-US" sz="2400" b="1" dirty="0">
              <a:solidFill>
                <a:srgbClr val="000000"/>
              </a:solidFill>
              <a:latin typeface="Arial" panose="020B0604020202020204" pitchFamily="34" charset="0"/>
              <a:ea typeface="黑体" panose="02010609060101010101" pitchFamily="49" charset="-122"/>
            </a:endParaRPr>
          </a:p>
        </p:txBody>
      </p:sp>
      <p:sp>
        <p:nvSpPr>
          <p:cNvPr id="3" name="内容占位符 2"/>
          <p:cNvSpPr>
            <a:spLocks noGrp="1"/>
          </p:cNvSpPr>
          <p:nvPr/>
        </p:nvSpPr>
        <p:spPr>
          <a:xfrm>
            <a:off x="356235" y="1621790"/>
            <a:ext cx="5240655" cy="4351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800" b="1">
                <a:latin typeface="黑体" panose="02010609060101010101" pitchFamily="49" charset="-122"/>
                <a:ea typeface="黑体" panose="02010609060101010101" pitchFamily="49" charset="-122"/>
                <a:cs typeface="黑体" panose="02010609060101010101" pitchFamily="49" charset="-122"/>
              </a:rPr>
              <a:t>注意事项：</a:t>
            </a:r>
            <a:endParaRPr lang="zh-CN" altLang="en-US" sz="1800" b="1">
              <a:latin typeface="黑体" panose="02010609060101010101" pitchFamily="49" charset="-122"/>
              <a:ea typeface="黑体" panose="02010609060101010101" pitchFamily="49" charset="-122"/>
              <a:cs typeface="黑体" panose="02010609060101010101" pitchFamily="49" charset="-122"/>
            </a:endParaRPr>
          </a:p>
          <a:p>
            <a:pPr marL="0" indent="0">
              <a:buNone/>
            </a:pPr>
            <a:r>
              <a:rPr lang="en-US" altLang="zh-CN" sz="1800" b="1">
                <a:latin typeface="黑体" panose="02010609060101010101" pitchFamily="49" charset="-122"/>
                <a:ea typeface="黑体" panose="02010609060101010101" pitchFamily="49" charset="-122"/>
                <a:cs typeface="黑体" panose="02010609060101010101" pitchFamily="49" charset="-122"/>
              </a:rPr>
              <a:t>1</a:t>
            </a:r>
            <a:r>
              <a:rPr lang="zh-CN" altLang="en-US" sz="1800" b="1">
                <a:latin typeface="黑体" panose="02010609060101010101" pitchFamily="49" charset="-122"/>
                <a:ea typeface="黑体" panose="02010609060101010101" pitchFamily="49" charset="-122"/>
                <a:cs typeface="黑体" panose="02010609060101010101" pitchFamily="49" charset="-122"/>
              </a:rPr>
              <a:t>、统计表由CBL3-S-T.List文件导出成</a:t>
            </a:r>
            <a:r>
              <a:rPr lang="en-US" altLang="zh-CN" sz="1800" b="1">
                <a:latin typeface="黑体" panose="02010609060101010101" pitchFamily="49" charset="-122"/>
                <a:ea typeface="黑体" panose="02010609060101010101" pitchFamily="49" charset="-122"/>
                <a:cs typeface="黑体" panose="02010609060101010101" pitchFamily="49" charset="-122"/>
              </a:rPr>
              <a:t>Excel</a:t>
            </a:r>
            <a:r>
              <a:rPr lang="zh-CN" altLang="en-US" sz="1800" b="1">
                <a:latin typeface="黑体" panose="02010609060101010101" pitchFamily="49" charset="-122"/>
                <a:ea typeface="黑体" panose="02010609060101010101" pitchFamily="49" charset="-122"/>
                <a:cs typeface="黑体" panose="02010609060101010101" pitchFamily="49" charset="-122"/>
              </a:rPr>
              <a:t>文件并转换为</a:t>
            </a:r>
            <a:r>
              <a:rPr lang="en-US" altLang="zh-CN" sz="1800" b="1">
                <a:solidFill>
                  <a:srgbClr val="FF0000"/>
                </a:solidFill>
                <a:latin typeface="黑体" panose="02010609060101010101" pitchFamily="49" charset="-122"/>
                <a:ea typeface="黑体" panose="02010609060101010101" pitchFamily="49" charset="-122"/>
                <a:cs typeface="黑体" panose="02010609060101010101" pitchFamily="49" charset="-122"/>
              </a:rPr>
              <a:t>xlsx</a:t>
            </a:r>
            <a:r>
              <a:rPr lang="zh-CN" altLang="en-US" sz="1800" b="1">
                <a:latin typeface="黑体" panose="02010609060101010101" pitchFamily="49" charset="-122"/>
                <a:ea typeface="黑体" panose="02010609060101010101" pitchFamily="49" charset="-122"/>
                <a:cs typeface="黑体" panose="02010609060101010101" pitchFamily="49" charset="-122"/>
              </a:rPr>
              <a:t>格式；</a:t>
            </a:r>
            <a:endParaRPr lang="zh-CN" altLang="en-US" sz="1800" b="1">
              <a:latin typeface="黑体" panose="02010609060101010101" pitchFamily="49" charset="-122"/>
              <a:ea typeface="黑体" panose="02010609060101010101" pitchFamily="49" charset="-122"/>
              <a:cs typeface="黑体" panose="02010609060101010101" pitchFamily="49" charset="-122"/>
            </a:endParaRPr>
          </a:p>
          <a:p>
            <a:pPr marL="0" indent="0">
              <a:buNone/>
            </a:pPr>
            <a:r>
              <a:rPr lang="en-US" altLang="zh-CN" sz="1800" b="1">
                <a:latin typeface="黑体" panose="02010609060101010101" pitchFamily="49" charset="-122"/>
                <a:ea typeface="黑体" panose="02010609060101010101" pitchFamily="49" charset="-122"/>
                <a:cs typeface="黑体" panose="02010609060101010101" pitchFamily="49" charset="-122"/>
              </a:rPr>
              <a:t>2</a:t>
            </a:r>
            <a:r>
              <a:rPr lang="zh-CN" altLang="en-US" sz="1800" b="1">
                <a:latin typeface="黑体" panose="02010609060101010101" pitchFamily="49" charset="-122"/>
                <a:ea typeface="黑体" panose="02010609060101010101" pitchFamily="49" charset="-122"/>
                <a:cs typeface="黑体" panose="02010609060101010101" pitchFamily="49" charset="-122"/>
              </a:rPr>
              <a:t>、单层统计表由CBL3-S-L.List</a:t>
            </a:r>
            <a:r>
              <a:rPr lang="zh-CN" altLang="en-US" sz="1800" b="1">
                <a:latin typeface="黑体" panose="02010609060101010101" pitchFamily="49" charset="-122"/>
                <a:ea typeface="黑体" panose="02010609060101010101" pitchFamily="49" charset="-122"/>
                <a:cs typeface="黑体" panose="02010609060101010101" pitchFamily="49" charset="-122"/>
                <a:sym typeface="+mn-ea"/>
              </a:rPr>
              <a:t>文件导出成</a:t>
            </a:r>
            <a:r>
              <a:rPr lang="en-US" altLang="zh-CN" sz="1800" b="1">
                <a:latin typeface="黑体" panose="02010609060101010101" pitchFamily="49" charset="-122"/>
                <a:ea typeface="黑体" panose="02010609060101010101" pitchFamily="49" charset="-122"/>
                <a:cs typeface="黑体" panose="02010609060101010101" pitchFamily="49" charset="-122"/>
                <a:sym typeface="+mn-ea"/>
              </a:rPr>
              <a:t>Excel</a:t>
            </a:r>
            <a:r>
              <a:rPr lang="zh-CN" altLang="en-US" sz="1800" b="1">
                <a:latin typeface="黑体" panose="02010609060101010101" pitchFamily="49" charset="-122"/>
                <a:ea typeface="黑体" panose="02010609060101010101" pitchFamily="49" charset="-122"/>
                <a:cs typeface="黑体" panose="02010609060101010101" pitchFamily="49" charset="-122"/>
                <a:sym typeface="+mn-ea"/>
              </a:rPr>
              <a:t>文件并转换为</a:t>
            </a:r>
            <a:r>
              <a:rPr lang="en-US" altLang="zh-CN" sz="18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xlsx</a:t>
            </a:r>
            <a:r>
              <a:rPr lang="zh-CN" altLang="en-US" sz="1800" b="1">
                <a:latin typeface="黑体" panose="02010609060101010101" pitchFamily="49" charset="-122"/>
                <a:ea typeface="黑体" panose="02010609060101010101" pitchFamily="49" charset="-122"/>
                <a:cs typeface="黑体" panose="02010609060101010101" pitchFamily="49" charset="-122"/>
                <a:sym typeface="+mn-ea"/>
              </a:rPr>
              <a:t>格式；</a:t>
            </a:r>
            <a:endParaRPr lang="zh-CN" altLang="en-US" sz="1800" b="1">
              <a:latin typeface="黑体" panose="02010609060101010101" pitchFamily="49" charset="-122"/>
              <a:ea typeface="黑体" panose="02010609060101010101" pitchFamily="49" charset="-122"/>
              <a:cs typeface="黑体" panose="02010609060101010101" pitchFamily="49" charset="-122"/>
              <a:sym typeface="+mn-ea"/>
            </a:endParaRPr>
          </a:p>
          <a:p>
            <a:pPr marL="0" indent="0">
              <a:buNone/>
            </a:pPr>
            <a:r>
              <a:rPr lang="en-US" altLang="zh-CN" sz="1800" b="1">
                <a:latin typeface="黑体" panose="02010609060101010101" pitchFamily="49" charset="-122"/>
                <a:ea typeface="黑体" panose="02010609060101010101" pitchFamily="49" charset="-122"/>
                <a:cs typeface="黑体" panose="02010609060101010101" pitchFamily="49" charset="-122"/>
                <a:sym typeface="+mn-ea"/>
              </a:rPr>
              <a:t>3</a:t>
            </a:r>
            <a:r>
              <a:rPr lang="zh-CN" altLang="en-US" sz="1800" b="1">
                <a:latin typeface="黑体" panose="02010609060101010101" pitchFamily="49" charset="-122"/>
                <a:ea typeface="黑体" panose="02010609060101010101" pitchFamily="49" charset="-122"/>
                <a:cs typeface="黑体" panose="02010609060101010101" pitchFamily="49" charset="-122"/>
                <a:sym typeface="+mn-ea"/>
              </a:rPr>
              <a:t>、储层表由</a:t>
            </a:r>
            <a:r>
              <a:rPr lang="en-US" altLang="zh-CN" sz="1800" b="1">
                <a:latin typeface="黑体" panose="02010609060101010101" pitchFamily="49" charset="-122"/>
                <a:ea typeface="黑体" panose="02010609060101010101" pitchFamily="49" charset="-122"/>
                <a:cs typeface="黑体" panose="02010609060101010101" pitchFamily="49" charset="-122"/>
                <a:sym typeface="+mn-ea"/>
              </a:rPr>
              <a:t>Result</a:t>
            </a:r>
            <a:r>
              <a:rPr lang="zh-CN" altLang="en-US" sz="1800" b="1">
                <a:latin typeface="黑体" panose="02010609060101010101" pitchFamily="49" charset="-122"/>
                <a:ea typeface="黑体" panose="02010609060101010101" pitchFamily="49" charset="-122"/>
                <a:cs typeface="黑体" panose="02010609060101010101" pitchFamily="49" charset="-122"/>
                <a:sym typeface="+mn-ea"/>
              </a:rPr>
              <a:t>.List</a:t>
            </a:r>
            <a:r>
              <a:rPr lang="zh-CN" altLang="en-US" sz="1800" b="1">
                <a:latin typeface="黑体" panose="02010609060101010101" pitchFamily="49" charset="-122"/>
                <a:ea typeface="黑体" panose="02010609060101010101" pitchFamily="49" charset="-122"/>
                <a:cs typeface="黑体" panose="02010609060101010101" pitchFamily="49" charset="-122"/>
                <a:sym typeface="+mn-ea"/>
              </a:rPr>
              <a:t>文件导出成</a:t>
            </a:r>
            <a:r>
              <a:rPr lang="en-US" altLang="zh-CN" sz="1800" b="1">
                <a:latin typeface="黑体" panose="02010609060101010101" pitchFamily="49" charset="-122"/>
                <a:ea typeface="黑体" panose="02010609060101010101" pitchFamily="49" charset="-122"/>
                <a:cs typeface="黑体" panose="02010609060101010101" pitchFamily="49" charset="-122"/>
                <a:sym typeface="+mn-ea"/>
              </a:rPr>
              <a:t>Excel</a:t>
            </a:r>
            <a:r>
              <a:rPr lang="zh-CN" altLang="en-US" sz="1800" b="1">
                <a:latin typeface="黑体" panose="02010609060101010101" pitchFamily="49" charset="-122"/>
                <a:ea typeface="黑体" panose="02010609060101010101" pitchFamily="49" charset="-122"/>
                <a:cs typeface="黑体" panose="02010609060101010101" pitchFamily="49" charset="-122"/>
                <a:sym typeface="+mn-ea"/>
              </a:rPr>
              <a:t>文件并转换为</a:t>
            </a:r>
            <a:r>
              <a:rPr lang="en-US" altLang="zh-CN" sz="18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xlsx</a:t>
            </a:r>
            <a:r>
              <a:rPr lang="zh-CN" altLang="en-US" sz="1800" b="1">
                <a:latin typeface="黑体" panose="02010609060101010101" pitchFamily="49" charset="-122"/>
                <a:ea typeface="黑体" panose="02010609060101010101" pitchFamily="49" charset="-122"/>
                <a:cs typeface="黑体" panose="02010609060101010101" pitchFamily="49" charset="-122"/>
                <a:sym typeface="+mn-ea"/>
              </a:rPr>
              <a:t>格式，</a:t>
            </a:r>
            <a:r>
              <a:rPr lang="zh-CN" altLang="en-US" sz="1800" b="1">
                <a:latin typeface="黑体" panose="02010609060101010101" pitchFamily="49" charset="-122"/>
                <a:ea typeface="黑体" panose="02010609060101010101" pitchFamily="49" charset="-122"/>
                <a:cs typeface="黑体" panose="02010609060101010101" pitchFamily="49" charset="-122"/>
                <a:sym typeface="+mn-ea"/>
              </a:rPr>
              <a:t>没有储层的井</a:t>
            </a:r>
            <a:r>
              <a:rPr lang="en-US" altLang="zh-CN" sz="1800" b="1">
                <a:latin typeface="黑体" panose="02010609060101010101" pitchFamily="49" charset="-122"/>
                <a:ea typeface="黑体" panose="02010609060101010101" pitchFamily="49" charset="-122"/>
                <a:cs typeface="黑体" panose="02010609060101010101" pitchFamily="49" charset="-122"/>
                <a:sym typeface="+mn-ea"/>
              </a:rPr>
              <a:t>5#</a:t>
            </a:r>
            <a:r>
              <a:rPr lang="zh-CN" altLang="en-US" sz="1800" b="1">
                <a:latin typeface="黑体" panose="02010609060101010101" pitchFamily="49" charset="-122"/>
                <a:ea typeface="黑体" panose="02010609060101010101" pitchFamily="49" charset="-122"/>
                <a:cs typeface="黑体" panose="02010609060101010101" pitchFamily="49" charset="-122"/>
                <a:sym typeface="+mn-ea"/>
              </a:rPr>
              <a:t>文件夹为空即可，</a:t>
            </a:r>
            <a:r>
              <a:rPr lang="zh-CN" altLang="en-US" sz="1800" b="1">
                <a:latin typeface="黑体" panose="02010609060101010101" pitchFamily="49" charset="-122"/>
                <a:ea typeface="黑体" panose="02010609060101010101" pitchFamily="49" charset="-122"/>
                <a:cs typeface="黑体" panose="02010609060101010101" pitchFamily="49" charset="-122"/>
                <a:sym typeface="+mn-ea"/>
              </a:rPr>
              <a:t>注意转换之前需要把厚度列和解释结论列之间的列删除；</a:t>
            </a:r>
            <a:endParaRPr lang="zh-CN" altLang="en-US" sz="1800" b="1">
              <a:latin typeface="黑体" panose="02010609060101010101" pitchFamily="49" charset="-122"/>
              <a:ea typeface="黑体" panose="02010609060101010101" pitchFamily="49" charset="-122"/>
              <a:cs typeface="黑体" panose="02010609060101010101" pitchFamily="49" charset="-122"/>
            </a:endParaRPr>
          </a:p>
          <a:p>
            <a:pPr marL="0" indent="0">
              <a:buNone/>
            </a:pPr>
            <a:r>
              <a:rPr lang="en-US" altLang="zh-CN" sz="1800" b="1">
                <a:latin typeface="黑体" panose="02010609060101010101" pitchFamily="49" charset="-122"/>
                <a:ea typeface="黑体" panose="02010609060101010101" pitchFamily="49" charset="-122"/>
                <a:cs typeface="黑体" panose="02010609060101010101" pitchFamily="49" charset="-122"/>
              </a:rPr>
              <a:t>4</a:t>
            </a:r>
            <a:r>
              <a:rPr lang="zh-CN" altLang="en-US" sz="1800" b="1">
                <a:latin typeface="黑体" panose="02010609060101010101" pitchFamily="49" charset="-122"/>
                <a:ea typeface="黑体" panose="02010609060101010101" pitchFamily="49" charset="-122"/>
                <a:cs typeface="黑体" panose="02010609060101010101" pitchFamily="49" charset="-122"/>
              </a:rPr>
              <a:t>、考虑到导出和转换步骤较繁杂，推荐采用直接从</a:t>
            </a:r>
            <a:r>
              <a:rPr lang="en-US" altLang="zh-CN" sz="1800" b="1">
                <a:latin typeface="黑体" panose="02010609060101010101" pitchFamily="49" charset="-122"/>
                <a:ea typeface="黑体" panose="02010609060101010101" pitchFamily="49" charset="-122"/>
                <a:cs typeface="黑体" panose="02010609060101010101" pitchFamily="49" charset="-122"/>
              </a:rPr>
              <a:t>List</a:t>
            </a:r>
            <a:r>
              <a:rPr lang="zh-CN" altLang="en-US" sz="1800" b="1">
                <a:latin typeface="黑体" panose="02010609060101010101" pitchFamily="49" charset="-122"/>
                <a:ea typeface="黑体" panose="02010609060101010101" pitchFamily="49" charset="-122"/>
                <a:cs typeface="黑体" panose="02010609060101010101" pitchFamily="49" charset="-122"/>
              </a:rPr>
              <a:t>文件复制粘贴到</a:t>
            </a:r>
            <a:r>
              <a:rPr lang="en-US" altLang="zh-CN" sz="1800" b="1">
                <a:latin typeface="黑体" panose="02010609060101010101" pitchFamily="49" charset="-122"/>
                <a:ea typeface="黑体" panose="02010609060101010101" pitchFamily="49" charset="-122"/>
                <a:cs typeface="黑体" panose="02010609060101010101" pitchFamily="49" charset="-122"/>
              </a:rPr>
              <a:t>2</a:t>
            </a:r>
            <a:r>
              <a:rPr lang="en-US" sz="1800" b="1">
                <a:latin typeface="黑体" panose="02010609060101010101" pitchFamily="49" charset="-122"/>
                <a:ea typeface="黑体" panose="02010609060101010101" pitchFamily="49" charset="-122"/>
                <a:cs typeface="黑体" panose="02010609060101010101" pitchFamily="49" charset="-122"/>
              </a:rPr>
              <a:t>-4</a:t>
            </a:r>
            <a:r>
              <a:rPr lang="en-US" altLang="zh-CN" sz="1800" b="1">
                <a:latin typeface="黑体" panose="02010609060101010101" pitchFamily="49" charset="-122"/>
                <a:ea typeface="黑体" panose="02010609060101010101" pitchFamily="49" charset="-122"/>
                <a:cs typeface="黑体" panose="02010609060101010101" pitchFamily="49" charset="-122"/>
              </a:rPr>
              <a:t>#</a:t>
            </a:r>
            <a:r>
              <a:rPr lang="zh-CN" altLang="en-US" sz="1800" b="1">
                <a:latin typeface="黑体" panose="02010609060101010101" pitchFamily="49" charset="-122"/>
                <a:ea typeface="黑体" panose="02010609060101010101" pitchFamily="49" charset="-122"/>
                <a:cs typeface="黑体" panose="02010609060101010101" pitchFamily="49" charset="-122"/>
              </a:rPr>
              <a:t>文件夹中原有</a:t>
            </a:r>
            <a:r>
              <a:rPr lang="en-US" altLang="zh-CN" sz="1800" b="1">
                <a:solidFill>
                  <a:srgbClr val="FF0000"/>
                </a:solidFill>
                <a:latin typeface="黑体" panose="02010609060101010101" pitchFamily="49" charset="-122"/>
                <a:ea typeface="黑体" panose="02010609060101010101" pitchFamily="49" charset="-122"/>
                <a:cs typeface="黑体" panose="02010609060101010101" pitchFamily="49" charset="-122"/>
              </a:rPr>
              <a:t>xlsx</a:t>
            </a:r>
            <a:r>
              <a:rPr lang="zh-CN" altLang="en-US" sz="1800" b="1">
                <a:latin typeface="黑体" panose="02010609060101010101" pitchFamily="49" charset="-122"/>
                <a:ea typeface="黑体" panose="02010609060101010101" pitchFamily="49" charset="-122"/>
                <a:cs typeface="黑体" panose="02010609060101010101" pitchFamily="49" charset="-122"/>
              </a:rPr>
              <a:t>文件中单元格的方式，会更方便。</a:t>
            </a:r>
            <a:endParaRPr lang="zh-CN" altLang="en-US" sz="1800" b="1">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4"/>
          <p:cNvPicPr>
            <a:picLocks noChangeAspect="1"/>
          </p:cNvPicPr>
          <p:nvPr/>
        </p:nvPicPr>
        <p:blipFill>
          <a:blip r:embed="rId1"/>
          <a:stretch>
            <a:fillRect/>
          </a:stretch>
        </p:blipFill>
        <p:spPr>
          <a:xfrm>
            <a:off x="6446520" y="2404745"/>
            <a:ext cx="2038350" cy="2047875"/>
          </a:xfrm>
          <a:prstGeom prst="rect">
            <a:avLst/>
          </a:prstGeom>
        </p:spPr>
      </p:pic>
      <p:sp>
        <p:nvSpPr>
          <p:cNvPr id="8" name="右箭头 7"/>
          <p:cNvSpPr/>
          <p:nvPr/>
        </p:nvSpPr>
        <p:spPr>
          <a:xfrm>
            <a:off x="6052185" y="2582545"/>
            <a:ext cx="394335" cy="283845"/>
          </a:xfrm>
          <a:prstGeom prst="rightArrow">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 name="右箭头 1"/>
          <p:cNvSpPr/>
          <p:nvPr/>
        </p:nvSpPr>
        <p:spPr>
          <a:xfrm>
            <a:off x="6052185" y="2802890"/>
            <a:ext cx="394335" cy="283845"/>
          </a:xfrm>
          <a:prstGeom prst="rightArrow">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4" name="图片 3"/>
          <p:cNvPicPr>
            <a:picLocks noChangeAspect="1"/>
          </p:cNvPicPr>
          <p:nvPr/>
        </p:nvPicPr>
        <p:blipFill>
          <a:blip r:embed="rId2"/>
          <a:stretch>
            <a:fillRect/>
          </a:stretch>
        </p:blipFill>
        <p:spPr>
          <a:xfrm>
            <a:off x="120650" y="5255895"/>
            <a:ext cx="3919855" cy="914400"/>
          </a:xfrm>
          <a:prstGeom prst="rect">
            <a:avLst/>
          </a:prstGeom>
        </p:spPr>
      </p:pic>
      <p:pic>
        <p:nvPicPr>
          <p:cNvPr id="6" name="图片 5"/>
          <p:cNvPicPr>
            <a:picLocks noChangeAspect="1"/>
          </p:cNvPicPr>
          <p:nvPr/>
        </p:nvPicPr>
        <p:blipFill>
          <a:blip r:embed="rId3"/>
          <a:stretch>
            <a:fillRect/>
          </a:stretch>
        </p:blipFill>
        <p:spPr>
          <a:xfrm>
            <a:off x="5596890" y="5149215"/>
            <a:ext cx="2480945" cy="1021715"/>
          </a:xfrm>
          <a:prstGeom prst="rect">
            <a:avLst/>
          </a:prstGeom>
        </p:spPr>
      </p:pic>
      <p:sp>
        <p:nvSpPr>
          <p:cNvPr id="7" name="右箭头 6"/>
          <p:cNvSpPr/>
          <p:nvPr/>
        </p:nvSpPr>
        <p:spPr>
          <a:xfrm>
            <a:off x="4220210" y="5406390"/>
            <a:ext cx="1207135" cy="612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4220210" y="5038090"/>
            <a:ext cx="868680" cy="368300"/>
          </a:xfrm>
          <a:prstGeom prst="rect">
            <a:avLst/>
          </a:prstGeom>
          <a:noFill/>
        </p:spPr>
        <p:txBody>
          <a:bodyPr wrap="none" rtlCol="0">
            <a:spAutoFit/>
          </a:bodyPr>
          <a:p>
            <a:r>
              <a:rPr lang="zh-CN" altLang="en-US"/>
              <a:t>删除后</a:t>
            </a:r>
            <a:endParaRPr lang="zh-CN" altLang="en-US"/>
          </a:p>
        </p:txBody>
      </p:sp>
      <p:cxnSp>
        <p:nvCxnSpPr>
          <p:cNvPr id="12" name="肘形连接符 11"/>
          <p:cNvCxnSpPr>
            <a:stCxn id="3" idx="1"/>
          </p:cNvCxnSpPr>
          <p:nvPr/>
        </p:nvCxnSpPr>
        <p:spPr>
          <a:xfrm rot="10800000" flipV="1">
            <a:off x="252095" y="3797300"/>
            <a:ext cx="104140" cy="1358265"/>
          </a:xfrm>
          <a:prstGeom prst="bentConnector2">
            <a:avLst/>
          </a:prstGeom>
          <a:solidFill>
            <a:schemeClr val="accent1"/>
          </a:solidFill>
          <a:ln w="9525" cap="flat" cmpd="sng" algn="ctr">
            <a:solidFill>
              <a:schemeClr val="tx1"/>
            </a:solidFill>
            <a:prstDash val="solid"/>
            <a:round/>
            <a:headEnd type="none" w="med" len="med"/>
            <a:tailEnd type="arrow"/>
          </a:ln>
        </p:spPr>
      </p:cxnSp>
      <p:sp>
        <p:nvSpPr>
          <p:cNvPr id="9" name="右箭头 8"/>
          <p:cNvSpPr/>
          <p:nvPr/>
        </p:nvSpPr>
        <p:spPr>
          <a:xfrm>
            <a:off x="6052185" y="2998470"/>
            <a:ext cx="394335" cy="283845"/>
          </a:xfrm>
          <a:prstGeom prst="rightArrow">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pull dir="l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4"/>
          <p:cNvSpPr/>
          <p:nvPr/>
        </p:nvSpPr>
        <p:spPr>
          <a:xfrm>
            <a:off x="1214438" y="572294"/>
            <a:ext cx="6506845" cy="460375"/>
          </a:xfrm>
          <a:prstGeom prst="rect">
            <a:avLst/>
          </a:prstGeom>
          <a:noFill/>
          <a:ln w="9525">
            <a:noFill/>
          </a:ln>
        </p:spPr>
        <p:txBody>
          <a:bodyPr wrap="none" anchor="ctr">
            <a:spAutoFit/>
          </a:bodyPr>
          <a:p>
            <a:pPr algn="l">
              <a:buFont typeface="Arial" panose="020B0604020202020204" pitchFamily="34" charset="0"/>
            </a:pPr>
            <a:r>
              <a:rPr lang="zh-CN" altLang="en-US" sz="2400" b="1" dirty="0">
                <a:solidFill>
                  <a:srgbClr val="000000"/>
                </a:solidFill>
                <a:latin typeface="Arial" panose="020B0604020202020204" pitchFamily="34" charset="0"/>
                <a:ea typeface="黑体" panose="02010609060101010101" pitchFamily="49" charset="-122"/>
              </a:rPr>
              <a:t>第三步：放置储层图和固井差图进</a:t>
            </a:r>
            <a:r>
              <a:rPr lang="en-US" altLang="zh-CN" sz="2400" b="1" dirty="0">
                <a:solidFill>
                  <a:srgbClr val="000000"/>
                </a:solidFill>
                <a:latin typeface="Arial" panose="020B0604020202020204" pitchFamily="34" charset="0"/>
                <a:ea typeface="黑体" panose="02010609060101010101" pitchFamily="49" charset="-122"/>
              </a:rPr>
              <a:t>5</a:t>
            </a:r>
            <a:r>
              <a:rPr lang="zh-CN" altLang="en-US" sz="2400" b="1" dirty="0">
                <a:solidFill>
                  <a:srgbClr val="000000"/>
                </a:solidFill>
                <a:latin typeface="Arial" panose="020B0604020202020204" pitchFamily="34" charset="0"/>
                <a:ea typeface="黑体" panose="02010609060101010101" pitchFamily="49" charset="-122"/>
              </a:rPr>
              <a:t>、</a:t>
            </a:r>
            <a:r>
              <a:rPr lang="en-US" altLang="zh-CN" sz="2400" b="1" dirty="0">
                <a:solidFill>
                  <a:srgbClr val="000000"/>
                </a:solidFill>
                <a:latin typeface="Arial" panose="020B0604020202020204" pitchFamily="34" charset="0"/>
                <a:ea typeface="黑体" panose="02010609060101010101" pitchFamily="49" charset="-122"/>
              </a:rPr>
              <a:t>6</a:t>
            </a:r>
            <a:r>
              <a:rPr lang="en-US" altLang="zh-CN" sz="2400" b="1" dirty="0">
                <a:solidFill>
                  <a:srgbClr val="000000"/>
                </a:solidFill>
                <a:latin typeface="Arial" panose="020B0604020202020204" pitchFamily="34" charset="0"/>
                <a:ea typeface="黑体" panose="02010609060101010101" pitchFamily="49" charset="-122"/>
              </a:rPr>
              <a:t>#</a:t>
            </a:r>
            <a:r>
              <a:rPr lang="zh-CN" altLang="en-US" sz="2400" b="1" dirty="0">
                <a:solidFill>
                  <a:srgbClr val="000000"/>
                </a:solidFill>
                <a:latin typeface="Arial" panose="020B0604020202020204" pitchFamily="34" charset="0"/>
                <a:ea typeface="黑体" panose="02010609060101010101" pitchFamily="49" charset="-122"/>
              </a:rPr>
              <a:t>文件夹</a:t>
            </a:r>
            <a:r>
              <a:rPr lang="zh-CN" altLang="en-US" sz="2400" b="1" dirty="0">
                <a:solidFill>
                  <a:srgbClr val="000000"/>
                </a:solidFill>
                <a:latin typeface="Arial" panose="020B0604020202020204" pitchFamily="34" charset="0"/>
                <a:ea typeface="黑体" panose="02010609060101010101" pitchFamily="49" charset="-122"/>
              </a:rPr>
              <a:t> </a:t>
            </a:r>
            <a:endParaRPr lang="zh-CN" altLang="en-US" sz="2400" b="1" dirty="0">
              <a:solidFill>
                <a:srgbClr val="000000"/>
              </a:solidFill>
              <a:latin typeface="Arial" panose="020B0604020202020204" pitchFamily="34" charset="0"/>
              <a:ea typeface="黑体" panose="02010609060101010101" pitchFamily="49" charset="-122"/>
            </a:endParaRPr>
          </a:p>
        </p:txBody>
      </p:sp>
      <p:sp>
        <p:nvSpPr>
          <p:cNvPr id="3" name="内容占位符 2"/>
          <p:cNvSpPr>
            <a:spLocks noGrp="1"/>
          </p:cNvSpPr>
          <p:nvPr/>
        </p:nvSpPr>
        <p:spPr>
          <a:xfrm>
            <a:off x="356235" y="1621790"/>
            <a:ext cx="5495925" cy="4351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800" b="1">
                <a:latin typeface="黑体" panose="02010609060101010101" pitchFamily="49" charset="-122"/>
                <a:ea typeface="黑体" panose="02010609060101010101" pitchFamily="49" charset="-122"/>
                <a:cs typeface="黑体" panose="02010609060101010101" pitchFamily="49" charset="-122"/>
              </a:rPr>
              <a:t>注意事项：</a:t>
            </a:r>
            <a:endParaRPr lang="zh-CN" altLang="en-US" sz="1800" b="1">
              <a:latin typeface="黑体" panose="02010609060101010101" pitchFamily="49" charset="-122"/>
              <a:ea typeface="黑体" panose="02010609060101010101" pitchFamily="49" charset="-122"/>
              <a:cs typeface="黑体" panose="02010609060101010101" pitchFamily="49" charset="-122"/>
            </a:endParaRPr>
          </a:p>
          <a:p>
            <a:pPr marL="0" indent="0">
              <a:buNone/>
            </a:pPr>
            <a:r>
              <a:rPr lang="en-US" altLang="zh-CN" sz="1800" b="1">
                <a:latin typeface="黑体" panose="02010609060101010101" pitchFamily="49" charset="-122"/>
                <a:ea typeface="黑体" panose="02010609060101010101" pitchFamily="49" charset="-122"/>
                <a:cs typeface="黑体" panose="02010609060101010101" pitchFamily="49" charset="-122"/>
              </a:rPr>
              <a:t>1</a:t>
            </a:r>
            <a:r>
              <a:rPr lang="zh-CN" altLang="en-US" sz="1800" b="1">
                <a:latin typeface="黑体" panose="02010609060101010101" pitchFamily="49" charset="-122"/>
                <a:ea typeface="黑体" panose="02010609060101010101" pitchFamily="49" charset="-122"/>
                <a:cs typeface="黑体" panose="02010609060101010101" pitchFamily="49" charset="-122"/>
              </a:rPr>
              <a:t>、储层图片的命名规则是：起始储层号-终止储层号#图片开始井段-图片终止井段 如：1-3#4000-4050 10#5600-5650</a:t>
            </a:r>
            <a:endParaRPr lang="zh-CN" altLang="en-US" sz="1800" b="1">
              <a:latin typeface="黑体" panose="02010609060101010101" pitchFamily="49" charset="-122"/>
              <a:ea typeface="黑体" panose="02010609060101010101" pitchFamily="49" charset="-122"/>
              <a:cs typeface="黑体" panose="02010609060101010101" pitchFamily="49" charset="-122"/>
            </a:endParaRPr>
          </a:p>
          <a:p>
            <a:pPr marL="0" indent="0">
              <a:buNone/>
            </a:pPr>
            <a:r>
              <a:rPr lang="en-US" altLang="zh-CN" sz="1800" b="1">
                <a:latin typeface="黑体" panose="02010609060101010101" pitchFamily="49" charset="-122"/>
                <a:ea typeface="黑体" panose="02010609060101010101" pitchFamily="49" charset="-122"/>
                <a:cs typeface="黑体" panose="02010609060101010101" pitchFamily="49" charset="-122"/>
              </a:rPr>
              <a:t>2</a:t>
            </a:r>
            <a:r>
              <a:rPr lang="zh-CN" altLang="en-US" sz="1800" b="1">
                <a:latin typeface="黑体" panose="02010609060101010101" pitchFamily="49" charset="-122"/>
                <a:ea typeface="黑体" panose="02010609060101010101" pitchFamily="49" charset="-122"/>
                <a:cs typeface="黑体" panose="02010609060101010101" pitchFamily="49" charset="-122"/>
              </a:rPr>
              <a:t>、固井为差的图片命名规则是：图片序号（从1开始）-图片开始井段-图片终止井段 如：1-5000-5050</a:t>
            </a:r>
            <a:endParaRPr lang="zh-CN" altLang="en-US" sz="1800" b="1">
              <a:latin typeface="黑体" panose="02010609060101010101" pitchFamily="49" charset="-122"/>
              <a:ea typeface="黑体" panose="02010609060101010101" pitchFamily="49" charset="-122"/>
              <a:cs typeface="黑体" panose="02010609060101010101" pitchFamily="49" charset="-122"/>
            </a:endParaRPr>
          </a:p>
          <a:p>
            <a:pPr marL="0" indent="0">
              <a:buNone/>
            </a:pPr>
            <a:r>
              <a:rPr lang="en-US" altLang="zh-CN" sz="1800" b="1">
                <a:latin typeface="黑体" panose="02010609060101010101" pitchFamily="49" charset="-122"/>
                <a:ea typeface="黑体" panose="02010609060101010101" pitchFamily="49" charset="-122"/>
                <a:cs typeface="黑体" panose="02010609060101010101" pitchFamily="49" charset="-122"/>
              </a:rPr>
              <a:t>3</a:t>
            </a:r>
            <a:r>
              <a:rPr lang="zh-CN" altLang="en-US" sz="1800" b="1">
                <a:latin typeface="黑体" panose="02010609060101010101" pitchFamily="49" charset="-122"/>
                <a:ea typeface="黑体" panose="02010609060101010101" pitchFamily="49" charset="-122"/>
                <a:cs typeface="黑体" panose="02010609060101010101" pitchFamily="49" charset="-122"/>
              </a:rPr>
              <a:t>、图片格式支持png, jpg和bmp；</a:t>
            </a:r>
            <a:endParaRPr lang="zh-CN" altLang="en-US" sz="1800" b="1">
              <a:latin typeface="黑体" panose="02010609060101010101" pitchFamily="49" charset="-122"/>
              <a:ea typeface="黑体" panose="02010609060101010101" pitchFamily="49" charset="-122"/>
              <a:cs typeface="黑体" panose="02010609060101010101" pitchFamily="49" charset="-122"/>
            </a:endParaRPr>
          </a:p>
          <a:p>
            <a:pPr marL="0" indent="0">
              <a:buNone/>
            </a:pPr>
            <a:r>
              <a:rPr lang="en-US" altLang="zh-CN" sz="1800" b="1">
                <a:latin typeface="黑体" panose="02010609060101010101" pitchFamily="49" charset="-122"/>
                <a:ea typeface="黑体" panose="02010609060101010101" pitchFamily="49" charset="-122"/>
                <a:cs typeface="黑体" panose="02010609060101010101" pitchFamily="49" charset="-122"/>
              </a:rPr>
              <a:t>4</a:t>
            </a:r>
            <a:r>
              <a:rPr lang="zh-CN" altLang="en-US" sz="1800" b="1">
                <a:latin typeface="黑体" panose="02010609060101010101" pitchFamily="49" charset="-122"/>
                <a:ea typeface="黑体" panose="02010609060101010101" pitchFamily="49" charset="-122"/>
                <a:cs typeface="黑体" panose="02010609060101010101" pitchFamily="49" charset="-122"/>
              </a:rPr>
              <a:t>、没有储层的井</a:t>
            </a:r>
            <a:r>
              <a:rPr lang="en-US" altLang="zh-CN" sz="1800" b="1">
                <a:latin typeface="黑体" panose="02010609060101010101" pitchFamily="49" charset="-122"/>
                <a:ea typeface="黑体" panose="02010609060101010101" pitchFamily="49" charset="-122"/>
                <a:cs typeface="黑体" panose="02010609060101010101" pitchFamily="49" charset="-122"/>
              </a:rPr>
              <a:t>5#</a:t>
            </a:r>
            <a:r>
              <a:rPr lang="zh-CN" altLang="en-US" sz="1800" b="1">
                <a:latin typeface="黑体" panose="02010609060101010101" pitchFamily="49" charset="-122"/>
                <a:ea typeface="黑体" panose="02010609060101010101" pitchFamily="49" charset="-122"/>
                <a:cs typeface="黑体" panose="02010609060101010101" pitchFamily="49" charset="-122"/>
              </a:rPr>
              <a:t>文件夹为空即可；</a:t>
            </a:r>
            <a:endParaRPr lang="zh-CN" altLang="en-US" sz="1800" b="1">
              <a:latin typeface="黑体" panose="02010609060101010101" pitchFamily="49" charset="-122"/>
              <a:ea typeface="黑体" panose="02010609060101010101" pitchFamily="49" charset="-122"/>
              <a:cs typeface="黑体" panose="02010609060101010101" pitchFamily="49" charset="-122"/>
            </a:endParaRPr>
          </a:p>
          <a:p>
            <a:pPr marL="0" indent="0">
              <a:buNone/>
            </a:pPr>
            <a:r>
              <a:rPr lang="en-US" altLang="zh-CN" sz="1800" b="1">
                <a:latin typeface="黑体" panose="02010609060101010101" pitchFamily="49" charset="-122"/>
                <a:ea typeface="黑体" panose="02010609060101010101" pitchFamily="49" charset="-122"/>
                <a:cs typeface="黑体" panose="02010609060101010101" pitchFamily="49" charset="-122"/>
              </a:rPr>
              <a:t>5</a:t>
            </a:r>
            <a:r>
              <a:rPr lang="zh-CN" altLang="en-US" sz="1800" b="1">
                <a:latin typeface="黑体" panose="02010609060101010101" pitchFamily="49" charset="-122"/>
                <a:ea typeface="黑体" panose="02010609060101010101" pitchFamily="49" charset="-122"/>
                <a:cs typeface="黑体" panose="02010609060101010101" pitchFamily="49" charset="-122"/>
              </a:rPr>
              <a:t>、没有固井差井段的井</a:t>
            </a:r>
            <a:r>
              <a:rPr lang="en-US" altLang="zh-CN" sz="1800" b="1">
                <a:latin typeface="黑体" panose="02010609060101010101" pitchFamily="49" charset="-122"/>
                <a:ea typeface="黑体" panose="02010609060101010101" pitchFamily="49" charset="-122"/>
                <a:cs typeface="黑体" panose="02010609060101010101" pitchFamily="49" charset="-122"/>
              </a:rPr>
              <a:t>6#</a:t>
            </a:r>
            <a:r>
              <a:rPr lang="zh-CN" altLang="en-US" sz="1800" b="1">
                <a:latin typeface="黑体" panose="02010609060101010101" pitchFamily="49" charset="-122"/>
                <a:ea typeface="黑体" panose="02010609060101010101" pitchFamily="49" charset="-122"/>
                <a:cs typeface="黑体" panose="02010609060101010101" pitchFamily="49" charset="-122"/>
                <a:sym typeface="+mn-ea"/>
              </a:rPr>
              <a:t>文件夹为空即可。</a:t>
            </a:r>
            <a:endParaRPr lang="en-US" altLang="zh-CN" sz="1800" b="1">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5" name="图片 4"/>
          <p:cNvPicPr>
            <a:picLocks noChangeAspect="1"/>
          </p:cNvPicPr>
          <p:nvPr/>
        </p:nvPicPr>
        <p:blipFill>
          <a:blip r:embed="rId1"/>
          <a:stretch>
            <a:fillRect/>
          </a:stretch>
        </p:blipFill>
        <p:spPr>
          <a:xfrm>
            <a:off x="6446520" y="2404745"/>
            <a:ext cx="2038350" cy="2047875"/>
          </a:xfrm>
          <a:prstGeom prst="rect">
            <a:avLst/>
          </a:prstGeom>
        </p:spPr>
      </p:pic>
      <p:sp>
        <p:nvSpPr>
          <p:cNvPr id="8" name="右箭头 7"/>
          <p:cNvSpPr/>
          <p:nvPr/>
        </p:nvSpPr>
        <p:spPr>
          <a:xfrm>
            <a:off x="6052185" y="3194685"/>
            <a:ext cx="394335" cy="283845"/>
          </a:xfrm>
          <a:prstGeom prst="rightArrow">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 name="右箭头 1"/>
          <p:cNvSpPr/>
          <p:nvPr/>
        </p:nvSpPr>
        <p:spPr>
          <a:xfrm>
            <a:off x="6052185" y="3389630"/>
            <a:ext cx="394335" cy="283845"/>
          </a:xfrm>
          <a:prstGeom prst="rightArrow">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pull dir="l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0" y="2781300"/>
            <a:ext cx="9144000" cy="1285875"/>
          </a:xfrm>
          <a:prstGeom prst="rect">
            <a:avLst/>
          </a:prstGeom>
          <a:solidFill>
            <a:srgbClr val="BF232E"/>
          </a:solidFill>
          <a:ln>
            <a:noFill/>
          </a:ln>
          <a:effectLst>
            <a:outerShdw blurRad="228600" dist="152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rgbClr val="FFFFFF"/>
              </a:solidFill>
              <a:effectLst/>
              <a:uLnTx/>
              <a:uFillTx/>
              <a:latin typeface="+mn-lt"/>
              <a:ea typeface="微软雅黑" panose="020B0503020204020204" pitchFamily="34" charset="-122"/>
              <a:cs typeface="+mn-cs"/>
            </a:endParaRPr>
          </a:p>
        </p:txBody>
      </p:sp>
      <p:sp>
        <p:nvSpPr>
          <p:cNvPr id="22" name="矩形 21"/>
          <p:cNvSpPr/>
          <p:nvPr/>
        </p:nvSpPr>
        <p:spPr>
          <a:xfrm>
            <a:off x="0" y="2781300"/>
            <a:ext cx="1403350" cy="1285875"/>
          </a:xfrm>
          <a:prstGeom prst="rect">
            <a:avLst/>
          </a:prstGeom>
          <a:solidFill>
            <a:srgbClr val="BF23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rgbClr val="FFFFFF"/>
              </a:solidFill>
              <a:effectLst/>
              <a:uLnTx/>
              <a:uFillTx/>
              <a:latin typeface="+mn-lt"/>
              <a:ea typeface="微软雅黑" panose="020B0503020204020204" pitchFamily="34" charset="-122"/>
              <a:cs typeface="+mn-cs"/>
            </a:endParaRPr>
          </a:p>
        </p:txBody>
      </p:sp>
      <p:grpSp>
        <p:nvGrpSpPr>
          <p:cNvPr id="8195" name="组合 27"/>
          <p:cNvGrpSpPr/>
          <p:nvPr/>
        </p:nvGrpSpPr>
        <p:grpSpPr>
          <a:xfrm>
            <a:off x="1187450" y="2987675"/>
            <a:ext cx="585788" cy="666750"/>
            <a:chOff x="2608294" y="176834"/>
            <a:chExt cx="792088" cy="900882"/>
          </a:xfrm>
        </p:grpSpPr>
        <p:sp>
          <p:nvSpPr>
            <p:cNvPr id="8196" name="矩形 25"/>
            <p:cNvSpPr/>
            <p:nvPr/>
          </p:nvSpPr>
          <p:spPr>
            <a:xfrm rot="2700000">
              <a:off x="2608588" y="436268"/>
              <a:ext cx="791490" cy="272615"/>
            </a:xfrm>
            <a:prstGeom prst="rect">
              <a:avLst/>
            </a:prstGeom>
            <a:solidFill>
              <a:srgbClr val="FFAC84"/>
            </a:solidFill>
            <a:ln w="25400">
              <a:noFill/>
            </a:ln>
          </p:spPr>
          <p:txBody>
            <a:bodyPr anchor="ctr"/>
            <a:p>
              <a:pPr algn="ctr"/>
              <a:endParaRPr lang="zh-CN" altLang="en-US" sz="3200" dirty="0">
                <a:solidFill>
                  <a:srgbClr val="FFFFFF"/>
                </a:solidFill>
                <a:latin typeface="Arial" panose="020B0604020202020204" pitchFamily="34" charset="0"/>
                <a:ea typeface="微软雅黑" panose="020B0503020204020204" pitchFamily="34" charset="-122"/>
              </a:endParaRPr>
            </a:p>
          </p:txBody>
        </p:sp>
        <p:sp>
          <p:nvSpPr>
            <p:cNvPr id="8197" name="矩形 26"/>
            <p:cNvSpPr/>
            <p:nvPr/>
          </p:nvSpPr>
          <p:spPr>
            <a:xfrm rot="8100000">
              <a:off x="2608294" y="805307"/>
              <a:ext cx="792088" cy="272409"/>
            </a:xfrm>
            <a:prstGeom prst="rect">
              <a:avLst/>
            </a:prstGeom>
            <a:solidFill>
              <a:srgbClr val="FFAC84">
                <a:alpha val="50195"/>
              </a:srgbClr>
            </a:solidFill>
            <a:ln w="25400">
              <a:noFill/>
            </a:ln>
          </p:spPr>
          <p:txBody>
            <a:bodyPr rot="10800000" anchor="ctr"/>
            <a:p>
              <a:pPr algn="ctr"/>
              <a:endParaRPr lang="zh-CN" altLang="en-US" sz="3200" dirty="0">
                <a:solidFill>
                  <a:srgbClr val="FFFFFF"/>
                </a:solidFill>
                <a:latin typeface="Arial" panose="020B0604020202020204" pitchFamily="34" charset="0"/>
                <a:ea typeface="微软雅黑" panose="020B0503020204020204" pitchFamily="34" charset="-122"/>
              </a:endParaRPr>
            </a:p>
          </p:txBody>
        </p:sp>
      </p:grpSp>
      <p:sp>
        <p:nvSpPr>
          <p:cNvPr id="8198" name="TextBox 17"/>
          <p:cNvSpPr txBox="1"/>
          <p:nvPr/>
        </p:nvSpPr>
        <p:spPr>
          <a:xfrm>
            <a:off x="323850" y="2978150"/>
            <a:ext cx="762635" cy="953135"/>
          </a:xfrm>
          <a:prstGeom prst="rect">
            <a:avLst/>
          </a:prstGeom>
          <a:noFill/>
          <a:ln w="9525">
            <a:noFill/>
          </a:ln>
        </p:spPr>
        <p:txBody>
          <a:bodyPr wrap="none" anchor="t">
            <a:spAutoFit/>
          </a:bodyPr>
          <a:p>
            <a:r>
              <a:rPr lang="en-US" altLang="zh-CN" sz="3200" b="1" dirty="0">
                <a:solidFill>
                  <a:schemeClr val="bg1"/>
                </a:solidFill>
                <a:latin typeface="Impact" panose="020B0806030902050204" pitchFamily="34" charset="0"/>
                <a:ea typeface="Arial Unicode MS" panose="020B0604020202020204" pitchFamily="34" charset="-122"/>
              </a:rPr>
              <a:t>0 2</a:t>
            </a:r>
            <a:endParaRPr lang="en-US" altLang="zh-CN" sz="3200" b="1" dirty="0">
              <a:solidFill>
                <a:schemeClr val="bg1"/>
              </a:solidFill>
              <a:latin typeface="Impact" panose="020B0806030902050204" pitchFamily="34" charset="0"/>
              <a:ea typeface="Arial Unicode MS" panose="020B0604020202020204" pitchFamily="34" charset="-122"/>
            </a:endParaRPr>
          </a:p>
          <a:p>
            <a:r>
              <a:rPr lang="en-US" altLang="zh-CN" sz="2400" b="1" dirty="0">
                <a:solidFill>
                  <a:schemeClr val="bg1"/>
                </a:solidFill>
                <a:latin typeface="Impact" panose="020B0806030902050204" pitchFamily="34" charset="0"/>
                <a:ea typeface="Arial Unicode MS" panose="020B0604020202020204" pitchFamily="34" charset="-122"/>
              </a:rPr>
              <a:t>STEP</a:t>
            </a:r>
            <a:endParaRPr lang="zh-CN" altLang="en-US" sz="2400" b="1" dirty="0">
              <a:solidFill>
                <a:schemeClr val="bg1"/>
              </a:solidFill>
              <a:latin typeface="Impact" panose="020B0806030902050204" pitchFamily="34" charset="0"/>
              <a:ea typeface="Arial Unicode MS" panose="020B0604020202020204" pitchFamily="34" charset="-122"/>
            </a:endParaRPr>
          </a:p>
        </p:txBody>
      </p:sp>
      <p:pic>
        <p:nvPicPr>
          <p:cNvPr id="8199" name="Picture 3"/>
          <p:cNvPicPr>
            <a:picLocks noChangeAspect="1"/>
          </p:cNvPicPr>
          <p:nvPr/>
        </p:nvPicPr>
        <p:blipFill>
          <a:blip r:embed="rId1"/>
          <a:srcRect t="2766" r="57680" b="7205"/>
          <a:stretch>
            <a:fillRect/>
          </a:stretch>
        </p:blipFill>
        <p:spPr>
          <a:xfrm>
            <a:off x="1403350" y="2797175"/>
            <a:ext cx="180975" cy="1270000"/>
          </a:xfrm>
          <a:prstGeom prst="rect">
            <a:avLst/>
          </a:prstGeom>
          <a:noFill/>
          <a:ln w="9525">
            <a:noFill/>
          </a:ln>
        </p:spPr>
      </p:pic>
      <p:sp>
        <p:nvSpPr>
          <p:cNvPr id="8200" name="TextBox 39"/>
          <p:cNvSpPr txBox="1"/>
          <p:nvPr/>
        </p:nvSpPr>
        <p:spPr>
          <a:xfrm>
            <a:off x="1763713" y="3141663"/>
            <a:ext cx="6049962" cy="583565"/>
          </a:xfrm>
          <a:prstGeom prst="rect">
            <a:avLst/>
          </a:prstGeom>
          <a:noFill/>
          <a:ln w="3175">
            <a:noFill/>
          </a:ln>
        </p:spPr>
        <p:txBody>
          <a:bodyPr anchor="t">
            <a:spAutoFit/>
          </a:bodyPr>
          <a:p>
            <a:r>
              <a:rPr lang="zh-CN" altLang="en-US" sz="3200" b="1" dirty="0">
                <a:solidFill>
                  <a:schemeClr val="bg1"/>
                </a:solidFill>
                <a:latin typeface="Arial" panose="020B0604020202020204" pitchFamily="34" charset="0"/>
                <a:ea typeface="黑体" panose="02010609060101010101" pitchFamily="49" charset="-122"/>
              </a:rPr>
              <a:t>程序运行</a:t>
            </a:r>
            <a:endParaRPr lang="zh-CN" altLang="en-US" sz="3200" b="1" dirty="0">
              <a:solidFill>
                <a:schemeClr val="bg1"/>
              </a:solidFill>
              <a:latin typeface="Arial" panose="020B0604020202020204" pitchFamily="34" charset="0"/>
              <a:ea typeface="黑体" panose="02010609060101010101" pitchFamily="49" charset="-122"/>
            </a:endParaRPr>
          </a:p>
        </p:txBody>
      </p:sp>
      <p:pic>
        <p:nvPicPr>
          <p:cNvPr id="44" name="Picture 4"/>
          <p:cNvPicPr>
            <a:picLocks noChangeAspect="1" noChangeArrowheads="1"/>
          </p:cNvPicPr>
          <p:nvPr/>
        </p:nvPicPr>
        <p:blipFill>
          <a:blip r:embed="rId2"/>
          <a:srcRect/>
          <a:stretch>
            <a:fillRect/>
          </a:stretch>
        </p:blipFill>
        <p:spPr bwMode="auto">
          <a:xfrm>
            <a:off x="7804270" y="3065678"/>
            <a:ext cx="638782" cy="638616"/>
          </a:xfrm>
          <a:prstGeom prst="rect">
            <a:avLst/>
          </a:prstGeom>
          <a:noFill/>
          <a:effectLst>
            <a:reflection blurRad="6350" stA="52000" endA="300" endPos="35000" dir="5400000" sy="-100000" algn="bl" rotWithShape="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4"/>
          <p:cNvSpPr/>
          <p:nvPr/>
        </p:nvSpPr>
        <p:spPr>
          <a:xfrm>
            <a:off x="1214438" y="572294"/>
            <a:ext cx="7133590" cy="460375"/>
          </a:xfrm>
          <a:prstGeom prst="rect">
            <a:avLst/>
          </a:prstGeom>
          <a:noFill/>
          <a:ln w="9525">
            <a:noFill/>
          </a:ln>
        </p:spPr>
        <p:txBody>
          <a:bodyPr wrap="none" anchor="ctr">
            <a:spAutoFit/>
          </a:bodyPr>
          <a:p>
            <a:pPr algn="l">
              <a:buFont typeface="Arial" panose="020B0604020202020204" pitchFamily="34" charset="0"/>
            </a:pPr>
            <a:r>
              <a:rPr lang="zh-CN" altLang="en-US" sz="2400" b="1" dirty="0">
                <a:solidFill>
                  <a:srgbClr val="000000"/>
                </a:solidFill>
                <a:latin typeface="Arial" panose="020B0604020202020204" pitchFamily="34" charset="0"/>
                <a:ea typeface="黑体" panose="02010609060101010101" pitchFamily="49" charset="-122"/>
              </a:rPr>
              <a:t>点击固井质量报告生成程序X64.exe后即可开始运行 </a:t>
            </a:r>
            <a:endParaRPr lang="zh-CN" altLang="en-US" sz="2400" b="1" dirty="0">
              <a:solidFill>
                <a:srgbClr val="000000"/>
              </a:solidFill>
              <a:latin typeface="Arial" panose="020B0604020202020204" pitchFamily="34" charset="0"/>
              <a:ea typeface="黑体" panose="02010609060101010101" pitchFamily="49" charset="-122"/>
            </a:endParaRPr>
          </a:p>
        </p:txBody>
      </p:sp>
      <p:sp>
        <p:nvSpPr>
          <p:cNvPr id="3" name="内容占位符 2"/>
          <p:cNvSpPr>
            <a:spLocks noGrp="1"/>
          </p:cNvSpPr>
          <p:nvPr/>
        </p:nvSpPr>
        <p:spPr>
          <a:xfrm>
            <a:off x="356235" y="1621790"/>
            <a:ext cx="5495925" cy="4351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800" b="1">
                <a:latin typeface="黑体" panose="02010609060101010101" pitchFamily="49" charset="-122"/>
                <a:ea typeface="黑体" panose="02010609060101010101" pitchFamily="49" charset="-122"/>
                <a:cs typeface="黑体" panose="02010609060101010101" pitchFamily="49" charset="-122"/>
                <a:sym typeface="+mn-ea"/>
              </a:rPr>
              <a:t>程序基本流程图：</a:t>
            </a:r>
            <a:endParaRPr lang="zh-CN" altLang="en-US" sz="1800" b="1">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5" name="图片 4"/>
          <p:cNvPicPr>
            <a:picLocks noChangeAspect="1"/>
          </p:cNvPicPr>
          <p:nvPr/>
        </p:nvPicPr>
        <p:blipFill>
          <a:blip r:embed="rId1"/>
          <a:stretch>
            <a:fillRect/>
          </a:stretch>
        </p:blipFill>
        <p:spPr>
          <a:xfrm>
            <a:off x="6446520" y="2404745"/>
            <a:ext cx="2038350" cy="2047875"/>
          </a:xfrm>
          <a:prstGeom prst="rect">
            <a:avLst/>
          </a:prstGeom>
        </p:spPr>
      </p:pic>
      <p:sp>
        <p:nvSpPr>
          <p:cNvPr id="2" name="右箭头 1"/>
          <p:cNvSpPr/>
          <p:nvPr/>
        </p:nvSpPr>
        <p:spPr>
          <a:xfrm>
            <a:off x="6103620" y="4001770"/>
            <a:ext cx="394335" cy="283845"/>
          </a:xfrm>
          <a:prstGeom prst="rightArrow">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 name="文本框 3"/>
          <p:cNvSpPr txBox="1"/>
          <p:nvPr/>
        </p:nvSpPr>
        <p:spPr>
          <a:xfrm>
            <a:off x="377190" y="6433185"/>
            <a:ext cx="8390255" cy="306705"/>
          </a:xfrm>
          <a:prstGeom prst="rect">
            <a:avLst/>
          </a:prstGeom>
          <a:noFill/>
        </p:spPr>
        <p:txBody>
          <a:bodyPr wrap="square" rtlCol="0" anchor="t">
            <a:spAutoFit/>
          </a:bodyPr>
          <a:p>
            <a:pPr marL="0" indent="0">
              <a:buNone/>
            </a:pPr>
            <a:r>
              <a:rPr lang="zh-CN" altLang="en-US" sz="1400" b="1">
                <a:latin typeface="黑体" panose="02010609060101010101" pitchFamily="49" charset="-122"/>
                <a:cs typeface="黑体" panose="02010609060101010101" pitchFamily="49" charset="-122"/>
                <a:sym typeface="+mn-ea"/>
              </a:rPr>
              <a:t>（按照弹窗提示运行即可，如果报错请将</a:t>
            </a:r>
            <a:r>
              <a:rPr lang="en-US" altLang="zh-CN" sz="1400" b="1">
                <a:latin typeface="黑体" panose="02010609060101010101" pitchFamily="49" charset="-122"/>
                <a:cs typeface="黑体" panose="02010609060101010101" pitchFamily="49" charset="-122"/>
                <a:sym typeface="+mn-ea"/>
              </a:rPr>
              <a:t>“</a:t>
            </a:r>
            <a:r>
              <a:rPr lang="zh-CN" altLang="en-US" sz="1400" b="1">
                <a:latin typeface="黑体" panose="02010609060101010101" pitchFamily="49" charset="-122"/>
                <a:cs typeface="黑体" panose="02010609060101010101" pitchFamily="49" charset="-122"/>
                <a:sym typeface="+mn-ea"/>
              </a:rPr>
              <a:t>程序Bug日志.log_file</a:t>
            </a:r>
            <a:r>
              <a:rPr lang="en-US" altLang="zh-CN" sz="1400" b="1">
                <a:latin typeface="黑体" panose="02010609060101010101" pitchFamily="49" charset="-122"/>
                <a:cs typeface="黑体" panose="02010609060101010101" pitchFamily="49" charset="-122"/>
                <a:sym typeface="+mn-ea"/>
              </a:rPr>
              <a:t>”</a:t>
            </a:r>
            <a:r>
              <a:rPr lang="zh-CN" altLang="en-US" sz="1400" b="1">
                <a:latin typeface="黑体" panose="02010609060101010101" pitchFamily="49" charset="-122"/>
                <a:cs typeface="黑体" panose="02010609060101010101" pitchFamily="49" charset="-122"/>
                <a:sym typeface="+mn-ea"/>
              </a:rPr>
              <a:t>文件发给开发者以促进程序的完善）</a:t>
            </a:r>
            <a:endParaRPr lang="zh-CN" altLang="en-US" sz="1400" b="1">
              <a:latin typeface="黑体" panose="02010609060101010101" pitchFamily="49" charset="-122"/>
              <a:cs typeface="黑体" panose="02010609060101010101" pitchFamily="49" charset="-122"/>
              <a:sym typeface="+mn-ea"/>
            </a:endParaRPr>
          </a:p>
        </p:txBody>
      </p:sp>
      <p:pic>
        <p:nvPicPr>
          <p:cNvPr id="10" name="图片 9"/>
          <p:cNvPicPr>
            <a:picLocks noChangeAspect="1"/>
          </p:cNvPicPr>
          <p:nvPr/>
        </p:nvPicPr>
        <p:blipFill>
          <a:blip r:embed="rId2"/>
          <a:stretch>
            <a:fillRect/>
          </a:stretch>
        </p:blipFill>
        <p:spPr>
          <a:xfrm>
            <a:off x="356235" y="2190750"/>
            <a:ext cx="4973955" cy="3905885"/>
          </a:xfrm>
          <a:prstGeom prst="rect">
            <a:avLst/>
          </a:prstGeom>
        </p:spPr>
      </p:pic>
    </p:spTree>
  </p:cSld>
  <p:clrMapOvr>
    <a:masterClrMapping/>
  </p:clrMapOvr>
  <p:transition>
    <p:pull dir="lu"/>
  </p:transition>
</p:sld>
</file>

<file path=ppt/tags/tag1.xml><?xml version="1.0" encoding="utf-8"?>
<p:tagLst xmlns:p="http://schemas.openxmlformats.org/presentationml/2006/main">
  <p:tag name="KSO_WM_UNIT_PLACING_PICTURE_USER_VIEWPORT" val="{&quot;height&quot;:2407,&quot;width&quot;:6130}"/>
</p:tagLst>
</file>

<file path=ppt/tags/tag2.xml><?xml version="1.0" encoding="utf-8"?>
<p:tagLst xmlns:p="http://schemas.openxmlformats.org/presentationml/2006/main">
  <p:tag name="KSO_WM_UNIT_PLACING_PICTURE_USER_VIEWPORT" val="{&quot;height&quot;:3745,&quot;width&quot;:6144}"/>
</p:tagLst>
</file>

<file path=ppt/tags/tag3.xml><?xml version="1.0" encoding="utf-8"?>
<p:tagLst xmlns:p="http://schemas.openxmlformats.org/presentationml/2006/main">
  <p:tag name="REFSHAPE" val="458231972"/>
  <p:tag name="KSO_WM_UNIT_PLACING_PICTURE_USER_VIEWPORT" val="{&quot;height&quot;:4185,&quot;width&quot;:8190}"/>
</p:tagLst>
</file>

<file path=ppt/theme/theme1.xml><?xml version="1.0" encoding="utf-8"?>
<a:theme xmlns:a="http://schemas.openxmlformats.org/drawingml/2006/main" name="生产测井技术汇报（增加内容）-20140906">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solidFill>
          <a:schemeClr val="accent1"/>
        </a:solidFill>
        <a:ln w="9525" cap="flat" cmpd="sng" algn="ctr">
          <a:solidFill>
            <a:schemeClr val="tx1"/>
          </a:solidFill>
          <a:prstDash val="solid"/>
          <a:round/>
          <a:headEnd type="none" w="med" len="med"/>
          <a:tailEnd type="arrow"/>
        </a:ln>
      </a:spPr>
      <a:body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生产测井技术汇报（增加内容）-20140906</Template>
  <TotalTime>0</TotalTime>
  <Words>1665</Words>
  <Application>WPS 演示</Application>
  <PresentationFormat>全屏显示(4:3)</PresentationFormat>
  <Paragraphs>130</Paragraphs>
  <Slides>19</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宋体</vt:lpstr>
      <vt:lpstr>Wingdings</vt:lpstr>
      <vt:lpstr>黑体</vt:lpstr>
      <vt:lpstr>Calibri</vt:lpstr>
      <vt:lpstr>仿宋</vt:lpstr>
      <vt:lpstr>微软雅黑</vt:lpstr>
      <vt:lpstr>Impact</vt:lpstr>
      <vt:lpstr>Arial Unicode MS</vt:lpstr>
      <vt:lpstr>华文行楷</vt:lpstr>
      <vt:lpstr>Arial Unicode MS</vt:lpstr>
      <vt:lpstr>生产测井技术汇报（增加内容）-20140906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中国石油天然气集团公司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李海军</dc:creator>
  <cp:lastModifiedBy>Miracles</cp:lastModifiedBy>
  <cp:revision>918</cp:revision>
  <dcterms:created xsi:type="dcterms:W3CDTF">2014-09-24T08:17:00Z</dcterms:created>
  <dcterms:modified xsi:type="dcterms:W3CDTF">2020-04-02T14:02:02Z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