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5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8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3325-DB89-46D7-94F9-33E9F24D3A2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/>
          </a:bodyPr>
          <a:lstStyle/>
          <a:p>
            <a:r>
              <a:rPr lang="id-ID" sz="6600" dirty="0">
                <a:latin typeface="Cambria" panose="02040503050406030204" pitchFamily="18" charset="0"/>
              </a:rPr>
              <a:t>TUGAS </a:t>
            </a:r>
            <a:endParaRPr lang="en-US" sz="6600" dirty="0">
              <a:latin typeface="Cambria" panose="020405030504060302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2564904"/>
            <a:ext cx="6400800" cy="1752600"/>
          </a:xfrm>
        </p:spPr>
        <p:txBody>
          <a:bodyPr>
            <a:normAutofit/>
          </a:bodyPr>
          <a:lstStyle/>
          <a:p>
            <a:r>
              <a:rPr lang="id-ID" sz="4000" dirty="0">
                <a:latin typeface="Cambria" panose="02040503050406030204" pitchFamily="18" charset="0"/>
              </a:rPr>
              <a:t>MATERI ARRAY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375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2" y="395953"/>
            <a:ext cx="4392488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3200" dirty="0">
                <a:solidFill>
                  <a:schemeClr val="bg1"/>
                </a:solidFill>
                <a:latin typeface="Cambria" panose="02040503050406030204" pitchFamily="18" charset="0"/>
              </a:rPr>
              <a:t>ARRAY DIMENSI 1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916832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361950" algn="l"/>
              </a:tabLst>
            </a:pPr>
            <a:r>
              <a:rPr lang="en-US" sz="2400" dirty="0" err="1"/>
              <a:t>Suatu</a:t>
            </a:r>
            <a:r>
              <a:rPr lang="en-US" sz="2400" dirty="0"/>
              <a:t> Array </a:t>
            </a:r>
            <a:r>
              <a:rPr lang="id-ID" sz="2400" dirty="0"/>
              <a:t>data</a:t>
            </a:r>
            <a:r>
              <a:rPr lang="en-US" sz="2400" dirty="0"/>
              <a:t> </a:t>
            </a:r>
            <a:r>
              <a:rPr lang="en-US" sz="2400" dirty="0" err="1"/>
              <a:t>dideklarasikan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>
              <a:tabLst>
                <a:tab pos="441325" algn="l"/>
              </a:tabLst>
            </a:pPr>
            <a:r>
              <a:rPr lang="id-ID" sz="2400" dirty="0"/>
              <a:t>	</a:t>
            </a:r>
            <a:r>
              <a:rPr lang="id-ID" sz="2400" b="1" dirty="0"/>
              <a:t>float</a:t>
            </a:r>
            <a:r>
              <a:rPr lang="en-US" sz="2400" dirty="0"/>
              <a:t> </a:t>
            </a:r>
            <a:r>
              <a:rPr lang="id-ID" sz="2400" dirty="0"/>
              <a:t>data</a:t>
            </a:r>
            <a:r>
              <a:rPr lang="en-US" sz="2400" dirty="0"/>
              <a:t>[</a:t>
            </a:r>
            <a:r>
              <a:rPr lang="id-ID" sz="2400" dirty="0"/>
              <a:t>10</a:t>
            </a:r>
            <a:r>
              <a:rPr lang="en-US" sz="2400" dirty="0"/>
              <a:t>];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index </a:t>
            </a:r>
            <a:r>
              <a:rPr lang="en-US" sz="2400" dirty="0" err="1"/>
              <a:t>berada</a:t>
            </a:r>
            <a:r>
              <a:rPr lang="en-US" sz="2400" dirty="0"/>
              <a:t> di 00</a:t>
            </a:r>
            <a:r>
              <a:rPr lang="id-ID" sz="2400" dirty="0"/>
              <a:t>18</a:t>
            </a:r>
            <a:r>
              <a:rPr lang="en-US" sz="2400" dirty="0"/>
              <a:t>(H) </a:t>
            </a:r>
            <a:r>
              <a:rPr lang="en-US" sz="2400" dirty="0" err="1"/>
              <a:t>dan</a:t>
            </a:r>
            <a:r>
              <a:rPr lang="id-ID" sz="2400" dirty="0"/>
              <a:t> 	</a:t>
            </a:r>
            <a:r>
              <a:rPr lang="en-US" sz="2400" dirty="0" err="1"/>
              <a:t>ukuran</a:t>
            </a:r>
            <a:r>
              <a:rPr lang="en-US" sz="2400" dirty="0"/>
              <a:t> memory type data </a:t>
            </a:r>
            <a:r>
              <a:rPr lang="id-ID" sz="2400" b="1" dirty="0"/>
              <a:t>float</a:t>
            </a:r>
            <a:r>
              <a:rPr lang="en-US" sz="2400" dirty="0"/>
              <a:t> = </a:t>
            </a:r>
            <a:r>
              <a:rPr lang="id-ID" sz="2400" dirty="0"/>
              <a:t>4</a:t>
            </a:r>
            <a:endParaRPr lang="en-US" sz="2400" dirty="0"/>
          </a:p>
          <a:p>
            <a:pPr>
              <a:tabLst>
                <a:tab pos="441325" algn="l"/>
              </a:tabLst>
            </a:pPr>
            <a:r>
              <a:rPr lang="id-ID" sz="2400" dirty="0"/>
              <a:t>	</a:t>
            </a:r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b="1" dirty="0" err="1"/>
              <a:t>berapa</a:t>
            </a:r>
            <a:r>
              <a:rPr lang="en-US" sz="2400" b="1" dirty="0"/>
              <a:t> </a:t>
            </a:r>
            <a:r>
              <a:rPr lang="id-ID" sz="2400" b="1" dirty="0"/>
              <a:t>jumlah </a:t>
            </a:r>
            <a:r>
              <a:rPr lang="id-ID" sz="2400" dirty="0"/>
              <a:t>elemen array dan </a:t>
            </a:r>
            <a:r>
              <a:rPr lang="id-ID" sz="2400" b="1" dirty="0"/>
              <a:t>tentukan dimana </a:t>
            </a:r>
            <a:r>
              <a:rPr lang="id-ID" sz="2400" dirty="0"/>
              <a:t>	</a:t>
            </a:r>
            <a:r>
              <a:rPr lang="en-US" sz="2400" dirty="0" err="1"/>
              <a:t>alamat</a:t>
            </a:r>
            <a:r>
              <a:rPr lang="en-US" sz="2400" dirty="0"/>
              <a:t> array </a:t>
            </a:r>
            <a:r>
              <a:rPr lang="id-ID" sz="2400" dirty="0"/>
              <a:t>X</a:t>
            </a:r>
            <a:r>
              <a:rPr lang="en-US" sz="2400" dirty="0"/>
              <a:t>[</a:t>
            </a:r>
            <a:r>
              <a:rPr lang="id-ID" sz="2400" dirty="0"/>
              <a:t>5</a:t>
            </a:r>
            <a:r>
              <a:rPr lang="en-US" sz="2400" dirty="0"/>
              <a:t>] ?</a:t>
            </a:r>
            <a:endParaRPr lang="id-ID" sz="2400" dirty="0"/>
          </a:p>
          <a:p>
            <a:pPr>
              <a:tabLst>
                <a:tab pos="441325" algn="l"/>
              </a:tabLst>
            </a:pPr>
            <a:endParaRPr lang="id-ID" sz="2400" dirty="0"/>
          </a:p>
          <a:p>
            <a:pPr marL="457200" indent="-457200">
              <a:buFont typeface="+mj-lt"/>
              <a:buAutoNum type="arabicPeriod" startAt="2"/>
              <a:tabLst>
                <a:tab pos="361950" algn="l"/>
              </a:tabLst>
            </a:pPr>
            <a:r>
              <a:rPr lang="en-US" sz="2400" dirty="0" err="1"/>
              <a:t>Suatu</a:t>
            </a:r>
            <a:r>
              <a:rPr lang="en-US" sz="2400" dirty="0"/>
              <a:t> Array </a:t>
            </a:r>
            <a:r>
              <a:rPr lang="id-ID" sz="2400" dirty="0"/>
              <a:t>X</a:t>
            </a:r>
            <a:r>
              <a:rPr lang="en-US" sz="2400" dirty="0"/>
              <a:t> </a:t>
            </a:r>
            <a:r>
              <a:rPr lang="en-US" sz="2400" dirty="0" err="1"/>
              <a:t>dideklarasikan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>
              <a:tabLst>
                <a:tab pos="441325" algn="l"/>
              </a:tabLst>
            </a:pPr>
            <a:r>
              <a:rPr lang="id-ID" sz="2400" dirty="0"/>
              <a:t>	</a:t>
            </a:r>
            <a:r>
              <a:rPr lang="id-ID" sz="2400" b="1" dirty="0"/>
              <a:t>char</a:t>
            </a:r>
            <a:r>
              <a:rPr lang="en-US" sz="2400" dirty="0"/>
              <a:t> </a:t>
            </a:r>
            <a:r>
              <a:rPr lang="id-ID" sz="2400" dirty="0"/>
              <a:t>X</a:t>
            </a:r>
            <a:r>
              <a:rPr lang="en-US" sz="2400" dirty="0"/>
              <a:t>[</a:t>
            </a:r>
            <a:r>
              <a:rPr lang="id-ID" sz="2400" dirty="0"/>
              <a:t>5</a:t>
            </a:r>
            <a:r>
              <a:rPr lang="en-US" sz="2400" dirty="0"/>
              <a:t>];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index </a:t>
            </a:r>
            <a:r>
              <a:rPr lang="en-US" sz="2400" dirty="0" err="1"/>
              <a:t>berada</a:t>
            </a:r>
            <a:r>
              <a:rPr lang="en-US" sz="2400" dirty="0"/>
              <a:t> di 00</a:t>
            </a:r>
            <a:r>
              <a:rPr lang="id-ID" sz="2400" dirty="0"/>
              <a:t>1A</a:t>
            </a:r>
            <a:r>
              <a:rPr lang="en-US" sz="2400" dirty="0"/>
              <a:t>(H) </a:t>
            </a:r>
            <a:r>
              <a:rPr lang="id-ID" sz="2400" dirty="0"/>
              <a:t>	</a:t>
            </a:r>
            <a:r>
              <a:rPr lang="en-US" sz="2400" dirty="0" err="1"/>
              <a:t>dan</a:t>
            </a:r>
            <a:r>
              <a:rPr lang="id-ID" sz="2400" dirty="0"/>
              <a:t> 	</a:t>
            </a:r>
            <a:r>
              <a:rPr lang="en-US" sz="2400" dirty="0" err="1"/>
              <a:t>ukuran</a:t>
            </a:r>
            <a:r>
              <a:rPr lang="en-US" sz="2400" dirty="0"/>
              <a:t> memory type data </a:t>
            </a:r>
            <a:r>
              <a:rPr lang="id-ID" sz="2400" b="1" dirty="0"/>
              <a:t>char</a:t>
            </a:r>
            <a:r>
              <a:rPr lang="en-US" sz="2400" b="1" dirty="0"/>
              <a:t> = </a:t>
            </a:r>
            <a:r>
              <a:rPr lang="id-ID" sz="2400" b="1" dirty="0"/>
              <a:t>1</a:t>
            </a:r>
            <a:endParaRPr lang="en-US" sz="2400" b="1" dirty="0"/>
          </a:p>
          <a:p>
            <a:pPr>
              <a:tabLst>
                <a:tab pos="441325" algn="l"/>
              </a:tabLst>
            </a:pPr>
            <a:r>
              <a:rPr lang="id-ID" sz="2400" dirty="0"/>
              <a:t>	</a:t>
            </a:r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b="1" dirty="0" err="1"/>
              <a:t>berapa</a:t>
            </a:r>
            <a:r>
              <a:rPr lang="en-US" sz="2400" b="1" dirty="0"/>
              <a:t> </a:t>
            </a:r>
            <a:r>
              <a:rPr lang="id-ID" sz="2400" b="1" dirty="0"/>
              <a:t>jumlah </a:t>
            </a:r>
            <a:r>
              <a:rPr lang="id-ID" sz="2400" dirty="0"/>
              <a:t>elemen array dan </a:t>
            </a:r>
            <a:r>
              <a:rPr lang="id-ID" sz="2400" b="1" dirty="0"/>
              <a:t>tentukan dimana</a:t>
            </a:r>
            <a:r>
              <a:rPr lang="id-ID" sz="2400" dirty="0"/>
              <a:t> 	</a:t>
            </a:r>
            <a:r>
              <a:rPr lang="en-US" sz="2400" dirty="0" err="1"/>
              <a:t>alamat</a:t>
            </a:r>
            <a:r>
              <a:rPr lang="en-US" sz="2400" dirty="0"/>
              <a:t> array </a:t>
            </a:r>
            <a:r>
              <a:rPr lang="id-ID" sz="2400" dirty="0"/>
              <a:t>X</a:t>
            </a:r>
            <a:r>
              <a:rPr lang="en-US" sz="2400" dirty="0"/>
              <a:t>[</a:t>
            </a:r>
            <a:r>
              <a:rPr lang="id-ID" sz="2400" dirty="0"/>
              <a:t>5</a:t>
            </a:r>
            <a:r>
              <a:rPr lang="en-US" sz="2400" dirty="0"/>
              <a:t>] ?</a:t>
            </a:r>
            <a:endParaRPr lang="id-ID" sz="2400" dirty="0"/>
          </a:p>
          <a:p>
            <a:pPr>
              <a:tabLst>
                <a:tab pos="441325" algn="l"/>
              </a:tabLst>
            </a:pPr>
            <a:endParaRPr lang="id-ID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42465"/>
              </p:ext>
            </p:extLst>
          </p:nvPr>
        </p:nvGraphicFramePr>
        <p:xfrm>
          <a:off x="1219430" y="1124744"/>
          <a:ext cx="6448914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Decimal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0</a:t>
                      </a:r>
                      <a:endParaRPr lang="en-US" sz="20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Hexadecimal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47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2" y="395953"/>
            <a:ext cx="4392488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3200" dirty="0">
                <a:solidFill>
                  <a:schemeClr val="bg1"/>
                </a:solidFill>
                <a:latin typeface="Cambria" panose="02040503050406030204" pitchFamily="18" charset="0"/>
              </a:rPr>
              <a:t>ARRAY DIMENSI 2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916832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441325" algn="l"/>
              </a:tabLst>
            </a:pPr>
            <a:r>
              <a:rPr lang="it-IT" sz="2400" dirty="0"/>
              <a:t>Suatu Array X dideklarasikan sebagai berikut : </a:t>
            </a:r>
          </a:p>
          <a:p>
            <a:pPr>
              <a:tabLst>
                <a:tab pos="441325" algn="l"/>
              </a:tabLst>
            </a:pPr>
            <a:r>
              <a:rPr lang="id-ID" sz="2400" dirty="0"/>
              <a:t>	</a:t>
            </a:r>
            <a:r>
              <a:rPr lang="id-ID" sz="2400" b="1" dirty="0"/>
              <a:t>Int</a:t>
            </a:r>
            <a:r>
              <a:rPr lang="it-IT" sz="2400" dirty="0"/>
              <a:t> X[</a:t>
            </a:r>
            <a:r>
              <a:rPr lang="id-ID" sz="2400" dirty="0"/>
              <a:t>5</a:t>
            </a:r>
            <a:r>
              <a:rPr lang="it-IT" sz="2400" dirty="0"/>
              <a:t>][</a:t>
            </a:r>
            <a:r>
              <a:rPr lang="id-ID" sz="2400" dirty="0"/>
              <a:t>5</a:t>
            </a:r>
            <a:r>
              <a:rPr lang="it-IT" sz="2400" dirty="0"/>
              <a:t>], dengan alamat index X[0][0] berada di 00</a:t>
            </a:r>
            <a:r>
              <a:rPr lang="id-ID" sz="2400" dirty="0"/>
              <a:t>A1</a:t>
            </a:r>
            <a:r>
              <a:rPr lang="it-IT" sz="2400" dirty="0"/>
              <a:t>(H) </a:t>
            </a:r>
            <a:r>
              <a:rPr lang="id-ID" sz="2400" dirty="0"/>
              <a:t>	</a:t>
            </a:r>
            <a:r>
              <a:rPr lang="it-IT" sz="2400" dirty="0"/>
              <a:t>dan ukuran type data </a:t>
            </a:r>
            <a:r>
              <a:rPr lang="id-ID" sz="2400" b="1" dirty="0"/>
              <a:t>int</a:t>
            </a:r>
            <a:r>
              <a:rPr lang="it-IT" sz="2400" dirty="0"/>
              <a:t> = </a:t>
            </a:r>
            <a:r>
              <a:rPr lang="id-ID" sz="2400" dirty="0"/>
              <a:t>2</a:t>
            </a:r>
            <a:endParaRPr lang="it-IT" sz="2400" dirty="0"/>
          </a:p>
          <a:p>
            <a:pPr>
              <a:tabLst>
                <a:tab pos="441325" algn="l"/>
              </a:tabLst>
            </a:pPr>
            <a:r>
              <a:rPr lang="id-ID" sz="2400" dirty="0"/>
              <a:t>	</a:t>
            </a:r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b="1" dirty="0" err="1"/>
              <a:t>berapa</a:t>
            </a:r>
            <a:r>
              <a:rPr lang="en-US" sz="2400" b="1" dirty="0"/>
              <a:t> </a:t>
            </a:r>
            <a:r>
              <a:rPr lang="id-ID" sz="2400" b="1" dirty="0"/>
              <a:t>jumlah </a:t>
            </a:r>
            <a:r>
              <a:rPr lang="id-ID" sz="2400" dirty="0"/>
              <a:t>elemen array ?? </a:t>
            </a:r>
          </a:p>
          <a:p>
            <a:pPr>
              <a:tabLst>
                <a:tab pos="441325" algn="l"/>
              </a:tabLst>
            </a:pPr>
            <a:r>
              <a:rPr lang="id-ID" sz="2400" dirty="0"/>
              <a:t>	</a:t>
            </a:r>
            <a:r>
              <a:rPr lang="it-IT" sz="2400" dirty="0"/>
              <a:t>Tentukan</a:t>
            </a:r>
            <a:r>
              <a:rPr lang="id-ID" sz="2400" dirty="0"/>
              <a:t> juga</a:t>
            </a:r>
            <a:r>
              <a:rPr lang="it-IT" sz="2400" dirty="0"/>
              <a:t> berapa alamat array X[3][</a:t>
            </a:r>
            <a:r>
              <a:rPr lang="id-ID" sz="2400" dirty="0"/>
              <a:t>5</a:t>
            </a:r>
            <a:r>
              <a:rPr lang="it-IT" sz="2400" dirty="0"/>
              <a:t>]</a:t>
            </a:r>
            <a:r>
              <a:rPr lang="id-ID" sz="2400" dirty="0"/>
              <a:t> </a:t>
            </a:r>
            <a:r>
              <a:rPr lang="it-IT" sz="2400" dirty="0"/>
              <a:t>berdasarkan </a:t>
            </a:r>
            <a:r>
              <a:rPr lang="it-IT" sz="2400" b="1" dirty="0"/>
              <a:t>cara </a:t>
            </a:r>
            <a:r>
              <a:rPr lang="id-ID" sz="2400" b="1" dirty="0"/>
              <a:t>	</a:t>
            </a:r>
            <a:r>
              <a:rPr lang="it-IT" sz="2400" b="1" dirty="0"/>
              <a:t>pandang baris </a:t>
            </a:r>
            <a:r>
              <a:rPr lang="it-IT" sz="2400" dirty="0"/>
              <a:t>dan</a:t>
            </a:r>
            <a:r>
              <a:rPr lang="id-ID" sz="2400" dirty="0"/>
              <a:t> </a:t>
            </a:r>
            <a:r>
              <a:rPr lang="id-ID" sz="2400" b="1" dirty="0"/>
              <a:t>cara pandang</a:t>
            </a:r>
            <a:r>
              <a:rPr lang="it-IT" sz="2400" b="1" dirty="0"/>
              <a:t> kolom </a:t>
            </a:r>
            <a:r>
              <a:rPr lang="it-IT" sz="2400" dirty="0"/>
              <a:t>?</a:t>
            </a:r>
          </a:p>
          <a:p>
            <a:pPr>
              <a:tabLst>
                <a:tab pos="441325" algn="l"/>
              </a:tabLst>
            </a:pPr>
            <a:endParaRPr lang="id-ID" sz="2400" dirty="0"/>
          </a:p>
          <a:p>
            <a:pPr>
              <a:tabLst>
                <a:tab pos="441325" algn="l"/>
              </a:tabLst>
            </a:pPr>
            <a:endParaRPr lang="id-ID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41400"/>
              </p:ext>
            </p:extLst>
          </p:nvPr>
        </p:nvGraphicFramePr>
        <p:xfrm>
          <a:off x="1219430" y="1124744"/>
          <a:ext cx="6448914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Decimal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0</a:t>
                      </a:r>
                      <a:endParaRPr lang="en-US" sz="20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Hexadecimal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4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2" y="395953"/>
            <a:ext cx="4392488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3200" dirty="0">
                <a:solidFill>
                  <a:schemeClr val="bg1"/>
                </a:solidFill>
                <a:latin typeface="Cambria" panose="02040503050406030204" pitchFamily="18" charset="0"/>
              </a:rPr>
              <a:t>ARRAY DIMENSI 3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91683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441325" algn="l"/>
              </a:tabLst>
            </a:pPr>
            <a:r>
              <a:rPr lang="it-IT" sz="2400" dirty="0"/>
              <a:t>Suatu Array </a:t>
            </a:r>
            <a:r>
              <a:rPr lang="id-ID" sz="2400" dirty="0"/>
              <a:t>M</a:t>
            </a:r>
            <a:r>
              <a:rPr lang="it-IT" sz="2400" dirty="0"/>
              <a:t> dideklarasikan sebagai berikut : </a:t>
            </a:r>
            <a:endParaRPr lang="id-ID" sz="2400" dirty="0"/>
          </a:p>
          <a:p>
            <a:pPr lvl="1">
              <a:tabLst>
                <a:tab pos="441325" algn="l"/>
              </a:tabLst>
            </a:pPr>
            <a:r>
              <a:rPr lang="it-IT" sz="2400" b="1" dirty="0"/>
              <a:t>int</a:t>
            </a:r>
            <a:r>
              <a:rPr lang="it-IT" sz="2400" dirty="0"/>
              <a:t> </a:t>
            </a:r>
            <a:r>
              <a:rPr lang="id-ID" sz="2400" dirty="0"/>
              <a:t>M</a:t>
            </a:r>
            <a:r>
              <a:rPr lang="it-IT" sz="2400" dirty="0"/>
              <a:t> [</a:t>
            </a:r>
            <a:r>
              <a:rPr lang="id-ID" sz="2400" dirty="0"/>
              <a:t>4</a:t>
            </a:r>
            <a:r>
              <a:rPr lang="it-IT" sz="2400" dirty="0"/>
              <a:t>][</a:t>
            </a:r>
            <a:r>
              <a:rPr lang="id-ID" sz="2400" dirty="0"/>
              <a:t>3</a:t>
            </a:r>
            <a:r>
              <a:rPr lang="it-IT" sz="2400" dirty="0"/>
              <a:t>][3], dengan alamat awal index </a:t>
            </a:r>
            <a:r>
              <a:rPr lang="id-ID" sz="2400" dirty="0"/>
              <a:t>M</a:t>
            </a:r>
            <a:r>
              <a:rPr lang="it-IT" sz="2400" dirty="0"/>
              <a:t>[0][0][0] berada di 00</a:t>
            </a:r>
            <a:r>
              <a:rPr lang="id-ID" sz="2400" dirty="0"/>
              <a:t>A1</a:t>
            </a:r>
            <a:r>
              <a:rPr lang="it-IT" sz="2400" dirty="0"/>
              <a:t>(H) dan ukuran type data int = 2 </a:t>
            </a:r>
          </a:p>
          <a:p>
            <a:pPr marL="457200" indent="-457200">
              <a:buFont typeface="+mj-lt"/>
              <a:buAutoNum type="arabicPeriod"/>
              <a:tabLst>
                <a:tab pos="441325" algn="l"/>
              </a:tabLst>
            </a:pPr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b="1" dirty="0" err="1"/>
              <a:t>berapa</a:t>
            </a:r>
            <a:r>
              <a:rPr lang="en-US" sz="2400" b="1" dirty="0"/>
              <a:t> </a:t>
            </a:r>
            <a:r>
              <a:rPr lang="id-ID" sz="2400" b="1" dirty="0"/>
              <a:t>jumlah </a:t>
            </a:r>
            <a:r>
              <a:rPr lang="id-ID" sz="2400" dirty="0"/>
              <a:t>elemen array ?? </a:t>
            </a:r>
          </a:p>
          <a:p>
            <a:pPr>
              <a:tabLst>
                <a:tab pos="441325" algn="l"/>
              </a:tabLst>
            </a:pPr>
            <a:r>
              <a:rPr lang="id-ID" sz="2400" dirty="0"/>
              <a:t>	</a:t>
            </a:r>
            <a:r>
              <a:rPr lang="it-IT" sz="2400" dirty="0"/>
              <a:t>Tentukan</a:t>
            </a:r>
            <a:r>
              <a:rPr lang="id-ID" sz="2400" dirty="0"/>
              <a:t> juga</a:t>
            </a:r>
            <a:r>
              <a:rPr lang="it-IT" sz="2400" dirty="0"/>
              <a:t> </a:t>
            </a:r>
            <a:r>
              <a:rPr lang="it-IT" sz="2400" b="1" dirty="0"/>
              <a:t>berapa alamat array </a:t>
            </a:r>
            <a:r>
              <a:rPr lang="id-ID" sz="2400" dirty="0"/>
              <a:t>M</a:t>
            </a:r>
            <a:r>
              <a:rPr lang="it-IT" sz="2400" dirty="0"/>
              <a:t>[</a:t>
            </a:r>
            <a:r>
              <a:rPr lang="id-ID" sz="2400" dirty="0"/>
              <a:t>4</a:t>
            </a:r>
            <a:r>
              <a:rPr lang="it-IT" sz="2400" dirty="0"/>
              <a:t>][</a:t>
            </a:r>
            <a:r>
              <a:rPr lang="id-ID" sz="2400" dirty="0"/>
              <a:t>3</a:t>
            </a:r>
            <a:r>
              <a:rPr lang="it-IT" sz="2400" dirty="0"/>
              <a:t>][</a:t>
            </a:r>
            <a:r>
              <a:rPr lang="id-ID" sz="2400" dirty="0"/>
              <a:t>3</a:t>
            </a:r>
            <a:r>
              <a:rPr lang="it-IT" sz="2400" dirty="0"/>
              <a:t>]</a:t>
            </a:r>
            <a:r>
              <a:rPr lang="id-ID" sz="2400" dirty="0"/>
              <a:t> ??</a:t>
            </a:r>
          </a:p>
          <a:p>
            <a:pPr>
              <a:tabLst>
                <a:tab pos="441325" algn="l"/>
              </a:tabLst>
            </a:pPr>
            <a:endParaRPr lang="id-ID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23404"/>
              </p:ext>
            </p:extLst>
          </p:nvPr>
        </p:nvGraphicFramePr>
        <p:xfrm>
          <a:off x="1219430" y="1124744"/>
          <a:ext cx="6448914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984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Decimal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0</a:t>
                      </a:r>
                      <a:endParaRPr lang="en-US" sz="2000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Hexadecimal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u="none" strike="noStrike" dirty="0">
                          <a:effectLst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26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2" y="188640"/>
            <a:ext cx="864096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3200" dirty="0">
                <a:solidFill>
                  <a:schemeClr val="bg1"/>
                </a:solidFill>
                <a:latin typeface="Cambria" panose="02040503050406030204" pitchFamily="18" charset="0"/>
              </a:rPr>
              <a:t>IMPLEMENTASI PROGRAM BORLAND C++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716" y="1124744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361950" algn="l"/>
              </a:tabLst>
            </a:pPr>
            <a:r>
              <a:rPr lang="en-US" sz="2400" dirty="0"/>
              <a:t>B</a:t>
            </a:r>
            <a:r>
              <a:rPr lang="id-ID" sz="2400" dirty="0"/>
              <a:t>uatkan program penerapan array dimensi satu dengan menggunakan program borland c++</a:t>
            </a:r>
          </a:p>
          <a:p>
            <a:pPr marL="457200" indent="-457200">
              <a:buFont typeface="+mj-lt"/>
              <a:buAutoNum type="arabicPeriod"/>
              <a:tabLst>
                <a:tab pos="361950" algn="l"/>
              </a:tabLst>
            </a:pPr>
            <a:endParaRPr lang="id-ID" sz="2400" dirty="0"/>
          </a:p>
          <a:p>
            <a:pPr marL="457200" indent="-457200">
              <a:buFont typeface="+mj-lt"/>
              <a:buAutoNum type="arabicPeriod"/>
              <a:tabLst>
                <a:tab pos="361950" algn="l"/>
              </a:tabLst>
            </a:pPr>
            <a:r>
              <a:rPr lang="en-US" sz="2400" dirty="0"/>
              <a:t>B</a:t>
            </a:r>
            <a:r>
              <a:rPr lang="id-ID" sz="2400" dirty="0"/>
              <a:t>uatkan program penerapan array dimensi </a:t>
            </a:r>
            <a:r>
              <a:rPr lang="en-GB" sz="2400" dirty="0"/>
              <a:t>d</a:t>
            </a:r>
            <a:r>
              <a:rPr lang="id-ID" sz="2400" dirty="0"/>
              <a:t>ua dalam bentuk array segitiga atas dengan menggunakan program borland c++ </a:t>
            </a:r>
          </a:p>
          <a:p>
            <a:pPr marL="457200" indent="-457200">
              <a:buFont typeface="+mj-lt"/>
              <a:buAutoNum type="arabicPeriod"/>
              <a:tabLst>
                <a:tab pos="361950" algn="l"/>
              </a:tabLst>
            </a:pPr>
            <a:endParaRPr lang="id-ID" sz="2400" dirty="0"/>
          </a:p>
          <a:p>
            <a:pPr>
              <a:tabLst>
                <a:tab pos="361950" algn="l"/>
              </a:tabLst>
            </a:pPr>
            <a:r>
              <a:rPr lang="id-ID" sz="2400" dirty="0"/>
              <a:t>Program dan tampilan outputnya di screenshoot </a:t>
            </a:r>
          </a:p>
        </p:txBody>
      </p:sp>
    </p:spTree>
    <p:extLst>
      <p:ext uri="{BB962C8B-B14F-4D97-AF65-F5344CB8AC3E}">
        <p14:creationId xmlns:p14="http://schemas.microsoft.com/office/powerpoint/2010/main" val="215257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389</Words>
  <Application>Microsoft Office PowerPoint</Application>
  <PresentationFormat>On-screen Show (4:3)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Office Theme</vt:lpstr>
      <vt:lpstr>TUGAS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 2</dc:title>
  <dc:creator>Kusuma Hati</dc:creator>
  <cp:lastModifiedBy>kitinx@outlook.com</cp:lastModifiedBy>
  <cp:revision>63</cp:revision>
  <dcterms:created xsi:type="dcterms:W3CDTF">2022-03-14T06:37:11Z</dcterms:created>
  <dcterms:modified xsi:type="dcterms:W3CDTF">2022-04-11T09:50:08Z</dcterms:modified>
</cp:coreProperties>
</file>