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8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19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83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71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9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54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44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3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6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23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07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941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4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89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81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2851-17E0-4769-B59C-4345155DCD9F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BA4923-237B-4BB8-A9EE-0EA1A02903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6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86366"/>
            <a:ext cx="7766936" cy="811369"/>
          </a:xfrm>
        </p:spPr>
        <p:txBody>
          <a:bodyPr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VERBS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1026" name="Picture 2" descr="Verbs – English With The 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8501"/>
            <a:ext cx="8724900" cy="43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76" y="0"/>
            <a:ext cx="8596668" cy="485104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>
                <a:solidFill>
                  <a:srgbClr val="000000"/>
                </a:solidFill>
                <a:latin typeface="Baskerville Old Face" panose="02020602080505020303" pitchFamily="18" charset="0"/>
              </a:rPr>
              <a:t>Beberapa Contoh </a:t>
            </a: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Irregular </a:t>
            </a:r>
            <a: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  <a:t>Verb</a:t>
            </a:r>
            <a:b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893071"/>
              </p:ext>
            </p:extLst>
          </p:nvPr>
        </p:nvGraphicFramePr>
        <p:xfrm>
          <a:off x="2678806" y="583146"/>
          <a:ext cx="4900865" cy="6158944"/>
        </p:xfrm>
        <a:graphic>
          <a:graphicData uri="http://schemas.openxmlformats.org/drawingml/2006/table">
            <a:tbl>
              <a:tblPr/>
              <a:tblGrid>
                <a:gridCol w="1131783"/>
                <a:gridCol w="1748798"/>
                <a:gridCol w="2020284"/>
              </a:tblGrid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Verb (V.1)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Simple Past (V.2)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Past Participle (V.3)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Go</a:t>
                      </a:r>
                    </a:p>
                  </a:txBody>
                  <a:tcPr marL="9028" marR="9028" marT="90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Went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Went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Become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Became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Became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Buy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Bought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Bought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Bring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Brought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Brought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Cut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Cut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Cut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Put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Put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Put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Take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Took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Taken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Give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Gave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Given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Know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Knew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Known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Hide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Hid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Hidden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Say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Said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Said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See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Saw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Seen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Sit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Sat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Sat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Drink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Drunk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Drank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Run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Ran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Run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Wake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Woke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Woken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Keep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Kept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Kept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Speak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Spoke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Spoken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Stand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Stood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Stood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Read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Read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Read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663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Teach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Taught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Taught</a:t>
                      </a:r>
                    </a:p>
                  </a:txBody>
                  <a:tcPr marL="9028" marR="9028" marT="18056" marB="18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86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ACTION VERB</a:t>
            </a:r>
            <a:endParaRPr lang="id-ID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215" y="1442434"/>
            <a:ext cx="7977269" cy="44315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ction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verb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adalah kata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kerja untuk menyatakan bahwa 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subject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sedang melakukan suatu 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aksi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atau untuk menyatakan bahwa sesuatu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terjadi. Kata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kerja ini disebut juga 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dynamic verb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berupa tindakan atau kondisi fisik.</a:t>
            </a:r>
          </a:p>
        </p:txBody>
      </p:sp>
    </p:spTree>
    <p:extLst>
      <p:ext uri="{BB962C8B-B14F-4D97-AF65-F5344CB8AC3E}">
        <p14:creationId xmlns:p14="http://schemas.microsoft.com/office/powerpoint/2010/main" val="425949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30558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8596668" cy="4714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1. Action Verb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Beberapa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contoh 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action verb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berdasarka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n jenisnya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adalah sebagai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berikut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:</a:t>
            </a:r>
          </a:p>
          <a:p>
            <a:pPr marL="0" indent="0" algn="just">
              <a:buNone/>
            </a:pP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Jenis Activities</a:t>
            </a: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	Kata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jenis activities misalnya 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eat, listen, play, walk, dan work.</a:t>
            </a:r>
          </a:p>
          <a:p>
            <a:pPr marL="0" indent="0" algn="just">
              <a:buNone/>
            </a:pP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Contoh kalimat:</a:t>
            </a: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They are playing badminton at the stadium. 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(Mereka sedang bermain badminton di stadion.)</a:t>
            </a: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My mother eat an apple at the kitchen. 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( Ibuku memakan apel didapur)</a:t>
            </a: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b.  Jenis Process</a:t>
            </a:r>
            <a:endParaRPr lang="id-ID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Kata jenis Process misalnya </a:t>
            </a:r>
            <a:r>
              <a:rPr lang="id-ID" sz="26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change, grow, melt, shorten, dan widen.</a:t>
            </a:r>
          </a:p>
          <a:p>
            <a:pPr marL="0" indent="0" algn="just">
              <a:buNone/>
            </a:pP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Contoh kalimat:</a:t>
            </a:r>
          </a:p>
          <a:p>
            <a:pPr marL="0" indent="0" algn="just">
              <a:buNone/>
            </a:pP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Rose </a:t>
            </a:r>
            <a:r>
              <a:rPr lang="id-ID" sz="26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grows</a:t>
            </a: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fast.</a:t>
            </a:r>
            <a:r>
              <a:rPr lang="id-ID" sz="26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(Bunga mawar tumbuh dengan cepat.)</a:t>
            </a:r>
            <a:endParaRPr lang="id-ID" sz="2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</a:t>
            </a: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verything </a:t>
            </a:r>
            <a:r>
              <a:rPr lang="id-ID" sz="26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has </a:t>
            </a:r>
            <a:r>
              <a:rPr lang="id-ID" sz="26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changed</a:t>
            </a:r>
            <a:r>
              <a:rPr lang="id-ID" sz="26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 ( semuanya telah berubah</a:t>
            </a:r>
            <a:r>
              <a:rPr lang="id-ID" sz="26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)</a:t>
            </a:r>
          </a:p>
          <a:p>
            <a:pPr marL="0" indent="0" algn="just">
              <a:buNone/>
            </a:pPr>
            <a:r>
              <a:rPr lang="id-ID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c. Jenis Momentary actions</a:t>
            </a:r>
          </a:p>
          <a:p>
            <a:pPr marL="0" indent="0" algn="just">
              <a:buNone/>
            </a:pP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Kata </a:t>
            </a: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jenis Momentary actions misalnya </a:t>
            </a:r>
            <a:r>
              <a:rPr lang="id-ID" sz="26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hit, jump, dan knock.</a:t>
            </a:r>
          </a:p>
          <a:p>
            <a:pPr marL="0" indent="0" algn="just">
              <a:buNone/>
            </a:pP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 </a:t>
            </a: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Kalimat:</a:t>
            </a:r>
          </a:p>
          <a:p>
            <a:pPr marL="0" indent="0" algn="just">
              <a:buNone/>
            </a:pP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Ricky </a:t>
            </a:r>
            <a:r>
              <a:rPr lang="id-ID" sz="26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jumped</a:t>
            </a: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from </a:t>
            </a: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the bed </a:t>
            </a: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( Ricky melompat dari kasur)</a:t>
            </a:r>
          </a:p>
          <a:p>
            <a:pPr marL="0" indent="0" algn="just">
              <a:buNone/>
            </a:pP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She </a:t>
            </a:r>
            <a:r>
              <a:rPr lang="id-ID" sz="26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hitted</a:t>
            </a: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me with a book (Dia </a:t>
            </a:r>
            <a:r>
              <a:rPr lang="id-ID" sz="26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memukulku </a:t>
            </a:r>
            <a:r>
              <a:rPr lang="id-ID" sz="2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dengan sebuah buku)</a:t>
            </a:r>
            <a:endParaRPr lang="id-ID" sz="26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id-ID" sz="28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Stative Verb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55" y="1378040"/>
            <a:ext cx="8596668" cy="45345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Stative Verb adalah kata kerja yang tidak untuk menyatakan aksi melainkan untuk menyatakan kondisi yang tidak (atau cenderung) berubah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Contoh: </a:t>
            </a:r>
            <a:r>
              <a:rPr lang="id-ID" sz="24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love, hate, feel, agree, think, smile, need, want, have</a:t>
            </a:r>
          </a:p>
          <a:p>
            <a:pPr marL="0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 </a:t>
            </a:r>
            <a:r>
              <a:rPr lang="id-ID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love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my family ( Saya mencintai keluarga saya)</a:t>
            </a:r>
          </a:p>
          <a:p>
            <a:pPr marL="0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I </a:t>
            </a:r>
            <a:r>
              <a:rPr lang="id-ID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hate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monday ( Aku benci hari senin )</a:t>
            </a:r>
          </a:p>
        </p:txBody>
      </p:sp>
    </p:spTree>
    <p:extLst>
      <p:ext uri="{BB962C8B-B14F-4D97-AF65-F5344CB8AC3E}">
        <p14:creationId xmlns:p14="http://schemas.microsoft.com/office/powerpoint/2010/main" val="306551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83335"/>
            <a:ext cx="8596668" cy="6375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Pilihlah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simple past (verb-2) yang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tepat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bagi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regular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atau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irregular verb di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dalam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kurung</a:t>
            </a:r>
            <a:r>
              <a:rPr lang="en-US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berikut ini!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1. He had taken his pills before he ... (sleep) last night.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sleeped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B. slept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2. You ... (affect) my decision to apply as a transfer student.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affected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B.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affectted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3. When I ... (buy) my first property, I did a little research.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buyed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B. bought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4. It was Julius von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Haast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 who ... (study) geology and mineralogy at the University of the Rhine.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studied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B.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studyed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5. In 2005 she ... (begin) working at a police office located in Illinois.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begun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B. began</a:t>
            </a:r>
          </a:p>
          <a:p>
            <a:pPr marL="0" indent="0">
              <a:buNone/>
            </a:pP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0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7577"/>
            <a:ext cx="8596668" cy="64265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6. Who just ... (speak) at the conference?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speaked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B. spoke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7. It's been a long time since we last ... (chat)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A. </a:t>
            </a:r>
            <a:r>
              <a:rPr lang="en-US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chated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B. chatted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8. I heard that they ... (cry out) for help.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A.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cried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out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B. </a:t>
            </a:r>
            <a:r>
              <a:rPr lang="en-US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cryed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out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9. He ... (wear) an overcoat with jeans yesterday.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A.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wore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B.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worn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10. The trained nurse ... (touch) blood with gloves.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A.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touch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B. </a:t>
            </a:r>
            <a:r>
              <a:rPr lang="en-US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touched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9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APA </a:t>
            </a:r>
            <a:r>
              <a:rPr lang="id-ID" b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ITU VERBS?</a:t>
            </a:r>
            <a:endParaRPr lang="id-ID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2283"/>
            <a:ext cx="8596668" cy="4689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Verbs 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(kata </a:t>
            </a:r>
            <a:r>
              <a:rPr lang="id-ID" sz="28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kerja)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adalah suatu kata yang berfungsi untuk menunjukkan tindakan dari subject, menunjukkan peristiwa atau keadaan. </a:t>
            </a:r>
          </a:p>
        </p:txBody>
      </p:sp>
    </p:spTree>
    <p:extLst>
      <p:ext uri="{BB962C8B-B14F-4D97-AF65-F5344CB8AC3E}">
        <p14:creationId xmlns:p14="http://schemas.microsoft.com/office/powerpoint/2010/main" val="2732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Macam-Macam Verb</a:t>
            </a:r>
            <a: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  <a:t/>
            </a:r>
            <a:br>
              <a:rPr lang="id-ID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6525"/>
            <a:ext cx="8596668" cy="4714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Verb dapat dikelompokkan menjadi: 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transitive dan intransitive verb, regular dan irregular verb, action dan stative </a:t>
            </a:r>
            <a:r>
              <a:rPr lang="id-ID" sz="28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verb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0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Transitive Dan Intransitive Verb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Transitive verb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adalah kata kerja yang diikuti 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direct object 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yang menerima aksi dari subject, sementara intransitive verb 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tidak</a:t>
            </a:r>
            <a:r>
              <a:rPr lang="id-ID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karena aksi yang dilakukan </a:t>
            </a:r>
            <a:r>
              <a:rPr lang="id-ID" sz="28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subject memang </a:t>
            </a:r>
            <a:r>
              <a:rPr lang="id-ID" sz="28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tidak melibatkan direct object.</a:t>
            </a:r>
          </a:p>
        </p:txBody>
      </p:sp>
    </p:spTree>
    <p:extLst>
      <p:ext uri="{BB962C8B-B14F-4D97-AF65-F5344CB8AC3E}">
        <p14:creationId xmlns:p14="http://schemas.microsoft.com/office/powerpoint/2010/main" val="9379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Beberapa contoh Transitive dan Intransitive Verb</a:t>
            </a:r>
            <a:endParaRPr lang="id-ID" sz="32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11285"/>
              </p:ext>
            </p:extLst>
          </p:nvPr>
        </p:nvGraphicFramePr>
        <p:xfrm>
          <a:off x="1815921" y="1416677"/>
          <a:ext cx="6877318" cy="5125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6335"/>
                <a:gridCol w="3240983"/>
              </a:tblGrid>
              <a:tr h="9395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transitive verb</a:t>
                      </a:r>
                      <a:endParaRPr lang="id-ID" sz="28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intransitive verb</a:t>
                      </a:r>
                      <a:endParaRPr lang="id-ID" sz="28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418620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bring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buy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hit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send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eat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drink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  <a:ea typeface="+mn-ea"/>
                          <a:cs typeface="+mn-cs"/>
                        </a:rPr>
                        <a:t>kick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push</a:t>
                      </a:r>
                      <a:endParaRPr lang="id-ID" sz="28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arrive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come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listen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>
                          <a:effectLst/>
                          <a:latin typeface="Baskerville Old Face" panose="02020602080505020303" pitchFamily="18" charset="0"/>
                        </a:rPr>
                        <a:t>sneeze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</a:rPr>
                        <a:t>work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cry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id-ID" sz="2800" dirty="0" smtClean="0">
                          <a:effectLst/>
                          <a:latin typeface="Baskerville Old Face" panose="020206020805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</a:t>
                      </a:r>
                      <a:endParaRPr lang="id-ID" sz="28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2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160589"/>
            <a:ext cx="10148551" cy="388077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1. TRANSITIVE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400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He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</a:t>
            </a:r>
            <a:r>
              <a:rPr lang="id-ID" sz="2400" b="1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eats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400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banana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400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every morning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 (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Dia mengirimi saya kartu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pos)</a:t>
            </a: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     </a:t>
            </a:r>
            <a:r>
              <a:rPr lang="id-ID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       V          O                   Adv</a:t>
            </a:r>
          </a:p>
          <a:p>
            <a:pPr marL="0" indent="0">
              <a:buNone/>
            </a:pPr>
            <a:endParaRPr lang="id-ID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 INTRANSITIVE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000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Gita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id-ID" sz="2000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often</a:t>
            </a: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</a:t>
            </a:r>
            <a:r>
              <a:rPr lang="id-ID" sz="2000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sneezes</a:t>
            </a: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</a:t>
            </a:r>
            <a:r>
              <a:rPr lang="id-ID" sz="2000" u="sng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when sweeping floor.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(Gita </a:t>
            </a: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sering bersin-bersin ketika 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menyapu lantai)</a:t>
            </a:r>
          </a:p>
          <a:p>
            <a:pPr marL="0" indent="0">
              <a:buNone/>
            </a:pP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     Adv      V               Adv</a:t>
            </a:r>
            <a:endParaRPr lang="id-ID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1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045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Regular Verb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958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Regular Verbs, </a:t>
            </a: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seperti namanya, adalah kata kerja reguler atau biasa. Kata kerja ini mudah diprediksi dan bentuk simple past serta past participle-nya cukup diberi akhiran -ed pada infinitif untuk membentuk kata kerja reguler tersebut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Bila kata kerja berakhiran -e, maka cukup tambahkan -</a:t>
            </a:r>
            <a:r>
              <a:rPr lang="sv-SE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d.</a:t>
            </a:r>
            <a:endParaRPr lang="id-ID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Contoh: </a:t>
            </a:r>
            <a:r>
              <a:rPr lang="id-ID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hope, hoped, hoped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v-SE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Bila </a:t>
            </a:r>
            <a:r>
              <a:rPr lang="sv-SE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kata kerja berakhiran -y, maka hilangkan -y dan gantikan dengan -ied</a:t>
            </a:r>
            <a:r>
              <a:rPr lang="sv-SE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  <a:endParaRPr lang="id-ID" sz="2000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Contoh: </a:t>
            </a:r>
            <a:r>
              <a:rPr lang="id-ID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study, studied, studied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d-ID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Bila kata kerja berakhiran dengan huruf vokal dan konsonan, konsonan tersebut digandakan dan ditambahi dengan -ed</a:t>
            </a: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id-ID" sz="20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    Contoh: </a:t>
            </a:r>
            <a:r>
              <a:rPr lang="id-ID" sz="20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hug, hugged, hugged</a:t>
            </a:r>
            <a:endParaRPr lang="id-ID" b="1" dirty="0" smtClean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id-ID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107324"/>
            <a:ext cx="8596668" cy="588135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Beberapa Contoh</a:t>
            </a:r>
            <a:r>
              <a:rPr lang="id-ID" dirty="0">
                <a:solidFill>
                  <a:srgbClr val="000000"/>
                </a:solidFill>
                <a:latin typeface="Baskerville Old Face" panose="02020602080505020303" pitchFamily="18" charset="0"/>
              </a:rPr>
              <a:t> </a:t>
            </a:r>
            <a:r>
              <a:rPr lang="id-ID" i="1" dirty="0" smtClean="0">
                <a:solidFill>
                  <a:srgbClr val="000000"/>
                </a:solidFill>
                <a:latin typeface="Baskerville Old Face" panose="02020602080505020303" pitchFamily="18" charset="0"/>
              </a:rPr>
              <a:t>Regular Verbs</a:t>
            </a:r>
            <a:r>
              <a:rPr lang="id-ID" dirty="0">
                <a:solidFill>
                  <a:srgbClr val="000000"/>
                </a:solidFill>
                <a:latin typeface="Baskerville Old Face" panose="02020602080505020303" pitchFamily="18" charset="0"/>
              </a:rPr>
              <a:t>.</a:t>
            </a:r>
            <a:endParaRPr lang="id-ID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296527"/>
              </p:ext>
            </p:extLst>
          </p:nvPr>
        </p:nvGraphicFramePr>
        <p:xfrm>
          <a:off x="1764406" y="631066"/>
          <a:ext cx="6336405" cy="6226924"/>
        </p:xfrm>
        <a:graphic>
          <a:graphicData uri="http://schemas.openxmlformats.org/drawingml/2006/table">
            <a:tbl>
              <a:tblPr/>
              <a:tblGrid>
                <a:gridCol w="1463300"/>
                <a:gridCol w="2261048"/>
                <a:gridCol w="2612057"/>
              </a:tblGrid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Verb (V.1)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Simple Past (V.2)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1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Past Participle (V.3)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Hug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Hugged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Hugged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Toss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Tossed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Tossed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Race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Raced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Raced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Dry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Dried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Dried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Fry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Fried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Fried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Cry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Cried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Cried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Study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Studied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Studied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Call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Called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Called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Visit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Visited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Visited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Wish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Wished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Wished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Serve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Served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Served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Show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Showed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Showed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Dance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Danced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Danced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Watch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Watched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Watched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Learn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Learned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Learned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Fill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Filled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Filled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Want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Wanted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Wanted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Close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Closed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Closed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Believe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Believed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Believed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Trus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Trusted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Trusted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3042"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Hope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Hoped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skerville Old Face" panose="02020602080505020303" pitchFamily="18" charset="0"/>
                        </a:rPr>
                        <a:t>Hoped</a:t>
                      </a:r>
                    </a:p>
                  </a:txBody>
                  <a:tcPr marL="7765" marR="7765" marT="15531" marB="1553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171719"/>
            <a:ext cx="8596668" cy="665408"/>
          </a:xfrm>
        </p:spPr>
        <p:txBody>
          <a:bodyPr>
            <a:normAutofit fontScale="90000"/>
          </a:bodyPr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Irregular Verb</a:t>
            </a:r>
            <a:br>
              <a:rPr lang="id-ID" b="1" dirty="0">
                <a:solidFill>
                  <a:schemeClr val="tx1"/>
                </a:solidFill>
                <a:latin typeface="Baskerville Old Face" panose="02020602080505020303" pitchFamily="18" charset="0"/>
              </a:rPr>
            </a:br>
            <a:endParaRPr lang="id-ID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4097"/>
            <a:ext cx="9007579" cy="53072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Irregular Verbs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 adalah kebalikan dari </a:t>
            </a:r>
            <a:r>
              <a:rPr lang="id-ID" sz="24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regular verbs, 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yakni kata kerja yang tidak beraturan. Ciri-cirinya adalah tidak mudah diprediksi dan tidak memiliki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akhiran </a:t>
            </a:r>
            <a:r>
              <a:rPr lang="id-ID" sz="2400" b="1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-ed 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di belakang infinitifnya. Bentuk </a:t>
            </a:r>
            <a:r>
              <a:rPr lang="id-ID" sz="24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simple past 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dan </a:t>
            </a:r>
            <a:r>
              <a:rPr lang="id-ID" sz="2400" b="1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past participle</a:t>
            </a:r>
            <a:r>
              <a:rPr lang="id-ID" sz="24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-nya</a:t>
            </a:r>
            <a:r>
              <a:rPr lang="id-ID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harus dipelajari dan dihafalkan agar dapat menggunakannya dengan leluasa dalam berbagai struktur kalimat Bahasa </a:t>
            </a:r>
            <a:r>
              <a:rPr lang="id-ID" sz="2400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Inggris.</a:t>
            </a:r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just"/>
            <a:endParaRPr lang="id-ID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74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644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Baskerville Old Face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VERBS</vt:lpstr>
      <vt:lpstr>APA ITU VERBS?</vt:lpstr>
      <vt:lpstr>Macam-Macam Verb </vt:lpstr>
      <vt:lpstr>Transitive Dan Intransitive Verb</vt:lpstr>
      <vt:lpstr>Beberapa contoh Transitive dan Intransitive Verb</vt:lpstr>
      <vt:lpstr>PowerPoint Presentation</vt:lpstr>
      <vt:lpstr>Regular Verb</vt:lpstr>
      <vt:lpstr>Beberapa Contoh Regular Verbs.</vt:lpstr>
      <vt:lpstr>Irregular Verb </vt:lpstr>
      <vt:lpstr>Beberapa Contoh Irregular Verb </vt:lpstr>
      <vt:lpstr>ACTION VERB</vt:lpstr>
      <vt:lpstr>PowerPoint Presentation</vt:lpstr>
      <vt:lpstr>PowerPoint Presentation</vt:lpstr>
      <vt:lpstr>Stative Verb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VERBS</dc:title>
  <dc:creator>Aji</dc:creator>
  <cp:lastModifiedBy>Aji</cp:lastModifiedBy>
  <cp:revision>47</cp:revision>
  <dcterms:created xsi:type="dcterms:W3CDTF">2020-07-06T02:21:37Z</dcterms:created>
  <dcterms:modified xsi:type="dcterms:W3CDTF">2020-07-13T01:02:41Z</dcterms:modified>
</cp:coreProperties>
</file>