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25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7337F-8094-4CFF-B21F-4CC0A3C539F2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10625-EB09-4EEB-AD1D-C5A9D77BA2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47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10625-EB09-4EEB-AD1D-C5A9D77BA2E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3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7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568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24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3150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259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72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14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24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7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4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85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26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8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5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86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16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FEE-0708-4AA9-AB7A-5CBB184C67C9}" type="datetimeFigureOut">
              <a:rPr lang="id-ID" smtClean="0"/>
              <a:t>06/07/2020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4F6701-1451-418D-8602-455B84499D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143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586855"/>
            <a:ext cx="10207589" cy="682388"/>
          </a:xfrm>
        </p:spPr>
        <p:txBody>
          <a:bodyPr/>
          <a:lstStyle/>
          <a:p>
            <a:pPr algn="ctr"/>
            <a:r>
              <a:rPr lang="id-ID" sz="4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CONJUNCTION AND INTERJECTION</a:t>
            </a:r>
            <a:endParaRPr lang="id-ID" sz="4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392073"/>
            <a:ext cx="7766936" cy="627796"/>
          </a:xfrm>
        </p:spPr>
        <p:txBody>
          <a:bodyPr>
            <a:norm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KATA PENGHUBUNG DAN KATA SERU</a:t>
            </a: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Penjelasan Jenis Conjunction (Kata Penghubung) dan Conto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417"/>
            <a:ext cx="5441429" cy="332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Of 60+ Interjections With Definition &amp; Useful Example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91" y="2413415"/>
            <a:ext cx="5622074" cy="335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4813"/>
            <a:ext cx="8596668" cy="657318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Beberapa contoh kata yang termasuk ke dalam SUBORDINATING CONJUNCTION : 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lthough, though : meskipun, walaupun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ecause, cause, for : karena, sebab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efore : sebelum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after : 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setelah</a:t>
            </a: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if : jika</a:t>
            </a: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since : sejak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t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ill, until : sampai, hingga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w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hat : apa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w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here : dimana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w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hen : ketika</a:t>
            </a:r>
          </a:p>
          <a:p>
            <a:pPr marL="0" indent="0" algn="just">
              <a:buNone/>
            </a:pPr>
            <a:r>
              <a:rPr lang="id-ID" sz="24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w</a:t>
            </a: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henever : kapanpun</a:t>
            </a: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whether : apakah</a:t>
            </a: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while : sementara itu</a:t>
            </a: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during : selama</a:t>
            </a:r>
          </a:p>
          <a:p>
            <a:pPr marL="0" indent="0" algn="just">
              <a:buNone/>
            </a:pPr>
            <a:endParaRPr lang="id-ID" sz="2400" i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319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KALIMAT</a:t>
            </a: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52" y="1364105"/>
            <a:ext cx="10792918" cy="4946754"/>
          </a:xfrm>
        </p:spPr>
        <p:txBody>
          <a:bodyPr/>
          <a:lstStyle/>
          <a:p>
            <a:pPr marL="0" indent="0">
              <a:buNone/>
            </a:pPr>
            <a:r>
              <a:rPr lang="id-ID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Although : </a:t>
            </a:r>
            <a:r>
              <a:rPr lang="id-ID" sz="3200" u="sng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Although she is sick</a:t>
            </a:r>
            <a:r>
              <a:rPr lang="id-ID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id-ID" sz="3200" u="sng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she goes to school</a:t>
            </a:r>
            <a:r>
              <a:rPr lang="id-ID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id-ID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                   </a:t>
            </a: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Dependent Clause                  Independent </a:t>
            </a:r>
            <a: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  <a:t>Clause</a:t>
            </a:r>
          </a:p>
          <a:p>
            <a:pPr marL="0" indent="0">
              <a:buNone/>
            </a:pPr>
            <a:endParaRPr lang="id-ID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Because : </a:t>
            </a:r>
            <a:r>
              <a:rPr lang="id-ID" sz="2800" u="sng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The pilot don’t do the flight</a:t>
            </a: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id-ID" sz="2800" u="sng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because the situation is not safe. 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                             </a:t>
            </a: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Independent Clause                                        Dependent Clause</a:t>
            </a:r>
          </a:p>
          <a:p>
            <a:pPr marL="0" indent="0">
              <a:buNone/>
            </a:pPr>
            <a:r>
              <a:rPr lang="id-ID" sz="3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If : </a:t>
            </a:r>
            <a:r>
              <a:rPr lang="id-ID" sz="3600" u="sng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If I have much money,</a:t>
            </a:r>
            <a:r>
              <a:rPr lang="id-ID" sz="3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id-ID" sz="3600" u="sng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 will buy the expensive car.</a:t>
            </a:r>
          </a:p>
          <a:p>
            <a:pPr marL="0" indent="0">
              <a:buNone/>
            </a:pP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     </a:t>
            </a: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Dependent 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Clause                                              Independent </a:t>
            </a: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Clause</a:t>
            </a:r>
            <a:endParaRPr lang="id-ID" sz="2000" u="sng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0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9436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INTERJECTION</a:t>
            </a: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9921" y="1469037"/>
            <a:ext cx="9908498" cy="45723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Interjection adalah kata singkat dalam bahasa inggris yang menggambarkan ungkapan perasaan/emosi seseorang.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Ah : Ah! I get high score in the math exam. 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(ah menggambarkan ungkapan   		gembira)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Aha : Aha! I’m so happy because I will be free for a week.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id-ID" sz="2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(ah menggambarkan 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			ungkapan </a:t>
            </a:r>
            <a:r>
              <a:rPr lang="id-ID" sz="2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gembira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)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Wow : Wow! </a:t>
            </a:r>
            <a:r>
              <a:rPr lang="id-ID" sz="240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That’s amazing.</a:t>
            </a:r>
            <a:endParaRPr lang="id-ID" sz="2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515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EXERCISES</a:t>
            </a: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203"/>
            <a:ext cx="8596668" cy="53215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d-ID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like sugar in my tea,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 don't like milk in it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id-ID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A. and 					C. or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B. but					D. so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Listen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to the story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answer the questions in complete sentences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id-ID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A. and 					C. but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B. because				D. or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it Thursday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Friday today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?</a:t>
            </a:r>
            <a:endParaRPr lang="id-ID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A. and					C. or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B. but					D. then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9803"/>
            <a:ext cx="8596668" cy="6445771"/>
          </a:xfrm>
        </p:spPr>
        <p:txBody>
          <a:bodyPr>
            <a:normAutofit/>
          </a:bodyPr>
          <a:lstStyle/>
          <a:p>
            <a:pPr marL="457200" lvl="0" indent="-457200">
              <a:buClr>
                <a:srgbClr val="90C226"/>
              </a:buClr>
              <a:buAutoNum type="arabicPeriod" startAt="4"/>
            </a:pP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He </a:t>
            </a: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was late </a:t>
            </a:r>
            <a:r>
              <a:rPr lang="id-ID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the bus didn't come</a:t>
            </a: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.</a:t>
            </a:r>
            <a:endParaRPr lang="id-ID" sz="2400" dirty="0" smtClean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A. although					C. but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B. because						D. or</a:t>
            </a:r>
            <a:endParaRPr lang="en-US" sz="24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457200" lvl="0" indent="-457200">
              <a:buClr>
                <a:srgbClr val="90C226"/>
              </a:buClr>
              <a:buAutoNum type="arabicPeriod" startAt="5"/>
            </a:pP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We </a:t>
            </a: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were very tired</a:t>
            </a:r>
            <a:r>
              <a:rPr lang="id-ID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....</a:t>
            </a: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happy after our flight to Sydney</a:t>
            </a: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.</a:t>
            </a:r>
            <a:endParaRPr lang="id-ID" sz="2400" dirty="0" smtClean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	</a:t>
            </a: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A. and							C. or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	</a:t>
            </a:r>
            <a:r>
              <a:rPr lang="id-ID" sz="22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B. but							D. so</a:t>
            </a:r>
            <a:endParaRPr lang="en-US" sz="22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457200" lvl="0" indent="-457200">
              <a:buClr>
                <a:srgbClr val="90C226"/>
              </a:buClr>
              <a:buAutoNum type="arabicPeriod" startAt="6"/>
            </a:pP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They </a:t>
            </a: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climbed the mountain </a:t>
            </a:r>
            <a:r>
              <a:rPr lang="id-ID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it was very windy</a:t>
            </a: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.</a:t>
            </a:r>
            <a:endParaRPr lang="id-ID" sz="2400" dirty="0" smtClean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A. although					C. or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B. nor							D. so</a:t>
            </a:r>
            <a:endParaRPr lang="en-US" sz="24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457200" lvl="0" indent="-457200">
              <a:buClr>
                <a:srgbClr val="90C226"/>
              </a:buClr>
              <a:buAutoNum type="arabicPeriod" startAt="7"/>
            </a:pP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Baskerville Old Face" panose="02020602080505020303" pitchFamily="18" charset="0"/>
              </a:rPr>
              <a:t>Lenny was watching the planes his wife was reading in the car</a:t>
            </a:r>
            <a:r>
              <a:rPr lang="en-US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.</a:t>
            </a:r>
            <a:endParaRPr lang="id-ID" sz="2400" dirty="0" smtClean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A. And							C. So	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24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B. But							D. While</a:t>
            </a:r>
            <a:endParaRPr lang="en-US" sz="24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3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863"/>
            <a:ext cx="8596668" cy="5831500"/>
          </a:xfrm>
        </p:spPr>
        <p:txBody>
          <a:bodyPr>
            <a:normAutofit/>
          </a:bodyPr>
          <a:lstStyle/>
          <a:p>
            <a:pPr marL="457200" lvl="0" indent="-457200">
              <a:buClr>
                <a:srgbClr val="90C226"/>
              </a:buClr>
              <a:buFont typeface="Wingdings 3" charset="2"/>
              <a:buAutoNum type="arabicPeriod" startAt="8"/>
            </a:pPr>
            <a:r>
              <a:rPr lang="en-US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I'll text you </a:t>
            </a:r>
            <a:r>
              <a:rPr lang="id-ID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I have arrived in Toronto.</a:t>
            </a:r>
            <a:endParaRPr lang="id-ID" sz="28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	A. after						C. so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	B. or						</a:t>
            </a:r>
            <a:r>
              <a:rPr lang="id-ID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D</a:t>
            </a:r>
            <a:r>
              <a:rPr lang="id-ID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. then</a:t>
            </a:r>
            <a:endParaRPr lang="en-US" sz="28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457200" lvl="0" indent="-457200">
              <a:buClr>
                <a:srgbClr val="90C226"/>
              </a:buClr>
              <a:buAutoNum type="arabicPeriod" startAt="9"/>
            </a:pPr>
            <a:r>
              <a:rPr lang="en-US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Neither </a:t>
            </a:r>
            <a:r>
              <a:rPr lang="en-US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my brother </a:t>
            </a:r>
            <a:r>
              <a:rPr lang="id-ID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my sister own a car</a:t>
            </a:r>
            <a:r>
              <a:rPr lang="en-US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.</a:t>
            </a:r>
            <a:endParaRPr lang="id-ID" sz="2800" dirty="0" smtClean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A. and						C. nor 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B. but							D. so</a:t>
            </a:r>
            <a:endParaRPr lang="en-US" sz="2800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457200" lvl="0" indent="-457200">
              <a:buClr>
                <a:srgbClr val="90C226"/>
              </a:buClr>
              <a:buAutoNum type="arabicPeriod" startAt="10"/>
            </a:pPr>
            <a:r>
              <a:rPr lang="en-US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sun was warm, </a:t>
            </a:r>
            <a:r>
              <a:rPr lang="id-ID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....</a:t>
            </a:r>
            <a:r>
              <a:rPr lang="en-US" sz="2800" dirty="0">
                <a:solidFill>
                  <a:prstClr val="black"/>
                </a:solidFill>
                <a:latin typeface="Baskerville Old Face" panose="02020602080505020303" pitchFamily="18" charset="0"/>
              </a:rPr>
              <a:t> the wind was a bit too cool</a:t>
            </a:r>
            <a:r>
              <a:rPr lang="en-US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.</a:t>
            </a:r>
            <a:endParaRPr lang="id-ID" sz="2800" dirty="0" smtClean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A. after						C. so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2800" dirty="0" smtClean="0">
                <a:solidFill>
                  <a:prstClr val="black"/>
                </a:solidFill>
                <a:latin typeface="Baskerville Old Face" panose="02020602080505020303" pitchFamily="18" charset="0"/>
              </a:rPr>
              <a:t>	B. nor							D. yet</a:t>
            </a:r>
            <a:endParaRPr lang="id-ID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118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CONJUNCTION/KATA PENGHUBUNG</a:t>
            </a: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879"/>
            <a:ext cx="8596668" cy="4332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Conjunction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dalam bahasa Indonesia memiliki arti </a:t>
            </a:r>
            <a:r>
              <a:rPr lang="id-ID" sz="28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“kata </a:t>
            </a:r>
            <a:r>
              <a:rPr lang="id-ID" sz="28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penghubung”.</a:t>
            </a:r>
            <a:r>
              <a:rPr lang="id-ID" sz="28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Fungsi dari </a:t>
            </a:r>
            <a:r>
              <a:rPr lang="id-ID" sz="28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conjunction 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adalah untuk melengkapi sebuah kalimat atau untuk menyatukan dua klausa menjadi suatu kalimat yang padu.</a:t>
            </a:r>
          </a:p>
        </p:txBody>
      </p:sp>
    </p:spTree>
    <p:extLst>
      <p:ext uri="{BB962C8B-B14F-4D97-AF65-F5344CB8AC3E}">
        <p14:creationId xmlns:p14="http://schemas.microsoft.com/office/powerpoint/2010/main" val="2251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998689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Conjunction terbagi menjadi 2 (dua) jenis:</a:t>
            </a:r>
            <a:endParaRPr lang="id-ID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777"/>
            <a:ext cx="8596668" cy="467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1. COORDINATING CONJUNCTION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 SUBORDINATING CONJUNCTION</a:t>
            </a:r>
            <a:endParaRPr lang="id-ID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285" y="15989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COORDINATING </a:t>
            </a:r>
            <a: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CONJUNCTION</a:t>
            </a:r>
            <a:r>
              <a:rPr lang="id-ID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/>
            </a:r>
            <a:br>
              <a:rPr lang="id-ID" dirty="0">
                <a:solidFill>
                  <a:schemeClr val="accent2"/>
                </a:solidFill>
                <a:latin typeface="Baskerville Old Face" panose="02020602080505020303" pitchFamily="18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54" y="1411081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Jenis conjunction yang berfungsi menghubungkan </a:t>
            </a:r>
            <a:r>
              <a:rPr lang="id-ID" sz="28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word+word (kata+kata), phrase+phrase (frasa+frasa) atau clause+clause (klausa+klausa)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di dalam kalimat yang memiliki tingkatan struktur bahasa yang sama.</a:t>
            </a:r>
          </a:p>
          <a:p>
            <a:pPr marL="0" indent="0" algn="just">
              <a:buNone/>
            </a:pPr>
            <a:r>
              <a:rPr lang="id-ID" sz="28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37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4715"/>
            <a:ext cx="8596668" cy="5606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Beberapa contoh kata yang termasuk ke dalam COORDINATING CONJUNCTION : </a:t>
            </a:r>
          </a:p>
          <a:p>
            <a:pPr marL="0" indent="0">
              <a:buNone/>
            </a:pPr>
            <a:r>
              <a:rPr lang="id-ID" sz="32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</a:t>
            </a:r>
            <a:r>
              <a:rPr lang="id-ID" sz="32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ut : tapi</a:t>
            </a:r>
          </a:p>
          <a:p>
            <a:pPr marL="0" indent="0">
              <a:buNone/>
            </a:pPr>
            <a:r>
              <a:rPr lang="id-ID" sz="32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</a:t>
            </a:r>
            <a:r>
              <a:rPr lang="id-ID" sz="32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nd : dan</a:t>
            </a:r>
          </a:p>
          <a:p>
            <a:pPr marL="0" indent="0">
              <a:buNone/>
            </a:pPr>
            <a:r>
              <a:rPr lang="id-ID" sz="32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</a:t>
            </a:r>
            <a:r>
              <a:rPr lang="id-ID" sz="32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r  : atau</a:t>
            </a:r>
          </a:p>
          <a:p>
            <a:pPr marL="0" indent="0">
              <a:buNone/>
            </a:pPr>
            <a:r>
              <a:rPr lang="id-ID" sz="32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id-ID" sz="32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or : atau (negatif)</a:t>
            </a:r>
          </a:p>
          <a:p>
            <a:pPr marL="0" indent="0">
              <a:buNone/>
            </a:pPr>
            <a:r>
              <a:rPr lang="id-ID" sz="3200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so, therefore, hence: maka dari itu, oleh karena itu</a:t>
            </a:r>
            <a:r>
              <a:rPr lang="id-ID" sz="3200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/>
            </a:r>
            <a:br>
              <a:rPr lang="id-ID" sz="3200" dirty="0">
                <a:solidFill>
                  <a:schemeClr val="accent2"/>
                </a:solidFill>
                <a:latin typeface="Baskerville Old Face" panose="02020602080505020303" pitchFamily="18" charset="0"/>
              </a:rPr>
            </a:br>
            <a:endParaRPr lang="id-ID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94424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4439"/>
            <a:ext cx="8596668" cy="5186923"/>
          </a:xfrm>
        </p:spPr>
        <p:txBody>
          <a:bodyPr>
            <a:normAutofit/>
          </a:bodyPr>
          <a:lstStyle/>
          <a:p>
            <a:pPr marL="0" lvl="0" indent="0">
              <a:buClr>
                <a:srgbClr val="90C226"/>
              </a:buClr>
              <a:buNone/>
            </a:pPr>
            <a:r>
              <a:rPr lang="id-ID" sz="3600" dirty="0">
                <a:solidFill>
                  <a:prstClr val="black"/>
                </a:solidFill>
                <a:latin typeface="Baskerville Old Face" panose="02020602080505020303" pitchFamily="18" charset="0"/>
              </a:rPr>
              <a:t>Contoh : </a:t>
            </a:r>
            <a:r>
              <a:rPr lang="id-ID" sz="3600" b="1" dirty="0">
                <a:solidFill>
                  <a:prstClr val="black"/>
                </a:solidFill>
                <a:latin typeface="Baskerville Old Face" panose="02020602080505020303" pitchFamily="18" charset="0"/>
              </a:rPr>
              <a:t>1. Word+Word (Kata+Kata)</a:t>
            </a:r>
            <a:endParaRPr lang="id-ID" sz="3600" b="1" i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id-ID" sz="3600" dirty="0">
                <a:solidFill>
                  <a:srgbClr val="54A021"/>
                </a:solidFill>
                <a:latin typeface="Baskerville Old Face" panose="02020602080505020303" pitchFamily="18" charset="0"/>
              </a:rPr>
              <a:t>	         </a:t>
            </a:r>
            <a:r>
              <a:rPr lang="id-ID" sz="3600" dirty="0">
                <a:solidFill>
                  <a:prstClr val="black"/>
                </a:solidFill>
                <a:latin typeface="Baskerville Old Face" panose="02020602080505020303" pitchFamily="18" charset="0"/>
              </a:rPr>
              <a:t>-</a:t>
            </a:r>
            <a:r>
              <a:rPr lang="id-ID" sz="3600" dirty="0">
                <a:solidFill>
                  <a:srgbClr val="54A021"/>
                </a:solidFill>
                <a:latin typeface="Baskerville Old Face" panose="02020602080505020303" pitchFamily="18" charset="0"/>
              </a:rPr>
              <a:t> </a:t>
            </a:r>
            <a:r>
              <a:rPr lang="id-ID" sz="3600" dirty="0">
                <a:solidFill>
                  <a:prstClr val="black"/>
                </a:solidFill>
                <a:latin typeface="Baskerville Old Face" panose="02020602080505020303" pitchFamily="18" charset="0"/>
              </a:rPr>
              <a:t>He eats</a:t>
            </a:r>
            <a:r>
              <a:rPr lang="id-ID" sz="3600" dirty="0">
                <a:solidFill>
                  <a:srgbClr val="54A021"/>
                </a:solidFill>
                <a:latin typeface="Baskerville Old Face" panose="02020602080505020303" pitchFamily="18" charset="0"/>
              </a:rPr>
              <a:t> </a:t>
            </a:r>
            <a:r>
              <a:rPr lang="id-ID" sz="3600" b="1" dirty="0">
                <a:solidFill>
                  <a:srgbClr val="54A021"/>
                </a:solidFill>
                <a:latin typeface="Baskerville Old Face" panose="02020602080505020303" pitchFamily="18" charset="0"/>
              </a:rPr>
              <a:t>bread </a:t>
            </a:r>
            <a:r>
              <a:rPr lang="id-ID" sz="3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and</a:t>
            </a:r>
            <a:r>
              <a:rPr lang="id-ID" sz="3600" b="1" dirty="0">
                <a:solidFill>
                  <a:srgbClr val="54A021"/>
                </a:solidFill>
                <a:latin typeface="Baskerville Old Face" panose="02020602080505020303" pitchFamily="18" charset="0"/>
              </a:rPr>
              <a:t> butter.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3600" b="1" dirty="0">
                <a:solidFill>
                  <a:srgbClr val="54A021"/>
                </a:solidFill>
                <a:latin typeface="Baskerville Old Face" panose="02020602080505020303" pitchFamily="18" charset="0"/>
              </a:rPr>
              <a:t>						 </a:t>
            </a:r>
            <a:r>
              <a:rPr lang="id-ID" sz="3600" b="1" dirty="0" smtClean="0">
                <a:solidFill>
                  <a:srgbClr val="54A021"/>
                </a:solidFill>
                <a:latin typeface="Baskerville Old Face" panose="02020602080505020303" pitchFamily="18" charset="0"/>
              </a:rPr>
              <a:t>    N      </a:t>
            </a:r>
            <a:r>
              <a:rPr lang="id-ID" sz="3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conj       </a:t>
            </a:r>
            <a:r>
              <a:rPr lang="id-ID" sz="3600" b="1" dirty="0">
                <a:solidFill>
                  <a:srgbClr val="54A021"/>
                </a:solidFill>
                <a:latin typeface="Baskerville Old Face" panose="02020602080505020303" pitchFamily="18" charset="0"/>
              </a:rPr>
              <a:t>N		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3600" b="1" dirty="0">
                <a:solidFill>
                  <a:srgbClr val="54A021"/>
                </a:solidFill>
                <a:latin typeface="Baskerville Old Face" panose="02020602080505020303" pitchFamily="18" charset="0"/>
              </a:rPr>
              <a:t>		 </a:t>
            </a:r>
            <a:r>
              <a:rPr lang="id-ID" sz="3600" dirty="0">
                <a:solidFill>
                  <a:prstClr val="black"/>
                </a:solidFill>
                <a:latin typeface="Baskerville Old Face" panose="02020602080505020303" pitchFamily="18" charset="0"/>
              </a:rPr>
              <a:t>-</a:t>
            </a:r>
            <a:r>
              <a:rPr lang="id-ID" sz="3600" b="1" dirty="0">
                <a:solidFill>
                  <a:prstClr val="black"/>
                </a:solidFill>
                <a:latin typeface="Baskerville Old Face" panose="02020602080505020303" pitchFamily="18" charset="0"/>
              </a:rPr>
              <a:t> </a:t>
            </a:r>
            <a:r>
              <a:rPr lang="id-ID" sz="3600" dirty="0">
                <a:solidFill>
                  <a:prstClr val="black"/>
                </a:solidFill>
                <a:latin typeface="Baskerville Old Face" panose="02020602080505020303" pitchFamily="18" charset="0"/>
              </a:rPr>
              <a:t>The man has</a:t>
            </a:r>
            <a:r>
              <a:rPr lang="id-ID" sz="3600" dirty="0">
                <a:solidFill>
                  <a:srgbClr val="54A021"/>
                </a:solidFill>
                <a:latin typeface="Baskerville Old Face" panose="02020602080505020303" pitchFamily="18" charset="0"/>
              </a:rPr>
              <a:t> </a:t>
            </a:r>
            <a:r>
              <a:rPr lang="id-ID" sz="3600" b="1" dirty="0">
                <a:solidFill>
                  <a:srgbClr val="54A021"/>
                </a:solidFill>
                <a:latin typeface="Baskerville Old Face" panose="02020602080505020303" pitchFamily="18" charset="0"/>
              </a:rPr>
              <a:t>big </a:t>
            </a:r>
            <a:r>
              <a:rPr lang="id-ID" sz="3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and</a:t>
            </a:r>
            <a:r>
              <a:rPr lang="id-ID" sz="3600" b="1" dirty="0">
                <a:solidFill>
                  <a:srgbClr val="54A021"/>
                </a:solidFill>
                <a:latin typeface="Baskerville Old Face" panose="02020602080505020303" pitchFamily="18" charset="0"/>
              </a:rPr>
              <a:t> strong </a:t>
            </a:r>
            <a:r>
              <a:rPr lang="id-ID" sz="3600" dirty="0">
                <a:solidFill>
                  <a:prstClr val="black"/>
                </a:solidFill>
                <a:latin typeface="Baskerville Old Face" panose="02020602080505020303" pitchFamily="18" charset="0"/>
              </a:rPr>
              <a:t>muscles.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id-ID" sz="3600" dirty="0">
                <a:solidFill>
                  <a:prstClr val="black"/>
                </a:solidFill>
                <a:latin typeface="Baskerville Old Face" panose="02020602080505020303" pitchFamily="18" charset="0"/>
              </a:rPr>
              <a:t>							</a:t>
            </a:r>
            <a:r>
              <a:rPr lang="id-ID" sz="3600" dirty="0">
                <a:solidFill>
                  <a:srgbClr val="54A021"/>
                </a:solidFill>
                <a:latin typeface="Baskerville Old Face" panose="02020602080505020303" pitchFamily="18" charset="0"/>
              </a:rPr>
              <a:t>adj   </a:t>
            </a:r>
            <a:r>
              <a:rPr lang="id-ID" sz="36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conj        </a:t>
            </a:r>
            <a:r>
              <a:rPr lang="id-ID" sz="3600" dirty="0">
                <a:solidFill>
                  <a:srgbClr val="54A021"/>
                </a:solidFill>
                <a:latin typeface="Baskerville Old Face" panose="02020602080505020303" pitchFamily="18" charset="0"/>
              </a:rPr>
              <a:t>adj</a:t>
            </a:r>
          </a:p>
          <a:p>
            <a:pPr marL="0" indent="0">
              <a:buNone/>
            </a:pP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6039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135"/>
            <a:ext cx="8596668" cy="472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 Phrase+Phrase (Frasa+Frasa)</a:t>
            </a:r>
            <a:endParaRPr lang="id-ID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3200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		  </a:t>
            </a:r>
            <a:r>
              <a:rPr lang="id-ID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- He eats </a:t>
            </a:r>
            <a:r>
              <a:rPr lang="id-ID" sz="32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the bread </a:t>
            </a:r>
            <a:r>
              <a:rPr lang="id-ID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and</a:t>
            </a:r>
            <a:r>
              <a:rPr lang="id-ID" sz="32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the </a:t>
            </a:r>
            <a:r>
              <a:rPr lang="id-ID" sz="32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butter</a:t>
            </a:r>
          </a:p>
          <a:p>
            <a:pPr marL="0" indent="0">
              <a:buNone/>
            </a:pPr>
            <a:r>
              <a:rPr lang="id-ID" sz="32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	</a:t>
            </a:r>
            <a:r>
              <a:rPr lang="id-ID" sz="32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				         NP     </a:t>
            </a:r>
            <a:r>
              <a:rPr lang="id-ID" sz="32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conj </a:t>
            </a:r>
            <a:r>
              <a:rPr lang="id-ID" sz="32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    NP</a:t>
            </a:r>
            <a:endParaRPr lang="id-ID" sz="3200" b="1" dirty="0">
              <a:solidFill>
                <a:schemeClr val="accent2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sz="32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		</a:t>
            </a:r>
            <a:r>
              <a:rPr lang="id-ID" sz="3200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 </a:t>
            </a:r>
            <a:r>
              <a:rPr lang="id-ID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-</a:t>
            </a:r>
            <a:r>
              <a:rPr lang="id-ID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His </a:t>
            </a:r>
            <a:r>
              <a:rPr lang="id-ID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muscles are </a:t>
            </a:r>
            <a:r>
              <a:rPr lang="id-ID" sz="32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very big </a:t>
            </a:r>
            <a:r>
              <a:rPr lang="id-ID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and</a:t>
            </a:r>
            <a:r>
              <a:rPr lang="id-ID" sz="32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 very </a:t>
            </a:r>
            <a:r>
              <a:rPr lang="id-ID" sz="32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strong</a:t>
            </a:r>
          </a:p>
          <a:p>
            <a:pPr marL="0" indent="0">
              <a:buNone/>
            </a:pPr>
            <a:r>
              <a:rPr lang="id-ID" sz="32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	</a:t>
            </a:r>
            <a:r>
              <a:rPr lang="id-ID" sz="32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							      AP    </a:t>
            </a:r>
            <a:r>
              <a:rPr lang="id-ID" sz="32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conj</a:t>
            </a:r>
            <a:r>
              <a:rPr lang="id-ID" sz="32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       AP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6460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9509"/>
            <a:ext cx="10295466" cy="529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 smtClean="0">
                <a:latin typeface="Baskerville Old Face" panose="02020602080505020303" pitchFamily="18" charset="0"/>
              </a:rPr>
              <a:t>3. Clause+Clause (Klausa+Klausa)</a:t>
            </a:r>
          </a:p>
          <a:p>
            <a:pPr marL="0" indent="0">
              <a:buNone/>
            </a:pPr>
            <a:r>
              <a:rPr lang="id-ID" sz="3200" dirty="0">
                <a:latin typeface="Baskerville Old Face" panose="02020602080505020303" pitchFamily="18" charset="0"/>
              </a:rPr>
              <a:t> </a:t>
            </a:r>
            <a:r>
              <a:rPr lang="id-ID" sz="3200" dirty="0" smtClean="0">
                <a:latin typeface="Baskerville Old Face" panose="02020602080505020303" pitchFamily="18" charset="0"/>
              </a:rPr>
              <a:t>   - I waited for him </a:t>
            </a:r>
            <a:r>
              <a:rPr lang="id-ID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but</a:t>
            </a:r>
            <a:r>
              <a:rPr lang="id-ID" sz="3200" dirty="0" smtClean="0">
                <a:latin typeface="Baskerville Old Face" panose="02020602080505020303" pitchFamily="18" charset="0"/>
              </a:rPr>
              <a:t> he didn’t come.</a:t>
            </a:r>
          </a:p>
          <a:p>
            <a:pPr marL="0" indent="0">
              <a:buNone/>
            </a:pPr>
            <a:r>
              <a:rPr lang="id-ID" sz="3200" dirty="0">
                <a:latin typeface="Baskerville Old Face" panose="02020602080505020303" pitchFamily="18" charset="0"/>
              </a:rPr>
              <a:t>	</a:t>
            </a:r>
            <a:r>
              <a:rPr lang="id-ID" sz="3200" dirty="0" smtClean="0">
                <a:latin typeface="Baskerville Old Face" panose="02020602080505020303" pitchFamily="18" charset="0"/>
              </a:rPr>
              <a:t>		</a:t>
            </a:r>
            <a:r>
              <a:rPr lang="id-ID" sz="2400" dirty="0" smtClean="0">
                <a:latin typeface="Baskerville Old Face" panose="02020602080505020303" pitchFamily="18" charset="0"/>
              </a:rPr>
              <a:t>Clause 1		 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conj</a:t>
            </a:r>
            <a:r>
              <a:rPr lang="id-ID" sz="2400" dirty="0" smtClean="0">
                <a:latin typeface="Baskerville Old Face" panose="02020602080505020303" pitchFamily="18" charset="0"/>
              </a:rPr>
              <a:t>			  Clause 2</a:t>
            </a:r>
          </a:p>
          <a:p>
            <a:pPr marL="0" indent="0">
              <a:buNone/>
            </a:pPr>
            <a:r>
              <a:rPr lang="id-ID" sz="2400" dirty="0">
                <a:latin typeface="Baskerville Old Face" panose="02020602080505020303" pitchFamily="18" charset="0"/>
              </a:rPr>
              <a:t>	</a:t>
            </a:r>
            <a:r>
              <a:rPr lang="id-ID" sz="3200" dirty="0" smtClean="0">
                <a:latin typeface="Baskerville Old Face" panose="02020602080505020303" pitchFamily="18" charset="0"/>
              </a:rPr>
              <a:t>- She requested him for help </a:t>
            </a:r>
            <a:r>
              <a:rPr lang="id-ID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but</a:t>
            </a:r>
            <a:r>
              <a:rPr lang="id-ID" sz="3200" dirty="0" smtClean="0">
                <a:latin typeface="Baskerville Old Face" panose="02020602080505020303" pitchFamily="18" charset="0"/>
              </a:rPr>
              <a:t> he didn’t help her.</a:t>
            </a:r>
          </a:p>
          <a:p>
            <a:pPr marL="0" indent="0">
              <a:buNone/>
            </a:pPr>
            <a:r>
              <a:rPr lang="id-ID" sz="3200" dirty="0">
                <a:latin typeface="Baskerville Old Face" panose="02020602080505020303" pitchFamily="18" charset="0"/>
              </a:rPr>
              <a:t>	</a:t>
            </a:r>
            <a:r>
              <a:rPr lang="id-ID" sz="3200" dirty="0" smtClean="0">
                <a:latin typeface="Baskerville Old Face" panose="02020602080505020303" pitchFamily="18" charset="0"/>
              </a:rPr>
              <a:t>		       </a:t>
            </a:r>
            <a:r>
              <a:rPr lang="id-ID" sz="2400" dirty="0" smtClean="0">
                <a:latin typeface="Baskerville Old Face" panose="02020602080505020303" pitchFamily="18" charset="0"/>
              </a:rPr>
              <a:t>Clause </a:t>
            </a:r>
            <a:r>
              <a:rPr lang="id-ID" sz="2400" dirty="0">
                <a:latin typeface="Baskerville Old Face" panose="02020602080505020303" pitchFamily="18" charset="0"/>
              </a:rPr>
              <a:t>1		 </a:t>
            </a:r>
            <a:r>
              <a:rPr lang="id-ID" sz="2400" dirty="0" smtClean="0">
                <a:latin typeface="Baskerville Old Face" panose="02020602080505020303" pitchFamily="18" charset="0"/>
              </a:rPr>
              <a:t>                   </a:t>
            </a:r>
            <a:r>
              <a:rPr lang="id-ID" sz="2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conj</a:t>
            </a:r>
            <a:r>
              <a:rPr lang="id-ID" sz="2400" dirty="0">
                <a:latin typeface="Baskerville Old Face" panose="02020602080505020303" pitchFamily="18" charset="0"/>
              </a:rPr>
              <a:t>	</a:t>
            </a:r>
            <a:r>
              <a:rPr lang="id-ID" sz="2400" dirty="0" smtClean="0">
                <a:latin typeface="Baskerville Old Face" panose="02020602080505020303" pitchFamily="18" charset="0"/>
              </a:rPr>
              <a:t>        Clause 2</a:t>
            </a:r>
            <a:endParaRPr lang="id-ID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>
            <a:no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SUBORDINATING </a:t>
            </a:r>
            <a: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CONJUNCTION</a:t>
            </a:r>
            <a:b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75" y="1469037"/>
            <a:ext cx="8596668" cy="4677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Jenis conjunction yang berfungsi </a:t>
            </a:r>
            <a:r>
              <a:rPr lang="id-ID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menghubungkan anatara </a:t>
            </a:r>
            <a:r>
              <a:rPr lang="id-ID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Dependent Clause (Klausa Terikat) dengan Independent Clause (Klausa Tak Terikat).</a:t>
            </a:r>
          </a:p>
          <a:p>
            <a:pPr marL="0" indent="0" algn="just">
              <a:buNone/>
            </a:pPr>
            <a:endParaRPr lang="id-ID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345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Baskerville Old Face</vt:lpstr>
      <vt:lpstr>Calibri</vt:lpstr>
      <vt:lpstr>Trebuchet MS</vt:lpstr>
      <vt:lpstr>Wingdings 3</vt:lpstr>
      <vt:lpstr>Facet</vt:lpstr>
      <vt:lpstr>CONJUNCTION AND INTERJECTION</vt:lpstr>
      <vt:lpstr>CONJUNCTION/KATA PENGHUBUNG</vt:lpstr>
      <vt:lpstr>Conjunction terbagi menjadi 2 (dua) jenis:</vt:lpstr>
      <vt:lpstr>COORDINATING CONJUNCTION </vt:lpstr>
      <vt:lpstr>PowerPoint Presentation</vt:lpstr>
      <vt:lpstr>PowerPoint Presentation</vt:lpstr>
      <vt:lpstr>PowerPoint Presentation</vt:lpstr>
      <vt:lpstr>PowerPoint Presentation</vt:lpstr>
      <vt:lpstr>SUBORDINATING CONJUNCTION </vt:lpstr>
      <vt:lpstr>PowerPoint Presentation</vt:lpstr>
      <vt:lpstr>CONTOH KALIMAT</vt:lpstr>
      <vt:lpstr>INTERJECTION</vt:lpstr>
      <vt:lpstr>EXERCISES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CONJUNCTION AND INTERJECTION</dc:title>
  <dc:creator>Aji</dc:creator>
  <cp:lastModifiedBy>Aji</cp:lastModifiedBy>
  <cp:revision>66</cp:revision>
  <dcterms:created xsi:type="dcterms:W3CDTF">2020-07-01T06:32:06Z</dcterms:created>
  <dcterms:modified xsi:type="dcterms:W3CDTF">2020-07-06T02:07:55Z</dcterms:modified>
</cp:coreProperties>
</file>