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6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283" r:id="rId38"/>
    <p:sldId id="284" r:id="rId39"/>
    <p:sldId id="285" r:id="rId40"/>
    <p:sldId id="286" r:id="rId41"/>
    <p:sldId id="321" r:id="rId42"/>
    <p:sldId id="322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278" r:id="rId64"/>
    <p:sldId id="279" r:id="rId65"/>
    <p:sldId id="280" r:id="rId66"/>
    <p:sldId id="281" r:id="rId67"/>
    <p:sldId id="282" r:id="rId6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>
      <p:cViewPr varScale="1">
        <p:scale>
          <a:sx n="72" d="100"/>
          <a:sy n="72" d="100"/>
        </p:scale>
        <p:origin x="10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207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890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3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75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2528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9707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23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830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796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5576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304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1808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271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944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9286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7446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95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3356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161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013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667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649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4551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393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0045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42113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848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434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46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2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2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252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CEFA-42F5-47B1-A994-9BD3C3697E2C}" type="datetimeFigureOut">
              <a:rPr lang="id-ID" smtClean="0"/>
              <a:t>11/11/2021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2ACB26-D99D-4391-9ECC-8C27A36F27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974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dirty="0"/>
              <a:t>The Present Tenses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4800" dirty="0"/>
              <a:t>Simple Present</a:t>
            </a:r>
          </a:p>
          <a:p>
            <a:r>
              <a:rPr lang="id-ID" sz="4800" dirty="0"/>
              <a:t>Present Continuous</a:t>
            </a:r>
          </a:p>
          <a:p>
            <a:r>
              <a:rPr lang="id-ID" sz="4800" dirty="0"/>
              <a:t>Present Perfect</a:t>
            </a:r>
          </a:p>
          <a:p>
            <a:r>
              <a:rPr lang="id-ID" sz="4800" dirty="0"/>
              <a:t>Present Perfect Continuous</a:t>
            </a:r>
          </a:p>
        </p:txBody>
      </p:sp>
    </p:spTree>
    <p:extLst>
      <p:ext uri="{BB962C8B-B14F-4D97-AF65-F5344CB8AC3E}">
        <p14:creationId xmlns:p14="http://schemas.microsoft.com/office/powerpoint/2010/main" val="267656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743" y="1130084"/>
            <a:ext cx="4453316" cy="552087"/>
          </a:xfrm>
        </p:spPr>
        <p:txBody>
          <a:bodyPr>
            <a:normAutofit fontScale="90000"/>
          </a:bodyPr>
          <a:lstStyle/>
          <a:p>
            <a:r>
              <a:rPr lang="id-ID" dirty="0"/>
              <a:t>Interrogative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85900" y="1821646"/>
            <a:ext cx="6172200" cy="3906271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id-ID" sz="2700" dirty="0">
                <a:solidFill>
                  <a:srgbClr val="C00000"/>
                </a:solidFill>
              </a:rPr>
              <a:t>Do/Does + Subject + V1 + C ?</a:t>
            </a:r>
            <a:endParaRPr lang="en-US" sz="2700" dirty="0">
              <a:solidFill>
                <a:srgbClr val="C00000"/>
              </a:solidFill>
            </a:endParaRPr>
          </a:p>
          <a:p>
            <a:pPr algn="ctr">
              <a:buNone/>
            </a:pPr>
            <a:endParaRPr lang="id-ID" sz="2100" dirty="0">
              <a:solidFill>
                <a:srgbClr val="C00000"/>
              </a:solidFill>
            </a:endParaRPr>
          </a:p>
          <a:p>
            <a:r>
              <a:rPr lang="id-ID" sz="1800" dirty="0"/>
              <a:t>Do you  leave for singapore once a month?</a:t>
            </a:r>
          </a:p>
          <a:p>
            <a:r>
              <a:rPr lang="id-ID" sz="1800" dirty="0"/>
              <a:t>Do we call him every morning for leaving together?</a:t>
            </a:r>
          </a:p>
          <a:p>
            <a:r>
              <a:rPr lang="id-ID" sz="1800" dirty="0"/>
              <a:t>Do they come on time?</a:t>
            </a:r>
          </a:p>
          <a:p>
            <a:r>
              <a:rPr lang="id-ID" sz="1800" dirty="0"/>
              <a:t>Does he always love you?</a:t>
            </a:r>
          </a:p>
          <a:p>
            <a:r>
              <a:rPr lang="id-ID" sz="1800" dirty="0"/>
              <a:t>Does she come earlier?</a:t>
            </a:r>
          </a:p>
          <a:p>
            <a:r>
              <a:rPr lang="id-ID" sz="1800" dirty="0"/>
              <a:t>Does It  show us that you are the best?</a:t>
            </a:r>
          </a:p>
          <a:p>
            <a:r>
              <a:rPr lang="id-ID" sz="1800" dirty="0"/>
              <a:t>Does My dad contacts me every night?</a:t>
            </a:r>
          </a:p>
        </p:txBody>
      </p:sp>
    </p:spTree>
    <p:extLst>
      <p:ext uri="{BB962C8B-B14F-4D97-AF65-F5344CB8AC3E}">
        <p14:creationId xmlns:p14="http://schemas.microsoft.com/office/powerpoint/2010/main" val="101681338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C5B6-EEF0-4423-9EFF-A230C6B0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INTO ENGLISH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F2AC-91CA-4046-9845-3BF060127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merapikan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.?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Kami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rabu</a:t>
            </a:r>
            <a:r>
              <a:rPr lang="en-US" dirty="0"/>
              <a:t>.?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Saya </a:t>
            </a:r>
            <a:r>
              <a:rPr lang="en-US" dirty="0" err="1"/>
              <a:t>berangkat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jam 6 </a:t>
            </a:r>
            <a:r>
              <a:rPr lang="en-US" dirty="0" err="1"/>
              <a:t>pagi</a:t>
            </a:r>
            <a:r>
              <a:rPr lang="en-US" dirty="0"/>
              <a:t> ?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mengendarai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?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(</a:t>
            </a:r>
            <a:r>
              <a:rPr lang="en-US" dirty="0" err="1"/>
              <a:t>lk</a:t>
            </a:r>
            <a:r>
              <a:rPr lang="en-US" dirty="0"/>
              <a:t>) </a:t>
            </a:r>
            <a:r>
              <a:rPr lang="en-US" dirty="0" err="1"/>
              <a:t>memarkir</a:t>
            </a:r>
            <a:r>
              <a:rPr lang="en-US" dirty="0"/>
              <a:t> </a:t>
            </a:r>
            <a:r>
              <a:rPr lang="en-US" dirty="0" err="1"/>
              <a:t>motornya</a:t>
            </a:r>
            <a:r>
              <a:rPr lang="en-US" dirty="0"/>
              <a:t> </a:t>
            </a:r>
            <a:r>
              <a:rPr lang="en-US" dirty="0" err="1"/>
              <a:t>ditempat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?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(</a:t>
            </a:r>
            <a:r>
              <a:rPr lang="en-US" dirty="0" err="1"/>
              <a:t>pr</a:t>
            </a:r>
            <a:r>
              <a:rPr lang="en-US" dirty="0"/>
              <a:t>)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?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pekerjaannya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875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/>
          <a:p>
            <a:pPr algn="ctr"/>
            <a:r>
              <a:rPr lang="id-ID" dirty="0"/>
              <a:t>PRESENT CONTINUOUS TENSE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604" y="3068960"/>
            <a:ext cx="7136725" cy="2500330"/>
          </a:xfrm>
        </p:spPr>
        <p:txBody>
          <a:bodyPr>
            <a:noAutofit/>
          </a:bodyPr>
          <a:lstStyle/>
          <a:p>
            <a:pPr algn="l"/>
            <a:r>
              <a:rPr lang="id-ID" sz="3200" dirty="0">
                <a:solidFill>
                  <a:schemeClr val="tx1"/>
                </a:solidFill>
              </a:rPr>
              <a:t>BENTUK KALIMAT YANG MENYATAKAN PEKERJAAAN/KEGIATAN YANG SEDANG TERJADI/SEDANG BERLANGSUNG</a:t>
            </a:r>
          </a:p>
        </p:txBody>
      </p:sp>
    </p:spTree>
    <p:extLst>
      <p:ext uri="{BB962C8B-B14F-4D97-AF65-F5344CB8AC3E}">
        <p14:creationId xmlns:p14="http://schemas.microsoft.com/office/powerpoint/2010/main" val="26830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sz="4000" dirty="0"/>
              <a:t>HE, SHE, IT </a:t>
            </a:r>
            <a:r>
              <a:rPr lang="id-ID" sz="4000" dirty="0">
                <a:sym typeface="Wingdings" pitchFamily="2" charset="2"/>
              </a:rPr>
              <a:t> Tobe1 : IS</a:t>
            </a:r>
          </a:p>
          <a:p>
            <a:pPr>
              <a:buNone/>
            </a:pPr>
            <a:endParaRPr lang="id-ID" sz="4000" dirty="0">
              <a:sym typeface="Wingdings" pitchFamily="2" charset="2"/>
            </a:endParaRPr>
          </a:p>
          <a:p>
            <a:r>
              <a:rPr lang="id-ID" sz="4000" dirty="0">
                <a:sym typeface="Wingdings" pitchFamily="2" charset="2"/>
              </a:rPr>
              <a:t>THEY, WE, YOU  Tobe1: ARE</a:t>
            </a:r>
          </a:p>
          <a:p>
            <a:pPr>
              <a:buNone/>
            </a:pPr>
            <a:endParaRPr lang="id-ID" sz="4000" dirty="0">
              <a:sym typeface="Wingdings" pitchFamily="2" charset="2"/>
            </a:endParaRPr>
          </a:p>
          <a:p>
            <a:r>
              <a:rPr lang="id-ID" sz="4000" dirty="0">
                <a:sym typeface="Wingdings" pitchFamily="2" charset="2"/>
              </a:rPr>
              <a:t>I   Tobe1 : AM 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1412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Verb &amp; Adverb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6441" y="1412776"/>
            <a:ext cx="7738007" cy="4607024"/>
          </a:xfrm>
        </p:spPr>
        <p:txBody>
          <a:bodyPr/>
          <a:lstStyle/>
          <a:p>
            <a:r>
              <a:rPr lang="id-ID" sz="2400" dirty="0"/>
              <a:t>Verb1-ing:</a:t>
            </a:r>
          </a:p>
          <a:p>
            <a:pPr>
              <a:buNone/>
            </a:pPr>
            <a:r>
              <a:rPr lang="id-ID" sz="2400" dirty="0"/>
              <a:t>	teaching-learning-writing-reading-talking</a:t>
            </a:r>
          </a:p>
          <a:p>
            <a:pPr>
              <a:buNone/>
            </a:pPr>
            <a:r>
              <a:rPr lang="id-ID" sz="2400" dirty="0"/>
              <a:t>	sleeping-taking-cooking-praying-singing</a:t>
            </a:r>
          </a:p>
          <a:p>
            <a:pPr>
              <a:buNone/>
            </a:pPr>
            <a:r>
              <a:rPr lang="id-ID" sz="2400" dirty="0"/>
              <a:t>	having breakfast-having lunch-having dinner</a:t>
            </a:r>
            <a:endParaRPr lang="en-US" sz="2400" dirty="0"/>
          </a:p>
          <a:p>
            <a:pPr>
              <a:buNone/>
            </a:pPr>
            <a:endParaRPr lang="id-ID" sz="2400" dirty="0"/>
          </a:p>
          <a:p>
            <a:r>
              <a:rPr lang="id-ID" sz="2400" dirty="0"/>
              <a:t>Adverb of time:</a:t>
            </a:r>
          </a:p>
          <a:p>
            <a:pPr>
              <a:buNone/>
            </a:pPr>
            <a:r>
              <a:rPr lang="id-ID" sz="2400" dirty="0"/>
              <a:t>	Now</a:t>
            </a:r>
          </a:p>
          <a:p>
            <a:pPr>
              <a:buNone/>
            </a:pPr>
            <a:r>
              <a:rPr lang="id-ID" sz="2400" dirty="0"/>
              <a:t>	Right now</a:t>
            </a:r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90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id-ID" dirty="0"/>
              <a:t>Possitive Form</a:t>
            </a:r>
            <a:br>
              <a:rPr lang="id-ID" dirty="0"/>
            </a:br>
            <a:r>
              <a:rPr lang="id-ID" dirty="0"/>
              <a:t>S + Tobe 1 + V-ing +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000" dirty="0">
                <a:solidFill>
                  <a:schemeClr val="tx1"/>
                </a:solidFill>
              </a:rPr>
              <a:t>Example 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I am teaching at grade 2B right now.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She is cooking for her husband.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He is singing a Dangdut song.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My mother is waiting for me now.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Edy and Edoy are fighting at the field.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They are having dinner at Sederhana restaurant.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tx1"/>
                </a:solidFill>
              </a:rPr>
              <a:t>We are calling you, bro.</a:t>
            </a:r>
          </a:p>
        </p:txBody>
      </p:sp>
    </p:spTree>
    <p:extLst>
      <p:ext uri="{BB962C8B-B14F-4D97-AF65-F5344CB8AC3E}">
        <p14:creationId xmlns:p14="http://schemas.microsoft.com/office/powerpoint/2010/main" val="26942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id-ID" dirty="0"/>
              <a:t>Negative Form</a:t>
            </a:r>
            <a:br>
              <a:rPr lang="id-ID" dirty="0"/>
            </a:br>
            <a:r>
              <a:rPr lang="id-ID" dirty="0"/>
              <a:t>S + Tobe 1- Not + V-ing +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d-ID" sz="2400" dirty="0"/>
              <a:t>Example :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I am not teaching at grade 2B right now.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She is not cooking for her husband.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He is not singing a Dangdut song.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My mother is not waiting for me now.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Edy and Edoy are not fighting at the field.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They are not having dinner at Sederhana restaurant.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We are not calling you, bro.</a:t>
            </a:r>
          </a:p>
        </p:txBody>
      </p:sp>
    </p:spTree>
    <p:extLst>
      <p:ext uri="{BB962C8B-B14F-4D97-AF65-F5344CB8AC3E}">
        <p14:creationId xmlns:p14="http://schemas.microsoft.com/office/powerpoint/2010/main" val="989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id-ID" dirty="0"/>
              <a:t>Interrogative Form</a:t>
            </a:r>
            <a:br>
              <a:rPr lang="id-ID" dirty="0"/>
            </a:br>
            <a:r>
              <a:rPr lang="id-ID" dirty="0"/>
              <a:t> Tobe 1 + S + V-ing + C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43116"/>
            <a:ext cx="8229600" cy="398304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d-ID" dirty="0"/>
              <a:t>Example :</a:t>
            </a:r>
          </a:p>
          <a:p>
            <a:pPr>
              <a:buFont typeface="+mj-lt"/>
              <a:buAutoNum type="arabicPeriod"/>
            </a:pPr>
            <a:r>
              <a:rPr lang="id-ID" dirty="0"/>
              <a:t> </a:t>
            </a:r>
            <a:r>
              <a:rPr lang="id-ID" sz="2400" dirty="0"/>
              <a:t>Am I teaching at grade 2B right now?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Is she cooking for her husband?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Is he singing a Dangdut song?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Is you mother  waiting for me now?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Are Edy and Edoy fighting at the field?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Are they having dinner at Sederhana restaurant?</a:t>
            </a:r>
          </a:p>
          <a:p>
            <a:pPr>
              <a:buFont typeface="+mj-lt"/>
              <a:buAutoNum type="arabicPeriod"/>
            </a:pPr>
            <a:r>
              <a:rPr lang="id-ID" sz="2400" dirty="0"/>
              <a:t>Are we calling them ?</a:t>
            </a:r>
          </a:p>
        </p:txBody>
      </p:sp>
    </p:spTree>
    <p:extLst>
      <p:ext uri="{BB962C8B-B14F-4D97-AF65-F5344CB8AC3E}">
        <p14:creationId xmlns:p14="http://schemas.microsoft.com/office/powerpoint/2010/main" val="841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13" y="332656"/>
            <a:ext cx="7772400" cy="1000132"/>
          </a:xfrm>
        </p:spPr>
        <p:txBody>
          <a:bodyPr/>
          <a:lstStyle/>
          <a:p>
            <a:pPr algn="l"/>
            <a:r>
              <a:rPr lang="id-ID" sz="3600" dirty="0"/>
              <a:t>PRESENT PERFECT TENSE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484784"/>
            <a:ext cx="7929618" cy="4154016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</a:rPr>
              <a:t>Bentuk kalimat yang menyatakan suatu kegiatan/pekerjaan yang telah selesai/sudah dilakukan tanpa mementingkan kapan waktunya dimulai, yang pastinya  action pada waktu saat berbicara sudah selesai.</a:t>
            </a:r>
          </a:p>
          <a:p>
            <a:pPr algn="l"/>
            <a:endParaRPr lang="id-ID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</a:rPr>
              <a:t> membicarakan action yang dimulai pada waktu lampau (beberapa saat sebelum dimulai pekerjaan) dan masih belum selesai hingga saat berbicara (sekarang)</a:t>
            </a:r>
          </a:p>
        </p:txBody>
      </p:sp>
    </p:spTree>
    <p:extLst>
      <p:ext uri="{BB962C8B-B14F-4D97-AF65-F5344CB8AC3E}">
        <p14:creationId xmlns:p14="http://schemas.microsoft.com/office/powerpoint/2010/main" val="266307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id-ID" sz="2800" dirty="0">
                <a:solidFill>
                  <a:schemeClr val="tx1"/>
                </a:solidFill>
              </a:rPr>
              <a:t>Bentuk kalimat yang menyatakan suatu kegiatan/pekerjaan yang telah selesai/sudah dilakukan tanpa mementingkan kapan waktunya dimulai, yang pastinya  action pada waktu saat berbicara sudah selesai.</a:t>
            </a:r>
          </a:p>
          <a:p>
            <a:pPr>
              <a:buNone/>
            </a:pPr>
            <a:r>
              <a:rPr lang="id-ID" sz="2800" dirty="0">
                <a:solidFill>
                  <a:schemeClr val="tx1"/>
                </a:solidFill>
              </a:rPr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I have already written the letter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chemeClr val="tx1"/>
                </a:solidFill>
              </a:rPr>
              <a:t>Uus has gone to Mecca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686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83" y="1446597"/>
            <a:ext cx="5829300" cy="1102519"/>
          </a:xfrm>
        </p:spPr>
        <p:txBody>
          <a:bodyPr>
            <a:normAutofit fontScale="90000"/>
          </a:bodyPr>
          <a:lstStyle/>
          <a:p>
            <a:r>
              <a:rPr lang="id-ID" dirty="0"/>
              <a:t>Simple Present Tense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2625322"/>
            <a:ext cx="4800600" cy="2461028"/>
          </a:xfrm>
        </p:spPr>
        <p:txBody>
          <a:bodyPr>
            <a:normAutofit fontScale="77500" lnSpcReduction="20000"/>
          </a:bodyPr>
          <a:lstStyle/>
          <a:p>
            <a:r>
              <a:rPr lang="id-ID" sz="3000" dirty="0">
                <a:solidFill>
                  <a:srgbClr val="C00000"/>
                </a:solidFill>
              </a:rPr>
              <a:t>Bentuk kalimat yang menyatakan kejadian/kegiatan yang terjadi sehari-hari, rutinitas</a:t>
            </a:r>
            <a:r>
              <a:rPr lang="id-ID" sz="3000">
                <a:solidFill>
                  <a:srgbClr val="C00000"/>
                </a:solidFill>
              </a:rPr>
              <a:t>, berulang-ulang </a:t>
            </a:r>
            <a:r>
              <a:rPr lang="id-ID" sz="3000" dirty="0">
                <a:solidFill>
                  <a:srgbClr val="C00000"/>
                </a:solidFill>
              </a:rPr>
              <a:t>dan kejadian umum/fakta</a:t>
            </a:r>
          </a:p>
        </p:txBody>
      </p:sp>
    </p:spTree>
    <p:extLst>
      <p:ext uri="{BB962C8B-B14F-4D97-AF65-F5344CB8AC3E}">
        <p14:creationId xmlns:p14="http://schemas.microsoft.com/office/powerpoint/2010/main" val="34440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92500"/>
          </a:bodyPr>
          <a:lstStyle/>
          <a:p>
            <a:r>
              <a:rPr lang="id-ID" sz="3200" dirty="0"/>
              <a:t>membicarakan action yang dimulai pada waktu lampau (beberapa saat sebelum dimulai pekerjaan) dan masih belum selesai hingga saat berbicara (sekarang)</a:t>
            </a:r>
            <a:endParaRPr lang="en-US" sz="3200" dirty="0"/>
          </a:p>
          <a:p>
            <a:pPr marL="0" indent="0">
              <a:buNone/>
            </a:pPr>
            <a:endParaRPr lang="id-ID" sz="3200" dirty="0"/>
          </a:p>
          <a:p>
            <a:pPr>
              <a:buNone/>
            </a:pPr>
            <a:r>
              <a:rPr lang="id-ID" sz="3200" dirty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They have lived here since 2000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Iis has written an article for one hour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455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2800" dirty="0"/>
              <a:t>Notes:</a:t>
            </a:r>
          </a:p>
          <a:p>
            <a:r>
              <a:rPr lang="id-ID" sz="2800" dirty="0"/>
              <a:t>Semua memakai kata kerja ke-3/V3, pada positive, negative ataupun interrogative.</a:t>
            </a:r>
          </a:p>
          <a:p>
            <a:r>
              <a:rPr lang="id-ID" sz="2800" dirty="0"/>
              <a:t>Have dan has, berarti telah atau sudah</a:t>
            </a:r>
          </a:p>
          <a:p>
            <a:r>
              <a:rPr lang="id-ID" sz="2800" dirty="0"/>
              <a:t>Present perfect juga bisa menunjukkan pengulangan atas suatu tindakan/kejadian/action</a:t>
            </a:r>
          </a:p>
          <a:p>
            <a:pPr>
              <a:buNone/>
            </a:pPr>
            <a:r>
              <a:rPr lang="id-ID" sz="2800" dirty="0"/>
              <a:t>	Example: 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I have read three book since this morning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I have read that novel three times already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/>
              <a:t>I have read those books three times so far.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6926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Verb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598" y="1484784"/>
            <a:ext cx="7130753" cy="455657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sz="2800" dirty="0"/>
              <a:t>V1			</a:t>
            </a:r>
            <a:r>
              <a:rPr lang="en-US" sz="2800" dirty="0"/>
              <a:t>	</a:t>
            </a:r>
            <a:r>
              <a:rPr lang="id-ID" sz="2800" dirty="0">
                <a:solidFill>
                  <a:srgbClr val="FF0000"/>
                </a:solidFill>
              </a:rPr>
              <a:t>V2			</a:t>
            </a: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id-ID" sz="2800" dirty="0">
                <a:solidFill>
                  <a:srgbClr val="FF0000"/>
                </a:solidFill>
              </a:rPr>
              <a:t>V3</a:t>
            </a:r>
          </a:p>
          <a:p>
            <a:pPr>
              <a:buNone/>
            </a:pPr>
            <a:r>
              <a:rPr lang="id-ID" sz="2800" dirty="0"/>
              <a:t>Go			</a:t>
            </a:r>
            <a:r>
              <a:rPr lang="en-US" sz="2800" dirty="0"/>
              <a:t>	</a:t>
            </a:r>
            <a:r>
              <a:rPr lang="id-ID" sz="2800" dirty="0"/>
              <a:t>Went			Gone</a:t>
            </a:r>
          </a:p>
          <a:p>
            <a:pPr>
              <a:buNone/>
            </a:pPr>
            <a:r>
              <a:rPr lang="id-ID" sz="2800" dirty="0"/>
              <a:t>Sleep			Slept			Slept</a:t>
            </a:r>
          </a:p>
          <a:p>
            <a:pPr>
              <a:buNone/>
            </a:pPr>
            <a:r>
              <a:rPr lang="id-ID" sz="2800" dirty="0"/>
              <a:t>Play			Played		Played</a:t>
            </a:r>
          </a:p>
          <a:p>
            <a:pPr>
              <a:buNone/>
            </a:pPr>
            <a:r>
              <a:rPr lang="id-ID" sz="2800" dirty="0"/>
              <a:t>Study		</a:t>
            </a:r>
            <a:r>
              <a:rPr lang="en-US" sz="2800" dirty="0"/>
              <a:t>	</a:t>
            </a:r>
            <a:r>
              <a:rPr lang="id-ID" sz="2800" dirty="0"/>
              <a:t>Studied		Studied</a:t>
            </a:r>
          </a:p>
          <a:p>
            <a:pPr>
              <a:buNone/>
            </a:pPr>
            <a:r>
              <a:rPr lang="id-ID" sz="2800" dirty="0"/>
              <a:t>Speak		Spoke		Spoken</a:t>
            </a:r>
          </a:p>
          <a:p>
            <a:pPr>
              <a:buNone/>
            </a:pPr>
            <a:r>
              <a:rPr lang="id-ID" sz="2800" dirty="0"/>
              <a:t>See			Saw			Seen</a:t>
            </a:r>
          </a:p>
          <a:p>
            <a:pPr>
              <a:buNone/>
            </a:pPr>
            <a:r>
              <a:rPr lang="id-ID" sz="2800" dirty="0"/>
              <a:t>Come		</a:t>
            </a:r>
            <a:r>
              <a:rPr lang="en-US" sz="2800" dirty="0"/>
              <a:t>	</a:t>
            </a:r>
            <a:r>
              <a:rPr lang="id-ID" sz="2800" dirty="0"/>
              <a:t>Came		</a:t>
            </a:r>
            <a:r>
              <a:rPr lang="en-US" sz="2800" dirty="0"/>
              <a:t>	</a:t>
            </a:r>
            <a:r>
              <a:rPr lang="id-ID" sz="2800" dirty="0"/>
              <a:t>Come</a:t>
            </a:r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499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Subject &amp; Auxiliary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599" y="1268760"/>
            <a:ext cx="6347714" cy="5112568"/>
          </a:xfrm>
        </p:spPr>
        <p:txBody>
          <a:bodyPr>
            <a:noAutofit/>
          </a:bodyPr>
          <a:lstStyle/>
          <a:p>
            <a:r>
              <a:rPr lang="id-ID" sz="2800" dirty="0"/>
              <a:t>Golongan: HAVE</a:t>
            </a:r>
          </a:p>
          <a:p>
            <a:pPr lvl="2">
              <a:buNone/>
            </a:pPr>
            <a:r>
              <a:rPr lang="id-ID" sz="2400" dirty="0"/>
              <a:t>They</a:t>
            </a:r>
          </a:p>
          <a:p>
            <a:pPr lvl="2">
              <a:buNone/>
            </a:pPr>
            <a:r>
              <a:rPr lang="id-ID" sz="2400" dirty="0"/>
              <a:t>We </a:t>
            </a:r>
          </a:p>
          <a:p>
            <a:pPr lvl="2">
              <a:buNone/>
            </a:pPr>
            <a:r>
              <a:rPr lang="id-ID" sz="2400" dirty="0"/>
              <a:t>I </a:t>
            </a:r>
          </a:p>
          <a:p>
            <a:pPr lvl="2">
              <a:buNone/>
            </a:pPr>
            <a:r>
              <a:rPr lang="id-ID" sz="2400" dirty="0"/>
              <a:t>You </a:t>
            </a:r>
            <a:endParaRPr lang="en-US" sz="2400" dirty="0"/>
          </a:p>
          <a:p>
            <a:pPr lvl="2">
              <a:buNone/>
            </a:pPr>
            <a:endParaRPr lang="id-ID" sz="2400" dirty="0"/>
          </a:p>
          <a:p>
            <a:r>
              <a:rPr lang="id-ID" sz="2800" dirty="0"/>
              <a:t>Golongan: HAS</a:t>
            </a:r>
          </a:p>
          <a:p>
            <a:pPr lvl="2">
              <a:buNone/>
            </a:pPr>
            <a:r>
              <a:rPr lang="id-ID" sz="2400" dirty="0"/>
              <a:t>He</a:t>
            </a:r>
          </a:p>
          <a:p>
            <a:pPr lvl="2">
              <a:buNone/>
            </a:pPr>
            <a:r>
              <a:rPr lang="id-ID" sz="2400" dirty="0"/>
              <a:t>She</a:t>
            </a:r>
          </a:p>
          <a:p>
            <a:pPr lvl="2">
              <a:buNone/>
            </a:pPr>
            <a:r>
              <a:rPr lang="id-ID" sz="24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8288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Adverb of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599" y="1412776"/>
            <a:ext cx="6347714" cy="4628587"/>
          </a:xfrm>
        </p:spPr>
        <p:txBody>
          <a:bodyPr>
            <a:normAutofit fontScale="92500" lnSpcReduction="10000"/>
          </a:bodyPr>
          <a:lstStyle/>
          <a:p>
            <a:r>
              <a:rPr lang="id-ID" sz="2400" dirty="0"/>
              <a:t>Just</a:t>
            </a:r>
          </a:p>
          <a:p>
            <a:r>
              <a:rPr lang="id-ID" sz="2400" dirty="0"/>
              <a:t>Already</a:t>
            </a:r>
          </a:p>
          <a:p>
            <a:r>
              <a:rPr lang="id-ID" sz="2400" dirty="0"/>
              <a:t>Yet</a:t>
            </a:r>
          </a:p>
          <a:p>
            <a:r>
              <a:rPr lang="id-ID" sz="2400" dirty="0"/>
              <a:t>Since...</a:t>
            </a:r>
          </a:p>
          <a:p>
            <a:r>
              <a:rPr lang="id-ID" sz="2400" dirty="0"/>
              <a:t>For...</a:t>
            </a:r>
          </a:p>
          <a:p>
            <a:r>
              <a:rPr lang="id-ID" sz="2400" dirty="0"/>
              <a:t>Recently</a:t>
            </a:r>
          </a:p>
          <a:p>
            <a:r>
              <a:rPr lang="id-ID" sz="2400" dirty="0"/>
              <a:t>Lately</a:t>
            </a:r>
          </a:p>
          <a:p>
            <a:r>
              <a:rPr lang="id-ID" sz="2400" dirty="0"/>
              <a:t>So far</a:t>
            </a:r>
          </a:p>
          <a:p>
            <a:r>
              <a:rPr lang="id-ID" sz="2400" dirty="0"/>
              <a:t>All the time/day/week/...</a:t>
            </a:r>
          </a:p>
          <a:p>
            <a:endParaRPr lang="id-ID" dirty="0"/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5700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Positive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ctr">
              <a:buNone/>
            </a:pPr>
            <a:r>
              <a:rPr lang="id-ID" sz="4400" dirty="0">
                <a:solidFill>
                  <a:srgbClr val="FF0000"/>
                </a:solidFill>
              </a:rPr>
              <a:t>S + have/has + V3 + C</a:t>
            </a:r>
          </a:p>
          <a:p>
            <a:endParaRPr lang="id-ID" dirty="0"/>
          </a:p>
          <a:p>
            <a:r>
              <a:rPr lang="id-ID" sz="2800" dirty="0"/>
              <a:t>She has gone to Bangkok</a:t>
            </a:r>
          </a:p>
          <a:p>
            <a:r>
              <a:rPr lang="id-ID" sz="2800" dirty="0"/>
              <a:t>My father has passed away since 2011</a:t>
            </a:r>
          </a:p>
          <a:p>
            <a:r>
              <a:rPr lang="id-ID" sz="2800" dirty="0"/>
              <a:t>They have already come</a:t>
            </a:r>
          </a:p>
          <a:p>
            <a:r>
              <a:rPr lang="id-ID" sz="2800" dirty="0"/>
              <a:t>I have waited for two hours</a:t>
            </a:r>
          </a:p>
          <a:p>
            <a:r>
              <a:rPr lang="id-ID" sz="2800" dirty="0"/>
              <a:t>We have known you recently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427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ctr">
              <a:buNone/>
            </a:pPr>
            <a:r>
              <a:rPr lang="id-ID" sz="4400" dirty="0">
                <a:solidFill>
                  <a:srgbClr val="FF0000"/>
                </a:solidFill>
              </a:rPr>
              <a:t>S + have/has + Not + V3 + C</a:t>
            </a:r>
          </a:p>
          <a:p>
            <a:endParaRPr lang="id-ID" dirty="0"/>
          </a:p>
          <a:p>
            <a:r>
              <a:rPr lang="id-ID" sz="2800" dirty="0"/>
              <a:t>She has not gone to Bangkok yet.</a:t>
            </a:r>
          </a:p>
          <a:p>
            <a:r>
              <a:rPr lang="id-ID" sz="2800" dirty="0"/>
              <a:t>My father hasn’t passed away since 2011 yet.</a:t>
            </a:r>
          </a:p>
          <a:p>
            <a:r>
              <a:rPr lang="id-ID" sz="2800" dirty="0"/>
              <a:t>They haven’t already come yet.</a:t>
            </a:r>
          </a:p>
          <a:p>
            <a:r>
              <a:rPr lang="id-ID" sz="2800" dirty="0"/>
              <a:t>I haven’t waited for two hours.</a:t>
            </a:r>
          </a:p>
          <a:p>
            <a:r>
              <a:rPr lang="id-ID" sz="2800" dirty="0"/>
              <a:t>We haven’t known you recently yet.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762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Positive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id-ID" sz="4400" dirty="0">
                <a:solidFill>
                  <a:srgbClr val="FF0000"/>
                </a:solidFill>
              </a:rPr>
              <a:t>S + have/has + V3 + C</a:t>
            </a:r>
          </a:p>
          <a:p>
            <a:endParaRPr lang="id-ID" dirty="0"/>
          </a:p>
          <a:p>
            <a:r>
              <a:rPr lang="id-ID" sz="2800" dirty="0"/>
              <a:t>Has She gone to Bangkok ? Yes, she has</a:t>
            </a:r>
          </a:p>
          <a:p>
            <a:r>
              <a:rPr lang="id-ID" sz="2800" dirty="0"/>
              <a:t>Has your father passed away since 2011? Yes, he has</a:t>
            </a:r>
          </a:p>
          <a:p>
            <a:r>
              <a:rPr lang="id-ID" sz="2800" dirty="0"/>
              <a:t> Have they already come? No, they haven’t </a:t>
            </a:r>
          </a:p>
          <a:p>
            <a:r>
              <a:rPr lang="id-ID" sz="2800" dirty="0"/>
              <a:t> Have they waited for two hours? No they havet yet</a:t>
            </a:r>
          </a:p>
          <a:p>
            <a:r>
              <a:rPr lang="id-ID" sz="2800" dirty="0"/>
              <a:t>Have  we known you recently? No, we haven’t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0700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14" y="219068"/>
            <a:ext cx="7772400" cy="1000132"/>
          </a:xfrm>
        </p:spPr>
        <p:txBody>
          <a:bodyPr>
            <a:normAutofit/>
          </a:bodyPr>
          <a:lstStyle/>
          <a:p>
            <a:r>
              <a:rPr lang="id-ID" sz="3200" dirty="0">
                <a:solidFill>
                  <a:schemeClr val="tx1"/>
                </a:solidFill>
              </a:rPr>
              <a:t>PRESENT PERFECT CONTINUOUS TENSE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7924315" cy="3781436"/>
          </a:xfrm>
        </p:spPr>
        <p:txBody>
          <a:bodyPr>
            <a:normAutofit fontScale="92500"/>
          </a:bodyPr>
          <a:lstStyle/>
          <a:p>
            <a:pPr algn="l"/>
            <a:r>
              <a:rPr lang="id-ID" sz="3200" dirty="0">
                <a:solidFill>
                  <a:schemeClr val="tx1"/>
                </a:solidFill>
              </a:rPr>
              <a:t>Membicarakan action yang dimulai pada waktu lampau (beberapa saat sebelum dimulai pekerjaan) dan masih berlangsung hingga saat berbicara (sekarang), dan penekanannya peristiwa ada pada durasinya/pada waktunya</a:t>
            </a:r>
          </a:p>
        </p:txBody>
      </p:sp>
    </p:spTree>
    <p:extLst>
      <p:ext uri="{BB962C8B-B14F-4D97-AF65-F5344CB8AC3E}">
        <p14:creationId xmlns:p14="http://schemas.microsoft.com/office/powerpoint/2010/main" val="21409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785794"/>
            <a:ext cx="8229600" cy="5340369"/>
          </a:xfrm>
        </p:spPr>
        <p:txBody>
          <a:bodyPr>
            <a:normAutofit lnSpcReduction="10000"/>
          </a:bodyPr>
          <a:lstStyle/>
          <a:p>
            <a:r>
              <a:rPr lang="id-ID" sz="3200" dirty="0">
                <a:solidFill>
                  <a:schemeClr val="tx1"/>
                </a:solidFill>
              </a:rPr>
              <a:t>membicarakan action yang dimulai pada waktu lampau (beberapa saat sebelum dimulai pekerjaan) dan masih belum selesai hingga saat berbicara (sekarang)</a:t>
            </a:r>
          </a:p>
          <a:p>
            <a:pPr>
              <a:buNone/>
            </a:pPr>
            <a:r>
              <a:rPr lang="id-ID" sz="3200" dirty="0">
                <a:solidFill>
                  <a:schemeClr val="tx1"/>
                </a:solidFill>
              </a:rPr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chemeClr val="tx1"/>
                </a:solidFill>
              </a:rPr>
              <a:t>They have  been living here since 2000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chemeClr val="tx1"/>
                </a:solidFill>
              </a:rPr>
              <a:t>Iis has been writing an article for one hour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240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Subject &amp; Auxiliary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id-ID" sz="3300" dirty="0">
              <a:sym typeface="Wingdings" pitchFamily="2" charset="2"/>
            </a:endParaRPr>
          </a:p>
          <a:p>
            <a:r>
              <a:rPr lang="id-ID" sz="3300" dirty="0">
                <a:sym typeface="Wingdings" pitchFamily="2" charset="2"/>
              </a:rPr>
              <a:t>They, We, I, You  Do/Don’t</a:t>
            </a:r>
          </a:p>
          <a:p>
            <a:pPr>
              <a:buNone/>
            </a:pPr>
            <a:endParaRPr lang="id-ID" sz="3300" dirty="0">
              <a:sym typeface="Wingdings" pitchFamily="2" charset="2"/>
            </a:endParaRPr>
          </a:p>
          <a:p>
            <a:r>
              <a:rPr lang="id-ID" sz="3300" dirty="0">
                <a:sym typeface="Wingdings" pitchFamily="2" charset="2"/>
              </a:rPr>
              <a:t>He, She, It  Does/Doesn’t</a:t>
            </a:r>
            <a:endParaRPr lang="id-ID" sz="3300" dirty="0"/>
          </a:p>
        </p:txBody>
      </p:sp>
    </p:spTree>
    <p:extLst>
      <p:ext uri="{BB962C8B-B14F-4D97-AF65-F5344CB8AC3E}">
        <p14:creationId xmlns:p14="http://schemas.microsoft.com/office/powerpoint/2010/main" val="13182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sz="3200" dirty="0">
                <a:solidFill>
                  <a:schemeClr val="tx1"/>
                </a:solidFill>
              </a:rPr>
              <a:t>Notes:</a:t>
            </a:r>
          </a:p>
          <a:p>
            <a:r>
              <a:rPr lang="id-ID" sz="3200" dirty="0">
                <a:solidFill>
                  <a:schemeClr val="tx1"/>
                </a:solidFill>
              </a:rPr>
              <a:t>Semua memakai kata kerja V1-Ing, pada positive, negative ataupun interrogative.</a:t>
            </a:r>
          </a:p>
          <a:p>
            <a:r>
              <a:rPr lang="id-ID" sz="3200" dirty="0">
                <a:solidFill>
                  <a:schemeClr val="tx1"/>
                </a:solidFill>
              </a:rPr>
              <a:t>Have dan has,memakai tobe 3, yaitu “BEEN”</a:t>
            </a:r>
          </a:p>
          <a:p>
            <a:r>
              <a:rPr lang="id-ID" sz="3200" dirty="0">
                <a:solidFill>
                  <a:schemeClr val="tx1"/>
                </a:solidFill>
              </a:rPr>
              <a:t>They We I You – Have been V1-ing</a:t>
            </a:r>
          </a:p>
          <a:p>
            <a:r>
              <a:rPr lang="id-ID" sz="3200" dirty="0">
                <a:solidFill>
                  <a:schemeClr val="tx1"/>
                </a:solidFill>
              </a:rPr>
              <a:t>He She It – Has been V1-ing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4522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Subject &amp; Auxiliary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599" y="1268760"/>
            <a:ext cx="6347714" cy="4979640"/>
          </a:xfrm>
        </p:spPr>
        <p:txBody>
          <a:bodyPr>
            <a:noAutofit/>
          </a:bodyPr>
          <a:lstStyle/>
          <a:p>
            <a:r>
              <a:rPr lang="id-ID" sz="2800" dirty="0"/>
              <a:t>Golongan: HAVE</a:t>
            </a:r>
          </a:p>
          <a:p>
            <a:pPr>
              <a:buNone/>
            </a:pPr>
            <a:r>
              <a:rPr lang="id-ID" sz="2800" dirty="0"/>
              <a:t>They</a:t>
            </a:r>
          </a:p>
          <a:p>
            <a:pPr>
              <a:buNone/>
            </a:pPr>
            <a:r>
              <a:rPr lang="id-ID" sz="2800" dirty="0"/>
              <a:t>We </a:t>
            </a:r>
          </a:p>
          <a:p>
            <a:pPr>
              <a:buNone/>
            </a:pPr>
            <a:r>
              <a:rPr lang="id-ID" sz="2800" dirty="0"/>
              <a:t>I </a:t>
            </a:r>
          </a:p>
          <a:p>
            <a:pPr>
              <a:buNone/>
            </a:pPr>
            <a:r>
              <a:rPr lang="id-ID" sz="2800" dirty="0"/>
              <a:t>You </a:t>
            </a:r>
          </a:p>
          <a:p>
            <a:r>
              <a:rPr lang="id-ID" sz="2800" dirty="0"/>
              <a:t>Golongan: HAS</a:t>
            </a:r>
          </a:p>
          <a:p>
            <a:pPr>
              <a:buNone/>
            </a:pPr>
            <a:r>
              <a:rPr lang="id-ID" sz="2800" dirty="0"/>
              <a:t>He</a:t>
            </a:r>
          </a:p>
          <a:p>
            <a:pPr>
              <a:buNone/>
            </a:pPr>
            <a:r>
              <a:rPr lang="id-ID" sz="2800" dirty="0"/>
              <a:t>She</a:t>
            </a:r>
          </a:p>
          <a:p>
            <a:pPr>
              <a:buNone/>
            </a:pPr>
            <a:r>
              <a:rPr lang="id-ID" sz="28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386202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Verb &amp; Adverb of 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599" y="1547805"/>
            <a:ext cx="7274769" cy="4700595"/>
          </a:xfrm>
        </p:spPr>
        <p:txBody>
          <a:bodyPr>
            <a:normAutofit/>
          </a:bodyPr>
          <a:lstStyle/>
          <a:p>
            <a:r>
              <a:rPr lang="id-ID" sz="2400" dirty="0"/>
              <a:t>Verb yang dipakai : V-ing</a:t>
            </a:r>
          </a:p>
          <a:p>
            <a:r>
              <a:rPr lang="id-ID" sz="2400" dirty="0"/>
              <a:t>Since...</a:t>
            </a:r>
          </a:p>
          <a:p>
            <a:r>
              <a:rPr lang="id-ID" sz="2400" dirty="0"/>
              <a:t>For...</a:t>
            </a:r>
          </a:p>
          <a:p>
            <a:pPr>
              <a:buNone/>
            </a:pPr>
            <a:endParaRPr lang="id-ID" sz="2400" dirty="0"/>
          </a:p>
          <a:p>
            <a:pPr>
              <a:buNone/>
            </a:pPr>
            <a:r>
              <a:rPr lang="id-ID" sz="2400" dirty="0"/>
              <a:t>Untuk Kalimat yang </a:t>
            </a:r>
            <a:r>
              <a:rPr lang="id-ID" sz="2400" dirty="0">
                <a:solidFill>
                  <a:srgbClr val="FF0000"/>
                </a:solidFill>
              </a:rPr>
              <a:t>bukan memakai kata kerja</a:t>
            </a:r>
            <a:r>
              <a:rPr lang="id-ID" sz="2400" dirty="0"/>
              <a:t>:</a:t>
            </a:r>
          </a:p>
          <a:p>
            <a:pPr>
              <a:buNone/>
            </a:pPr>
            <a:r>
              <a:rPr lang="id-ID" sz="2400" dirty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I have been being an entertainer since 1997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She has been being a teacher for 7 years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0286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Positive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ctr">
              <a:buNone/>
            </a:pPr>
            <a:r>
              <a:rPr lang="id-ID" sz="4400" dirty="0">
                <a:solidFill>
                  <a:srgbClr val="FF0000"/>
                </a:solidFill>
              </a:rPr>
              <a:t>S + have/has + Been+ V1-Ing </a:t>
            </a:r>
          </a:p>
          <a:p>
            <a:endParaRPr lang="id-ID" dirty="0"/>
          </a:p>
          <a:p>
            <a:r>
              <a:rPr lang="id-ID" sz="3200" dirty="0"/>
              <a:t>I have been  waiting you for two hours</a:t>
            </a:r>
          </a:p>
          <a:p>
            <a:r>
              <a:rPr lang="id-ID" sz="3200" dirty="0"/>
              <a:t>We have been watching since 1pm</a:t>
            </a:r>
          </a:p>
          <a:p>
            <a:r>
              <a:rPr lang="id-ID" sz="3200" dirty="0"/>
              <a:t>She has been being a teacher for 10 years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921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id-ID" sz="4000" dirty="0">
                <a:solidFill>
                  <a:srgbClr val="FF0000"/>
                </a:solidFill>
              </a:rPr>
              <a:t>S + have/has + Not + Been+ V1-Ing </a:t>
            </a:r>
          </a:p>
          <a:p>
            <a:endParaRPr lang="id-ID" dirty="0"/>
          </a:p>
          <a:p>
            <a:r>
              <a:rPr lang="id-ID" sz="3200" dirty="0"/>
              <a:t>I have not been  waiting you for two hours</a:t>
            </a:r>
          </a:p>
          <a:p>
            <a:r>
              <a:rPr lang="id-ID" sz="3200" dirty="0"/>
              <a:t>We haven’t been watching since 1pm</a:t>
            </a:r>
          </a:p>
          <a:p>
            <a:r>
              <a:rPr lang="id-ID" sz="3200" dirty="0"/>
              <a:t>She has not been being a teacher for 10 years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9110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Interrogative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id-ID" sz="4400" dirty="0">
                <a:solidFill>
                  <a:srgbClr val="FF0000"/>
                </a:solidFill>
              </a:rPr>
              <a:t>Have/Has + S + Been+ V1-Ing </a:t>
            </a:r>
          </a:p>
          <a:p>
            <a:endParaRPr lang="id-ID" dirty="0"/>
          </a:p>
          <a:p>
            <a:r>
              <a:rPr lang="id-ID" sz="2800" dirty="0">
                <a:solidFill>
                  <a:schemeClr val="tx1"/>
                </a:solidFill>
              </a:rPr>
              <a:t>Have you been  waiting me for two hours? Yes, I have been waiting for two hours</a:t>
            </a:r>
          </a:p>
          <a:p>
            <a:r>
              <a:rPr lang="id-ID" sz="2800" dirty="0">
                <a:solidFill>
                  <a:schemeClr val="tx1"/>
                </a:solidFill>
              </a:rPr>
              <a:t>Have they been watching since 1pm? No, They haven’t been watching since 1pm</a:t>
            </a:r>
          </a:p>
          <a:p>
            <a:r>
              <a:rPr lang="id-ID" sz="2800" dirty="0">
                <a:solidFill>
                  <a:schemeClr val="tx1"/>
                </a:solidFill>
              </a:rPr>
              <a:t>Has she been being a teacher for 10 years?</a:t>
            </a:r>
          </a:p>
          <a:p>
            <a:pPr>
              <a:buNone/>
            </a:pPr>
            <a:r>
              <a:rPr lang="id-ID" sz="2800" dirty="0">
                <a:solidFill>
                  <a:schemeClr val="tx1"/>
                </a:solidFill>
              </a:rPr>
              <a:t>	Yes, she has been being a teacher for 10 years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0526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488832" cy="56166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Change or corrected these sentence into good form!!!</a:t>
            </a:r>
          </a:p>
          <a:p>
            <a:r>
              <a:rPr lang="en-US" sz="3600" dirty="0">
                <a:solidFill>
                  <a:schemeClr val="tx1"/>
                </a:solidFill>
              </a:rPr>
              <a:t>Simple </a:t>
            </a:r>
            <a:r>
              <a:rPr lang="id-ID" sz="3600" dirty="0">
                <a:solidFill>
                  <a:schemeClr val="tx1"/>
                </a:solidFill>
              </a:rPr>
              <a:t>Present Tense</a:t>
            </a:r>
            <a:endParaRPr lang="en-US" sz="3600" dirty="0">
              <a:solidFill>
                <a:schemeClr val="tx1"/>
              </a:solidFill>
            </a:endParaRPr>
          </a:p>
          <a:p>
            <a:endParaRPr lang="id-ID" sz="36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Fatimah like roses very much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The children goes to school everyday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Water boil at 100◦C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Wahyu study at Daarul Qur’an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The weather  are bright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These buildings is across my house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Fire does hot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Blood are re</a:t>
            </a:r>
            <a:r>
              <a:rPr lang="en-US" dirty="0">
                <a:solidFill>
                  <a:schemeClr val="tx1"/>
                </a:solidFill>
              </a:rPr>
              <a:t>d</a:t>
            </a:r>
            <a:endParaRPr lang="id-ID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She is wanting to wait a train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I have study at DAQU for 3 years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She has been live here since 1999</a:t>
            </a:r>
          </a:p>
          <a:p>
            <a:pPr marL="514350" indent="-514350" algn="l"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She know that I love her badly</a:t>
            </a:r>
          </a:p>
          <a:p>
            <a:pPr marL="514350" indent="-514350" algn="l">
              <a:buFont typeface="+mj-lt"/>
              <a:buAutoNum type="arabicPeriod"/>
            </a:pP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00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Change or corrected these sentence into good form!!!</a:t>
            </a:r>
          </a:p>
          <a:p>
            <a:pPr marL="0" indent="0">
              <a:buNone/>
            </a:pPr>
            <a:r>
              <a:rPr lang="id-ID" sz="3600" dirty="0"/>
              <a:t>Present </a:t>
            </a:r>
            <a:r>
              <a:rPr lang="en-US" sz="3600" dirty="0"/>
              <a:t>Continuous</a:t>
            </a:r>
            <a:r>
              <a:rPr lang="id-ID" sz="3600" dirty="0"/>
              <a:t>Tense</a:t>
            </a:r>
            <a:endParaRPr lang="en-US" sz="3600" dirty="0"/>
          </a:p>
          <a:p>
            <a:endParaRPr lang="id-ID" sz="3600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Fatimah like roses very much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The children goes to school everyday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Water boil at 100◦C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Wahyu study at Daarul Qur’an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The weather  are bright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These buildings is across my house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Fire does hot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Blood are re</a:t>
            </a:r>
            <a:r>
              <a:rPr lang="en-US" dirty="0"/>
              <a:t>d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She is wanting to wait a train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I have study at DAQU for 3 years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She has been live here since 1999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She know that I love her badly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87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Change or corrected these sentence into good form!!!</a:t>
            </a:r>
          </a:p>
          <a:p>
            <a:pPr marL="0" indent="0">
              <a:buNone/>
            </a:pPr>
            <a:r>
              <a:rPr lang="id-ID" sz="3600" dirty="0"/>
              <a:t>Present </a:t>
            </a:r>
            <a:r>
              <a:rPr lang="en-US" sz="3600" dirty="0"/>
              <a:t>Perfect </a:t>
            </a:r>
            <a:r>
              <a:rPr lang="id-ID" sz="3600" dirty="0"/>
              <a:t>Tense</a:t>
            </a:r>
            <a:endParaRPr lang="en-US" sz="3600" dirty="0"/>
          </a:p>
          <a:p>
            <a:endParaRPr lang="id-ID" sz="3600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Fatimah like roses very much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The children goes to school everyday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Water boil at 100◦C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Wahyu study at Daarul Qur’an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The weather  are bright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These buildings is across my house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Fire does hot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Blood are re</a:t>
            </a:r>
            <a:r>
              <a:rPr lang="en-US" dirty="0"/>
              <a:t>d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She is wanting to wait a train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I have study at DAQU for 3 years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She has been live here since 1999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She know that I love her badly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2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Change or corrected these sentence into good form!!!</a:t>
            </a:r>
          </a:p>
          <a:p>
            <a:pPr marL="0" indent="0">
              <a:buNone/>
            </a:pPr>
            <a:r>
              <a:rPr lang="id-ID" sz="3600" dirty="0"/>
              <a:t>Present </a:t>
            </a:r>
            <a:r>
              <a:rPr lang="en-US" sz="3600" dirty="0"/>
              <a:t>Perfect Continuous</a:t>
            </a:r>
            <a:r>
              <a:rPr lang="id-ID" sz="3600" dirty="0"/>
              <a:t>Tense</a:t>
            </a:r>
            <a:endParaRPr lang="en-US" sz="3600" dirty="0"/>
          </a:p>
          <a:p>
            <a:endParaRPr lang="id-ID" sz="3600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Fatimah like roses very much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The children goes to school everyday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Water boil at 100◦C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Wahyu study at Daarul Qur’an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The weather  are bright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These buildings is across my house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Fire does hot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Blood are re</a:t>
            </a:r>
            <a:r>
              <a:rPr lang="en-US" dirty="0"/>
              <a:t>d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She is wanting to wait a train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I have study at DAQU for 3 years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She has been live here since 1999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She know that I love her badly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4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7" y="1322766"/>
            <a:ext cx="4453316" cy="552087"/>
          </a:xfrm>
        </p:spPr>
        <p:txBody>
          <a:bodyPr>
            <a:normAutofit fontScale="90000"/>
          </a:bodyPr>
          <a:lstStyle/>
          <a:p>
            <a:r>
              <a:rPr lang="id-ID" dirty="0"/>
              <a:t>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47535" y="2024845"/>
            <a:ext cx="4453316" cy="3137427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d-ID" dirty="0"/>
              <a:t>Verb 1 (V1)			Verb (1) s/es</a:t>
            </a:r>
          </a:p>
          <a:p>
            <a:r>
              <a:rPr lang="id-ID" dirty="0"/>
              <a:t>Wake up			Wakes up</a:t>
            </a:r>
          </a:p>
          <a:p>
            <a:r>
              <a:rPr lang="id-ID" dirty="0"/>
              <a:t>Take a shower			Takes a shower</a:t>
            </a:r>
          </a:p>
          <a:p>
            <a:r>
              <a:rPr lang="id-ID" dirty="0"/>
              <a:t>Brush				Brushes</a:t>
            </a:r>
          </a:p>
          <a:p>
            <a:r>
              <a:rPr lang="id-ID" dirty="0"/>
              <a:t>Wear				Wears</a:t>
            </a:r>
          </a:p>
          <a:p>
            <a:r>
              <a:rPr lang="id-ID" dirty="0"/>
              <a:t>Eat				Eats</a:t>
            </a:r>
          </a:p>
          <a:p>
            <a:r>
              <a:rPr lang="id-ID" dirty="0"/>
              <a:t>Leave for			Leaves for</a:t>
            </a:r>
          </a:p>
          <a:p>
            <a:r>
              <a:rPr lang="id-ID" dirty="0"/>
              <a:t>Go				Goes</a:t>
            </a:r>
          </a:p>
          <a:p>
            <a:r>
              <a:rPr lang="id-ID" dirty="0"/>
              <a:t>Study				Studies</a:t>
            </a:r>
          </a:p>
          <a:p>
            <a:r>
              <a:rPr lang="id-ID" dirty="0"/>
              <a:t>Play				Plays</a:t>
            </a:r>
          </a:p>
        </p:txBody>
      </p:sp>
    </p:spTree>
    <p:extLst>
      <p:ext uri="{BB962C8B-B14F-4D97-AF65-F5344CB8AC3E}">
        <p14:creationId xmlns:p14="http://schemas.microsoft.com/office/powerpoint/2010/main" val="18921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87152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/>
              <a:t>Remember!!!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96752"/>
            <a:ext cx="7274769" cy="511256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1. Present Tense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2. Present Continuous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58138"/>
              </p:ext>
            </p:extLst>
          </p:nvPr>
        </p:nvGraphicFramePr>
        <p:xfrm>
          <a:off x="971600" y="1556792"/>
          <a:ext cx="6912766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3">
                  <a:extLst>
                    <a:ext uri="{9D8B030D-6E8A-4147-A177-3AD203B41FA5}">
                      <a16:colId xmlns:a16="http://schemas.microsoft.com/office/drawing/2014/main" val="1402087979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78797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Non Verb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S+</a:t>
                      </a:r>
                      <a:r>
                        <a:rPr lang="en-ID" baseline="0" dirty="0"/>
                        <a:t> V1</a:t>
                      </a:r>
                    </a:p>
                    <a:p>
                      <a:pPr algn="ctr"/>
                      <a:r>
                        <a:rPr lang="en-ID" baseline="0" dirty="0"/>
                        <a:t>Do/Don’t</a:t>
                      </a:r>
                    </a:p>
                    <a:p>
                      <a:pPr algn="ctr"/>
                      <a:r>
                        <a:rPr lang="en-ID" baseline="0" dirty="0"/>
                        <a:t>They, we, I, you</a:t>
                      </a:r>
                    </a:p>
                    <a:p>
                      <a:pPr algn="ctr"/>
                      <a:endParaRPr lang="en-ID" baseline="0" dirty="0"/>
                    </a:p>
                    <a:p>
                      <a:pPr algn="ctr"/>
                      <a:r>
                        <a:rPr lang="en-ID" baseline="0" dirty="0"/>
                        <a:t>S+V1s/</a:t>
                      </a:r>
                      <a:r>
                        <a:rPr lang="en-ID" baseline="0" dirty="0" err="1"/>
                        <a:t>es</a:t>
                      </a:r>
                      <a:endParaRPr lang="en-ID" baseline="0" dirty="0"/>
                    </a:p>
                    <a:p>
                      <a:pPr algn="ctr"/>
                      <a:r>
                        <a:rPr lang="en-ID" baseline="0" dirty="0"/>
                        <a:t>Does/Doesn’t</a:t>
                      </a:r>
                    </a:p>
                    <a:p>
                      <a:pPr algn="ctr"/>
                      <a:r>
                        <a:rPr lang="en-ID" baseline="0" dirty="0"/>
                        <a:t>He, she,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 + Tobe1 + </a:t>
                      </a:r>
                      <a:r>
                        <a:rPr lang="en-ID" dirty="0" err="1"/>
                        <a:t>Adj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Adv</a:t>
                      </a:r>
                      <a:r>
                        <a:rPr lang="en-ID" dirty="0"/>
                        <a:t>/N</a:t>
                      </a:r>
                    </a:p>
                    <a:p>
                      <a:pPr algn="ctr"/>
                      <a:r>
                        <a:rPr lang="en-ID" dirty="0"/>
                        <a:t>Tobe1 (am, is, are)</a:t>
                      </a:r>
                    </a:p>
                    <a:p>
                      <a:pPr algn="ctr"/>
                      <a:endParaRPr lang="en-ID" dirty="0"/>
                    </a:p>
                    <a:p>
                      <a:pPr algn="ctr"/>
                      <a:r>
                        <a:rPr lang="en-ID" dirty="0"/>
                        <a:t>Adverb of Time:</a:t>
                      </a:r>
                    </a:p>
                    <a:p>
                      <a:pPr algn="ctr"/>
                      <a:r>
                        <a:rPr lang="en-ID" dirty="0"/>
                        <a:t>Every…, always,</a:t>
                      </a:r>
                      <a:r>
                        <a:rPr lang="en-ID" baseline="0" dirty="0"/>
                        <a:t> usually, often, sometimes, seldom, rarely, once a … Factual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867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93108"/>
              </p:ext>
            </p:extLst>
          </p:nvPr>
        </p:nvGraphicFramePr>
        <p:xfrm>
          <a:off x="971596" y="4382636"/>
          <a:ext cx="691277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5">
                  <a:extLst>
                    <a:ext uri="{9D8B030D-6E8A-4147-A177-3AD203B41FA5}">
                      <a16:colId xmlns:a16="http://schemas.microsoft.com/office/drawing/2014/main" val="2423056115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383180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Non-Verb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6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S + Tobe1 + V-</a:t>
                      </a:r>
                      <a:r>
                        <a:rPr lang="en-ID" dirty="0" err="1"/>
                        <a:t>ing</a:t>
                      </a:r>
                      <a:endParaRPr lang="en-ID" dirty="0"/>
                    </a:p>
                    <a:p>
                      <a:endParaRPr lang="en-ID" dirty="0"/>
                    </a:p>
                    <a:p>
                      <a:r>
                        <a:rPr lang="en-ID" dirty="0"/>
                        <a:t>Adverb of Time:</a:t>
                      </a:r>
                    </a:p>
                    <a:p>
                      <a:r>
                        <a:rPr lang="en-ID" dirty="0"/>
                        <a:t>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 + Tobe1 + being + </a:t>
                      </a:r>
                      <a:r>
                        <a:rPr lang="en-ID" dirty="0" err="1"/>
                        <a:t>Adj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Adv</a:t>
                      </a:r>
                      <a:r>
                        <a:rPr lang="en-ID" dirty="0"/>
                        <a:t>/N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1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86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10480"/>
            <a:ext cx="6347713" cy="587152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/>
              <a:t>Remember!!!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817221"/>
            <a:ext cx="7274769" cy="511256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3. Present Perfect Tense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4. Present Perfect Continuous Tense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67913"/>
              </p:ext>
            </p:extLst>
          </p:nvPr>
        </p:nvGraphicFramePr>
        <p:xfrm>
          <a:off x="971600" y="1196752"/>
          <a:ext cx="691276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3">
                  <a:extLst>
                    <a:ext uri="{9D8B030D-6E8A-4147-A177-3AD203B41FA5}">
                      <a16:colId xmlns:a16="http://schemas.microsoft.com/office/drawing/2014/main" val="1402087979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787973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Non Verb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S+</a:t>
                      </a:r>
                      <a:r>
                        <a:rPr lang="en-ID" baseline="0" dirty="0"/>
                        <a:t> Have + V3</a:t>
                      </a:r>
                    </a:p>
                    <a:p>
                      <a:pPr algn="ctr"/>
                      <a:r>
                        <a:rPr lang="en-ID" baseline="0" dirty="0"/>
                        <a:t>They, we, I, you</a:t>
                      </a:r>
                    </a:p>
                    <a:p>
                      <a:pPr algn="ctr"/>
                      <a:endParaRPr lang="en-ID" baseline="0" dirty="0"/>
                    </a:p>
                    <a:p>
                      <a:pPr algn="ctr"/>
                      <a:r>
                        <a:rPr lang="en-ID" baseline="0" dirty="0"/>
                        <a:t>S+ Has + V3</a:t>
                      </a:r>
                    </a:p>
                    <a:p>
                      <a:pPr algn="ctr"/>
                      <a:r>
                        <a:rPr lang="en-ID" baseline="0" dirty="0"/>
                        <a:t>He, she,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 + Have/Has +</a:t>
                      </a:r>
                      <a:r>
                        <a:rPr lang="en-ID" baseline="0" dirty="0"/>
                        <a:t> Been</a:t>
                      </a:r>
                      <a:r>
                        <a:rPr lang="en-ID" dirty="0"/>
                        <a:t> + </a:t>
                      </a:r>
                      <a:r>
                        <a:rPr lang="en-ID" dirty="0" err="1"/>
                        <a:t>Adj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Adv</a:t>
                      </a:r>
                      <a:r>
                        <a:rPr lang="en-ID" dirty="0"/>
                        <a:t>/N</a:t>
                      </a:r>
                    </a:p>
                    <a:p>
                      <a:pPr algn="ctr"/>
                      <a:endParaRPr lang="en-ID" dirty="0"/>
                    </a:p>
                    <a:p>
                      <a:pPr algn="ctr"/>
                      <a:endParaRPr lang="en-ID" dirty="0"/>
                    </a:p>
                    <a:p>
                      <a:pPr algn="ctr"/>
                      <a:r>
                        <a:rPr lang="en-ID" dirty="0"/>
                        <a:t>Adverb of Time:</a:t>
                      </a:r>
                    </a:p>
                    <a:p>
                      <a:pPr algn="ctr"/>
                      <a:r>
                        <a:rPr lang="en-ID" dirty="0"/>
                        <a:t>Since, For, Lately,</a:t>
                      </a:r>
                      <a:r>
                        <a:rPr lang="id-ID" sz="1800" dirty="0"/>
                        <a:t>Just</a:t>
                      </a:r>
                      <a:r>
                        <a:rPr lang="en-ID" sz="1800" dirty="0"/>
                        <a:t>,</a:t>
                      </a:r>
                      <a:endParaRPr lang="id-ID" sz="1800" dirty="0"/>
                    </a:p>
                    <a:p>
                      <a:r>
                        <a:rPr lang="id-ID" sz="1800" dirty="0"/>
                        <a:t>AlreadyYet</a:t>
                      </a:r>
                      <a:r>
                        <a:rPr lang="en-ID" sz="1800" dirty="0"/>
                        <a:t>,</a:t>
                      </a:r>
                      <a:r>
                        <a:rPr lang="en-ID" sz="1800" baseline="0" dirty="0"/>
                        <a:t> </a:t>
                      </a:r>
                      <a:r>
                        <a:rPr lang="id-ID" sz="1800" dirty="0"/>
                        <a:t>Recently</a:t>
                      </a:r>
                      <a:r>
                        <a:rPr lang="en-ID" sz="1800" dirty="0"/>
                        <a:t>,</a:t>
                      </a:r>
                      <a:r>
                        <a:rPr lang="id-ID" sz="1800" dirty="0"/>
                        <a:t>So far</a:t>
                      </a:r>
                    </a:p>
                    <a:p>
                      <a:r>
                        <a:rPr lang="id-ID" sz="1800" dirty="0"/>
                        <a:t>All the time/day/week/...</a:t>
                      </a:r>
                    </a:p>
                    <a:p>
                      <a:pPr algn="ctr"/>
                      <a:r>
                        <a:rPr lang="en-ID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867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3147"/>
              </p:ext>
            </p:extLst>
          </p:nvPr>
        </p:nvGraphicFramePr>
        <p:xfrm>
          <a:off x="971596" y="4529916"/>
          <a:ext cx="6912770" cy="2067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5">
                  <a:extLst>
                    <a:ext uri="{9D8B030D-6E8A-4147-A177-3AD203B41FA5}">
                      <a16:colId xmlns:a16="http://schemas.microsoft.com/office/drawing/2014/main" val="2423056115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3831809601"/>
                    </a:ext>
                  </a:extLst>
                </a:gridCol>
              </a:tblGrid>
              <a:tr h="41806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Non-Verb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60767"/>
                  </a:ext>
                </a:extLst>
              </a:tr>
              <a:tr h="1649367">
                <a:tc>
                  <a:txBody>
                    <a:bodyPr/>
                    <a:lstStyle/>
                    <a:p>
                      <a:r>
                        <a:rPr lang="en-ID" dirty="0"/>
                        <a:t>S + Have/Has</a:t>
                      </a:r>
                      <a:r>
                        <a:rPr lang="en-ID" baseline="0" dirty="0"/>
                        <a:t> + been</a:t>
                      </a:r>
                      <a:r>
                        <a:rPr lang="en-ID" dirty="0"/>
                        <a:t> + V-</a:t>
                      </a:r>
                      <a:r>
                        <a:rPr lang="en-ID" dirty="0" err="1"/>
                        <a:t>ing</a:t>
                      </a:r>
                      <a:endParaRPr lang="en-ID" dirty="0"/>
                    </a:p>
                    <a:p>
                      <a:endParaRPr lang="en-ID" dirty="0"/>
                    </a:p>
                    <a:p>
                      <a:r>
                        <a:rPr lang="en-ID" dirty="0"/>
                        <a:t>Adverb of time:</a:t>
                      </a:r>
                    </a:p>
                    <a:p>
                      <a:r>
                        <a:rPr lang="en-ID" dirty="0"/>
                        <a:t>Since…</a:t>
                      </a:r>
                    </a:p>
                    <a:p>
                      <a:r>
                        <a:rPr lang="en-ID" dirty="0"/>
                        <a:t>For…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S + Have/Has + been + being + </a:t>
                      </a:r>
                      <a:r>
                        <a:rPr lang="en-ID" dirty="0" err="1"/>
                        <a:t>Adj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Adv</a:t>
                      </a:r>
                      <a:r>
                        <a:rPr lang="en-ID" dirty="0"/>
                        <a:t>/N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1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546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Wood ...on the water. That’s a fact, you know?</a:t>
            </a:r>
          </a:p>
          <a:p>
            <a:pPr marL="514350" indent="-514350">
              <a:buAutoNum type="alphaLcPeriod"/>
            </a:pPr>
            <a:r>
              <a:rPr lang="id-ID" dirty="0"/>
              <a:t>Has floated</a:t>
            </a:r>
          </a:p>
          <a:p>
            <a:pPr marL="514350" indent="-514350">
              <a:buAutoNum type="alphaLcPeriod"/>
            </a:pPr>
            <a:r>
              <a:rPr lang="id-ID" dirty="0"/>
              <a:t>Is floating</a:t>
            </a:r>
          </a:p>
          <a:p>
            <a:pPr marL="514350" indent="-514350">
              <a:buAutoNum type="alphaLcPeriod"/>
            </a:pPr>
            <a:r>
              <a:rPr lang="id-ID" dirty="0"/>
              <a:t>Floats</a:t>
            </a:r>
          </a:p>
          <a:p>
            <a:pPr marL="514350" indent="-514350">
              <a:buAutoNum type="alphaLcPeriod"/>
            </a:pPr>
            <a:r>
              <a:rPr lang="id-ID" dirty="0"/>
              <a:t>Floated</a:t>
            </a:r>
          </a:p>
          <a:p>
            <a:pPr marL="514350" indent="-514350">
              <a:buAutoNum type="alphaLcPeriod"/>
            </a:pPr>
            <a:r>
              <a:rPr lang="id-ID" dirty="0"/>
              <a:t>Has been floating</a:t>
            </a:r>
          </a:p>
        </p:txBody>
      </p:sp>
    </p:spTree>
    <p:extLst>
      <p:ext uri="{BB962C8B-B14F-4D97-AF65-F5344CB8AC3E}">
        <p14:creationId xmlns:p14="http://schemas.microsoft.com/office/powerpoint/2010/main" val="439662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Look! He...to catch the train.</a:t>
            </a:r>
          </a:p>
          <a:p>
            <a:pPr marL="514350" indent="-514350">
              <a:buAutoNum type="alphaLcPeriod"/>
            </a:pPr>
            <a:r>
              <a:rPr lang="id-ID" dirty="0"/>
              <a:t>Wants</a:t>
            </a:r>
          </a:p>
          <a:p>
            <a:pPr marL="514350" indent="-514350">
              <a:buAutoNum type="alphaLcPeriod"/>
            </a:pPr>
            <a:r>
              <a:rPr lang="id-ID" dirty="0"/>
              <a:t>Has been waiting</a:t>
            </a:r>
          </a:p>
          <a:p>
            <a:pPr marL="514350" indent="-514350">
              <a:buAutoNum type="alphaLcPeriod"/>
            </a:pPr>
            <a:r>
              <a:rPr lang="id-ID" dirty="0"/>
              <a:t>Want</a:t>
            </a:r>
          </a:p>
          <a:p>
            <a:pPr marL="514350" indent="-514350">
              <a:buAutoNum type="alphaLcPeriod"/>
            </a:pPr>
            <a:r>
              <a:rPr lang="id-ID" dirty="0"/>
              <a:t>Is wanting</a:t>
            </a:r>
          </a:p>
          <a:p>
            <a:pPr marL="514350" indent="-514350">
              <a:buAutoNum type="alphaLcPeriod"/>
            </a:pPr>
            <a:r>
              <a:rPr lang="id-ID" dirty="0"/>
              <a:t>Has wanted</a:t>
            </a:r>
          </a:p>
        </p:txBody>
      </p:sp>
    </p:spTree>
    <p:extLst>
      <p:ext uri="{BB962C8B-B14F-4D97-AF65-F5344CB8AC3E}">
        <p14:creationId xmlns:p14="http://schemas.microsoft.com/office/powerpoint/2010/main" val="309582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Water...at 0◦ C</a:t>
            </a:r>
          </a:p>
          <a:p>
            <a:pPr marL="514350" indent="-514350">
              <a:buAutoNum type="alphaLcPeriod"/>
            </a:pPr>
            <a:r>
              <a:rPr lang="id-ID" dirty="0"/>
              <a:t>Is freezing</a:t>
            </a:r>
          </a:p>
          <a:p>
            <a:pPr marL="514350" indent="-514350">
              <a:buAutoNum type="alphaLcPeriod"/>
            </a:pPr>
            <a:r>
              <a:rPr lang="id-ID" dirty="0"/>
              <a:t>Has frozen</a:t>
            </a:r>
          </a:p>
          <a:p>
            <a:pPr marL="514350" indent="-514350">
              <a:buAutoNum type="alphaLcPeriod"/>
            </a:pPr>
            <a:r>
              <a:rPr lang="id-ID" dirty="0"/>
              <a:t>Has been freezing</a:t>
            </a:r>
          </a:p>
          <a:p>
            <a:pPr marL="514350" indent="-514350">
              <a:buAutoNum type="alphaLcPeriod"/>
            </a:pPr>
            <a:r>
              <a:rPr lang="id-ID" dirty="0"/>
              <a:t>Freezes</a:t>
            </a:r>
          </a:p>
          <a:p>
            <a:pPr marL="514350" indent="-514350">
              <a:buAutoNum type="alphaLcPeriod"/>
            </a:pPr>
            <a:r>
              <a:rPr lang="id-ID" dirty="0"/>
              <a:t>freeze</a:t>
            </a:r>
          </a:p>
        </p:txBody>
      </p:sp>
    </p:spTree>
    <p:extLst>
      <p:ext uri="{BB962C8B-B14F-4D97-AF65-F5344CB8AC3E}">
        <p14:creationId xmlns:p14="http://schemas.microsoft.com/office/powerpoint/2010/main" val="123369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It ...very cold outside now.</a:t>
            </a:r>
          </a:p>
          <a:p>
            <a:pPr marL="514350" indent="-514350">
              <a:buAutoNum type="alphaLcPeriod"/>
            </a:pPr>
            <a:r>
              <a:rPr lang="id-ID" dirty="0"/>
              <a:t>Is being</a:t>
            </a:r>
          </a:p>
          <a:p>
            <a:pPr marL="514350" indent="-514350">
              <a:buAutoNum type="alphaLcPeriod"/>
            </a:pPr>
            <a:r>
              <a:rPr lang="id-ID" dirty="0"/>
              <a:t>Is </a:t>
            </a:r>
          </a:p>
          <a:p>
            <a:pPr marL="514350" indent="-514350">
              <a:buAutoNum type="alphaLcPeriod"/>
            </a:pPr>
            <a:r>
              <a:rPr lang="id-ID" dirty="0"/>
              <a:t>Has been being</a:t>
            </a:r>
          </a:p>
          <a:p>
            <a:pPr marL="514350" indent="-514350">
              <a:buAutoNum type="alphaLcPeriod"/>
            </a:pPr>
            <a:r>
              <a:rPr lang="id-ID" dirty="0"/>
              <a:t>Was</a:t>
            </a:r>
          </a:p>
          <a:p>
            <a:pPr marL="514350" indent="-514350">
              <a:buAutoNum type="alphaLcPeriod"/>
            </a:pPr>
            <a:r>
              <a:rPr lang="id-ID" dirty="0"/>
              <a:t>Has been</a:t>
            </a:r>
          </a:p>
        </p:txBody>
      </p:sp>
    </p:spTree>
    <p:extLst>
      <p:ext uri="{BB962C8B-B14F-4D97-AF65-F5344CB8AC3E}">
        <p14:creationId xmlns:p14="http://schemas.microsoft.com/office/powerpoint/2010/main" val="3074304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She...in her class now.</a:t>
            </a:r>
          </a:p>
          <a:p>
            <a:pPr marL="514350" indent="-514350">
              <a:buAutoNum type="alphaLcPeriod"/>
            </a:pPr>
            <a:r>
              <a:rPr lang="id-ID" dirty="0"/>
              <a:t>Has been</a:t>
            </a:r>
          </a:p>
          <a:p>
            <a:pPr marL="514350" indent="-514350">
              <a:buAutoNum type="alphaLcPeriod"/>
            </a:pPr>
            <a:r>
              <a:rPr lang="id-ID" dirty="0"/>
              <a:t>Is being</a:t>
            </a:r>
          </a:p>
          <a:p>
            <a:pPr marL="514350" indent="-514350">
              <a:buAutoNum type="alphaLcPeriod"/>
            </a:pPr>
            <a:r>
              <a:rPr lang="id-ID" dirty="0"/>
              <a:t>Is</a:t>
            </a:r>
          </a:p>
          <a:p>
            <a:pPr marL="514350" indent="-514350">
              <a:buAutoNum type="alphaLcPeriod"/>
            </a:pPr>
            <a:r>
              <a:rPr lang="id-ID" dirty="0"/>
              <a:t>Has been being</a:t>
            </a:r>
          </a:p>
          <a:p>
            <a:pPr marL="514350" indent="-514350">
              <a:buAutoNum type="alphaLcPeriod"/>
            </a:pPr>
            <a:r>
              <a:rPr lang="id-ID" dirty="0"/>
              <a:t>was</a:t>
            </a:r>
          </a:p>
        </p:txBody>
      </p:sp>
    </p:spTree>
    <p:extLst>
      <p:ext uri="{BB962C8B-B14F-4D97-AF65-F5344CB8AC3E}">
        <p14:creationId xmlns:p14="http://schemas.microsoft.com/office/powerpoint/2010/main" val="510094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The sun...the air and ... us light.</a:t>
            </a:r>
          </a:p>
          <a:p>
            <a:pPr marL="514350" indent="-514350">
              <a:buAutoNum type="alphaLcPeriod"/>
            </a:pPr>
            <a:r>
              <a:rPr lang="id-ID" dirty="0"/>
              <a:t>Warmed : Gave</a:t>
            </a:r>
          </a:p>
          <a:p>
            <a:pPr marL="514350" indent="-514350">
              <a:buAutoNum type="alphaLcPeriod"/>
            </a:pPr>
            <a:r>
              <a:rPr lang="id-ID" dirty="0"/>
              <a:t>Warm : give</a:t>
            </a:r>
          </a:p>
          <a:p>
            <a:pPr marL="514350" indent="-514350">
              <a:buAutoNum type="alphaLcPeriod"/>
            </a:pPr>
            <a:r>
              <a:rPr lang="id-ID" dirty="0"/>
              <a:t>Warms : give</a:t>
            </a:r>
          </a:p>
          <a:p>
            <a:pPr marL="514350" indent="-514350">
              <a:buAutoNum type="alphaLcPeriod"/>
            </a:pPr>
            <a:r>
              <a:rPr lang="id-ID" dirty="0"/>
              <a:t>Warm : gives</a:t>
            </a:r>
          </a:p>
          <a:p>
            <a:pPr marL="514350" indent="-514350">
              <a:buAutoNum type="alphaLcPeriod"/>
            </a:pPr>
            <a:r>
              <a:rPr lang="id-ID" dirty="0"/>
              <a:t>Warms : Gives</a:t>
            </a:r>
          </a:p>
        </p:txBody>
      </p:sp>
    </p:spTree>
    <p:extLst>
      <p:ext uri="{BB962C8B-B14F-4D97-AF65-F5344CB8AC3E}">
        <p14:creationId xmlns:p14="http://schemas.microsoft.com/office/powerpoint/2010/main" val="1613135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The fire... The house.</a:t>
            </a:r>
          </a:p>
          <a:p>
            <a:pPr marL="514350" indent="-514350">
              <a:buAutoNum type="alphaLcPeriod"/>
            </a:pPr>
            <a:r>
              <a:rPr lang="id-ID" dirty="0"/>
              <a:t>Has burnt</a:t>
            </a:r>
          </a:p>
          <a:p>
            <a:pPr marL="514350" indent="-514350">
              <a:buAutoNum type="alphaLcPeriod"/>
            </a:pPr>
            <a:r>
              <a:rPr lang="id-ID" dirty="0"/>
              <a:t>Burnt</a:t>
            </a:r>
          </a:p>
          <a:p>
            <a:pPr marL="514350" indent="-514350">
              <a:buAutoNum type="alphaLcPeriod"/>
            </a:pPr>
            <a:r>
              <a:rPr lang="id-ID" dirty="0"/>
              <a:t>Is burning</a:t>
            </a:r>
          </a:p>
          <a:p>
            <a:pPr marL="514350" indent="-514350">
              <a:buAutoNum type="alphaLcPeriod"/>
            </a:pPr>
            <a:r>
              <a:rPr lang="id-ID" dirty="0"/>
              <a:t>Burns</a:t>
            </a:r>
          </a:p>
          <a:p>
            <a:pPr marL="514350" indent="-514350">
              <a:buAutoNum type="alphaLcPeriod"/>
            </a:pPr>
            <a:r>
              <a:rPr lang="id-ID" dirty="0"/>
              <a:t>burn</a:t>
            </a:r>
          </a:p>
        </p:txBody>
      </p:sp>
    </p:spTree>
    <p:extLst>
      <p:ext uri="{BB962C8B-B14F-4D97-AF65-F5344CB8AC3E}">
        <p14:creationId xmlns:p14="http://schemas.microsoft.com/office/powerpoint/2010/main" val="3850594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Right now, I ... What else to do.</a:t>
            </a:r>
          </a:p>
          <a:p>
            <a:pPr marL="514350" indent="-514350">
              <a:buAutoNum type="alphaLcPeriod"/>
            </a:pPr>
            <a:r>
              <a:rPr lang="id-ID" dirty="0"/>
              <a:t>Am not knowing</a:t>
            </a:r>
          </a:p>
          <a:p>
            <a:pPr marL="514350" indent="-514350">
              <a:buAutoNum type="alphaLcPeriod"/>
            </a:pPr>
            <a:r>
              <a:rPr lang="id-ID" dirty="0"/>
              <a:t>Don’t know</a:t>
            </a:r>
          </a:p>
          <a:p>
            <a:pPr marL="514350" indent="-514350">
              <a:buAutoNum type="alphaLcPeriod"/>
            </a:pPr>
            <a:r>
              <a:rPr lang="id-ID" dirty="0"/>
              <a:t>Haven’t known</a:t>
            </a:r>
          </a:p>
          <a:p>
            <a:pPr marL="514350" indent="-514350">
              <a:buAutoNum type="alphaLcPeriod"/>
            </a:pPr>
            <a:r>
              <a:rPr lang="id-ID" dirty="0"/>
              <a:t>Didn’t know</a:t>
            </a:r>
          </a:p>
          <a:p>
            <a:pPr marL="514350" indent="-514350">
              <a:buAutoNum type="alphaLcPeriod"/>
            </a:pPr>
            <a:r>
              <a:rPr lang="id-ID" dirty="0"/>
              <a:t>Haven’t known</a:t>
            </a:r>
          </a:p>
        </p:txBody>
      </p:sp>
    </p:spTree>
    <p:extLst>
      <p:ext uri="{BB962C8B-B14F-4D97-AF65-F5344CB8AC3E}">
        <p14:creationId xmlns:p14="http://schemas.microsoft.com/office/powerpoint/2010/main" val="6562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767" y="1062907"/>
            <a:ext cx="4453316" cy="686444"/>
          </a:xfrm>
        </p:spPr>
        <p:txBody>
          <a:bodyPr>
            <a:normAutofit/>
          </a:bodyPr>
          <a:lstStyle/>
          <a:p>
            <a:r>
              <a:rPr lang="id-ID" dirty="0"/>
              <a:t>Adverb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91880" y="1916832"/>
            <a:ext cx="2376264" cy="372641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/>
              <a:t>Adverb of time:</a:t>
            </a:r>
          </a:p>
          <a:p>
            <a:r>
              <a:rPr lang="id-ID" dirty="0"/>
              <a:t>Every...</a:t>
            </a:r>
          </a:p>
          <a:p>
            <a:r>
              <a:rPr lang="id-ID" dirty="0"/>
              <a:t>Every morning</a:t>
            </a:r>
          </a:p>
          <a:p>
            <a:r>
              <a:rPr lang="id-ID" dirty="0"/>
              <a:t>Once a week</a:t>
            </a:r>
          </a:p>
          <a:p>
            <a:r>
              <a:rPr lang="id-ID" dirty="0"/>
              <a:t>Twice a .....</a:t>
            </a:r>
          </a:p>
          <a:p>
            <a:r>
              <a:rPr lang="id-ID" dirty="0"/>
              <a:t>Always</a:t>
            </a:r>
          </a:p>
          <a:p>
            <a:r>
              <a:rPr lang="id-ID" dirty="0"/>
              <a:t>Usually</a:t>
            </a:r>
          </a:p>
          <a:p>
            <a:r>
              <a:rPr lang="id-ID" dirty="0"/>
              <a:t>Often</a:t>
            </a:r>
          </a:p>
          <a:p>
            <a:r>
              <a:rPr lang="id-ID" dirty="0"/>
              <a:t>Seldom</a:t>
            </a:r>
          </a:p>
          <a:p>
            <a:r>
              <a:rPr lang="id-ID" dirty="0"/>
              <a:t>Rarely</a:t>
            </a:r>
          </a:p>
        </p:txBody>
      </p:sp>
    </p:spTree>
    <p:extLst>
      <p:ext uri="{BB962C8B-B14F-4D97-AF65-F5344CB8AC3E}">
        <p14:creationId xmlns:p14="http://schemas.microsoft.com/office/powerpoint/2010/main" val="28063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My friend ... Doing his job.</a:t>
            </a:r>
          </a:p>
          <a:p>
            <a:pPr marL="514350" indent="-514350">
              <a:buAutoNum type="alphaLcPeriod"/>
            </a:pPr>
            <a:r>
              <a:rPr lang="id-ID" dirty="0"/>
              <a:t>Has been finishing</a:t>
            </a:r>
          </a:p>
          <a:p>
            <a:pPr marL="514350" indent="-514350">
              <a:buAutoNum type="alphaLcPeriod"/>
            </a:pPr>
            <a:r>
              <a:rPr lang="id-ID" dirty="0"/>
              <a:t>Is finishing</a:t>
            </a:r>
          </a:p>
          <a:p>
            <a:pPr marL="514350" indent="-514350">
              <a:buAutoNum type="alphaLcPeriod"/>
            </a:pPr>
            <a:r>
              <a:rPr lang="id-ID" dirty="0"/>
              <a:t>Has finished</a:t>
            </a:r>
          </a:p>
          <a:p>
            <a:pPr marL="514350" indent="-514350">
              <a:buAutoNum type="alphaLcPeriod"/>
            </a:pPr>
            <a:r>
              <a:rPr lang="id-ID" dirty="0"/>
              <a:t>Finishes</a:t>
            </a:r>
          </a:p>
          <a:p>
            <a:pPr marL="514350" indent="-514350">
              <a:buAutoNum type="alphaLcPeriod"/>
            </a:pPr>
            <a:r>
              <a:rPr lang="id-ID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791009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Producing fine paintings ... skill and creativity.</a:t>
            </a:r>
          </a:p>
          <a:p>
            <a:pPr marL="514350" indent="-514350">
              <a:buAutoNum type="alphaLcPeriod"/>
            </a:pPr>
            <a:r>
              <a:rPr lang="id-ID" dirty="0"/>
              <a:t>Require</a:t>
            </a:r>
          </a:p>
          <a:p>
            <a:pPr marL="514350" indent="-514350">
              <a:buAutoNum type="alphaLcPeriod"/>
            </a:pPr>
            <a:r>
              <a:rPr lang="id-ID" dirty="0"/>
              <a:t>They are</a:t>
            </a:r>
          </a:p>
          <a:p>
            <a:pPr marL="514350" indent="-514350">
              <a:buAutoNum type="alphaLcPeriod"/>
            </a:pPr>
            <a:r>
              <a:rPr lang="id-ID" dirty="0"/>
              <a:t>Is requering</a:t>
            </a:r>
          </a:p>
          <a:p>
            <a:pPr marL="514350" indent="-514350">
              <a:buAutoNum type="alphaLcPeriod"/>
            </a:pPr>
            <a:r>
              <a:rPr lang="id-ID" dirty="0"/>
              <a:t>Requires</a:t>
            </a:r>
          </a:p>
          <a:p>
            <a:pPr marL="514350" indent="-514350">
              <a:buAutoNum type="alphaLcPeriod"/>
            </a:pPr>
            <a:r>
              <a:rPr lang="id-ID" dirty="0"/>
              <a:t>It requires</a:t>
            </a:r>
          </a:p>
        </p:txBody>
      </p:sp>
    </p:spTree>
    <p:extLst>
      <p:ext uri="{BB962C8B-B14F-4D97-AF65-F5344CB8AC3E}">
        <p14:creationId xmlns:p14="http://schemas.microsoft.com/office/powerpoint/2010/main" val="3651116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Mr. Kupmin ... for art and culture </a:t>
            </a:r>
            <a:r>
              <a:rPr lang="id-ID" dirty="0">
                <a:solidFill>
                  <a:srgbClr val="FF0000"/>
                </a:solidFill>
              </a:rPr>
              <a:t>since 1997</a:t>
            </a:r>
          </a:p>
          <a:p>
            <a:pPr marL="514350" indent="-514350">
              <a:buAutoNum type="alphaLcPeriod"/>
            </a:pPr>
            <a:r>
              <a:rPr lang="id-ID" dirty="0"/>
              <a:t>Work</a:t>
            </a:r>
          </a:p>
          <a:p>
            <a:pPr marL="514350" indent="-514350">
              <a:buAutoNum type="alphaLcPeriod"/>
            </a:pPr>
            <a:r>
              <a:rPr lang="id-ID" dirty="0"/>
              <a:t>Works</a:t>
            </a:r>
          </a:p>
          <a:p>
            <a:pPr marL="514350" indent="-514350">
              <a:buAutoNum type="alphaLcPeriod"/>
            </a:pPr>
            <a:r>
              <a:rPr lang="id-ID" dirty="0"/>
              <a:t>Is working</a:t>
            </a:r>
          </a:p>
          <a:p>
            <a:pPr marL="514350" indent="-514350">
              <a:buAutoNum type="alphaLcPeriod"/>
            </a:pPr>
            <a:r>
              <a:rPr lang="id-ID" dirty="0"/>
              <a:t>have worked</a:t>
            </a:r>
          </a:p>
          <a:p>
            <a:pPr marL="514350" indent="-514350">
              <a:buAutoNum type="alphaLcPeriod"/>
            </a:pPr>
            <a:r>
              <a:rPr lang="id-ID" dirty="0"/>
              <a:t>Has worked</a:t>
            </a:r>
          </a:p>
        </p:txBody>
      </p:sp>
    </p:spTree>
    <p:extLst>
      <p:ext uri="{BB962C8B-B14F-4D97-AF65-F5344CB8AC3E}">
        <p14:creationId xmlns:p14="http://schemas.microsoft.com/office/powerpoint/2010/main" val="4230978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“When </a:t>
            </a:r>
            <a:r>
              <a:rPr lang="id-ID" dirty="0">
                <a:solidFill>
                  <a:srgbClr val="FF0000"/>
                </a:solidFill>
              </a:rPr>
              <a:t>do you</a:t>
            </a:r>
            <a:r>
              <a:rPr lang="id-ID" dirty="0"/>
              <a:t> get married?”</a:t>
            </a:r>
          </a:p>
          <a:p>
            <a:pPr marL="0" indent="0">
              <a:buNone/>
            </a:pPr>
            <a:r>
              <a:rPr lang="id-ID" dirty="0"/>
              <a:t>“After ... School.”</a:t>
            </a:r>
          </a:p>
          <a:p>
            <a:pPr marL="514350" indent="-514350">
              <a:buAutoNum type="alphaLcPeriod"/>
            </a:pPr>
            <a:r>
              <a:rPr lang="id-ID" dirty="0"/>
              <a:t>I finish</a:t>
            </a:r>
          </a:p>
          <a:p>
            <a:pPr marL="514350" indent="-514350">
              <a:buAutoNum type="alphaLcPeriod"/>
            </a:pPr>
            <a:r>
              <a:rPr lang="id-ID" dirty="0"/>
              <a:t>I finished</a:t>
            </a:r>
          </a:p>
          <a:p>
            <a:pPr marL="514350" indent="-514350">
              <a:buAutoNum type="alphaLcPeriod"/>
            </a:pPr>
            <a:r>
              <a:rPr lang="id-ID" dirty="0"/>
              <a:t>I had finished</a:t>
            </a:r>
          </a:p>
          <a:p>
            <a:pPr marL="514350" indent="-514350">
              <a:buAutoNum type="alphaLcPeriod"/>
            </a:pPr>
            <a:r>
              <a:rPr lang="id-ID" dirty="0"/>
              <a:t>I am finishing</a:t>
            </a:r>
          </a:p>
          <a:p>
            <a:pPr marL="514350" indent="-514350">
              <a:buAutoNum type="alphaLcPeriod"/>
            </a:pPr>
            <a:r>
              <a:rPr lang="id-ID" dirty="0"/>
              <a:t>I have been finished</a:t>
            </a:r>
          </a:p>
        </p:txBody>
      </p:sp>
    </p:spTree>
    <p:extLst>
      <p:ext uri="{BB962C8B-B14F-4D97-AF65-F5344CB8AC3E}">
        <p14:creationId xmlns:p14="http://schemas.microsoft.com/office/powerpoint/2010/main" val="32047717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James looks tired: He ...</a:t>
            </a:r>
            <a:r>
              <a:rPr lang="id-ID" dirty="0">
                <a:solidFill>
                  <a:srgbClr val="FF0000"/>
                </a:solidFill>
              </a:rPr>
              <a:t> For three hours </a:t>
            </a:r>
            <a:r>
              <a:rPr lang="id-ID" dirty="0">
                <a:solidFill>
                  <a:srgbClr val="0070C0"/>
                </a:solidFill>
              </a:rPr>
              <a:t>now.</a:t>
            </a:r>
          </a:p>
          <a:p>
            <a:pPr marL="514350" indent="-514350">
              <a:buAutoNum type="alphaLcPeriod"/>
            </a:pPr>
            <a:r>
              <a:rPr lang="id-ID" dirty="0"/>
              <a:t>Drive</a:t>
            </a:r>
          </a:p>
          <a:p>
            <a:pPr marL="514350" indent="-514350">
              <a:buAutoNum type="alphaLcPeriod"/>
            </a:pPr>
            <a:r>
              <a:rPr lang="id-ID" dirty="0"/>
              <a:t>Is driving</a:t>
            </a:r>
          </a:p>
          <a:p>
            <a:pPr marL="514350" indent="-514350">
              <a:buAutoNum type="alphaLcPeriod"/>
            </a:pPr>
            <a:r>
              <a:rPr lang="id-ID" dirty="0"/>
              <a:t>Has driven</a:t>
            </a:r>
          </a:p>
          <a:p>
            <a:pPr marL="514350" indent="-514350">
              <a:buAutoNum type="alphaLcPeriod"/>
            </a:pPr>
            <a:r>
              <a:rPr lang="id-ID" dirty="0"/>
              <a:t>Has been driven</a:t>
            </a:r>
          </a:p>
          <a:p>
            <a:pPr marL="514350" indent="-514350">
              <a:buAutoNum type="alphaLcPeriod"/>
            </a:pPr>
            <a:r>
              <a:rPr lang="id-ID" dirty="0"/>
              <a:t>Has been driving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3555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</a:rPr>
              <a:t>Look</a:t>
            </a:r>
            <a:r>
              <a:rPr lang="id-ID" dirty="0"/>
              <a:t>! The boy .... Freely.</a:t>
            </a:r>
          </a:p>
          <a:p>
            <a:pPr marL="514350" indent="-514350">
              <a:buAutoNum type="alphaLcPeriod"/>
            </a:pPr>
            <a:r>
              <a:rPr lang="id-ID" dirty="0"/>
              <a:t>Swims</a:t>
            </a:r>
          </a:p>
          <a:p>
            <a:pPr marL="514350" indent="-514350">
              <a:buAutoNum type="alphaLcPeriod"/>
            </a:pPr>
            <a:r>
              <a:rPr lang="id-ID" dirty="0"/>
              <a:t>Swim</a:t>
            </a:r>
          </a:p>
          <a:p>
            <a:pPr marL="514350" indent="-514350">
              <a:buAutoNum type="alphaLcPeriod"/>
            </a:pPr>
            <a:r>
              <a:rPr lang="id-ID" dirty="0"/>
              <a:t>Is swimmimg</a:t>
            </a:r>
          </a:p>
          <a:p>
            <a:pPr marL="514350" indent="-514350">
              <a:buAutoNum type="alphaLcPeriod"/>
            </a:pPr>
            <a:r>
              <a:rPr lang="id-ID" dirty="0"/>
              <a:t>Has swum</a:t>
            </a:r>
          </a:p>
          <a:p>
            <a:pPr marL="514350" indent="-514350">
              <a:buAutoNum type="alphaLcPeriod"/>
            </a:pPr>
            <a:r>
              <a:rPr lang="id-ID" dirty="0"/>
              <a:t>swam</a:t>
            </a:r>
          </a:p>
        </p:txBody>
      </p:sp>
    </p:spTree>
    <p:extLst>
      <p:ext uri="{BB962C8B-B14F-4D97-AF65-F5344CB8AC3E}">
        <p14:creationId xmlns:p14="http://schemas.microsoft.com/office/powerpoint/2010/main" val="3692533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“</a:t>
            </a:r>
            <a:r>
              <a:rPr lang="id-ID" dirty="0">
                <a:solidFill>
                  <a:srgbClr val="FF0000"/>
                </a:solidFill>
              </a:rPr>
              <a:t>Where is</a:t>
            </a:r>
            <a:r>
              <a:rPr lang="id-ID" dirty="0"/>
              <a:t> your brother?”</a:t>
            </a:r>
          </a:p>
          <a:p>
            <a:pPr marL="0" indent="0">
              <a:buNone/>
            </a:pPr>
            <a:r>
              <a:rPr lang="id-ID" dirty="0"/>
              <a:t>“ he .... In his room.”</a:t>
            </a:r>
          </a:p>
          <a:p>
            <a:pPr marL="514350" indent="-514350">
              <a:buAutoNum type="alphaLcPeriod"/>
            </a:pPr>
            <a:r>
              <a:rPr lang="id-ID" dirty="0"/>
              <a:t>Sleep</a:t>
            </a:r>
          </a:p>
          <a:p>
            <a:pPr marL="514350" indent="-514350">
              <a:buAutoNum type="alphaLcPeriod"/>
            </a:pPr>
            <a:r>
              <a:rPr lang="id-ID" dirty="0"/>
              <a:t>Sleeps</a:t>
            </a:r>
          </a:p>
          <a:p>
            <a:pPr marL="514350" indent="-514350">
              <a:buAutoNum type="alphaLcPeriod"/>
            </a:pPr>
            <a:r>
              <a:rPr lang="id-ID" dirty="0"/>
              <a:t>Slept</a:t>
            </a:r>
          </a:p>
          <a:p>
            <a:pPr marL="514350" indent="-514350">
              <a:buAutoNum type="alphaLcPeriod"/>
            </a:pPr>
            <a:r>
              <a:rPr lang="id-ID" dirty="0"/>
              <a:t>Is sleeping</a:t>
            </a:r>
          </a:p>
          <a:p>
            <a:pPr marL="514350" indent="-514350">
              <a:buAutoNum type="alphaLcPeriod"/>
            </a:pPr>
            <a:r>
              <a:rPr lang="id-ID" dirty="0"/>
              <a:t>Has been sleeping.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1545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Ari … a lot of his old stuffs </a:t>
            </a:r>
            <a:r>
              <a:rPr lang="en-US" dirty="0">
                <a:solidFill>
                  <a:srgbClr val="FF0000"/>
                </a:solidFill>
              </a:rPr>
              <a:t>lately.</a:t>
            </a:r>
          </a:p>
          <a:p>
            <a:pPr marL="514350" indent="-514350">
              <a:buAutoNum type="alphaLcPeriod"/>
            </a:pPr>
            <a:r>
              <a:rPr lang="en-US" dirty="0"/>
              <a:t>Had sold</a:t>
            </a:r>
          </a:p>
          <a:p>
            <a:pPr marL="514350" indent="-514350">
              <a:buAutoNum type="alphaLcPeriod"/>
            </a:pPr>
            <a:r>
              <a:rPr lang="en-US" dirty="0"/>
              <a:t>Has sold</a:t>
            </a:r>
          </a:p>
          <a:p>
            <a:pPr marL="514350" indent="-514350">
              <a:buAutoNum type="alphaLcPeriod"/>
            </a:pPr>
            <a:r>
              <a:rPr lang="en-US" dirty="0"/>
              <a:t>Is selling</a:t>
            </a:r>
          </a:p>
          <a:p>
            <a:pPr marL="514350" indent="-514350">
              <a:buAutoNum type="alphaLcPeriod"/>
            </a:pPr>
            <a:r>
              <a:rPr lang="en-US" dirty="0"/>
              <a:t>Sells</a:t>
            </a:r>
          </a:p>
          <a:p>
            <a:pPr marL="514350" indent="-514350">
              <a:buAutoNum type="alphaLcPeriod"/>
            </a:pPr>
            <a:r>
              <a:rPr lang="en-US" dirty="0"/>
              <a:t>Will sell</a:t>
            </a:r>
          </a:p>
        </p:txBody>
      </p:sp>
    </p:spTree>
    <p:extLst>
      <p:ext uri="{BB962C8B-B14F-4D97-AF65-F5344CB8AC3E}">
        <p14:creationId xmlns:p14="http://schemas.microsoft.com/office/powerpoint/2010/main" val="1539125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Look!</a:t>
            </a:r>
            <a:r>
              <a:rPr lang="en-US" dirty="0"/>
              <a:t> The people … a row at the park. (</a:t>
            </a:r>
            <a:r>
              <a:rPr lang="en-US" dirty="0" err="1"/>
              <a:t>Pre.cont</a:t>
            </a:r>
            <a:r>
              <a:rPr lang="en-US" dirty="0"/>
              <a:t>)</a:t>
            </a:r>
          </a:p>
          <a:p>
            <a:pPr marL="514350" indent="-514350">
              <a:buAutoNum type="alphaLcPeriod"/>
            </a:pPr>
            <a:r>
              <a:rPr lang="en-US" dirty="0"/>
              <a:t>Have been having</a:t>
            </a:r>
          </a:p>
          <a:p>
            <a:pPr marL="514350" indent="-514350">
              <a:buAutoNum type="alphaLcPeriod"/>
            </a:pPr>
            <a:r>
              <a:rPr lang="en-US" dirty="0"/>
              <a:t>Had</a:t>
            </a:r>
          </a:p>
          <a:p>
            <a:pPr marL="514350" indent="-514350">
              <a:buAutoNum type="alphaLcPeriod"/>
            </a:pPr>
            <a:r>
              <a:rPr lang="en-US" dirty="0"/>
              <a:t>Have had</a:t>
            </a:r>
          </a:p>
          <a:p>
            <a:pPr marL="514350" indent="-514350">
              <a:buAutoNum type="alphaLcPeriod"/>
            </a:pPr>
            <a:r>
              <a:rPr lang="en-US" dirty="0"/>
              <a:t>Are having</a:t>
            </a:r>
          </a:p>
          <a:p>
            <a:pPr marL="514350" indent="-514350">
              <a:buAutoNum type="alphaLcPeriod"/>
            </a:pPr>
            <a:r>
              <a:rPr lang="en-US" dirty="0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4277940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… eleven letters … </a:t>
            </a:r>
            <a:r>
              <a:rPr lang="en-US" dirty="0">
                <a:solidFill>
                  <a:srgbClr val="FF0000"/>
                </a:solidFill>
              </a:rPr>
              <a:t>seven o’clock.</a:t>
            </a:r>
          </a:p>
          <a:p>
            <a:pPr marL="514350" indent="-514350">
              <a:buAutoNum type="alphaLcPeriod"/>
            </a:pPr>
            <a:r>
              <a:rPr lang="en-US" dirty="0"/>
              <a:t>Have written – for</a:t>
            </a:r>
          </a:p>
          <a:p>
            <a:pPr marL="514350" indent="-514350">
              <a:buAutoNum type="alphaLcPeriod"/>
            </a:pPr>
            <a:r>
              <a:rPr lang="en-US" dirty="0"/>
              <a:t>Have written – since</a:t>
            </a:r>
          </a:p>
          <a:p>
            <a:pPr marL="514350" indent="-514350">
              <a:buAutoNum type="alphaLcPeriod"/>
            </a:pPr>
            <a:r>
              <a:rPr lang="en-US" dirty="0"/>
              <a:t>Am writing – for</a:t>
            </a:r>
          </a:p>
          <a:p>
            <a:pPr marL="514350" indent="-514350">
              <a:buAutoNum type="alphaLcPeriod"/>
            </a:pPr>
            <a:r>
              <a:rPr lang="en-US" dirty="0"/>
              <a:t>Am writing – since</a:t>
            </a:r>
          </a:p>
          <a:p>
            <a:pPr marL="514350" indent="-514350">
              <a:buAutoNum type="alphaLcPeriod"/>
            </a:pPr>
            <a:r>
              <a:rPr lang="en-US" dirty="0"/>
              <a:t>Write – since </a:t>
            </a:r>
          </a:p>
        </p:txBody>
      </p:sp>
    </p:spTree>
    <p:extLst>
      <p:ext uri="{BB962C8B-B14F-4D97-AF65-F5344CB8AC3E}">
        <p14:creationId xmlns:p14="http://schemas.microsoft.com/office/powerpoint/2010/main" val="88469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343" y="1106742"/>
            <a:ext cx="4453316" cy="747347"/>
          </a:xfrm>
        </p:spPr>
        <p:txBody>
          <a:bodyPr>
            <a:normAutofit/>
          </a:bodyPr>
          <a:lstStyle/>
          <a:p>
            <a:r>
              <a:rPr lang="id-ID" dirty="0"/>
              <a:t>Positive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85900" y="1970839"/>
            <a:ext cx="6172200" cy="34810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id-ID" sz="2100" dirty="0">
                <a:solidFill>
                  <a:srgbClr val="C00000"/>
                </a:solidFill>
              </a:rPr>
              <a:t>Subject +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id-ID" sz="2100" dirty="0">
                <a:solidFill>
                  <a:srgbClr val="C00000"/>
                </a:solidFill>
              </a:rPr>
              <a:t> V1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id-ID" sz="2100" dirty="0">
                <a:solidFill>
                  <a:srgbClr val="C00000"/>
                </a:solidFill>
              </a:rPr>
              <a:t>/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id-ID" sz="2100" dirty="0">
                <a:solidFill>
                  <a:srgbClr val="C00000"/>
                </a:solidFill>
              </a:rPr>
              <a:t>V1s-es 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id-ID" sz="2100" dirty="0">
                <a:solidFill>
                  <a:srgbClr val="C00000"/>
                </a:solidFill>
              </a:rPr>
              <a:t>+ C</a:t>
            </a:r>
          </a:p>
          <a:p>
            <a:r>
              <a:rPr lang="id-ID" sz="1800" dirty="0"/>
              <a:t>I leave for singapore once a month.</a:t>
            </a:r>
          </a:p>
          <a:p>
            <a:r>
              <a:rPr lang="id-ID" sz="1800" dirty="0"/>
              <a:t>We call you every morning for leaving together</a:t>
            </a:r>
          </a:p>
          <a:p>
            <a:r>
              <a:rPr lang="id-ID" sz="1800" dirty="0"/>
              <a:t>They come on time.</a:t>
            </a:r>
          </a:p>
          <a:p>
            <a:r>
              <a:rPr lang="id-ID" sz="1800" dirty="0"/>
              <a:t>He always loves me.</a:t>
            </a:r>
          </a:p>
          <a:p>
            <a:r>
              <a:rPr lang="id-ID" sz="1800" dirty="0"/>
              <a:t>She comes earlier.</a:t>
            </a:r>
          </a:p>
          <a:p>
            <a:r>
              <a:rPr lang="id-ID" sz="1800" dirty="0"/>
              <a:t>It  shows us that you are the best.</a:t>
            </a:r>
          </a:p>
          <a:p>
            <a:r>
              <a:rPr lang="id-ID" sz="1800" dirty="0"/>
              <a:t>My dad contacts me every night.</a:t>
            </a:r>
          </a:p>
        </p:txBody>
      </p:sp>
    </p:spTree>
    <p:extLst>
      <p:ext uri="{BB962C8B-B14F-4D97-AF65-F5344CB8AC3E}">
        <p14:creationId xmlns:p14="http://schemas.microsoft.com/office/powerpoint/2010/main" val="2440790548"/>
      </p:ext>
    </p:extLst>
  </p:cSld>
  <p:clrMapOvr>
    <a:masterClrMapping/>
  </p:clrMapOvr>
  <p:transition spd="slow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… down the street </a:t>
            </a:r>
            <a:r>
              <a:rPr lang="en-US" dirty="0">
                <a:solidFill>
                  <a:srgbClr val="FF0000"/>
                </a:solidFill>
              </a:rPr>
              <a:t>for two hours</a:t>
            </a:r>
            <a:r>
              <a:rPr lang="en-US" dirty="0"/>
              <a:t>, but I can’t find him.</a:t>
            </a:r>
          </a:p>
          <a:p>
            <a:pPr marL="514350" indent="-514350">
              <a:buAutoNum type="alphaLcPeriod"/>
            </a:pPr>
            <a:r>
              <a:rPr lang="en-US" dirty="0"/>
              <a:t>Walked</a:t>
            </a:r>
          </a:p>
          <a:p>
            <a:pPr marL="514350" indent="-514350">
              <a:buAutoNum type="alphaLcPeriod"/>
            </a:pPr>
            <a:r>
              <a:rPr lang="en-US" dirty="0"/>
              <a:t>Am walking</a:t>
            </a:r>
          </a:p>
          <a:p>
            <a:pPr marL="514350" indent="-514350">
              <a:buAutoNum type="alphaLcPeriod"/>
            </a:pPr>
            <a:r>
              <a:rPr lang="en-US" dirty="0"/>
              <a:t>Walk</a:t>
            </a:r>
          </a:p>
          <a:p>
            <a:pPr marL="514350" indent="-514350">
              <a:buAutoNum type="alphaLcPeriod"/>
            </a:pPr>
            <a:r>
              <a:rPr lang="en-US" dirty="0"/>
              <a:t>Have been walking</a:t>
            </a:r>
          </a:p>
          <a:p>
            <a:pPr marL="514350" indent="-514350">
              <a:buAutoNum type="alphaLcPeriod"/>
            </a:pPr>
            <a:r>
              <a:rPr lang="en-US" dirty="0"/>
              <a:t>walks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02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Now,</a:t>
            </a:r>
            <a:r>
              <a:rPr lang="en-US" dirty="0"/>
              <a:t> Umar … the plants for a new work.</a:t>
            </a:r>
          </a:p>
          <a:p>
            <a:pPr marL="514350" indent="-514350">
              <a:buAutoNum type="alphaLcPeriod"/>
            </a:pPr>
            <a:r>
              <a:rPr lang="en-US" dirty="0"/>
              <a:t>Is preparing</a:t>
            </a:r>
          </a:p>
          <a:p>
            <a:pPr marL="514350" indent="-514350">
              <a:buAutoNum type="alphaLcPeriod"/>
            </a:pPr>
            <a:r>
              <a:rPr lang="en-US" dirty="0"/>
              <a:t>Prepared</a:t>
            </a:r>
          </a:p>
          <a:p>
            <a:pPr marL="514350" indent="-514350">
              <a:buAutoNum type="alphaLcPeriod"/>
            </a:pPr>
            <a:r>
              <a:rPr lang="en-US" dirty="0"/>
              <a:t>Has prepared</a:t>
            </a:r>
          </a:p>
          <a:p>
            <a:pPr marL="514350" indent="-514350">
              <a:buAutoNum type="alphaLcPeriod"/>
            </a:pPr>
            <a:r>
              <a:rPr lang="en-US" dirty="0"/>
              <a:t>Has been preparing</a:t>
            </a:r>
          </a:p>
          <a:p>
            <a:pPr marL="514350" indent="-514350">
              <a:buAutoNum type="alphaLcPeriod"/>
            </a:pPr>
            <a:r>
              <a:rPr lang="en-US" dirty="0"/>
              <a:t>prepares</a:t>
            </a:r>
          </a:p>
        </p:txBody>
      </p:sp>
    </p:spTree>
    <p:extLst>
      <p:ext uri="{BB962C8B-B14F-4D97-AF65-F5344CB8AC3E}">
        <p14:creationId xmlns:p14="http://schemas.microsoft.com/office/powerpoint/2010/main" val="16055326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second time she … a cup </a:t>
            </a:r>
            <a:r>
              <a:rPr lang="en-US" dirty="0">
                <a:solidFill>
                  <a:srgbClr val="FF0000"/>
                </a:solidFill>
              </a:rPr>
              <a:t>this week.</a:t>
            </a:r>
          </a:p>
          <a:p>
            <a:pPr marL="514350" indent="-514350">
              <a:buAutoNum type="alphaLcPeriod"/>
            </a:pPr>
            <a:r>
              <a:rPr lang="en-US" dirty="0"/>
              <a:t>Broke</a:t>
            </a:r>
          </a:p>
          <a:p>
            <a:pPr marL="514350" indent="-514350">
              <a:buAutoNum type="alphaLcPeriod"/>
            </a:pPr>
            <a:r>
              <a:rPr lang="en-US" dirty="0"/>
              <a:t>Has broken</a:t>
            </a:r>
          </a:p>
          <a:p>
            <a:pPr marL="514350" indent="-514350">
              <a:buAutoNum type="alphaLcPeriod"/>
            </a:pPr>
            <a:r>
              <a:rPr lang="en-US" dirty="0"/>
              <a:t>Has been broken</a:t>
            </a:r>
          </a:p>
          <a:p>
            <a:pPr marL="514350" indent="-514350">
              <a:buAutoNum type="alphaLcPeriod"/>
            </a:pPr>
            <a:r>
              <a:rPr lang="en-US" dirty="0"/>
              <a:t>Is breaking</a:t>
            </a:r>
          </a:p>
          <a:p>
            <a:pPr marL="514350" indent="-514350">
              <a:buAutoNum type="alphaLcPeriod"/>
            </a:pPr>
            <a:r>
              <a:rPr lang="en-US" dirty="0"/>
              <a:t>Breaks</a:t>
            </a:r>
          </a:p>
          <a:p>
            <a:pPr marL="514350" indent="-514350">
              <a:buAutoNum type="alphaLcPeriod"/>
            </a:pPr>
            <a:endParaRPr lang="en-ID" dirty="0"/>
          </a:p>
          <a:p>
            <a:pPr marL="514350" indent="-514350">
              <a:buAutoNum type="alphaLcPeriod"/>
            </a:pPr>
            <a:endParaRPr lang="en-ID" dirty="0"/>
          </a:p>
          <a:p>
            <a:pPr marL="0" indent="0">
              <a:buNone/>
            </a:pPr>
            <a:r>
              <a:rPr lang="en-ID" dirty="0"/>
              <a:t>Perfect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>
                <a:sym typeface="Wingdings" panose="05000000000000000000" pitchFamily="2" charset="2"/>
              </a:rPr>
              <a:t>sudah</a:t>
            </a:r>
            <a:r>
              <a:rPr lang="en-ID" dirty="0">
                <a:sym typeface="Wingdings" panose="05000000000000000000" pitchFamily="2" charset="2"/>
              </a:rPr>
              <a:t>/</a:t>
            </a:r>
            <a:r>
              <a:rPr lang="en-ID" dirty="0" err="1">
                <a:sym typeface="Wingdings" panose="05000000000000000000" pitchFamily="2" charset="2"/>
              </a:rPr>
              <a:t>telah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96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Nuraisah</a:t>
            </a:r>
            <a:r>
              <a:rPr lang="en-US" dirty="0"/>
              <a:t> … 20 credits </a:t>
            </a:r>
            <a:r>
              <a:rPr lang="en-US" dirty="0">
                <a:solidFill>
                  <a:srgbClr val="FF0000"/>
                </a:solidFill>
              </a:rPr>
              <a:t>this semester.</a:t>
            </a:r>
          </a:p>
          <a:p>
            <a:pPr marL="514350" indent="-514350">
              <a:buAutoNum type="alphaLcPeriod"/>
            </a:pPr>
            <a:r>
              <a:rPr lang="en-US" dirty="0"/>
              <a:t>Takes</a:t>
            </a:r>
          </a:p>
          <a:p>
            <a:pPr marL="514350" indent="-514350">
              <a:buAutoNum type="alphaLcPeriod"/>
            </a:pPr>
            <a:r>
              <a:rPr lang="en-US" dirty="0"/>
              <a:t>Is taking</a:t>
            </a:r>
          </a:p>
          <a:p>
            <a:pPr marL="514350" indent="-514350">
              <a:buAutoNum type="alphaLcPeriod"/>
            </a:pPr>
            <a:r>
              <a:rPr lang="en-US" dirty="0"/>
              <a:t>Has taken</a:t>
            </a:r>
          </a:p>
          <a:p>
            <a:pPr marL="514350" indent="-514350">
              <a:buAutoNum type="alphaLcPeriod"/>
            </a:pPr>
            <a:r>
              <a:rPr lang="en-US" dirty="0"/>
              <a:t>Has been taking</a:t>
            </a:r>
          </a:p>
          <a:p>
            <a:pPr marL="514350" indent="-514350">
              <a:buAutoNum type="alphaLcPeriod"/>
            </a:pPr>
            <a:r>
              <a:rPr lang="en-US" dirty="0"/>
              <a:t>take</a:t>
            </a:r>
          </a:p>
        </p:txBody>
      </p:sp>
    </p:spTree>
    <p:extLst>
      <p:ext uri="{BB962C8B-B14F-4D97-AF65-F5344CB8AC3E}">
        <p14:creationId xmlns:p14="http://schemas.microsoft.com/office/powerpoint/2010/main" val="1542317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… my friend </a:t>
            </a:r>
            <a:r>
              <a:rPr lang="en-US" dirty="0">
                <a:solidFill>
                  <a:srgbClr val="FF0000"/>
                </a:solidFill>
              </a:rPr>
              <a:t>since we were in senior high.</a:t>
            </a:r>
          </a:p>
          <a:p>
            <a:pPr marL="514350" indent="-514350">
              <a:buAutoNum type="alphaLcPeriod"/>
            </a:pPr>
            <a:r>
              <a:rPr lang="en-US" dirty="0"/>
              <a:t>don’t meet</a:t>
            </a:r>
          </a:p>
          <a:p>
            <a:pPr marL="514350" indent="-514350">
              <a:buAutoNum type="alphaLcPeriod"/>
            </a:pPr>
            <a:r>
              <a:rPr lang="en-US" dirty="0"/>
              <a:t>Haven’t been meeting</a:t>
            </a:r>
          </a:p>
          <a:p>
            <a:pPr marL="514350" indent="-514350">
              <a:buAutoNum type="alphaLcPeriod"/>
            </a:pPr>
            <a:r>
              <a:rPr lang="en-US" dirty="0"/>
              <a:t>Am not meeting</a:t>
            </a:r>
          </a:p>
          <a:p>
            <a:pPr marL="514350" indent="-514350">
              <a:buAutoNum type="alphaLcPeriod"/>
            </a:pPr>
            <a:r>
              <a:rPr lang="en-US" dirty="0"/>
              <a:t>Haven’t met</a:t>
            </a:r>
          </a:p>
          <a:p>
            <a:pPr marL="514350" indent="-514350">
              <a:buAutoNum type="alphaLcPeriod"/>
            </a:pPr>
            <a:r>
              <a:rPr lang="en-US" dirty="0"/>
              <a:t>Have been meeting</a:t>
            </a:r>
          </a:p>
        </p:txBody>
      </p:sp>
    </p:spTree>
    <p:extLst>
      <p:ext uri="{BB962C8B-B14F-4D97-AF65-F5344CB8AC3E}">
        <p14:creationId xmlns:p14="http://schemas.microsoft.com/office/powerpoint/2010/main" val="3683237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Right now,</a:t>
            </a:r>
            <a:r>
              <a:rPr lang="en-US" dirty="0"/>
              <a:t> I …. What else to do ( know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panca</a:t>
            </a:r>
            <a:r>
              <a:rPr lang="en-US" dirty="0"/>
              <a:t> </a:t>
            </a:r>
            <a:r>
              <a:rPr lang="en-US" dirty="0" err="1"/>
              <a:t>indra</a:t>
            </a:r>
            <a:r>
              <a:rPr lang="en-US" dirty="0"/>
              <a:t>/rasa)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simple present </a:t>
            </a:r>
            <a:r>
              <a:rPr lang="en-US" dirty="0" err="1"/>
              <a:t>bukan</a:t>
            </a:r>
            <a:r>
              <a:rPr lang="en-US" dirty="0"/>
              <a:t> present continuous)</a:t>
            </a:r>
          </a:p>
          <a:p>
            <a:pPr marL="514350" indent="-514350">
              <a:buAutoNum type="alphaLcPeriod"/>
            </a:pPr>
            <a:r>
              <a:rPr lang="en-US" dirty="0"/>
              <a:t>Am not knowing</a:t>
            </a:r>
          </a:p>
          <a:p>
            <a:pPr marL="514350" indent="-514350">
              <a:buAutoNum type="alphaLcPeriod"/>
            </a:pPr>
            <a:r>
              <a:rPr lang="en-US" dirty="0"/>
              <a:t>Don’t know</a:t>
            </a:r>
          </a:p>
          <a:p>
            <a:pPr marL="514350" indent="-514350">
              <a:buAutoNum type="alphaLcPeriod"/>
            </a:pPr>
            <a:r>
              <a:rPr lang="en-US" dirty="0"/>
              <a:t>Haven’t known</a:t>
            </a:r>
          </a:p>
          <a:p>
            <a:pPr marL="514350" indent="-514350">
              <a:buAutoNum type="alphaLcPeriod"/>
            </a:pPr>
            <a:r>
              <a:rPr lang="en-US" dirty="0"/>
              <a:t>Haven’t been knowing</a:t>
            </a:r>
          </a:p>
          <a:p>
            <a:pPr marL="514350" indent="-514350">
              <a:buAutoNum type="alphaLcPeriod"/>
            </a:pPr>
            <a:r>
              <a:rPr lang="en-US" dirty="0"/>
              <a:t>Didn’t know</a:t>
            </a:r>
          </a:p>
        </p:txBody>
      </p:sp>
    </p:spTree>
    <p:extLst>
      <p:ext uri="{BB962C8B-B14F-4D97-AF65-F5344CB8AC3E}">
        <p14:creationId xmlns:p14="http://schemas.microsoft.com/office/powerpoint/2010/main" val="25165455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 father </a:t>
            </a:r>
            <a:r>
              <a:rPr lang="en-US" dirty="0">
                <a:solidFill>
                  <a:srgbClr val="FF0000"/>
                </a:solidFill>
              </a:rPr>
              <a:t>will</a:t>
            </a:r>
            <a:r>
              <a:rPr lang="en-US" dirty="0"/>
              <a:t> have retired when </a:t>
            </a:r>
            <a:r>
              <a:rPr lang="en-US" dirty="0">
                <a:solidFill>
                  <a:srgbClr val="FF0000"/>
                </a:solidFill>
              </a:rPr>
              <a:t>she</a:t>
            </a:r>
            <a:r>
              <a:rPr lang="en-US" dirty="0"/>
              <a:t> … her study.</a:t>
            </a:r>
          </a:p>
          <a:p>
            <a:pPr marL="514350" indent="-514350">
              <a:buAutoNum type="alphaLcPeriod"/>
            </a:pPr>
            <a:r>
              <a:rPr lang="en-US" dirty="0"/>
              <a:t>Is finishing</a:t>
            </a:r>
          </a:p>
          <a:p>
            <a:pPr marL="514350" indent="-514350">
              <a:buAutoNum type="alphaLcPeriod"/>
            </a:pPr>
            <a:r>
              <a:rPr lang="en-US" dirty="0"/>
              <a:t>Has finished</a:t>
            </a:r>
          </a:p>
          <a:p>
            <a:pPr marL="514350" indent="-514350">
              <a:buAutoNum type="alphaLcPeriod"/>
            </a:pPr>
            <a:r>
              <a:rPr lang="en-US" dirty="0"/>
              <a:t>Has been finishing</a:t>
            </a:r>
          </a:p>
          <a:p>
            <a:pPr marL="514350" indent="-514350">
              <a:buAutoNum type="alphaLcPeriod"/>
            </a:pPr>
            <a:r>
              <a:rPr lang="en-US" dirty="0"/>
              <a:t>Finishes</a:t>
            </a:r>
          </a:p>
          <a:p>
            <a:pPr marL="514350" indent="-514350">
              <a:buAutoNum type="alphaLcPeriod"/>
            </a:pPr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3772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C5B6-EEF0-4423-9EFF-A230C6B0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INTO ENGLISH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F2AC-91CA-4046-9845-3BF060127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merapikan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Kami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rabu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Saya </a:t>
            </a:r>
            <a:r>
              <a:rPr lang="en-US" dirty="0" err="1"/>
              <a:t>berangkat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jam 6 </a:t>
            </a:r>
            <a:r>
              <a:rPr lang="en-US" dirty="0" err="1"/>
              <a:t>pagi</a:t>
            </a: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mengendarai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Dia</a:t>
            </a:r>
            <a:r>
              <a:rPr lang="en-US" dirty="0"/>
              <a:t>(</a:t>
            </a:r>
            <a:r>
              <a:rPr lang="en-US" dirty="0" err="1"/>
              <a:t>lk</a:t>
            </a:r>
            <a:r>
              <a:rPr lang="en-US" dirty="0"/>
              <a:t>) </a:t>
            </a:r>
            <a:r>
              <a:rPr lang="en-US" dirty="0" err="1"/>
              <a:t>memarkir</a:t>
            </a:r>
            <a:r>
              <a:rPr lang="en-US" dirty="0"/>
              <a:t> </a:t>
            </a:r>
            <a:r>
              <a:rPr lang="en-US" dirty="0" err="1"/>
              <a:t>motornya</a:t>
            </a:r>
            <a:r>
              <a:rPr lang="en-US" dirty="0"/>
              <a:t> </a:t>
            </a:r>
            <a:r>
              <a:rPr lang="en-US" dirty="0" err="1"/>
              <a:t>ditempat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Dia</a:t>
            </a:r>
            <a:r>
              <a:rPr lang="en-US" dirty="0"/>
              <a:t>(</a:t>
            </a:r>
            <a:r>
              <a:rPr lang="en-US" dirty="0" err="1"/>
              <a:t>pr</a:t>
            </a:r>
            <a:r>
              <a:rPr lang="en-US" dirty="0"/>
              <a:t>)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pekerjaannya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09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343" y="960359"/>
            <a:ext cx="4453316" cy="740450"/>
          </a:xfrm>
        </p:spPr>
        <p:txBody>
          <a:bodyPr>
            <a:normAutofit/>
          </a:bodyPr>
          <a:lstStyle/>
          <a:p>
            <a:r>
              <a:rPr lang="id-ID" dirty="0"/>
              <a:t>Negative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85900" y="1821645"/>
            <a:ext cx="6172200" cy="3875607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id-ID" sz="2400" dirty="0">
                <a:solidFill>
                  <a:srgbClr val="C00000"/>
                </a:solidFill>
              </a:rPr>
              <a:t>Subject + don’t/doesn’t + V1 + C</a:t>
            </a:r>
            <a:endParaRPr lang="en-US" sz="2400" dirty="0">
              <a:solidFill>
                <a:srgbClr val="C00000"/>
              </a:solidFill>
            </a:endParaRPr>
          </a:p>
          <a:p>
            <a:pPr algn="ctr">
              <a:buNone/>
            </a:pPr>
            <a:endParaRPr lang="id-ID" sz="2400" dirty="0">
              <a:solidFill>
                <a:srgbClr val="C00000"/>
              </a:solidFill>
            </a:endParaRPr>
          </a:p>
          <a:p>
            <a:r>
              <a:rPr lang="id-ID" sz="1800" dirty="0"/>
              <a:t>I  don’t leave for singapore once a month.</a:t>
            </a:r>
          </a:p>
          <a:p>
            <a:r>
              <a:rPr lang="id-ID" sz="1800" dirty="0"/>
              <a:t>We do not call you every morning for leaving together</a:t>
            </a:r>
          </a:p>
          <a:p>
            <a:r>
              <a:rPr lang="id-ID" sz="1800" dirty="0"/>
              <a:t>They don’t come on time.</a:t>
            </a:r>
          </a:p>
          <a:p>
            <a:r>
              <a:rPr lang="id-ID" sz="1800" dirty="0"/>
              <a:t>He does not always love me.</a:t>
            </a:r>
          </a:p>
          <a:p>
            <a:r>
              <a:rPr lang="id-ID" sz="1800" dirty="0"/>
              <a:t>She </a:t>
            </a:r>
            <a:r>
              <a:rPr lang="en-US" sz="1800" dirty="0"/>
              <a:t>doesn’t </a:t>
            </a:r>
            <a:r>
              <a:rPr lang="id-ID" sz="1800" dirty="0"/>
              <a:t>come earlier.</a:t>
            </a:r>
          </a:p>
          <a:p>
            <a:r>
              <a:rPr lang="id-ID" sz="1800" dirty="0"/>
              <a:t>It </a:t>
            </a:r>
            <a:r>
              <a:rPr lang="en-US" sz="1800" dirty="0"/>
              <a:t>doesn’t</a:t>
            </a:r>
            <a:r>
              <a:rPr lang="id-ID" sz="1800" dirty="0"/>
              <a:t> show us that you are the best.</a:t>
            </a:r>
          </a:p>
          <a:p>
            <a:r>
              <a:rPr lang="id-ID" sz="1800" dirty="0"/>
              <a:t>My dad</a:t>
            </a:r>
            <a:r>
              <a:rPr lang="en-US" sz="1800" dirty="0"/>
              <a:t> doesn’t</a:t>
            </a:r>
            <a:r>
              <a:rPr lang="id-ID" sz="1800" dirty="0"/>
              <a:t> contact me every night.</a:t>
            </a:r>
          </a:p>
        </p:txBody>
      </p:sp>
    </p:spTree>
    <p:extLst>
      <p:ext uri="{BB962C8B-B14F-4D97-AF65-F5344CB8AC3E}">
        <p14:creationId xmlns:p14="http://schemas.microsoft.com/office/powerpoint/2010/main" val="26447185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C5B6-EEF0-4423-9EFF-A230C6B0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INTO ENGLISH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F2AC-91CA-4046-9845-3BF060127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merapikan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Kami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rabu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Saya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berangkat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jam 6 </a:t>
            </a:r>
            <a:r>
              <a:rPr lang="en-US" dirty="0" err="1"/>
              <a:t>pagi</a:t>
            </a: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mengendarai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Dia</a:t>
            </a:r>
            <a:r>
              <a:rPr lang="en-US" dirty="0"/>
              <a:t>(</a:t>
            </a:r>
            <a:r>
              <a:rPr lang="en-US" dirty="0" err="1"/>
              <a:t>lk</a:t>
            </a:r>
            <a:r>
              <a:rPr lang="en-US" dirty="0"/>
              <a:t>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memarkir</a:t>
            </a:r>
            <a:r>
              <a:rPr lang="en-US" dirty="0"/>
              <a:t> </a:t>
            </a:r>
            <a:r>
              <a:rPr lang="en-US" dirty="0" err="1"/>
              <a:t>motornya</a:t>
            </a:r>
            <a:r>
              <a:rPr lang="en-US" dirty="0"/>
              <a:t> </a:t>
            </a:r>
            <a:r>
              <a:rPr lang="en-US" dirty="0" err="1"/>
              <a:t>ditempat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Dia</a:t>
            </a:r>
            <a:r>
              <a:rPr lang="en-US" dirty="0"/>
              <a:t>(</a:t>
            </a:r>
            <a:r>
              <a:rPr lang="en-US" dirty="0" err="1"/>
              <a:t>pr</a:t>
            </a:r>
            <a:r>
              <a:rPr lang="en-US" dirty="0"/>
              <a:t>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.</a:t>
            </a:r>
          </a:p>
          <a:p>
            <a:pPr marL="257175" indent="-257175">
              <a:buFont typeface="+mj-lt"/>
              <a:buAutoNum type="arabicPeriod"/>
            </a:pP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pekerjaannya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137466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2663</Words>
  <Application>Microsoft Office PowerPoint</Application>
  <PresentationFormat>On-screen Show (4:3)</PresentationFormat>
  <Paragraphs>559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Trebuchet MS</vt:lpstr>
      <vt:lpstr>Tw Cen MT</vt:lpstr>
      <vt:lpstr>Wingdings 3</vt:lpstr>
      <vt:lpstr>Droplet</vt:lpstr>
      <vt:lpstr>Facet</vt:lpstr>
      <vt:lpstr>The Present Tenses</vt:lpstr>
      <vt:lpstr>Simple Present Tense</vt:lpstr>
      <vt:lpstr>Subject &amp; Auxiliary</vt:lpstr>
      <vt:lpstr>Verb</vt:lpstr>
      <vt:lpstr>Adverb</vt:lpstr>
      <vt:lpstr>Positive form</vt:lpstr>
      <vt:lpstr>TRANSLATE INTO ENGLISH</vt:lpstr>
      <vt:lpstr>Negative form</vt:lpstr>
      <vt:lpstr>TRANSLATE INTO ENGLISH</vt:lpstr>
      <vt:lpstr>Interrogative form</vt:lpstr>
      <vt:lpstr>TRANSLATE INTO ENGLISH</vt:lpstr>
      <vt:lpstr>PRESENT CONTINUOUS TENSE</vt:lpstr>
      <vt:lpstr>SUBJECT</vt:lpstr>
      <vt:lpstr>Verb &amp; Adverb</vt:lpstr>
      <vt:lpstr>Possitive Form S + Tobe 1 + V-ing + C</vt:lpstr>
      <vt:lpstr>Negative Form S + Tobe 1- Not + V-ing + C</vt:lpstr>
      <vt:lpstr>Interrogative Form  Tobe 1 + S + V-ing + C ?</vt:lpstr>
      <vt:lpstr>PRESENT PERFECT TENSE</vt:lpstr>
      <vt:lpstr>PowerPoint Presentation</vt:lpstr>
      <vt:lpstr>PowerPoint Presentation</vt:lpstr>
      <vt:lpstr>PowerPoint Presentation</vt:lpstr>
      <vt:lpstr>Verb 2</vt:lpstr>
      <vt:lpstr>Subject &amp; Auxiliary</vt:lpstr>
      <vt:lpstr>Adverb of Time</vt:lpstr>
      <vt:lpstr>Positive Form</vt:lpstr>
      <vt:lpstr>Negative Form</vt:lpstr>
      <vt:lpstr>Positive Form</vt:lpstr>
      <vt:lpstr>PRESENT PERFECT CONTINUOUS TENSE</vt:lpstr>
      <vt:lpstr>PowerPoint Presentation</vt:lpstr>
      <vt:lpstr>PowerPoint Presentation</vt:lpstr>
      <vt:lpstr>Subject &amp; Auxiliary</vt:lpstr>
      <vt:lpstr>Verb &amp; Adverb of Time </vt:lpstr>
      <vt:lpstr>Positive Form</vt:lpstr>
      <vt:lpstr>Negative Form</vt:lpstr>
      <vt:lpstr>Interrogative Form</vt:lpstr>
      <vt:lpstr>PowerPoint Presentation</vt:lpstr>
      <vt:lpstr>PowerPoint Presentation</vt:lpstr>
      <vt:lpstr>PowerPoint Presentation</vt:lpstr>
      <vt:lpstr>PowerPoint Presentation</vt:lpstr>
      <vt:lpstr>Remember!!!</vt:lpstr>
      <vt:lpstr>Remember!!!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  <vt:lpstr>21</vt:lpstr>
      <vt:lpstr>22</vt:lpstr>
      <vt:lpstr>23</vt:lpstr>
      <vt:lpstr>24</vt:lpstr>
      <vt:lpstr>25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pieters yan bastian</dc:creator>
  <cp:lastModifiedBy>Nur Saidah</cp:lastModifiedBy>
  <cp:revision>43</cp:revision>
  <dcterms:created xsi:type="dcterms:W3CDTF">2014-08-26T13:57:42Z</dcterms:created>
  <dcterms:modified xsi:type="dcterms:W3CDTF">2021-11-11T02:18:39Z</dcterms:modified>
</cp:coreProperties>
</file>